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8" r:id="rId4"/>
    <p:sldId id="266" r:id="rId5"/>
    <p:sldId id="260" r:id="rId6"/>
    <p:sldId id="269" r:id="rId7"/>
    <p:sldId id="264" r:id="rId8"/>
    <p:sldId id="265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[Method]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[Method]</a:t>
            </a:r>
          </a:p>
          <a:p>
            <a:r>
              <a:rPr lang="en-US" dirty="0"/>
              <a:t>[Your name]</a:t>
            </a:r>
          </a:p>
          <a:p>
            <a:r>
              <a:rPr lang="en-US" dirty="0"/>
              <a:t>[Presentation date]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6451-D6BA-4265-ADAE-0287C5D0733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2666"/>
            <a:ext cx="9144000" cy="2387600"/>
          </a:xfrm>
        </p:spPr>
        <p:txBody>
          <a:bodyPr/>
          <a:lstStyle/>
          <a:p>
            <a:r>
              <a:rPr lang="en-US" dirty="0"/>
              <a:t>Inference PCA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155" y="3602037"/>
            <a:ext cx="10271464" cy="2026405"/>
          </a:xfrm>
        </p:spPr>
        <p:txBody>
          <a:bodyPr>
            <a:noAutofit/>
          </a:bodyPr>
          <a:lstStyle/>
          <a:p>
            <a:r>
              <a:rPr lang="en-US" sz="3000" dirty="0"/>
              <a:t>The Survey of autobiographical memory (SAM) Dataset</a:t>
            </a:r>
          </a:p>
          <a:p>
            <a:r>
              <a:rPr lang="en-US" sz="3000" dirty="0"/>
              <a:t>Sruti Jain</a:t>
            </a:r>
          </a:p>
          <a:p>
            <a:r>
              <a:rPr lang="en-US" sz="3000" dirty="0"/>
              <a:t>2017.10.2</a:t>
            </a:r>
          </a:p>
        </p:txBody>
      </p:sp>
    </p:spTree>
    <p:extLst>
      <p:ext uri="{BB962C8B-B14F-4D97-AF65-F5344CB8AC3E}">
        <p14:creationId xmlns:p14="http://schemas.microsoft.com/office/powerpoint/2010/main" val="243643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4240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81" y="175100"/>
            <a:ext cx="10515600" cy="8323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7162" y="921731"/>
            <a:ext cx="11421262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The survey of autobiographical memory (SAM) Dataset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Rows: Total participants of 144 after excluding the mystery group.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memoryGroups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Active, Sex, Age, 26 questionnaire variables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these questions are related to memory – </a:t>
            </a:r>
            <a:r>
              <a:rPr lang="en-US" dirty="0"/>
              <a:t>Episodic, Semantic, Spatial, Future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FD79D-B19E-462F-B4FC-178A9E81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39" y="2749511"/>
            <a:ext cx="5215708" cy="40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66241"/>
            <a:ext cx="10515600" cy="807957"/>
          </a:xfrm>
        </p:spPr>
        <p:txBody>
          <a:bodyPr/>
          <a:lstStyle/>
          <a:p>
            <a:r>
              <a:rPr lang="en-US" dirty="0"/>
              <a:t>Results (1/5): Correlation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DD534-32AB-41B6-8AAD-3B78A946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7" y="1074198"/>
            <a:ext cx="11168994" cy="56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240"/>
            <a:ext cx="10515600" cy="859993"/>
          </a:xfrm>
        </p:spPr>
        <p:txBody>
          <a:bodyPr/>
          <a:lstStyle/>
          <a:p>
            <a:r>
              <a:rPr lang="en-US" dirty="0"/>
              <a:t>Results (2/5): Scree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7C07E-9195-4C8D-8C5A-1267F1A5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51" y="989233"/>
            <a:ext cx="7290799" cy="57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61" y="61560"/>
            <a:ext cx="11191737" cy="943894"/>
          </a:xfrm>
        </p:spPr>
        <p:txBody>
          <a:bodyPr/>
          <a:lstStyle/>
          <a:p>
            <a:r>
              <a:rPr lang="en-US" dirty="0"/>
              <a:t>Results (3/5): Factor scores and loadings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ADAFD-B6AF-48DC-A18C-566D0551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1" y="988992"/>
            <a:ext cx="5280296" cy="5869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E67955-ED7E-4194-AF00-E3D31ACA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13" y="1005454"/>
            <a:ext cx="4211802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6FEE-4972-4B26-A106-49B1D21F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6" y="187573"/>
            <a:ext cx="11611991" cy="780094"/>
          </a:xfrm>
        </p:spPr>
        <p:txBody>
          <a:bodyPr>
            <a:normAutofit/>
          </a:bodyPr>
          <a:lstStyle/>
          <a:p>
            <a:r>
              <a:rPr lang="en-US" dirty="0"/>
              <a:t>Results (3/5): Loadings (Varimax Rotation)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0183A-4466-4975-A43D-51425F0F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91" y="1118587"/>
            <a:ext cx="4211802" cy="551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6B2B2-51CE-435A-98EF-ECF49AB4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37" y="1042387"/>
            <a:ext cx="4859687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F93600-B97D-4BEF-9DBE-9A84FDAE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26" y="1540150"/>
            <a:ext cx="5639004" cy="49478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9523" y="267472"/>
            <a:ext cx="11191737" cy="833360"/>
          </a:xfrm>
        </p:spPr>
        <p:txBody>
          <a:bodyPr/>
          <a:lstStyle/>
          <a:p>
            <a:r>
              <a:rPr lang="en-US" dirty="0"/>
              <a:t>Results (4/5): Bootstrap ratios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DC197-A7EB-4414-B855-4158DA78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65" y="1225826"/>
            <a:ext cx="30099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1B638E-5A8D-497D-BE6A-67AD6E74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71" y="1302025"/>
            <a:ext cx="3114675" cy="2381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82C82128-7D12-4819-9388-BE4E3796439E}"/>
              </a:ext>
            </a:extLst>
          </p:cNvPr>
          <p:cNvSpPr/>
          <p:nvPr/>
        </p:nvSpPr>
        <p:spPr>
          <a:xfrm rot="5400000">
            <a:off x="4302117" y="4930600"/>
            <a:ext cx="220110" cy="186437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4916E-6B1D-43EB-B699-7C8470E5E3DB}"/>
              </a:ext>
            </a:extLst>
          </p:cNvPr>
          <p:cNvSpPr txBox="1"/>
          <p:nvPr/>
        </p:nvSpPr>
        <p:spPr>
          <a:xfrm>
            <a:off x="10443496" y="2930059"/>
            <a:ext cx="633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Spatial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3D8D5-B06C-4C99-A75F-B86439F6781C}"/>
              </a:ext>
            </a:extLst>
          </p:cNvPr>
          <p:cNvSpPr txBox="1"/>
          <p:nvPr/>
        </p:nvSpPr>
        <p:spPr>
          <a:xfrm>
            <a:off x="4105833" y="6050508"/>
            <a:ext cx="594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Future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8DB4029-D8C1-4F90-9FE6-BDF82EA84CC8}"/>
              </a:ext>
            </a:extLst>
          </p:cNvPr>
          <p:cNvSpPr/>
          <p:nvPr/>
        </p:nvSpPr>
        <p:spPr>
          <a:xfrm>
            <a:off x="5575478" y="1856049"/>
            <a:ext cx="310417" cy="153522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50650-61DE-430E-B507-B059293158DC}"/>
              </a:ext>
            </a:extLst>
          </p:cNvPr>
          <p:cNvSpPr txBox="1"/>
          <p:nvPr/>
        </p:nvSpPr>
        <p:spPr>
          <a:xfrm>
            <a:off x="5757319" y="2329789"/>
            <a:ext cx="725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Episodic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16789-7BD9-4B7B-8859-B68ECA2EA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029" y="3606688"/>
            <a:ext cx="9059594" cy="2001480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8F7C0752-0250-43A4-85B2-DFD08E45EF4A}"/>
              </a:ext>
            </a:extLst>
          </p:cNvPr>
          <p:cNvSpPr/>
          <p:nvPr/>
        </p:nvSpPr>
        <p:spPr>
          <a:xfrm rot="16200000">
            <a:off x="10655262" y="2502040"/>
            <a:ext cx="209644" cy="184724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94" y="160939"/>
            <a:ext cx="10515600" cy="709073"/>
          </a:xfrm>
        </p:spPr>
        <p:txBody>
          <a:bodyPr/>
          <a:lstStyle/>
          <a:p>
            <a:r>
              <a:rPr lang="en-US" dirty="0"/>
              <a:t>Results (5/5): Correlation circle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26092-3A86-42A3-A74E-C1D8C3EFD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91"/>
          <a:stretch/>
        </p:blipFill>
        <p:spPr>
          <a:xfrm>
            <a:off x="313397" y="900590"/>
            <a:ext cx="5297290" cy="5731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04647-56DC-41FE-82E2-21D51D13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73" y="6488744"/>
            <a:ext cx="1143000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5B055-C7D7-413A-96B2-FBFDD9D3F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94" y="3500391"/>
            <a:ext cx="26670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48621-2C41-456B-9ABC-0E451386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819" y="1117753"/>
            <a:ext cx="1203735" cy="116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C1BD8-1AAF-4EE7-8328-6506DF854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124" y="1144386"/>
            <a:ext cx="5575176" cy="552777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1F1FC4D-129E-49CB-9FA4-5E04D3D7524A}"/>
              </a:ext>
            </a:extLst>
          </p:cNvPr>
          <p:cNvSpPr/>
          <p:nvPr/>
        </p:nvSpPr>
        <p:spPr>
          <a:xfrm>
            <a:off x="10173809" y="2174380"/>
            <a:ext cx="932155" cy="186717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3111F-119E-417C-BF12-62809F140C51}"/>
              </a:ext>
            </a:extLst>
          </p:cNvPr>
          <p:cNvSpPr/>
          <p:nvPr/>
        </p:nvSpPr>
        <p:spPr>
          <a:xfrm rot="2285618">
            <a:off x="8107544" y="3328196"/>
            <a:ext cx="1495866" cy="236553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CD54CF-A0E3-498D-A768-E762DA4BB17D}"/>
              </a:ext>
            </a:extLst>
          </p:cNvPr>
          <p:cNvSpPr/>
          <p:nvPr/>
        </p:nvSpPr>
        <p:spPr>
          <a:xfrm rot="19662217">
            <a:off x="7052097" y="4239706"/>
            <a:ext cx="932794" cy="221286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E89B19-F069-4A52-B0CE-C13E433A7858}"/>
              </a:ext>
            </a:extLst>
          </p:cNvPr>
          <p:cNvSpPr/>
          <p:nvPr/>
        </p:nvSpPr>
        <p:spPr>
          <a:xfrm rot="2135861">
            <a:off x="6774988" y="1899403"/>
            <a:ext cx="736619" cy="156695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1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Component 1</a:t>
            </a:r>
          </a:p>
          <a:p>
            <a:pPr lvl="1" algn="just"/>
            <a:r>
              <a:rPr lang="en-US" dirty="0"/>
              <a:t>Row: Normal versus High Memory group </a:t>
            </a:r>
          </a:p>
          <a:p>
            <a:pPr lvl="1" algn="just"/>
            <a:r>
              <a:rPr lang="en-US" dirty="0"/>
              <a:t>Column: Normal versus High Memory scores</a:t>
            </a:r>
          </a:p>
          <a:p>
            <a:pPr lvl="1" algn="just"/>
            <a:r>
              <a:rPr lang="en-US" dirty="0"/>
              <a:t>So Component 1 mainly distinguishes people with high versus normal memory group</a:t>
            </a:r>
          </a:p>
          <a:p>
            <a:pPr algn="just"/>
            <a:r>
              <a:rPr lang="en-US" dirty="0"/>
              <a:t>Component 2</a:t>
            </a:r>
          </a:p>
          <a:p>
            <a:pPr lvl="1" algn="just"/>
            <a:r>
              <a:rPr lang="en-US" dirty="0"/>
              <a:t>Column: Spatial versus other memory types</a:t>
            </a:r>
          </a:p>
          <a:p>
            <a:pPr lvl="1" algn="just"/>
            <a:r>
              <a:rPr lang="en-US" dirty="0"/>
              <a:t>Distinguishes questions relating to spatial memory versus other memory types. Also shows negative correlation between spatial and future memory ratings. 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1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179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Inference PCA</vt:lpstr>
      <vt:lpstr>Introduction</vt:lpstr>
      <vt:lpstr>Results (1/5): Correlation plot</vt:lpstr>
      <vt:lpstr>Results (2/5): Scree plot</vt:lpstr>
      <vt:lpstr>Results (3/5): Factor scores and loadings</vt:lpstr>
      <vt:lpstr>Results (3/5): Loadings (Varimax Rotation)</vt:lpstr>
      <vt:lpstr>Results (4/5): Bootstrap ratios</vt:lpstr>
      <vt:lpstr>Results (5/5): Correlation circle</vt:lpstr>
      <vt:lpstr>Conclusion 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Yu, Ju-Chi</dc:creator>
  <cp:lastModifiedBy>Jain, Sruti Ashokkumar</cp:lastModifiedBy>
  <cp:revision>68</cp:revision>
  <dcterms:created xsi:type="dcterms:W3CDTF">2017-08-27T21:23:54Z</dcterms:created>
  <dcterms:modified xsi:type="dcterms:W3CDTF">2017-10-02T20:55:57Z</dcterms:modified>
</cp:coreProperties>
</file>