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6" r:id="rId3"/>
    <p:sldId id="260" r:id="rId4"/>
    <p:sldId id="258" r:id="rId5"/>
    <p:sldId id="261" r:id="rId6"/>
    <p:sldId id="267" r:id="rId7"/>
    <p:sldId id="263" r:id="rId8"/>
    <p:sldId id="264" r:id="rId9"/>
    <p:sldId id="300" r:id="rId10"/>
    <p:sldId id="265" r:id="rId11"/>
    <p:sldId id="273" r:id="rId12"/>
    <p:sldId id="269" r:id="rId13"/>
    <p:sldId id="271" r:id="rId14"/>
    <p:sldId id="276" r:id="rId15"/>
    <p:sldId id="272" r:id="rId16"/>
    <p:sldId id="304" r:id="rId17"/>
    <p:sldId id="305" r:id="rId18"/>
    <p:sldId id="306" r:id="rId19"/>
    <p:sldId id="307" r:id="rId20"/>
    <p:sldId id="274" r:id="rId21"/>
    <p:sldId id="279" r:id="rId22"/>
    <p:sldId id="281" r:id="rId23"/>
    <p:sldId id="299" r:id="rId24"/>
    <p:sldId id="280" r:id="rId25"/>
    <p:sldId id="289" r:id="rId26"/>
    <p:sldId id="291" r:id="rId27"/>
    <p:sldId id="302" r:id="rId28"/>
    <p:sldId id="292" r:id="rId29"/>
    <p:sldId id="303" r:id="rId30"/>
    <p:sldId id="295"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73D6"/>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8" autoAdjust="0"/>
  </p:normalViewPr>
  <p:slideViewPr>
    <p:cSldViewPr snapToGrid="0">
      <p:cViewPr varScale="1">
        <p:scale>
          <a:sx n="87" d="100"/>
          <a:sy n="87" d="100"/>
        </p:scale>
        <p:origin x="66" y="3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19579-4D0C-4E12-A568-8AE857DF8381}" type="datetimeFigureOut">
              <a:rPr lang="en-US" smtClean="0"/>
              <a:t>12/7/2017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14C2C-8643-45AE-9CC5-860FA8A3AFD1}" type="slidenum">
              <a:rPr lang="en-US" smtClean="0"/>
              <a:t>‹#›</a:t>
            </a:fld>
            <a:endParaRPr lang="en-US"/>
          </a:p>
        </p:txBody>
      </p:sp>
    </p:spTree>
    <p:extLst>
      <p:ext uri="{BB962C8B-B14F-4D97-AF65-F5344CB8AC3E}">
        <p14:creationId xmlns:p14="http://schemas.microsoft.com/office/powerpoint/2010/main" val="3142232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2</a:t>
            </a:fld>
            <a:endParaRPr lang="en-US"/>
          </a:p>
        </p:txBody>
      </p:sp>
    </p:spTree>
    <p:extLst>
      <p:ext uri="{BB962C8B-B14F-4D97-AF65-F5344CB8AC3E}">
        <p14:creationId xmlns:p14="http://schemas.microsoft.com/office/powerpoint/2010/main" val="204563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13</a:t>
            </a:fld>
            <a:endParaRPr lang="en-US"/>
          </a:p>
        </p:txBody>
      </p:sp>
    </p:spTree>
    <p:extLst>
      <p:ext uri="{BB962C8B-B14F-4D97-AF65-F5344CB8AC3E}">
        <p14:creationId xmlns:p14="http://schemas.microsoft.com/office/powerpoint/2010/main" val="219411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14</a:t>
            </a:fld>
            <a:endParaRPr lang="en-US"/>
          </a:p>
        </p:txBody>
      </p:sp>
    </p:spTree>
    <p:extLst>
      <p:ext uri="{BB962C8B-B14F-4D97-AF65-F5344CB8AC3E}">
        <p14:creationId xmlns:p14="http://schemas.microsoft.com/office/powerpoint/2010/main" val="1542255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15</a:t>
            </a:fld>
            <a:endParaRPr lang="en-US"/>
          </a:p>
        </p:txBody>
      </p:sp>
    </p:spTree>
    <p:extLst>
      <p:ext uri="{BB962C8B-B14F-4D97-AF65-F5344CB8AC3E}">
        <p14:creationId xmlns:p14="http://schemas.microsoft.com/office/powerpoint/2010/main" val="13654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814C2C-8643-45AE-9CC5-860FA8A3AF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566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814C2C-8643-45AE-9CC5-860FA8A3AF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3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814C2C-8643-45AE-9CC5-860FA8A3AF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077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21</a:t>
            </a:fld>
            <a:endParaRPr lang="en-US"/>
          </a:p>
        </p:txBody>
      </p:sp>
    </p:spTree>
    <p:extLst>
      <p:ext uri="{BB962C8B-B14F-4D97-AF65-F5344CB8AC3E}">
        <p14:creationId xmlns:p14="http://schemas.microsoft.com/office/powerpoint/2010/main" val="39963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22</a:t>
            </a:fld>
            <a:endParaRPr lang="en-US"/>
          </a:p>
        </p:txBody>
      </p:sp>
    </p:spTree>
    <p:extLst>
      <p:ext uri="{BB962C8B-B14F-4D97-AF65-F5344CB8AC3E}">
        <p14:creationId xmlns:p14="http://schemas.microsoft.com/office/powerpoint/2010/main" val="4191024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23</a:t>
            </a:fld>
            <a:endParaRPr lang="en-US"/>
          </a:p>
        </p:txBody>
      </p:sp>
    </p:spTree>
    <p:extLst>
      <p:ext uri="{BB962C8B-B14F-4D97-AF65-F5344CB8AC3E}">
        <p14:creationId xmlns:p14="http://schemas.microsoft.com/office/powerpoint/2010/main" val="240041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24</a:t>
            </a:fld>
            <a:endParaRPr lang="en-US"/>
          </a:p>
        </p:txBody>
      </p:sp>
    </p:spTree>
    <p:extLst>
      <p:ext uri="{BB962C8B-B14F-4D97-AF65-F5344CB8AC3E}">
        <p14:creationId xmlns:p14="http://schemas.microsoft.com/office/powerpoint/2010/main" val="146855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3</a:t>
            </a:fld>
            <a:endParaRPr lang="en-US"/>
          </a:p>
        </p:txBody>
      </p:sp>
    </p:spTree>
    <p:extLst>
      <p:ext uri="{BB962C8B-B14F-4D97-AF65-F5344CB8AC3E}">
        <p14:creationId xmlns:p14="http://schemas.microsoft.com/office/powerpoint/2010/main" val="647485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814C2C-8643-45AE-9CC5-860FA8A3AF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2274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814C2C-8643-45AE-9CC5-860FA8A3AF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973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814C2C-8643-45AE-9CC5-860FA8A3AF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294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814C2C-8643-45AE-9CC5-860FA8A3AF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771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814C2C-8643-45AE-9CC5-860FA8A3AF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911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4</a:t>
            </a:fld>
            <a:endParaRPr lang="en-US"/>
          </a:p>
        </p:txBody>
      </p:sp>
    </p:spTree>
    <p:extLst>
      <p:ext uri="{BB962C8B-B14F-4D97-AF65-F5344CB8AC3E}">
        <p14:creationId xmlns:p14="http://schemas.microsoft.com/office/powerpoint/2010/main" val="400381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5</a:t>
            </a:fld>
            <a:endParaRPr lang="en-US"/>
          </a:p>
        </p:txBody>
      </p:sp>
    </p:spTree>
    <p:extLst>
      <p:ext uri="{BB962C8B-B14F-4D97-AF65-F5344CB8AC3E}">
        <p14:creationId xmlns:p14="http://schemas.microsoft.com/office/powerpoint/2010/main" val="6702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7</a:t>
            </a:fld>
            <a:endParaRPr lang="en-US"/>
          </a:p>
        </p:txBody>
      </p:sp>
    </p:spTree>
    <p:extLst>
      <p:ext uri="{BB962C8B-B14F-4D97-AF65-F5344CB8AC3E}">
        <p14:creationId xmlns:p14="http://schemas.microsoft.com/office/powerpoint/2010/main" val="253669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8</a:t>
            </a:fld>
            <a:endParaRPr lang="en-US"/>
          </a:p>
        </p:txBody>
      </p:sp>
    </p:spTree>
    <p:extLst>
      <p:ext uri="{BB962C8B-B14F-4D97-AF65-F5344CB8AC3E}">
        <p14:creationId xmlns:p14="http://schemas.microsoft.com/office/powerpoint/2010/main" val="150322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9</a:t>
            </a:fld>
            <a:endParaRPr lang="en-US"/>
          </a:p>
        </p:txBody>
      </p:sp>
    </p:spTree>
    <p:extLst>
      <p:ext uri="{BB962C8B-B14F-4D97-AF65-F5344CB8AC3E}">
        <p14:creationId xmlns:p14="http://schemas.microsoft.com/office/powerpoint/2010/main" val="4038849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10</a:t>
            </a:fld>
            <a:endParaRPr lang="en-US"/>
          </a:p>
        </p:txBody>
      </p:sp>
    </p:spTree>
    <p:extLst>
      <p:ext uri="{BB962C8B-B14F-4D97-AF65-F5344CB8AC3E}">
        <p14:creationId xmlns:p14="http://schemas.microsoft.com/office/powerpoint/2010/main" val="45461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14C2C-8643-45AE-9CC5-860FA8A3AFD1}" type="slidenum">
              <a:rPr lang="en-US" smtClean="0"/>
              <a:t>12</a:t>
            </a:fld>
            <a:endParaRPr lang="en-US"/>
          </a:p>
        </p:txBody>
      </p:sp>
    </p:spTree>
    <p:extLst>
      <p:ext uri="{BB962C8B-B14F-4D97-AF65-F5344CB8AC3E}">
        <p14:creationId xmlns:p14="http://schemas.microsoft.com/office/powerpoint/2010/main" val="69777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1412-4DC7-4F52-BEBB-50B8253BA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35C12E-9DBE-4299-AC34-C940F9E25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65E5C-265F-4C5E-A8A1-F776346C50DF}"/>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5" name="Footer Placeholder 4">
            <a:extLst>
              <a:ext uri="{FF2B5EF4-FFF2-40B4-BE49-F238E27FC236}">
                <a16:creationId xmlns:a16="http://schemas.microsoft.com/office/drawing/2014/main" id="{D0A7E3DB-4E0D-46EC-ADE6-18379F8B5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E7327-7662-4D68-9F3B-B153828D8554}"/>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116329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E255-35B6-444D-8ABF-F691DB7EA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654C4-D15F-41D7-9720-110FAAEDCF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D2E83-DFB3-4185-BFB6-727104C24502}"/>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5" name="Footer Placeholder 4">
            <a:extLst>
              <a:ext uri="{FF2B5EF4-FFF2-40B4-BE49-F238E27FC236}">
                <a16:creationId xmlns:a16="http://schemas.microsoft.com/office/drawing/2014/main" id="{8817D998-0B84-440B-A616-4ABF94AED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6C243-05DA-4BE7-94AB-AFA0D5B71519}"/>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149158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E8212-2BE6-4666-BFFE-52798DC0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8B9BE-5FA3-4A76-9D4F-089E8C6552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F0098-EEBB-48FA-9550-313AA27F744B}"/>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5" name="Footer Placeholder 4">
            <a:extLst>
              <a:ext uri="{FF2B5EF4-FFF2-40B4-BE49-F238E27FC236}">
                <a16:creationId xmlns:a16="http://schemas.microsoft.com/office/drawing/2014/main" id="{0998193E-34EF-4FD8-83EF-982EF2B37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A1261-D956-4CE4-8514-93CB26D1FB7F}"/>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154263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C6D1-2A44-41FC-8DEE-259B69E49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C0AD16-E208-463D-A9EA-9409FD431F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6F939-6452-46DE-B37D-00B4C121AA02}"/>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5" name="Footer Placeholder 4">
            <a:extLst>
              <a:ext uri="{FF2B5EF4-FFF2-40B4-BE49-F238E27FC236}">
                <a16:creationId xmlns:a16="http://schemas.microsoft.com/office/drawing/2014/main" id="{B4B38BB6-EAFB-4F26-BF0B-E18142C25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30A2B-424E-4731-B1FF-6673DA613265}"/>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362894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C62B-1D37-4492-BFD8-43AD18AD4D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671EA-02A9-452B-ABBA-FDD23A423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D60197-B8C1-4CC3-9995-B291A1866BE2}"/>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5" name="Footer Placeholder 4">
            <a:extLst>
              <a:ext uri="{FF2B5EF4-FFF2-40B4-BE49-F238E27FC236}">
                <a16:creationId xmlns:a16="http://schemas.microsoft.com/office/drawing/2014/main" id="{1DB44A52-9562-4E26-B6B7-0D2E35E81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13371-CBED-425F-ABFF-7E4883A86CA0}"/>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91740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2744-398C-4926-8F95-47ECE9146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6C2C0-D5DA-4AEE-ADE2-25441B1B3E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FB4AA7-BB68-402D-AD61-4F20587C56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F675AF-662C-4F15-9F9D-7D0CCCE6256D}"/>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6" name="Footer Placeholder 5">
            <a:extLst>
              <a:ext uri="{FF2B5EF4-FFF2-40B4-BE49-F238E27FC236}">
                <a16:creationId xmlns:a16="http://schemas.microsoft.com/office/drawing/2014/main" id="{18C27015-6CC7-4BDA-8374-ACC9E2060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22E6F-0517-4425-9C9D-03116BCF6170}"/>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57894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8230-B5C8-42F6-83A6-7A0A6BCDE4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6D3E1-F204-42E4-B90E-20F99E4EF9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1AF008-DE1A-4E3F-ACA5-1BD9A0A318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C45B40-2624-4F85-AF47-1CD91F91F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0BA6AB-FE43-43E2-BA78-6176B76514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23FA7-1336-4D30-B54D-C007A8E1C789}"/>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8" name="Footer Placeholder 7">
            <a:extLst>
              <a:ext uri="{FF2B5EF4-FFF2-40B4-BE49-F238E27FC236}">
                <a16:creationId xmlns:a16="http://schemas.microsoft.com/office/drawing/2014/main" id="{33CA5F4E-5EDF-4069-A895-42D554CB97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63C12C-5EFC-4FA5-B2DC-3454B8D304F1}"/>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129317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5A5B-3D39-407D-BE0A-2F0A4A229C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788C36-9C57-4F14-8406-7FE7DF2A1018}"/>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4" name="Footer Placeholder 3">
            <a:extLst>
              <a:ext uri="{FF2B5EF4-FFF2-40B4-BE49-F238E27FC236}">
                <a16:creationId xmlns:a16="http://schemas.microsoft.com/office/drawing/2014/main" id="{4FC961F7-94EF-4BA7-B764-C3B660EFC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95B376-C532-4D76-99F1-28A5F5F52953}"/>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378295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BA8FC4-11FF-4DAF-B025-FC0788423178}"/>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3" name="Footer Placeholder 2">
            <a:extLst>
              <a:ext uri="{FF2B5EF4-FFF2-40B4-BE49-F238E27FC236}">
                <a16:creationId xmlns:a16="http://schemas.microsoft.com/office/drawing/2014/main" id="{33DE279C-D86C-4CC1-A640-CEA89F1352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B42C98-FF33-451B-8229-D96CC0BEE2E1}"/>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388145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ADCA-FE4D-4D5D-B65E-53323A154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7B9545-50F4-44C2-96F6-5A3610F4F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E618A1-E5D6-455E-B84F-00741F867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46CD89-56B9-4358-B4F2-C17121939775}"/>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6" name="Footer Placeholder 5">
            <a:extLst>
              <a:ext uri="{FF2B5EF4-FFF2-40B4-BE49-F238E27FC236}">
                <a16:creationId xmlns:a16="http://schemas.microsoft.com/office/drawing/2014/main" id="{57DDB23E-BCF1-4F0A-96B8-E658AF43E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4F08A-050F-4C3B-A44F-FAD89C07EF4D}"/>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106927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7446-6FE6-4816-9932-52754AE76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31C65B-CED6-4195-A3B5-F694DD937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AC9F2-D8AC-44EF-9F99-BA76E51B6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3391DE-D3E4-4917-A776-32734CB15793}"/>
              </a:ext>
            </a:extLst>
          </p:cNvPr>
          <p:cNvSpPr>
            <a:spLocks noGrp="1"/>
          </p:cNvSpPr>
          <p:nvPr>
            <p:ph type="dt" sz="half" idx="10"/>
          </p:nvPr>
        </p:nvSpPr>
        <p:spPr/>
        <p:txBody>
          <a:bodyPr/>
          <a:lstStyle/>
          <a:p>
            <a:fld id="{CF35390A-17BB-4A68-8D6B-4948E686BBAE}" type="datetimeFigureOut">
              <a:rPr lang="en-US" smtClean="0"/>
              <a:t>12/7/2017</a:t>
            </a:fld>
            <a:endParaRPr lang="en-US"/>
          </a:p>
        </p:txBody>
      </p:sp>
      <p:sp>
        <p:nvSpPr>
          <p:cNvPr id="6" name="Footer Placeholder 5">
            <a:extLst>
              <a:ext uri="{FF2B5EF4-FFF2-40B4-BE49-F238E27FC236}">
                <a16:creationId xmlns:a16="http://schemas.microsoft.com/office/drawing/2014/main" id="{33EAE4B0-195B-4BE5-8F43-971FEB466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4846A9-8B08-4F66-BEA8-6C7A6FFC336F}"/>
              </a:ext>
            </a:extLst>
          </p:cNvPr>
          <p:cNvSpPr>
            <a:spLocks noGrp="1"/>
          </p:cNvSpPr>
          <p:nvPr>
            <p:ph type="sldNum" sz="quarter" idx="12"/>
          </p:nvPr>
        </p:nvSpPr>
        <p:spPr/>
        <p:txBody>
          <a:bodyPr/>
          <a:lstStyle/>
          <a:p>
            <a:fld id="{863C34C8-5503-4DD5-A4FC-A6DAFF0CAEFF}" type="slidenum">
              <a:rPr lang="en-US" smtClean="0"/>
              <a:t>‹#›</a:t>
            </a:fld>
            <a:endParaRPr lang="en-US"/>
          </a:p>
        </p:txBody>
      </p:sp>
    </p:spTree>
    <p:extLst>
      <p:ext uri="{BB962C8B-B14F-4D97-AF65-F5344CB8AC3E}">
        <p14:creationId xmlns:p14="http://schemas.microsoft.com/office/powerpoint/2010/main" val="95117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4FA8E-2CFA-4023-872B-1CEE7879A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877E9A-11A0-49FF-9681-37BD1EBFA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95E08-2D54-47BB-BCAA-7C4E4373F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5390A-17BB-4A68-8D6B-4948E686BBAE}" type="datetimeFigureOut">
              <a:rPr lang="en-US" smtClean="0"/>
              <a:t>12/7/2017</a:t>
            </a:fld>
            <a:endParaRPr lang="en-US"/>
          </a:p>
        </p:txBody>
      </p:sp>
      <p:sp>
        <p:nvSpPr>
          <p:cNvPr id="5" name="Footer Placeholder 4">
            <a:extLst>
              <a:ext uri="{FF2B5EF4-FFF2-40B4-BE49-F238E27FC236}">
                <a16:creationId xmlns:a16="http://schemas.microsoft.com/office/drawing/2014/main" id="{88D06700-2578-41FE-8AF3-619C5EDB48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68CA17-57D4-4D95-8B12-D162D4808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C34C8-5503-4DD5-A4FC-A6DAFF0CAEFF}" type="slidenum">
              <a:rPr lang="en-US" smtClean="0"/>
              <a:t>‹#›</a:t>
            </a:fld>
            <a:endParaRPr lang="en-US"/>
          </a:p>
        </p:txBody>
      </p:sp>
    </p:spTree>
    <p:extLst>
      <p:ext uri="{BB962C8B-B14F-4D97-AF65-F5344CB8AC3E}">
        <p14:creationId xmlns:p14="http://schemas.microsoft.com/office/powerpoint/2010/main" val="938214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tex.stackexchange.com/questions/48800/beamer-right-frame-border" TargetMode="External"/><Relationship Id="rId5" Type="http://schemas.microsoft.com/office/2007/relationships/hdphoto" Target="../media/hdphoto2.wdp"/><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hyperlink" Target="http://tex.stackexchange.com/questions/48800/beamer-right-frame-bord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6.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hyperlink" Target="http://tex.stackexchange.com/questions/48800/beamer-right-frame-border"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tex.stackexchange.com/questions/48800/beamer-right-frame-border" TargetMode="External"/><Relationship Id="rId5" Type="http://schemas.microsoft.com/office/2007/relationships/hdphoto" Target="../media/hdphoto2.wdp"/><Relationship Id="rId4" Type="http://schemas.openxmlformats.org/officeDocument/2006/relationships/image" Target="../media/image6.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hyperlink" Target="http://tex.stackexchange.com/questions/48800/beamer-right-frame-border" TargetMode="External"/><Relationship Id="rId10" Type="http://schemas.openxmlformats.org/officeDocument/2006/relationships/image" Target="../media/image18.png"/><Relationship Id="rId4" Type="http://schemas.microsoft.com/office/2007/relationships/hdphoto" Target="../media/hdphoto2.wdp"/><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tex.stackexchange.com/questions/48800/beamer-right-frame-border" TargetMode="Externa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2">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2" name="Straight Connector 74">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59E48A1-04AA-4C89-8933-CFC3DC203541}"/>
              </a:ext>
            </a:extLst>
          </p:cNvPr>
          <p:cNvGrpSpPr/>
          <p:nvPr/>
        </p:nvGrpSpPr>
        <p:grpSpPr>
          <a:xfrm>
            <a:off x="6411155" y="671003"/>
            <a:ext cx="5652898" cy="3934275"/>
            <a:chOff x="6411155" y="671003"/>
            <a:chExt cx="5652898" cy="3934275"/>
          </a:xfrm>
        </p:grpSpPr>
        <p:pic>
          <p:nvPicPr>
            <p:cNvPr id="22" name="Picture 21">
              <a:extLst>
                <a:ext uri="{FF2B5EF4-FFF2-40B4-BE49-F238E27FC236}">
                  <a16:creationId xmlns:a16="http://schemas.microsoft.com/office/drawing/2014/main" id="{2EA00EB5-0410-4D72-91BE-95B0025BA8C7}"/>
                </a:ext>
              </a:extLst>
            </p:cNvPr>
            <p:cNvPicPr>
              <a:picLocks noChangeAspect="1"/>
            </p:cNvPicPr>
            <p:nvPr/>
          </p:nvPicPr>
          <p:blipFill>
            <a:blip r:embed="rId2"/>
            <a:stretch>
              <a:fillRect/>
            </a:stretch>
          </p:blipFill>
          <p:spPr>
            <a:xfrm rot="20822640">
              <a:off x="6411155" y="671003"/>
              <a:ext cx="2882070" cy="1551884"/>
            </a:xfrm>
            <a:prstGeom prst="rect">
              <a:avLst/>
            </a:prstGeom>
          </p:spPr>
        </p:pic>
        <p:sp>
          <p:nvSpPr>
            <p:cNvPr id="21" name="Oval 20">
              <a:extLst>
                <a:ext uri="{FF2B5EF4-FFF2-40B4-BE49-F238E27FC236}">
                  <a16:creationId xmlns:a16="http://schemas.microsoft.com/office/drawing/2014/main" id="{90A63127-0127-44ED-B29D-CECE8DDC385E}"/>
                </a:ext>
              </a:extLst>
            </p:cNvPr>
            <p:cNvSpPr/>
            <p:nvPr/>
          </p:nvSpPr>
          <p:spPr>
            <a:xfrm>
              <a:off x="8166079" y="2224454"/>
              <a:ext cx="1442300" cy="5938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bg1"/>
                  </a:solidFill>
                </a:rPr>
                <a:t>Data Analysis</a:t>
              </a:r>
            </a:p>
          </p:txBody>
        </p:sp>
        <p:pic>
          <p:nvPicPr>
            <p:cNvPr id="23" name="Picture 22">
              <a:extLst>
                <a:ext uri="{FF2B5EF4-FFF2-40B4-BE49-F238E27FC236}">
                  <a16:creationId xmlns:a16="http://schemas.microsoft.com/office/drawing/2014/main" id="{A8B1E275-06DB-4758-B965-B4D523E9AFB2}"/>
                </a:ext>
              </a:extLst>
            </p:cNvPr>
            <p:cNvPicPr>
              <a:picLocks noChangeAspect="1"/>
            </p:cNvPicPr>
            <p:nvPr/>
          </p:nvPicPr>
          <p:blipFill>
            <a:blip r:embed="rId3"/>
            <a:stretch>
              <a:fillRect/>
            </a:stretch>
          </p:blipFill>
          <p:spPr>
            <a:xfrm rot="303413">
              <a:off x="6568596" y="2751909"/>
              <a:ext cx="2882070" cy="1138740"/>
            </a:xfrm>
            <a:prstGeom prst="rect">
              <a:avLst/>
            </a:prstGeom>
          </p:spPr>
        </p:pic>
        <p:pic>
          <p:nvPicPr>
            <p:cNvPr id="38" name="Picture 14" descr="Image result for machine learning transparent background">
              <a:extLst>
                <a:ext uri="{FF2B5EF4-FFF2-40B4-BE49-F238E27FC236}">
                  <a16:creationId xmlns:a16="http://schemas.microsoft.com/office/drawing/2014/main" id="{E4040FD7-4E05-4F34-BD96-9B08EE4D12D1}"/>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colorTemperature colorTemp="6517"/>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246917" y="3019635"/>
              <a:ext cx="1569944" cy="15856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636ECD5-11A7-42A2-BEDA-70A2FABBDACC}"/>
                </a:ext>
              </a:extLst>
            </p:cNvPr>
            <p:cNvPicPr>
              <a:picLocks noChangeAspect="1"/>
            </p:cNvPicPr>
            <p:nvPr/>
          </p:nvPicPr>
          <p:blipFill>
            <a:blip r:embed="rId6"/>
            <a:stretch>
              <a:fillRect/>
            </a:stretch>
          </p:blipFill>
          <p:spPr>
            <a:xfrm rot="1109245">
              <a:off x="9129018" y="1332698"/>
              <a:ext cx="2935035" cy="1284664"/>
            </a:xfrm>
            <a:prstGeom prst="rect">
              <a:avLst/>
            </a:prstGeom>
          </p:spPr>
        </p:pic>
      </p:grpSp>
      <p:grpSp>
        <p:nvGrpSpPr>
          <p:cNvPr id="4" name="Group 3">
            <a:extLst>
              <a:ext uri="{FF2B5EF4-FFF2-40B4-BE49-F238E27FC236}">
                <a16:creationId xmlns:a16="http://schemas.microsoft.com/office/drawing/2014/main" id="{CDD31EA9-162E-47CC-8918-46398AC6561A}"/>
              </a:ext>
            </a:extLst>
          </p:cNvPr>
          <p:cNvGrpSpPr/>
          <p:nvPr/>
        </p:nvGrpSpPr>
        <p:grpSpPr>
          <a:xfrm>
            <a:off x="527538" y="4756638"/>
            <a:ext cx="11139854" cy="1790872"/>
            <a:chOff x="527538" y="4756638"/>
            <a:chExt cx="11139854" cy="1790872"/>
          </a:xfrm>
        </p:grpSpPr>
        <p:sp>
          <p:nvSpPr>
            <p:cNvPr id="15" name="TextBox 14">
              <a:extLst>
                <a:ext uri="{FF2B5EF4-FFF2-40B4-BE49-F238E27FC236}">
                  <a16:creationId xmlns:a16="http://schemas.microsoft.com/office/drawing/2014/main" id="{9B6DBA53-8B6E-40FF-A59C-260AFD6E148F}"/>
                </a:ext>
              </a:extLst>
            </p:cNvPr>
            <p:cNvSpPr txBox="1"/>
            <p:nvPr/>
          </p:nvSpPr>
          <p:spPr>
            <a:xfrm>
              <a:off x="527538" y="4756638"/>
              <a:ext cx="11139854" cy="930447"/>
            </a:xfrm>
            <a:prstGeom prst="rect">
              <a:avLst/>
            </a:prstGeom>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ormAutofit/>
            </a:bodyPr>
            <a:lstStyle/>
            <a:p>
              <a:pPr algn="ctr">
                <a:lnSpc>
                  <a:spcPct val="90000"/>
                </a:lnSpc>
                <a:spcBef>
                  <a:spcPct val="0"/>
                </a:spcBef>
                <a:spcAft>
                  <a:spcPts val="600"/>
                </a:spcAft>
              </a:pPr>
              <a:r>
                <a:rPr lang="en-US" sz="5400" dirty="0">
                  <a:ln w="0"/>
                  <a:solidFill>
                    <a:schemeClr val="tx1"/>
                  </a:solidFill>
                  <a:effectLst>
                    <a:outerShdw blurRad="38100" dist="19050" dir="2700000" algn="tl" rotWithShape="0">
                      <a:schemeClr val="dk1">
                        <a:alpha val="40000"/>
                      </a:schemeClr>
                    </a:outerShdw>
                  </a:effectLst>
                  <a:latin typeface="+mj-lt"/>
                  <a:ea typeface="+mj-ea"/>
                  <a:cs typeface="+mj-cs"/>
                </a:rPr>
                <a:t>Dataset Analysis</a:t>
              </a:r>
            </a:p>
          </p:txBody>
        </p:sp>
        <p:sp>
          <p:nvSpPr>
            <p:cNvPr id="29" name="TextBox 28">
              <a:extLst>
                <a:ext uri="{FF2B5EF4-FFF2-40B4-BE49-F238E27FC236}">
                  <a16:creationId xmlns:a16="http://schemas.microsoft.com/office/drawing/2014/main" id="{1B87EA34-E965-4666-A1CA-71BAB891739C}"/>
                </a:ext>
              </a:extLst>
            </p:cNvPr>
            <p:cNvSpPr txBox="1"/>
            <p:nvPr/>
          </p:nvSpPr>
          <p:spPr>
            <a:xfrm>
              <a:off x="5753479" y="5901179"/>
              <a:ext cx="5913913" cy="646331"/>
            </a:xfrm>
            <a:prstGeom prst="rect">
              <a:avLst/>
            </a:prstGeom>
            <a:noFill/>
          </p:spPr>
          <p:txBody>
            <a:bodyPr wrap="square" rtlCol="0">
              <a:spAutoFit/>
            </a:bodyPr>
            <a:lstStyle/>
            <a:p>
              <a:pPr algn="r"/>
              <a:r>
                <a:rPr lang="en-US" b="1" dirty="0">
                  <a:solidFill>
                    <a:schemeClr val="bg1"/>
                  </a:solidFill>
                </a:rPr>
                <a:t>Advanced Research Methods: 12-04-2017</a:t>
              </a:r>
            </a:p>
            <a:p>
              <a:pPr algn="r"/>
              <a:r>
                <a:rPr lang="en-US" b="1" dirty="0">
                  <a:solidFill>
                    <a:schemeClr val="bg1"/>
                  </a:solidFill>
                </a:rPr>
                <a:t>Sruti Jain</a:t>
              </a:r>
            </a:p>
          </p:txBody>
        </p:sp>
      </p:grpSp>
      <p:cxnSp>
        <p:nvCxnSpPr>
          <p:cNvPr id="32" name="Straight Connector 31">
            <a:extLst>
              <a:ext uri="{FF2B5EF4-FFF2-40B4-BE49-F238E27FC236}">
                <a16:creationId xmlns:a16="http://schemas.microsoft.com/office/drawing/2014/main" id="{9B2E5D5F-05A2-496E-84AD-D08C816D00FA}"/>
              </a:ext>
            </a:extLst>
          </p:cNvPr>
          <p:cNvCxnSpPr/>
          <p:nvPr/>
        </p:nvCxnSpPr>
        <p:spPr>
          <a:xfrm>
            <a:off x="-800100" y="3429000"/>
            <a:ext cx="0" cy="1905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4F7308D-C3BA-4906-A556-FAAE69F4587C}"/>
              </a:ext>
            </a:extLst>
          </p:cNvPr>
          <p:cNvGrpSpPr/>
          <p:nvPr/>
        </p:nvGrpSpPr>
        <p:grpSpPr>
          <a:xfrm>
            <a:off x="178554" y="572999"/>
            <a:ext cx="5739559" cy="3562350"/>
            <a:chOff x="178554" y="572999"/>
            <a:chExt cx="5739559" cy="3562350"/>
          </a:xfrm>
        </p:grpSpPr>
        <p:grpSp>
          <p:nvGrpSpPr>
            <p:cNvPr id="41" name="Group 40">
              <a:extLst>
                <a:ext uri="{FF2B5EF4-FFF2-40B4-BE49-F238E27FC236}">
                  <a16:creationId xmlns:a16="http://schemas.microsoft.com/office/drawing/2014/main" id="{3FE279A1-E87A-47EE-9276-21457E408A7F}"/>
                </a:ext>
              </a:extLst>
            </p:cNvPr>
            <p:cNvGrpSpPr/>
            <p:nvPr/>
          </p:nvGrpSpPr>
          <p:grpSpPr>
            <a:xfrm>
              <a:off x="178554" y="572999"/>
              <a:ext cx="5060278" cy="3562350"/>
              <a:chOff x="857839" y="629279"/>
              <a:chExt cx="5060278" cy="3562350"/>
            </a:xfrm>
          </p:grpSpPr>
          <p:pic>
            <p:nvPicPr>
              <p:cNvPr id="42" name="Picture 41">
                <a:extLst>
                  <a:ext uri="{FF2B5EF4-FFF2-40B4-BE49-F238E27FC236}">
                    <a16:creationId xmlns:a16="http://schemas.microsoft.com/office/drawing/2014/main" id="{783F9441-6520-4635-A85B-B2515BBCCAE6}"/>
                  </a:ext>
                </a:extLst>
              </p:cNvPr>
              <p:cNvPicPr>
                <a:picLocks noChangeAspect="1"/>
              </p:cNvPicPr>
              <p:nvPr/>
            </p:nvPicPr>
            <p:blipFill>
              <a:blip r:embed="rId7"/>
              <a:stretch>
                <a:fillRect/>
              </a:stretch>
            </p:blipFill>
            <p:spPr>
              <a:xfrm>
                <a:off x="1027583" y="629279"/>
                <a:ext cx="4240153" cy="3562350"/>
              </a:xfrm>
              <a:prstGeom prst="rect">
                <a:avLst/>
              </a:prstGeom>
            </p:spPr>
          </p:pic>
          <p:cxnSp>
            <p:nvCxnSpPr>
              <p:cNvPr id="43" name="Straight Connector 42">
                <a:extLst>
                  <a:ext uri="{FF2B5EF4-FFF2-40B4-BE49-F238E27FC236}">
                    <a16:creationId xmlns:a16="http://schemas.microsoft.com/office/drawing/2014/main" id="{BDB0E2CF-0EAE-461C-A205-FD35F11A41A1}"/>
                  </a:ext>
                </a:extLst>
              </p:cNvPr>
              <p:cNvCxnSpPr/>
              <p:nvPr/>
            </p:nvCxnSpPr>
            <p:spPr>
              <a:xfrm flipH="1">
                <a:off x="1216058" y="1857080"/>
                <a:ext cx="3959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741D2199-A792-43D4-94D0-1A5887F9A7E0}"/>
                  </a:ext>
                </a:extLst>
              </p:cNvPr>
              <p:cNvCxnSpPr>
                <a:cxnSpLocks/>
              </p:cNvCxnSpPr>
              <p:nvPr/>
            </p:nvCxnSpPr>
            <p:spPr>
              <a:xfrm>
                <a:off x="1216058" y="1857080"/>
                <a:ext cx="0" cy="1781666"/>
              </a:xfrm>
              <a:prstGeom prst="line">
                <a:avLst/>
              </a:prstGeom>
            </p:spPr>
            <p:style>
              <a:lnRef idx="3">
                <a:schemeClr val="accent3"/>
              </a:lnRef>
              <a:fillRef idx="0">
                <a:schemeClr val="accent3"/>
              </a:fillRef>
              <a:effectRef idx="2">
                <a:schemeClr val="accent3"/>
              </a:effectRef>
              <a:fontRef idx="minor">
                <a:schemeClr val="tx1"/>
              </a:fontRef>
            </p:style>
          </p:cxnSp>
          <p:sp>
            <p:nvSpPr>
              <p:cNvPr id="45" name="Rectangle: Rounded Corners 44">
                <a:extLst>
                  <a:ext uri="{FF2B5EF4-FFF2-40B4-BE49-F238E27FC236}">
                    <a16:creationId xmlns:a16="http://schemas.microsoft.com/office/drawing/2014/main" id="{D8752C59-2C83-43CF-967F-371951584443}"/>
                  </a:ext>
                </a:extLst>
              </p:cNvPr>
              <p:cNvSpPr/>
              <p:nvPr/>
            </p:nvSpPr>
            <p:spPr>
              <a:xfrm>
                <a:off x="857839" y="3638746"/>
                <a:ext cx="593887" cy="4965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a:t>BADA</a:t>
                </a:r>
              </a:p>
            </p:txBody>
          </p:sp>
          <p:cxnSp>
            <p:nvCxnSpPr>
              <p:cNvPr id="46" name="Straight Connector 45">
                <a:extLst>
                  <a:ext uri="{FF2B5EF4-FFF2-40B4-BE49-F238E27FC236}">
                    <a16:creationId xmlns:a16="http://schemas.microsoft.com/office/drawing/2014/main" id="{F75214AC-7B84-4930-93F3-EA9D0A0BA9F2}"/>
                  </a:ext>
                </a:extLst>
              </p:cNvPr>
              <p:cNvCxnSpPr>
                <a:cxnSpLocks/>
              </p:cNvCxnSpPr>
              <p:nvPr/>
            </p:nvCxnSpPr>
            <p:spPr>
              <a:xfrm>
                <a:off x="4157221" y="3167406"/>
                <a:ext cx="52790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7" name="Straight Connector 46">
                <a:extLst>
                  <a:ext uri="{FF2B5EF4-FFF2-40B4-BE49-F238E27FC236}">
                    <a16:creationId xmlns:a16="http://schemas.microsoft.com/office/drawing/2014/main" id="{67372777-2C24-4447-A286-77DE4835FC82}"/>
                  </a:ext>
                </a:extLst>
              </p:cNvPr>
              <p:cNvCxnSpPr>
                <a:cxnSpLocks/>
              </p:cNvCxnSpPr>
              <p:nvPr/>
            </p:nvCxnSpPr>
            <p:spPr>
              <a:xfrm>
                <a:off x="4685122" y="3167406"/>
                <a:ext cx="0" cy="471340"/>
              </a:xfrm>
              <a:prstGeom prst="line">
                <a:avLst/>
              </a:prstGeom>
            </p:spPr>
            <p:style>
              <a:lnRef idx="3">
                <a:schemeClr val="accent3"/>
              </a:lnRef>
              <a:fillRef idx="0">
                <a:schemeClr val="accent3"/>
              </a:fillRef>
              <a:effectRef idx="2">
                <a:schemeClr val="accent3"/>
              </a:effectRef>
              <a:fontRef idx="minor">
                <a:schemeClr val="tx1"/>
              </a:fontRef>
            </p:style>
          </p:cxnSp>
          <p:cxnSp>
            <p:nvCxnSpPr>
              <p:cNvPr id="48" name="Straight Connector 47">
                <a:extLst>
                  <a:ext uri="{FF2B5EF4-FFF2-40B4-BE49-F238E27FC236}">
                    <a16:creationId xmlns:a16="http://schemas.microsoft.com/office/drawing/2014/main" id="{3133DB35-82F3-4201-835E-9486A5F083C0}"/>
                  </a:ext>
                </a:extLst>
              </p:cNvPr>
              <p:cNvCxnSpPr/>
              <p:nvPr/>
            </p:nvCxnSpPr>
            <p:spPr>
              <a:xfrm>
                <a:off x="4421171" y="2064470"/>
                <a:ext cx="0" cy="562635"/>
              </a:xfrm>
              <a:prstGeom prst="line">
                <a:avLst/>
              </a:prstGeom>
            </p:spPr>
            <p:style>
              <a:lnRef idx="3">
                <a:schemeClr val="accent3"/>
              </a:lnRef>
              <a:fillRef idx="0">
                <a:schemeClr val="accent3"/>
              </a:fillRef>
              <a:effectRef idx="2">
                <a:schemeClr val="accent3"/>
              </a:effectRef>
              <a:fontRef idx="minor">
                <a:schemeClr val="tx1"/>
              </a:fontRef>
            </p:style>
          </p:cxnSp>
          <p:cxnSp>
            <p:nvCxnSpPr>
              <p:cNvPr id="49" name="Straight Connector 48">
                <a:extLst>
                  <a:ext uri="{FF2B5EF4-FFF2-40B4-BE49-F238E27FC236}">
                    <a16:creationId xmlns:a16="http://schemas.microsoft.com/office/drawing/2014/main" id="{940E8760-17B2-45B8-81FA-2DF097DCAAEA}"/>
                  </a:ext>
                </a:extLst>
              </p:cNvPr>
              <p:cNvCxnSpPr>
                <a:cxnSpLocks/>
              </p:cNvCxnSpPr>
              <p:nvPr/>
            </p:nvCxnSpPr>
            <p:spPr>
              <a:xfrm>
                <a:off x="4421171" y="2627105"/>
                <a:ext cx="116128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0" name="Straight Connector 49">
                <a:extLst>
                  <a:ext uri="{FF2B5EF4-FFF2-40B4-BE49-F238E27FC236}">
                    <a16:creationId xmlns:a16="http://schemas.microsoft.com/office/drawing/2014/main" id="{C2D71F8B-D99E-44C5-A51F-4B1A538A165A}"/>
                  </a:ext>
                </a:extLst>
              </p:cNvPr>
              <p:cNvCxnSpPr>
                <a:cxnSpLocks/>
              </p:cNvCxnSpPr>
              <p:nvPr/>
            </p:nvCxnSpPr>
            <p:spPr>
              <a:xfrm flipH="1">
                <a:off x="5573031" y="2627105"/>
                <a:ext cx="9426" cy="1011641"/>
              </a:xfrm>
              <a:prstGeom prst="line">
                <a:avLst/>
              </a:prstGeom>
            </p:spPr>
            <p:style>
              <a:lnRef idx="3">
                <a:schemeClr val="accent3"/>
              </a:lnRef>
              <a:fillRef idx="0">
                <a:schemeClr val="accent3"/>
              </a:fillRef>
              <a:effectRef idx="2">
                <a:schemeClr val="accent3"/>
              </a:effectRef>
              <a:fontRef idx="minor">
                <a:schemeClr val="tx1"/>
              </a:fontRef>
            </p:style>
          </p:cxnSp>
          <p:sp>
            <p:nvSpPr>
              <p:cNvPr id="51" name="Rectangle: Rounded Corners 50">
                <a:extLst>
                  <a:ext uri="{FF2B5EF4-FFF2-40B4-BE49-F238E27FC236}">
                    <a16:creationId xmlns:a16="http://schemas.microsoft.com/office/drawing/2014/main" id="{7CA9AC1B-0625-4F57-BC36-EF7213758473}"/>
                  </a:ext>
                </a:extLst>
              </p:cNvPr>
              <p:cNvSpPr/>
              <p:nvPr/>
            </p:nvSpPr>
            <p:spPr>
              <a:xfrm>
                <a:off x="5213023" y="3638746"/>
                <a:ext cx="705094" cy="4713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a:t>MFA</a:t>
                </a:r>
              </a:p>
            </p:txBody>
          </p:sp>
        </p:grpSp>
        <p:cxnSp>
          <p:nvCxnSpPr>
            <p:cNvPr id="34" name="Straight Connector 33">
              <a:extLst>
                <a:ext uri="{FF2B5EF4-FFF2-40B4-BE49-F238E27FC236}">
                  <a16:creationId xmlns:a16="http://schemas.microsoft.com/office/drawing/2014/main" id="{2CB0D2B5-5FB7-4F40-B9D2-A5C15C43CAF1}"/>
                </a:ext>
              </a:extLst>
            </p:cNvPr>
            <p:cNvCxnSpPr>
              <a:cxnSpLocks/>
            </p:cNvCxnSpPr>
            <p:nvPr/>
          </p:nvCxnSpPr>
          <p:spPr>
            <a:xfrm>
              <a:off x="4086225" y="1800800"/>
              <a:ext cx="1457325"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6" name="Straight Connector 35">
              <a:extLst>
                <a:ext uri="{FF2B5EF4-FFF2-40B4-BE49-F238E27FC236}">
                  <a16:creationId xmlns:a16="http://schemas.microsoft.com/office/drawing/2014/main" id="{C3612000-59DB-43DB-8E40-BF1B4A9BDFF8}"/>
                </a:ext>
              </a:extLst>
            </p:cNvPr>
            <p:cNvCxnSpPr/>
            <p:nvPr/>
          </p:nvCxnSpPr>
          <p:spPr>
            <a:xfrm>
              <a:off x="5543550" y="1800800"/>
              <a:ext cx="0" cy="1781666"/>
            </a:xfrm>
            <a:prstGeom prst="line">
              <a:avLst/>
            </a:prstGeom>
          </p:spPr>
          <p:style>
            <a:lnRef idx="3">
              <a:schemeClr val="accent3"/>
            </a:lnRef>
            <a:fillRef idx="0">
              <a:schemeClr val="accent3"/>
            </a:fillRef>
            <a:effectRef idx="2">
              <a:schemeClr val="accent3"/>
            </a:effectRef>
            <a:fontRef idx="minor">
              <a:schemeClr val="tx1"/>
            </a:fontRef>
          </p:style>
        </p:cxnSp>
        <p:sp>
          <p:nvSpPr>
            <p:cNvPr id="37" name="Rectangle: Rounded Corners 36">
              <a:extLst>
                <a:ext uri="{FF2B5EF4-FFF2-40B4-BE49-F238E27FC236}">
                  <a16:creationId xmlns:a16="http://schemas.microsoft.com/office/drawing/2014/main" id="{596CAAD8-3FB9-45F0-8F1A-D30CAA586ECF}"/>
                </a:ext>
              </a:extLst>
            </p:cNvPr>
            <p:cNvSpPr/>
            <p:nvPr/>
          </p:nvSpPr>
          <p:spPr>
            <a:xfrm>
              <a:off x="5391150" y="3582466"/>
              <a:ext cx="526963" cy="4713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a:t>PLS</a:t>
              </a:r>
            </a:p>
          </p:txBody>
        </p:sp>
      </p:grpSp>
    </p:spTree>
    <p:extLst>
      <p:ext uri="{BB962C8B-B14F-4D97-AF65-F5344CB8AC3E}">
        <p14:creationId xmlns:p14="http://schemas.microsoft.com/office/powerpoint/2010/main" val="390540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3" name="Group 2">
            <a:extLst>
              <a:ext uri="{FF2B5EF4-FFF2-40B4-BE49-F238E27FC236}">
                <a16:creationId xmlns:a16="http://schemas.microsoft.com/office/drawing/2014/main" id="{92A30DE6-72A6-43B4-8A6A-EDCF307C8904}"/>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PCA Conclusions</a:t>
              </a:r>
            </a:p>
          </p:txBody>
        </p:sp>
        <p:sp>
          <p:nvSpPr>
            <p:cNvPr id="9" name="Content Placeholder 2">
              <a:extLst>
                <a:ext uri="{FF2B5EF4-FFF2-40B4-BE49-F238E27FC236}">
                  <a16:creationId xmlns:a16="http://schemas.microsoft.com/office/drawing/2014/main" id="{00F4627A-0A72-4178-92C4-DB3226F97A9D}"/>
                </a:ext>
              </a:extLst>
            </p:cNvPr>
            <p:cNvSpPr txBox="1">
              <a:spLocks/>
            </p:cNvSpPr>
            <p:nvPr/>
          </p:nvSpPr>
          <p:spPr>
            <a:xfrm>
              <a:off x="838200" y="116145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Component 1</a:t>
              </a:r>
            </a:p>
            <a:p>
              <a:pPr lvl="1" algn="just"/>
              <a:r>
                <a:rPr lang="en-US" dirty="0"/>
                <a:t>Row: Normal versus High Memory group for all the three datasets</a:t>
              </a:r>
            </a:p>
            <a:p>
              <a:pPr lvl="1" algn="just"/>
              <a:r>
                <a:rPr lang="en-US" dirty="0"/>
                <a:t>Column:</a:t>
              </a:r>
            </a:p>
            <a:p>
              <a:pPr lvl="2" algn="just"/>
              <a:r>
                <a:rPr lang="en-US" dirty="0"/>
                <a:t>Normal versus High Memory scores (SAM)</a:t>
              </a:r>
            </a:p>
            <a:p>
              <a:pPr lvl="2" algn="just"/>
              <a:r>
                <a:rPr lang="en-US" dirty="0"/>
                <a:t>Object versus Spatial Imagery (OSIQ)</a:t>
              </a:r>
            </a:p>
            <a:p>
              <a:pPr lvl="2" algn="just"/>
              <a:r>
                <a:rPr lang="en-US" dirty="0"/>
                <a:t>Neuroticism versus all other personality traits.</a:t>
              </a:r>
            </a:p>
            <a:p>
              <a:pPr algn="just"/>
              <a:r>
                <a:rPr lang="en-US" dirty="0"/>
                <a:t>Component 2</a:t>
              </a:r>
            </a:p>
            <a:p>
              <a:pPr lvl="1" algn="just"/>
              <a:r>
                <a:rPr lang="en-US" dirty="0"/>
                <a:t>Column: Spatial &amp; semantic versus episodic &amp; future memory </a:t>
              </a:r>
            </a:p>
            <a:p>
              <a:pPr lvl="1" algn="just"/>
              <a:r>
                <a:rPr lang="en-US" dirty="0"/>
                <a:t>Shows negative correlation between spatial and future memory ratings. </a:t>
              </a:r>
            </a:p>
            <a:p>
              <a:pPr lvl="1" algn="just"/>
              <a:endParaRPr lang="en-US" dirty="0"/>
            </a:p>
          </p:txBody>
        </p:sp>
      </p:grpSp>
    </p:spTree>
    <p:extLst>
      <p:ext uri="{BB962C8B-B14F-4D97-AF65-F5344CB8AC3E}">
        <p14:creationId xmlns:p14="http://schemas.microsoft.com/office/powerpoint/2010/main" val="123767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2">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2" name="Straight Connector 74">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6DBA53-8B6E-40FF-A59C-260AFD6E148F}"/>
              </a:ext>
            </a:extLst>
          </p:cNvPr>
          <p:cNvSpPr txBox="1"/>
          <p:nvPr/>
        </p:nvSpPr>
        <p:spPr>
          <a:xfrm>
            <a:off x="527538" y="4756638"/>
            <a:ext cx="11139854" cy="930447"/>
          </a:xfrm>
          <a:prstGeom prst="rect">
            <a:avLst/>
          </a:prstGeom>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ormAutofit fontScale="92500"/>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Light" panose="020F0302020204030204"/>
                <a:ea typeface="+mn-ea"/>
                <a:cs typeface="+mn-cs"/>
              </a:rPr>
              <a:t>Multiple Correspondence Analysis (MCA)</a:t>
            </a:r>
          </a:p>
        </p:txBody>
      </p:sp>
      <p:pic>
        <p:nvPicPr>
          <p:cNvPr id="22" name="Picture 21">
            <a:extLst>
              <a:ext uri="{FF2B5EF4-FFF2-40B4-BE49-F238E27FC236}">
                <a16:creationId xmlns:a16="http://schemas.microsoft.com/office/drawing/2014/main" id="{2EA00EB5-0410-4D72-91BE-95B0025BA8C7}"/>
              </a:ext>
            </a:extLst>
          </p:cNvPr>
          <p:cNvPicPr>
            <a:picLocks noChangeAspect="1"/>
          </p:cNvPicPr>
          <p:nvPr/>
        </p:nvPicPr>
        <p:blipFill>
          <a:blip r:embed="rId2"/>
          <a:stretch>
            <a:fillRect/>
          </a:stretch>
        </p:blipFill>
        <p:spPr>
          <a:xfrm rot="20822640">
            <a:off x="6411155" y="671003"/>
            <a:ext cx="2882070" cy="1551884"/>
          </a:xfrm>
          <a:prstGeom prst="rect">
            <a:avLst/>
          </a:prstGeom>
        </p:spPr>
      </p:pic>
      <p:sp>
        <p:nvSpPr>
          <p:cNvPr id="21" name="Oval 20">
            <a:extLst>
              <a:ext uri="{FF2B5EF4-FFF2-40B4-BE49-F238E27FC236}">
                <a16:creationId xmlns:a16="http://schemas.microsoft.com/office/drawing/2014/main" id="{90A63127-0127-44ED-B29D-CECE8DDC385E}"/>
              </a:ext>
            </a:extLst>
          </p:cNvPr>
          <p:cNvSpPr/>
          <p:nvPr/>
        </p:nvSpPr>
        <p:spPr>
          <a:xfrm>
            <a:off x="8166079" y="2224454"/>
            <a:ext cx="1442300" cy="5938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Data Analysis</a:t>
            </a:r>
          </a:p>
        </p:txBody>
      </p:sp>
      <p:pic>
        <p:nvPicPr>
          <p:cNvPr id="23" name="Picture 22">
            <a:extLst>
              <a:ext uri="{FF2B5EF4-FFF2-40B4-BE49-F238E27FC236}">
                <a16:creationId xmlns:a16="http://schemas.microsoft.com/office/drawing/2014/main" id="{A8B1E275-06DB-4758-B965-B4D523E9AFB2}"/>
              </a:ext>
            </a:extLst>
          </p:cNvPr>
          <p:cNvPicPr>
            <a:picLocks noChangeAspect="1"/>
          </p:cNvPicPr>
          <p:nvPr/>
        </p:nvPicPr>
        <p:blipFill>
          <a:blip r:embed="rId3"/>
          <a:stretch>
            <a:fillRect/>
          </a:stretch>
        </p:blipFill>
        <p:spPr>
          <a:xfrm rot="303413">
            <a:off x="6568596" y="2751909"/>
            <a:ext cx="2882070" cy="1138740"/>
          </a:xfrm>
          <a:prstGeom prst="rect">
            <a:avLst/>
          </a:prstGeom>
        </p:spPr>
      </p:pic>
      <p:pic>
        <p:nvPicPr>
          <p:cNvPr id="38" name="Picture 14" descr="Image result for machine learning transparent background">
            <a:extLst>
              <a:ext uri="{FF2B5EF4-FFF2-40B4-BE49-F238E27FC236}">
                <a16:creationId xmlns:a16="http://schemas.microsoft.com/office/drawing/2014/main" id="{E4040FD7-4E05-4F34-BD96-9B08EE4D12D1}"/>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colorTemperature colorTemp="6517"/>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246917" y="3019635"/>
            <a:ext cx="1569944" cy="15856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636ECD5-11A7-42A2-BEDA-70A2FABBDACC}"/>
              </a:ext>
            </a:extLst>
          </p:cNvPr>
          <p:cNvPicPr>
            <a:picLocks noChangeAspect="1"/>
          </p:cNvPicPr>
          <p:nvPr/>
        </p:nvPicPr>
        <p:blipFill>
          <a:blip r:embed="rId6"/>
          <a:stretch>
            <a:fillRect/>
          </a:stretch>
        </p:blipFill>
        <p:spPr>
          <a:xfrm rot="1109245">
            <a:off x="9129018" y="1332698"/>
            <a:ext cx="2935035" cy="1284664"/>
          </a:xfrm>
          <a:prstGeom prst="rect">
            <a:avLst/>
          </a:prstGeom>
        </p:spPr>
      </p:pic>
      <p:grpSp>
        <p:nvGrpSpPr>
          <p:cNvPr id="37" name="Group 36">
            <a:extLst>
              <a:ext uri="{FF2B5EF4-FFF2-40B4-BE49-F238E27FC236}">
                <a16:creationId xmlns:a16="http://schemas.microsoft.com/office/drawing/2014/main" id="{7AF69590-5B5B-4878-9735-0B9E1F0D1838}"/>
              </a:ext>
            </a:extLst>
          </p:cNvPr>
          <p:cNvGrpSpPr/>
          <p:nvPr/>
        </p:nvGrpSpPr>
        <p:grpSpPr>
          <a:xfrm>
            <a:off x="804369" y="683905"/>
            <a:ext cx="5060278" cy="3562350"/>
            <a:chOff x="857839" y="629279"/>
            <a:chExt cx="5060278" cy="3562350"/>
          </a:xfrm>
        </p:grpSpPr>
        <p:pic>
          <p:nvPicPr>
            <p:cNvPr id="14" name="Picture 13">
              <a:extLst>
                <a:ext uri="{FF2B5EF4-FFF2-40B4-BE49-F238E27FC236}">
                  <a16:creationId xmlns:a16="http://schemas.microsoft.com/office/drawing/2014/main" id="{F71004D6-9F1F-4564-8605-67C2D58065DE}"/>
                </a:ext>
              </a:extLst>
            </p:cNvPr>
            <p:cNvPicPr>
              <a:picLocks noChangeAspect="1"/>
            </p:cNvPicPr>
            <p:nvPr/>
          </p:nvPicPr>
          <p:blipFill>
            <a:blip r:embed="rId7"/>
            <a:stretch>
              <a:fillRect/>
            </a:stretch>
          </p:blipFill>
          <p:spPr>
            <a:xfrm>
              <a:off x="1027583" y="629279"/>
              <a:ext cx="4240153" cy="3562350"/>
            </a:xfrm>
            <a:prstGeom prst="rect">
              <a:avLst/>
            </a:prstGeom>
          </p:spPr>
        </p:pic>
        <p:cxnSp>
          <p:nvCxnSpPr>
            <p:cNvPr id="4" name="Straight Connector 3">
              <a:extLst>
                <a:ext uri="{FF2B5EF4-FFF2-40B4-BE49-F238E27FC236}">
                  <a16:creationId xmlns:a16="http://schemas.microsoft.com/office/drawing/2014/main" id="{357DB475-D5FC-43F9-8D07-C8F1B10E4171}"/>
                </a:ext>
              </a:extLst>
            </p:cNvPr>
            <p:cNvCxnSpPr/>
            <p:nvPr/>
          </p:nvCxnSpPr>
          <p:spPr>
            <a:xfrm flipH="1">
              <a:off x="1216058" y="1857080"/>
              <a:ext cx="3959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 name="Straight Connector 5">
              <a:extLst>
                <a:ext uri="{FF2B5EF4-FFF2-40B4-BE49-F238E27FC236}">
                  <a16:creationId xmlns:a16="http://schemas.microsoft.com/office/drawing/2014/main" id="{1B21688D-8091-4AF4-8940-33CA29F7192D}"/>
                </a:ext>
              </a:extLst>
            </p:cNvPr>
            <p:cNvCxnSpPr>
              <a:cxnSpLocks/>
            </p:cNvCxnSpPr>
            <p:nvPr/>
          </p:nvCxnSpPr>
          <p:spPr>
            <a:xfrm>
              <a:off x="1216058" y="1857080"/>
              <a:ext cx="0" cy="1781666"/>
            </a:xfrm>
            <a:prstGeom prst="line">
              <a:avLst/>
            </a:prstGeom>
          </p:spPr>
          <p:style>
            <a:lnRef idx="3">
              <a:schemeClr val="accent3"/>
            </a:lnRef>
            <a:fillRef idx="0">
              <a:schemeClr val="accent3"/>
            </a:fillRef>
            <a:effectRef idx="2">
              <a:schemeClr val="accent3"/>
            </a:effectRef>
            <a:fontRef idx="minor">
              <a:schemeClr val="tx1"/>
            </a:fontRef>
          </p:style>
        </p:cxnSp>
        <p:sp>
          <p:nvSpPr>
            <p:cNvPr id="8" name="Rectangle: Rounded Corners 7">
              <a:extLst>
                <a:ext uri="{FF2B5EF4-FFF2-40B4-BE49-F238E27FC236}">
                  <a16:creationId xmlns:a16="http://schemas.microsoft.com/office/drawing/2014/main" id="{03E0CAFB-DD36-4587-BB50-4FB9672E641B}"/>
                </a:ext>
              </a:extLst>
            </p:cNvPr>
            <p:cNvSpPr/>
            <p:nvPr/>
          </p:nvSpPr>
          <p:spPr>
            <a:xfrm>
              <a:off x="857839" y="3638746"/>
              <a:ext cx="593887" cy="4965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BADA</a:t>
              </a:r>
            </a:p>
          </p:txBody>
        </p:sp>
        <p:cxnSp>
          <p:nvCxnSpPr>
            <p:cNvPr id="17" name="Straight Connector 16">
              <a:extLst>
                <a:ext uri="{FF2B5EF4-FFF2-40B4-BE49-F238E27FC236}">
                  <a16:creationId xmlns:a16="http://schemas.microsoft.com/office/drawing/2014/main" id="{E59C346A-7758-409E-8D82-00C34014C231}"/>
                </a:ext>
              </a:extLst>
            </p:cNvPr>
            <p:cNvCxnSpPr>
              <a:cxnSpLocks/>
            </p:cNvCxnSpPr>
            <p:nvPr/>
          </p:nvCxnSpPr>
          <p:spPr>
            <a:xfrm>
              <a:off x="4157221" y="3167406"/>
              <a:ext cx="52790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340DCEB1-23B2-4F84-BD80-EC3825E25EF4}"/>
                </a:ext>
              </a:extLst>
            </p:cNvPr>
            <p:cNvCxnSpPr>
              <a:cxnSpLocks/>
            </p:cNvCxnSpPr>
            <p:nvPr/>
          </p:nvCxnSpPr>
          <p:spPr>
            <a:xfrm>
              <a:off x="4685122" y="3167406"/>
              <a:ext cx="0" cy="471340"/>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3AAEBCBC-CA20-4605-AFD1-78DBCD88E1FC}"/>
                </a:ext>
              </a:extLst>
            </p:cNvPr>
            <p:cNvCxnSpPr/>
            <p:nvPr/>
          </p:nvCxnSpPr>
          <p:spPr>
            <a:xfrm>
              <a:off x="4421171" y="2064470"/>
              <a:ext cx="0" cy="562635"/>
            </a:xfrm>
            <a:prstGeom prst="line">
              <a:avLst/>
            </a:prstGeom>
          </p:spPr>
          <p:style>
            <a:lnRef idx="3">
              <a:schemeClr val="accent3"/>
            </a:lnRef>
            <a:fillRef idx="0">
              <a:schemeClr val="accent3"/>
            </a:fillRef>
            <a:effectRef idx="2">
              <a:schemeClr val="accent3"/>
            </a:effectRef>
            <a:fontRef idx="minor">
              <a:schemeClr val="tx1"/>
            </a:fontRef>
          </p:style>
        </p:cxnSp>
        <p:cxnSp>
          <p:nvCxnSpPr>
            <p:cNvPr id="30" name="Straight Connector 29">
              <a:extLst>
                <a:ext uri="{FF2B5EF4-FFF2-40B4-BE49-F238E27FC236}">
                  <a16:creationId xmlns:a16="http://schemas.microsoft.com/office/drawing/2014/main" id="{63F85600-44D0-4744-AD2E-8B59C949F2AD}"/>
                </a:ext>
              </a:extLst>
            </p:cNvPr>
            <p:cNvCxnSpPr>
              <a:cxnSpLocks/>
            </p:cNvCxnSpPr>
            <p:nvPr/>
          </p:nvCxnSpPr>
          <p:spPr>
            <a:xfrm>
              <a:off x="4421171" y="2627105"/>
              <a:ext cx="116128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E9C48BDB-7672-4311-A00C-94C88E7C0089}"/>
                </a:ext>
              </a:extLst>
            </p:cNvPr>
            <p:cNvCxnSpPr>
              <a:cxnSpLocks/>
            </p:cNvCxnSpPr>
            <p:nvPr/>
          </p:nvCxnSpPr>
          <p:spPr>
            <a:xfrm flipH="1">
              <a:off x="5573031" y="2627105"/>
              <a:ext cx="9426" cy="1011641"/>
            </a:xfrm>
            <a:prstGeom prst="line">
              <a:avLst/>
            </a:prstGeom>
          </p:spPr>
          <p:style>
            <a:lnRef idx="3">
              <a:schemeClr val="accent3"/>
            </a:lnRef>
            <a:fillRef idx="0">
              <a:schemeClr val="accent3"/>
            </a:fillRef>
            <a:effectRef idx="2">
              <a:schemeClr val="accent3"/>
            </a:effectRef>
            <a:fontRef idx="minor">
              <a:schemeClr val="tx1"/>
            </a:fontRef>
          </p:style>
        </p:cxnSp>
        <p:sp>
          <p:nvSpPr>
            <p:cNvPr id="34" name="Rectangle: Rounded Corners 33">
              <a:extLst>
                <a:ext uri="{FF2B5EF4-FFF2-40B4-BE49-F238E27FC236}">
                  <a16:creationId xmlns:a16="http://schemas.microsoft.com/office/drawing/2014/main" id="{EA88EAC0-3BE2-4B08-AF65-485B7C3E987A}"/>
                </a:ext>
              </a:extLst>
            </p:cNvPr>
            <p:cNvSpPr/>
            <p:nvPr/>
          </p:nvSpPr>
          <p:spPr>
            <a:xfrm>
              <a:off x="5213023" y="3638746"/>
              <a:ext cx="705094" cy="4713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MFA</a:t>
              </a:r>
            </a:p>
          </p:txBody>
        </p:sp>
      </p:grpSp>
      <p:cxnSp>
        <p:nvCxnSpPr>
          <p:cNvPr id="3" name="Straight Connector 2">
            <a:extLst>
              <a:ext uri="{FF2B5EF4-FFF2-40B4-BE49-F238E27FC236}">
                <a16:creationId xmlns:a16="http://schemas.microsoft.com/office/drawing/2014/main" id="{55ED80B5-9B5C-4D32-9E61-21EF865382CB}"/>
              </a:ext>
            </a:extLst>
          </p:cNvPr>
          <p:cNvCxnSpPr>
            <a:cxnSpLocks/>
          </p:cNvCxnSpPr>
          <p:nvPr/>
        </p:nvCxnSpPr>
        <p:spPr>
          <a:xfrm>
            <a:off x="3129699" y="2119096"/>
            <a:ext cx="0" cy="105358"/>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3776ACE-A496-45B1-A0A4-D2F3EE92E566}"/>
              </a:ext>
            </a:extLst>
          </p:cNvPr>
          <p:cNvCxnSpPr>
            <a:cxnSpLocks/>
          </p:cNvCxnSpPr>
          <p:nvPr/>
        </p:nvCxnSpPr>
        <p:spPr>
          <a:xfrm>
            <a:off x="3129699" y="2224454"/>
            <a:ext cx="131975" cy="11527"/>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865289B9-5D91-410A-B78A-3049F257BCB1}"/>
              </a:ext>
            </a:extLst>
          </p:cNvPr>
          <p:cNvCxnSpPr/>
          <p:nvPr/>
        </p:nvCxnSpPr>
        <p:spPr>
          <a:xfrm>
            <a:off x="3271101" y="2224454"/>
            <a:ext cx="0" cy="945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89F454D5-5080-45E6-AB71-B1B21BD7B09B}"/>
              </a:ext>
            </a:extLst>
          </p:cNvPr>
          <p:cNvCxnSpPr/>
          <p:nvPr/>
        </p:nvCxnSpPr>
        <p:spPr>
          <a:xfrm>
            <a:off x="3261674" y="2818342"/>
            <a:ext cx="0" cy="945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2E46D616-87A5-48E8-B433-B51CF4E0AE6F}"/>
              </a:ext>
            </a:extLst>
          </p:cNvPr>
          <p:cNvCxnSpPr/>
          <p:nvPr/>
        </p:nvCxnSpPr>
        <p:spPr>
          <a:xfrm>
            <a:off x="3271101" y="2903456"/>
            <a:ext cx="49019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1AA0264E-C7CF-4938-8902-5E04D6339591}"/>
              </a:ext>
            </a:extLst>
          </p:cNvPr>
          <p:cNvCxnSpPr/>
          <p:nvPr/>
        </p:nvCxnSpPr>
        <p:spPr>
          <a:xfrm>
            <a:off x="3742441" y="2912882"/>
            <a:ext cx="0" cy="106753"/>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D055627A-DE72-436F-BAEA-F9D1088382E8}"/>
              </a:ext>
            </a:extLst>
          </p:cNvPr>
          <p:cNvCxnSpPr/>
          <p:nvPr/>
        </p:nvCxnSpPr>
        <p:spPr>
          <a:xfrm>
            <a:off x="3751868" y="3429000"/>
            <a:ext cx="0" cy="264372"/>
          </a:xfrm>
          <a:prstGeom prst="line">
            <a:avLst/>
          </a:prstGeom>
        </p:spPr>
        <p:style>
          <a:lnRef idx="3">
            <a:schemeClr val="accent2"/>
          </a:lnRef>
          <a:fillRef idx="0">
            <a:schemeClr val="accent2"/>
          </a:fillRef>
          <a:effectRef idx="2">
            <a:schemeClr val="accent2"/>
          </a:effectRef>
          <a:fontRef idx="minor">
            <a:schemeClr val="tx1"/>
          </a:fontRef>
        </p:style>
      </p:cxnSp>
      <p:sp>
        <p:nvSpPr>
          <p:cNvPr id="28" name="Rectangle: Rounded Corners 27">
            <a:extLst>
              <a:ext uri="{FF2B5EF4-FFF2-40B4-BE49-F238E27FC236}">
                <a16:creationId xmlns:a16="http://schemas.microsoft.com/office/drawing/2014/main" id="{501D137E-F384-4544-88F6-F810A4DDE3DC}"/>
              </a:ext>
            </a:extLst>
          </p:cNvPr>
          <p:cNvSpPr/>
          <p:nvPr/>
        </p:nvSpPr>
        <p:spPr>
          <a:xfrm>
            <a:off x="3377557" y="3665613"/>
            <a:ext cx="744722" cy="52435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88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2" name="Picture 1">
            <a:extLst>
              <a:ext uri="{FF2B5EF4-FFF2-40B4-BE49-F238E27FC236}">
                <a16:creationId xmlns:a16="http://schemas.microsoft.com/office/drawing/2014/main" id="{F413E972-8779-4154-8F0A-8EFBA3E03FDF}"/>
              </a:ext>
            </a:extLst>
          </p:cNvPr>
          <p:cNvPicPr>
            <a:picLocks noChangeAspect="1"/>
          </p:cNvPicPr>
          <p:nvPr/>
        </p:nvPicPr>
        <p:blipFill rotWithShape="1">
          <a:blip r:embed="rId3"/>
          <a:srcRect b="33856"/>
          <a:stretch/>
        </p:blipFill>
        <p:spPr>
          <a:xfrm>
            <a:off x="6346200" y="179110"/>
            <a:ext cx="4381265" cy="4260915"/>
          </a:xfrm>
          <a:prstGeom prst="rect">
            <a:avLst/>
          </a:prstGeom>
        </p:spPr>
      </p:pic>
      <p:sp>
        <p:nvSpPr>
          <p:cNvPr id="3" name="Arrow: Right 2">
            <a:extLst>
              <a:ext uri="{FF2B5EF4-FFF2-40B4-BE49-F238E27FC236}">
                <a16:creationId xmlns:a16="http://schemas.microsoft.com/office/drawing/2014/main" id="{4F655CBC-A3C5-4D07-9EF0-5D97C1968563}"/>
              </a:ext>
            </a:extLst>
          </p:cNvPr>
          <p:cNvSpPr/>
          <p:nvPr/>
        </p:nvSpPr>
        <p:spPr>
          <a:xfrm>
            <a:off x="8047346" y="963409"/>
            <a:ext cx="546754" cy="34311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1C53AF04-4B20-45CB-B7FA-DC700C74007D}"/>
              </a:ext>
            </a:extLst>
          </p:cNvPr>
          <p:cNvSpPr/>
          <p:nvPr/>
        </p:nvSpPr>
        <p:spPr>
          <a:xfrm>
            <a:off x="8047346" y="3186074"/>
            <a:ext cx="546754" cy="34311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274BBFA-A32B-4C61-9B60-42BDB6A30A63}"/>
              </a:ext>
            </a:extLst>
          </p:cNvPr>
          <p:cNvSpPr/>
          <p:nvPr/>
        </p:nvSpPr>
        <p:spPr>
          <a:xfrm>
            <a:off x="8047346" y="5282054"/>
            <a:ext cx="546754" cy="34311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97C08C5-383E-430B-BCC5-B7BFEB47DDF6}"/>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252836" y="2703723"/>
              <a:ext cx="5644432"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Variable Binning</a:t>
              </a:r>
            </a:p>
          </p:txBody>
        </p:sp>
        <p:pic>
          <p:nvPicPr>
            <p:cNvPr id="11" name="Picture 10">
              <a:extLst>
                <a:ext uri="{FF2B5EF4-FFF2-40B4-BE49-F238E27FC236}">
                  <a16:creationId xmlns:a16="http://schemas.microsoft.com/office/drawing/2014/main" id="{7E85F9A5-1A68-4A5C-B1B7-763643657AF4}"/>
                </a:ext>
              </a:extLst>
            </p:cNvPr>
            <p:cNvPicPr>
              <a:picLocks noChangeAspect="1"/>
            </p:cNvPicPr>
            <p:nvPr/>
          </p:nvPicPr>
          <p:blipFill>
            <a:blip r:embed="rId7"/>
            <a:stretch>
              <a:fillRect/>
            </a:stretch>
          </p:blipFill>
          <p:spPr>
            <a:xfrm>
              <a:off x="6582811" y="4435679"/>
              <a:ext cx="1343025" cy="2200275"/>
            </a:xfrm>
            <a:prstGeom prst="rect">
              <a:avLst/>
            </a:prstGeom>
          </p:spPr>
        </p:pic>
        <p:cxnSp>
          <p:nvCxnSpPr>
            <p:cNvPr id="13" name="Straight Connector 12">
              <a:extLst>
                <a:ext uri="{FF2B5EF4-FFF2-40B4-BE49-F238E27FC236}">
                  <a16:creationId xmlns:a16="http://schemas.microsoft.com/office/drawing/2014/main" id="{A48618E2-D077-41E9-89BB-20131874DFCA}"/>
                </a:ext>
              </a:extLst>
            </p:cNvPr>
            <p:cNvCxnSpPr>
              <a:cxnSpLocks/>
            </p:cNvCxnSpPr>
            <p:nvPr/>
          </p:nvCxnSpPr>
          <p:spPr>
            <a:xfrm>
              <a:off x="7268860" y="4845376"/>
              <a:ext cx="0" cy="119389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15" name="Picture 14">
              <a:extLst>
                <a:ext uri="{FF2B5EF4-FFF2-40B4-BE49-F238E27FC236}">
                  <a16:creationId xmlns:a16="http://schemas.microsoft.com/office/drawing/2014/main" id="{9FE9C6B1-FCB3-4445-B54F-81EFFBC698CA}"/>
                </a:ext>
              </a:extLst>
            </p:cNvPr>
            <p:cNvPicPr>
              <a:picLocks noChangeAspect="1"/>
            </p:cNvPicPr>
            <p:nvPr/>
          </p:nvPicPr>
          <p:blipFill>
            <a:blip r:embed="rId8"/>
            <a:stretch>
              <a:fillRect/>
            </a:stretch>
          </p:blipFill>
          <p:spPr>
            <a:xfrm>
              <a:off x="8715610" y="4406900"/>
              <a:ext cx="1685925" cy="2085975"/>
            </a:xfrm>
            <a:prstGeom prst="rect">
              <a:avLst/>
            </a:prstGeom>
          </p:spPr>
        </p:pic>
        <p:pic>
          <p:nvPicPr>
            <p:cNvPr id="16" name="Picture 15">
              <a:extLst>
                <a:ext uri="{FF2B5EF4-FFF2-40B4-BE49-F238E27FC236}">
                  <a16:creationId xmlns:a16="http://schemas.microsoft.com/office/drawing/2014/main" id="{6C3CB858-7D00-4180-943D-9A17E666A224}"/>
                </a:ext>
              </a:extLst>
            </p:cNvPr>
            <p:cNvPicPr>
              <a:picLocks noChangeAspect="1"/>
            </p:cNvPicPr>
            <p:nvPr/>
          </p:nvPicPr>
          <p:blipFill rotWithShape="1">
            <a:blip r:embed="rId3"/>
            <a:srcRect b="33856"/>
            <a:stretch/>
          </p:blipFill>
          <p:spPr>
            <a:xfrm>
              <a:off x="6346200" y="150830"/>
              <a:ext cx="4381265" cy="4260915"/>
            </a:xfrm>
            <a:prstGeom prst="rect">
              <a:avLst/>
            </a:prstGeom>
          </p:spPr>
        </p:pic>
      </p:grpSp>
    </p:spTree>
    <p:extLst>
      <p:ext uri="{BB962C8B-B14F-4D97-AF65-F5344CB8AC3E}">
        <p14:creationId xmlns:p14="http://schemas.microsoft.com/office/powerpoint/2010/main" val="294511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dirty="0"/>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16" name="Group 15">
            <a:extLst>
              <a:ext uri="{FF2B5EF4-FFF2-40B4-BE49-F238E27FC236}">
                <a16:creationId xmlns:a16="http://schemas.microsoft.com/office/drawing/2014/main" id="{BFF11961-CB52-4A3D-A358-2E73575530CA}"/>
              </a:ext>
            </a:extLst>
          </p:cNvPr>
          <p:cNvGrpSpPr/>
          <p:nvPr/>
        </p:nvGrpSpPr>
        <p:grpSpPr>
          <a:xfrm>
            <a:off x="0" y="0"/>
            <a:ext cx="12192000" cy="6867623"/>
            <a:chOff x="0" y="0"/>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0"/>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838200" y="786797"/>
              <a:ext cx="4637417" cy="1765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Results (MCA): Factor Scores</a:t>
              </a:r>
            </a:p>
          </p:txBody>
        </p:sp>
        <p:pic>
          <p:nvPicPr>
            <p:cNvPr id="3" name="Picture 2">
              <a:extLst>
                <a:ext uri="{FF2B5EF4-FFF2-40B4-BE49-F238E27FC236}">
                  <a16:creationId xmlns:a16="http://schemas.microsoft.com/office/drawing/2014/main" id="{2A8D9D7A-DA8A-4CBD-82B7-792550BAE41A}"/>
                </a:ext>
              </a:extLst>
            </p:cNvPr>
            <p:cNvPicPr>
              <a:picLocks noChangeAspect="1"/>
            </p:cNvPicPr>
            <p:nvPr/>
          </p:nvPicPr>
          <p:blipFill rotWithShape="1">
            <a:blip r:embed="rId6"/>
            <a:srcRect l="3795" b="8784"/>
            <a:stretch/>
          </p:blipFill>
          <p:spPr>
            <a:xfrm>
              <a:off x="5986021" y="257837"/>
              <a:ext cx="5478576" cy="2979285"/>
            </a:xfrm>
            <a:prstGeom prst="rect">
              <a:avLst/>
            </a:prstGeom>
          </p:spPr>
        </p:pic>
        <p:pic>
          <p:nvPicPr>
            <p:cNvPr id="4" name="Picture 3">
              <a:extLst>
                <a:ext uri="{FF2B5EF4-FFF2-40B4-BE49-F238E27FC236}">
                  <a16:creationId xmlns:a16="http://schemas.microsoft.com/office/drawing/2014/main" id="{5E707786-6A96-4A51-923C-F33DE9682049}"/>
                </a:ext>
              </a:extLst>
            </p:cNvPr>
            <p:cNvPicPr>
              <a:picLocks noChangeAspect="1"/>
            </p:cNvPicPr>
            <p:nvPr/>
          </p:nvPicPr>
          <p:blipFill rotWithShape="1">
            <a:blip r:embed="rId7"/>
            <a:srcRect l="3781" b="4194"/>
            <a:stretch/>
          </p:blipFill>
          <p:spPr>
            <a:xfrm>
              <a:off x="6095999" y="3457577"/>
              <a:ext cx="5479393" cy="2854324"/>
            </a:xfrm>
            <a:prstGeom prst="rect">
              <a:avLst/>
            </a:prstGeom>
          </p:spPr>
        </p:pic>
        <p:pic>
          <p:nvPicPr>
            <p:cNvPr id="9" name="Picture 8">
              <a:extLst>
                <a:ext uri="{FF2B5EF4-FFF2-40B4-BE49-F238E27FC236}">
                  <a16:creationId xmlns:a16="http://schemas.microsoft.com/office/drawing/2014/main" id="{6920B13F-0909-4AF7-90CD-5F1E0F5A38F0}"/>
                </a:ext>
              </a:extLst>
            </p:cNvPr>
            <p:cNvPicPr>
              <a:picLocks noChangeAspect="1"/>
            </p:cNvPicPr>
            <p:nvPr/>
          </p:nvPicPr>
          <p:blipFill rotWithShape="1">
            <a:blip r:embed="rId8"/>
            <a:srcRect l="3333" b="8550"/>
            <a:stretch/>
          </p:blipFill>
          <p:spPr>
            <a:xfrm>
              <a:off x="616606" y="3496764"/>
              <a:ext cx="5107261" cy="2574440"/>
            </a:xfrm>
            <a:prstGeom prst="rect">
              <a:avLst/>
            </a:prstGeom>
          </p:spPr>
        </p:pic>
        <p:sp>
          <p:nvSpPr>
            <p:cNvPr id="10" name="TextBox 9">
              <a:extLst>
                <a:ext uri="{FF2B5EF4-FFF2-40B4-BE49-F238E27FC236}">
                  <a16:creationId xmlns:a16="http://schemas.microsoft.com/office/drawing/2014/main" id="{59CDBBB9-CA67-47E5-B324-792A9595867E}"/>
                </a:ext>
              </a:extLst>
            </p:cNvPr>
            <p:cNvSpPr txBox="1"/>
            <p:nvPr/>
          </p:nvSpPr>
          <p:spPr>
            <a:xfrm>
              <a:off x="7879912" y="3179166"/>
              <a:ext cx="2352858" cy="230832"/>
            </a:xfrm>
            <a:prstGeom prst="rect">
              <a:avLst/>
            </a:prstGeom>
            <a:noFill/>
          </p:spPr>
          <p:txBody>
            <a:bodyPr wrap="square" rtlCol="0">
              <a:spAutoFit/>
            </a:bodyPr>
            <a:lstStyle/>
            <a:p>
              <a:r>
                <a:rPr lang="en-US" sz="900" b="1" dirty="0"/>
                <a:t>Component 1 Inertia: 84.76%</a:t>
              </a:r>
            </a:p>
          </p:txBody>
        </p:sp>
        <p:sp>
          <p:nvSpPr>
            <p:cNvPr id="11" name="TextBox 10">
              <a:extLst>
                <a:ext uri="{FF2B5EF4-FFF2-40B4-BE49-F238E27FC236}">
                  <a16:creationId xmlns:a16="http://schemas.microsoft.com/office/drawing/2014/main" id="{BE5AAB7D-9841-416A-852C-12AE647596BD}"/>
                </a:ext>
              </a:extLst>
            </p:cNvPr>
            <p:cNvSpPr txBox="1"/>
            <p:nvPr/>
          </p:nvSpPr>
          <p:spPr>
            <a:xfrm rot="16200000">
              <a:off x="4718288" y="1349756"/>
              <a:ext cx="2352858" cy="230832"/>
            </a:xfrm>
            <a:prstGeom prst="rect">
              <a:avLst/>
            </a:prstGeom>
            <a:noFill/>
          </p:spPr>
          <p:txBody>
            <a:bodyPr wrap="square" rtlCol="0">
              <a:spAutoFit/>
            </a:bodyPr>
            <a:lstStyle/>
            <a:p>
              <a:r>
                <a:rPr lang="en-US" sz="900" b="1" dirty="0"/>
                <a:t>Component 2 Inertia:  7.35%</a:t>
              </a:r>
            </a:p>
          </p:txBody>
        </p:sp>
        <p:sp>
          <p:nvSpPr>
            <p:cNvPr id="12" name="TextBox 11">
              <a:extLst>
                <a:ext uri="{FF2B5EF4-FFF2-40B4-BE49-F238E27FC236}">
                  <a16:creationId xmlns:a16="http://schemas.microsoft.com/office/drawing/2014/main" id="{375BADFA-A385-4128-9444-98A76BFDF104}"/>
                </a:ext>
              </a:extLst>
            </p:cNvPr>
            <p:cNvSpPr txBox="1"/>
            <p:nvPr/>
          </p:nvSpPr>
          <p:spPr>
            <a:xfrm>
              <a:off x="7971216" y="6182644"/>
              <a:ext cx="2352858" cy="230832"/>
            </a:xfrm>
            <a:prstGeom prst="rect">
              <a:avLst/>
            </a:prstGeom>
            <a:noFill/>
          </p:spPr>
          <p:txBody>
            <a:bodyPr wrap="square" rtlCol="0">
              <a:spAutoFit/>
            </a:bodyPr>
            <a:lstStyle/>
            <a:p>
              <a:r>
                <a:rPr lang="en-US" sz="900" b="1" dirty="0"/>
                <a:t>Component 1 Inertia: 84.76%</a:t>
              </a:r>
            </a:p>
          </p:txBody>
        </p:sp>
        <p:sp>
          <p:nvSpPr>
            <p:cNvPr id="13" name="TextBox 12">
              <a:extLst>
                <a:ext uri="{FF2B5EF4-FFF2-40B4-BE49-F238E27FC236}">
                  <a16:creationId xmlns:a16="http://schemas.microsoft.com/office/drawing/2014/main" id="{F8EBDA72-1E54-446C-9554-5082CCC484E5}"/>
                </a:ext>
              </a:extLst>
            </p:cNvPr>
            <p:cNvSpPr txBox="1"/>
            <p:nvPr/>
          </p:nvSpPr>
          <p:spPr>
            <a:xfrm rot="16200000">
              <a:off x="4809592" y="4353234"/>
              <a:ext cx="2352858" cy="230832"/>
            </a:xfrm>
            <a:prstGeom prst="rect">
              <a:avLst/>
            </a:prstGeom>
            <a:noFill/>
          </p:spPr>
          <p:txBody>
            <a:bodyPr wrap="square" rtlCol="0">
              <a:spAutoFit/>
            </a:bodyPr>
            <a:lstStyle/>
            <a:p>
              <a:r>
                <a:rPr lang="en-US" sz="900" b="1" dirty="0"/>
                <a:t>Component 2 Inertia:  7.35%</a:t>
              </a:r>
            </a:p>
          </p:txBody>
        </p:sp>
        <p:sp>
          <p:nvSpPr>
            <p:cNvPr id="14" name="TextBox 13">
              <a:extLst>
                <a:ext uri="{FF2B5EF4-FFF2-40B4-BE49-F238E27FC236}">
                  <a16:creationId xmlns:a16="http://schemas.microsoft.com/office/drawing/2014/main" id="{85DA22BC-A7B0-4EA6-9031-A324203E5CEA}"/>
                </a:ext>
              </a:extLst>
            </p:cNvPr>
            <p:cNvSpPr txBox="1"/>
            <p:nvPr/>
          </p:nvSpPr>
          <p:spPr>
            <a:xfrm>
              <a:off x="2542786" y="6057777"/>
              <a:ext cx="2352858" cy="230832"/>
            </a:xfrm>
            <a:prstGeom prst="rect">
              <a:avLst/>
            </a:prstGeom>
            <a:noFill/>
          </p:spPr>
          <p:txBody>
            <a:bodyPr wrap="square" rtlCol="0">
              <a:spAutoFit/>
            </a:bodyPr>
            <a:lstStyle/>
            <a:p>
              <a:r>
                <a:rPr lang="en-US" sz="900" b="1" dirty="0"/>
                <a:t>Component 1 Inertia: 84.76%</a:t>
              </a:r>
            </a:p>
          </p:txBody>
        </p:sp>
        <p:sp>
          <p:nvSpPr>
            <p:cNvPr id="15" name="TextBox 14">
              <a:extLst>
                <a:ext uri="{FF2B5EF4-FFF2-40B4-BE49-F238E27FC236}">
                  <a16:creationId xmlns:a16="http://schemas.microsoft.com/office/drawing/2014/main" id="{2C67A487-79E8-4334-AF87-723D1978BCB8}"/>
                </a:ext>
              </a:extLst>
            </p:cNvPr>
            <p:cNvSpPr txBox="1"/>
            <p:nvPr/>
          </p:nvSpPr>
          <p:spPr>
            <a:xfrm rot="16200000">
              <a:off x="-618838" y="4228367"/>
              <a:ext cx="2352858" cy="230832"/>
            </a:xfrm>
            <a:prstGeom prst="rect">
              <a:avLst/>
            </a:prstGeom>
            <a:noFill/>
          </p:spPr>
          <p:txBody>
            <a:bodyPr wrap="square" rtlCol="0">
              <a:spAutoFit/>
            </a:bodyPr>
            <a:lstStyle/>
            <a:p>
              <a:r>
                <a:rPr lang="en-US" sz="900" b="1" dirty="0"/>
                <a:t>Component 2 Inertia:  7.35%</a:t>
              </a:r>
            </a:p>
          </p:txBody>
        </p:sp>
      </p:grpSp>
    </p:spTree>
    <p:extLst>
      <p:ext uri="{BB962C8B-B14F-4D97-AF65-F5344CB8AC3E}">
        <p14:creationId xmlns:p14="http://schemas.microsoft.com/office/powerpoint/2010/main" val="218531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3" name="Group 2">
            <a:extLst>
              <a:ext uri="{FF2B5EF4-FFF2-40B4-BE49-F238E27FC236}">
                <a16:creationId xmlns:a16="http://schemas.microsoft.com/office/drawing/2014/main" id="{6C383613-C8CC-4D99-94B8-AB40EBCA4E49}"/>
              </a:ext>
            </a:extLst>
          </p:cNvPr>
          <p:cNvGrpSpPr/>
          <p:nvPr/>
        </p:nvGrpSpPr>
        <p:grpSpPr>
          <a:xfrm>
            <a:off x="0" y="0"/>
            <a:ext cx="12192000" cy="6867623"/>
            <a:chOff x="0" y="0"/>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0"/>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48883" y="2055814"/>
              <a:ext cx="5705475" cy="1249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Results (MCA): Loadings</a:t>
              </a:r>
            </a:p>
          </p:txBody>
        </p:sp>
        <p:pic>
          <p:nvPicPr>
            <p:cNvPr id="2" name="Picture 1">
              <a:extLst>
                <a:ext uri="{FF2B5EF4-FFF2-40B4-BE49-F238E27FC236}">
                  <a16:creationId xmlns:a16="http://schemas.microsoft.com/office/drawing/2014/main" id="{0E238930-E534-417F-A448-C5EC63977CDB}"/>
                </a:ext>
              </a:extLst>
            </p:cNvPr>
            <p:cNvPicPr>
              <a:picLocks noChangeAspect="1"/>
            </p:cNvPicPr>
            <p:nvPr/>
          </p:nvPicPr>
          <p:blipFill rotWithShape="1">
            <a:blip r:embed="rId6"/>
            <a:srcRect l="32450" r="30390" b="2212"/>
            <a:stretch/>
          </p:blipFill>
          <p:spPr>
            <a:xfrm>
              <a:off x="5957740" y="279020"/>
              <a:ext cx="4530543" cy="6213855"/>
            </a:xfrm>
            <a:prstGeom prst="rect">
              <a:avLst/>
            </a:prstGeom>
          </p:spPr>
        </p:pic>
        <p:pic>
          <p:nvPicPr>
            <p:cNvPr id="9" name="Picture 8">
              <a:extLst>
                <a:ext uri="{FF2B5EF4-FFF2-40B4-BE49-F238E27FC236}">
                  <a16:creationId xmlns:a16="http://schemas.microsoft.com/office/drawing/2014/main" id="{B7D89628-4F5A-412F-A6E3-F44A86710BCB}"/>
                </a:ext>
              </a:extLst>
            </p:cNvPr>
            <p:cNvPicPr>
              <a:picLocks noChangeAspect="1"/>
            </p:cNvPicPr>
            <p:nvPr/>
          </p:nvPicPr>
          <p:blipFill>
            <a:blip r:embed="rId7"/>
            <a:stretch>
              <a:fillRect/>
            </a:stretch>
          </p:blipFill>
          <p:spPr>
            <a:xfrm>
              <a:off x="10310184" y="1245808"/>
              <a:ext cx="1543050" cy="1447800"/>
            </a:xfrm>
            <a:prstGeom prst="rect">
              <a:avLst/>
            </a:prstGeom>
          </p:spPr>
        </p:pic>
        <p:sp>
          <p:nvSpPr>
            <p:cNvPr id="10" name="TextBox 9">
              <a:extLst>
                <a:ext uri="{FF2B5EF4-FFF2-40B4-BE49-F238E27FC236}">
                  <a16:creationId xmlns:a16="http://schemas.microsoft.com/office/drawing/2014/main" id="{6D753466-3EF3-42E5-A4ED-5AB177CEA229}"/>
                </a:ext>
              </a:extLst>
            </p:cNvPr>
            <p:cNvSpPr txBox="1"/>
            <p:nvPr/>
          </p:nvSpPr>
          <p:spPr>
            <a:xfrm>
              <a:off x="7290191" y="6491957"/>
              <a:ext cx="2352858" cy="230832"/>
            </a:xfrm>
            <a:prstGeom prst="rect">
              <a:avLst/>
            </a:prstGeom>
            <a:noFill/>
          </p:spPr>
          <p:txBody>
            <a:bodyPr wrap="square" rtlCol="0">
              <a:spAutoFit/>
            </a:bodyPr>
            <a:lstStyle/>
            <a:p>
              <a:r>
                <a:rPr lang="en-US" sz="900" b="1" dirty="0"/>
                <a:t>Component 1 Inertia: 84.76%</a:t>
              </a:r>
            </a:p>
          </p:txBody>
        </p:sp>
        <p:sp>
          <p:nvSpPr>
            <p:cNvPr id="11" name="TextBox 10">
              <a:extLst>
                <a:ext uri="{FF2B5EF4-FFF2-40B4-BE49-F238E27FC236}">
                  <a16:creationId xmlns:a16="http://schemas.microsoft.com/office/drawing/2014/main" id="{BFDB4C19-C2AC-4007-8B81-7E82C537368B}"/>
                </a:ext>
              </a:extLst>
            </p:cNvPr>
            <p:cNvSpPr txBox="1"/>
            <p:nvPr/>
          </p:nvSpPr>
          <p:spPr>
            <a:xfrm rot="16200000">
              <a:off x="4665895" y="3189760"/>
              <a:ext cx="2352858" cy="230832"/>
            </a:xfrm>
            <a:prstGeom prst="rect">
              <a:avLst/>
            </a:prstGeom>
            <a:noFill/>
          </p:spPr>
          <p:txBody>
            <a:bodyPr wrap="square" rtlCol="0">
              <a:spAutoFit/>
            </a:bodyPr>
            <a:lstStyle/>
            <a:p>
              <a:r>
                <a:rPr lang="en-US" sz="900" b="1" dirty="0"/>
                <a:t>Component 2 Inertia:  7.35%</a:t>
              </a:r>
            </a:p>
          </p:txBody>
        </p:sp>
      </p:grpSp>
    </p:spTree>
    <p:extLst>
      <p:ext uri="{BB962C8B-B14F-4D97-AF65-F5344CB8AC3E}">
        <p14:creationId xmlns:p14="http://schemas.microsoft.com/office/powerpoint/2010/main" val="396301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MCA Conclusions</a:t>
            </a:r>
          </a:p>
        </p:txBody>
      </p:sp>
      <p:sp>
        <p:nvSpPr>
          <p:cNvPr id="9" name="Content Placeholder 2">
            <a:extLst>
              <a:ext uri="{FF2B5EF4-FFF2-40B4-BE49-F238E27FC236}">
                <a16:creationId xmlns:a16="http://schemas.microsoft.com/office/drawing/2014/main" id="{D850DF18-C744-42C5-96B6-5C1B2E259413}"/>
              </a:ext>
            </a:extLst>
          </p:cNvPr>
          <p:cNvSpPr txBox="1">
            <a:spLocks/>
          </p:cNvSpPr>
          <p:nvPr/>
        </p:nvSpPr>
        <p:spPr>
          <a:xfrm>
            <a:off x="838200" y="116145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Component 1</a:t>
            </a:r>
          </a:p>
          <a:p>
            <a:pPr lvl="1" algn="just"/>
            <a:r>
              <a:rPr lang="en-US" dirty="0"/>
              <a:t>Row: Normal versus High Memory group </a:t>
            </a:r>
          </a:p>
          <a:p>
            <a:pPr lvl="1" algn="just"/>
            <a:r>
              <a:rPr lang="en-US" dirty="0"/>
              <a:t>Column: Normal versus High Memory scores</a:t>
            </a:r>
          </a:p>
          <a:p>
            <a:pPr lvl="1" algn="just"/>
            <a:r>
              <a:rPr lang="en-US" dirty="0"/>
              <a:t>So Component 1 mainly distinguishes people with high versus normal memory group</a:t>
            </a:r>
          </a:p>
          <a:p>
            <a:pPr algn="just"/>
            <a:r>
              <a:rPr lang="en-US" dirty="0"/>
              <a:t>Component 2</a:t>
            </a:r>
          </a:p>
          <a:p>
            <a:pPr lvl="1" algn="just"/>
            <a:r>
              <a:rPr lang="en-US" dirty="0"/>
              <a:t>Isn’t really explaining much in loadings or factor score plot. </a:t>
            </a:r>
          </a:p>
        </p:txBody>
      </p:sp>
    </p:spTree>
    <p:extLst>
      <p:ext uri="{BB962C8B-B14F-4D97-AF65-F5344CB8AC3E}">
        <p14:creationId xmlns:p14="http://schemas.microsoft.com/office/powerpoint/2010/main" val="263184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2">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2" name="Straight Connector 74">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6DBA53-8B6E-40FF-A59C-260AFD6E148F}"/>
              </a:ext>
            </a:extLst>
          </p:cNvPr>
          <p:cNvSpPr txBox="1"/>
          <p:nvPr/>
        </p:nvSpPr>
        <p:spPr>
          <a:xfrm>
            <a:off x="527538" y="4756638"/>
            <a:ext cx="11139854" cy="930447"/>
          </a:xfrm>
          <a:prstGeom prst="rect">
            <a:avLst/>
          </a:prstGeom>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ormAutofit fontScale="92500"/>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Light" panose="020F0302020204030204"/>
                <a:ea typeface="+mn-ea"/>
                <a:cs typeface="+mn-cs"/>
              </a:rPr>
              <a:t>Barycentric Discriminant Analysis (BADA)</a:t>
            </a:r>
          </a:p>
        </p:txBody>
      </p:sp>
      <p:grpSp>
        <p:nvGrpSpPr>
          <p:cNvPr id="2" name="Group 1">
            <a:extLst>
              <a:ext uri="{FF2B5EF4-FFF2-40B4-BE49-F238E27FC236}">
                <a16:creationId xmlns:a16="http://schemas.microsoft.com/office/drawing/2014/main" id="{EA61A013-DE2F-4F43-897B-80DCACF277D3}"/>
              </a:ext>
            </a:extLst>
          </p:cNvPr>
          <p:cNvGrpSpPr/>
          <p:nvPr/>
        </p:nvGrpSpPr>
        <p:grpSpPr>
          <a:xfrm>
            <a:off x="225214" y="592887"/>
            <a:ext cx="11838839" cy="4012391"/>
            <a:chOff x="225214" y="592887"/>
            <a:chExt cx="11838839" cy="4012391"/>
          </a:xfrm>
        </p:grpSpPr>
        <p:pic>
          <p:nvPicPr>
            <p:cNvPr id="22" name="Picture 21">
              <a:extLst>
                <a:ext uri="{FF2B5EF4-FFF2-40B4-BE49-F238E27FC236}">
                  <a16:creationId xmlns:a16="http://schemas.microsoft.com/office/drawing/2014/main" id="{2EA00EB5-0410-4D72-91BE-95B0025BA8C7}"/>
                </a:ext>
              </a:extLst>
            </p:cNvPr>
            <p:cNvPicPr>
              <a:picLocks noChangeAspect="1"/>
            </p:cNvPicPr>
            <p:nvPr/>
          </p:nvPicPr>
          <p:blipFill>
            <a:blip r:embed="rId2"/>
            <a:stretch>
              <a:fillRect/>
            </a:stretch>
          </p:blipFill>
          <p:spPr>
            <a:xfrm rot="20822640">
              <a:off x="6411155" y="671003"/>
              <a:ext cx="2882070" cy="1551884"/>
            </a:xfrm>
            <a:prstGeom prst="rect">
              <a:avLst/>
            </a:prstGeom>
          </p:spPr>
        </p:pic>
        <p:sp>
          <p:nvSpPr>
            <p:cNvPr id="21" name="Oval 20">
              <a:extLst>
                <a:ext uri="{FF2B5EF4-FFF2-40B4-BE49-F238E27FC236}">
                  <a16:creationId xmlns:a16="http://schemas.microsoft.com/office/drawing/2014/main" id="{90A63127-0127-44ED-B29D-CECE8DDC385E}"/>
                </a:ext>
              </a:extLst>
            </p:cNvPr>
            <p:cNvSpPr/>
            <p:nvPr/>
          </p:nvSpPr>
          <p:spPr>
            <a:xfrm>
              <a:off x="8166079" y="2224454"/>
              <a:ext cx="1442300" cy="5938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Data Analysis</a:t>
              </a:r>
            </a:p>
          </p:txBody>
        </p:sp>
        <p:pic>
          <p:nvPicPr>
            <p:cNvPr id="23" name="Picture 22">
              <a:extLst>
                <a:ext uri="{FF2B5EF4-FFF2-40B4-BE49-F238E27FC236}">
                  <a16:creationId xmlns:a16="http://schemas.microsoft.com/office/drawing/2014/main" id="{A8B1E275-06DB-4758-B965-B4D523E9AFB2}"/>
                </a:ext>
              </a:extLst>
            </p:cNvPr>
            <p:cNvPicPr>
              <a:picLocks noChangeAspect="1"/>
            </p:cNvPicPr>
            <p:nvPr/>
          </p:nvPicPr>
          <p:blipFill>
            <a:blip r:embed="rId3"/>
            <a:stretch>
              <a:fillRect/>
            </a:stretch>
          </p:blipFill>
          <p:spPr>
            <a:xfrm rot="303413">
              <a:off x="6568596" y="2751909"/>
              <a:ext cx="2882070" cy="1138740"/>
            </a:xfrm>
            <a:prstGeom prst="rect">
              <a:avLst/>
            </a:prstGeom>
          </p:spPr>
        </p:pic>
        <p:pic>
          <p:nvPicPr>
            <p:cNvPr id="38" name="Picture 14" descr="Image result for machine learning transparent background">
              <a:extLst>
                <a:ext uri="{FF2B5EF4-FFF2-40B4-BE49-F238E27FC236}">
                  <a16:creationId xmlns:a16="http://schemas.microsoft.com/office/drawing/2014/main" id="{E4040FD7-4E05-4F34-BD96-9B08EE4D12D1}"/>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colorTemperature colorTemp="6517"/>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246917" y="3019635"/>
              <a:ext cx="1569944" cy="15856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636ECD5-11A7-42A2-BEDA-70A2FABBDACC}"/>
                </a:ext>
              </a:extLst>
            </p:cNvPr>
            <p:cNvPicPr>
              <a:picLocks noChangeAspect="1"/>
            </p:cNvPicPr>
            <p:nvPr/>
          </p:nvPicPr>
          <p:blipFill>
            <a:blip r:embed="rId6"/>
            <a:stretch>
              <a:fillRect/>
            </a:stretch>
          </p:blipFill>
          <p:spPr>
            <a:xfrm rot="1109245">
              <a:off x="9129018" y="1332698"/>
              <a:ext cx="2935035" cy="1284664"/>
            </a:xfrm>
            <a:prstGeom prst="rect">
              <a:avLst/>
            </a:prstGeom>
          </p:spPr>
        </p:pic>
        <p:grpSp>
          <p:nvGrpSpPr>
            <p:cNvPr id="5" name="Group 4">
              <a:extLst>
                <a:ext uri="{FF2B5EF4-FFF2-40B4-BE49-F238E27FC236}">
                  <a16:creationId xmlns:a16="http://schemas.microsoft.com/office/drawing/2014/main" id="{072D2A81-4E13-4FF1-BE0D-289BE97B5E42}"/>
                </a:ext>
              </a:extLst>
            </p:cNvPr>
            <p:cNvGrpSpPr/>
            <p:nvPr/>
          </p:nvGrpSpPr>
          <p:grpSpPr>
            <a:xfrm>
              <a:off x="225214" y="592887"/>
              <a:ext cx="5060278" cy="3562350"/>
              <a:chOff x="225214" y="592887"/>
              <a:chExt cx="5060278" cy="3562350"/>
            </a:xfrm>
          </p:grpSpPr>
          <p:pic>
            <p:nvPicPr>
              <p:cNvPr id="14" name="Picture 13">
                <a:extLst>
                  <a:ext uri="{FF2B5EF4-FFF2-40B4-BE49-F238E27FC236}">
                    <a16:creationId xmlns:a16="http://schemas.microsoft.com/office/drawing/2014/main" id="{F71004D6-9F1F-4564-8605-67C2D58065DE}"/>
                  </a:ext>
                </a:extLst>
              </p:cNvPr>
              <p:cNvPicPr>
                <a:picLocks noChangeAspect="1"/>
              </p:cNvPicPr>
              <p:nvPr/>
            </p:nvPicPr>
            <p:blipFill>
              <a:blip r:embed="rId7"/>
              <a:stretch>
                <a:fillRect/>
              </a:stretch>
            </p:blipFill>
            <p:spPr>
              <a:xfrm>
                <a:off x="394958" y="592887"/>
                <a:ext cx="4240153" cy="3562350"/>
              </a:xfrm>
              <a:prstGeom prst="rect">
                <a:avLst/>
              </a:prstGeom>
            </p:spPr>
          </p:pic>
          <p:cxnSp>
            <p:nvCxnSpPr>
              <p:cNvPr id="4" name="Straight Connector 3">
                <a:extLst>
                  <a:ext uri="{FF2B5EF4-FFF2-40B4-BE49-F238E27FC236}">
                    <a16:creationId xmlns:a16="http://schemas.microsoft.com/office/drawing/2014/main" id="{357DB475-D5FC-43F9-8D07-C8F1B10E4171}"/>
                  </a:ext>
                </a:extLst>
              </p:cNvPr>
              <p:cNvCxnSpPr/>
              <p:nvPr/>
            </p:nvCxnSpPr>
            <p:spPr>
              <a:xfrm flipH="1">
                <a:off x="583433" y="1820688"/>
                <a:ext cx="39592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1B21688D-8091-4AF4-8940-33CA29F7192D}"/>
                  </a:ext>
                </a:extLst>
              </p:cNvPr>
              <p:cNvCxnSpPr>
                <a:cxnSpLocks/>
              </p:cNvCxnSpPr>
              <p:nvPr/>
            </p:nvCxnSpPr>
            <p:spPr>
              <a:xfrm>
                <a:off x="583433" y="1820688"/>
                <a:ext cx="0" cy="1781666"/>
              </a:xfrm>
              <a:prstGeom prst="line">
                <a:avLst/>
              </a:prstGeom>
            </p:spPr>
            <p:style>
              <a:lnRef idx="3">
                <a:schemeClr val="accent2"/>
              </a:lnRef>
              <a:fillRef idx="0">
                <a:schemeClr val="accent2"/>
              </a:fillRef>
              <a:effectRef idx="2">
                <a:schemeClr val="accent2"/>
              </a:effectRef>
              <a:fontRef idx="minor">
                <a:schemeClr val="tx1"/>
              </a:fontRef>
            </p:style>
          </p:cxnSp>
          <p:sp>
            <p:nvSpPr>
              <p:cNvPr id="8" name="Rectangle: Rounded Corners 7">
                <a:extLst>
                  <a:ext uri="{FF2B5EF4-FFF2-40B4-BE49-F238E27FC236}">
                    <a16:creationId xmlns:a16="http://schemas.microsoft.com/office/drawing/2014/main" id="{03E0CAFB-DD36-4587-BB50-4FB9672E641B}"/>
                  </a:ext>
                </a:extLst>
              </p:cNvPr>
              <p:cNvSpPr/>
              <p:nvPr/>
            </p:nvSpPr>
            <p:spPr>
              <a:xfrm>
                <a:off x="225214" y="3602354"/>
                <a:ext cx="593887" cy="49659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BADA</a:t>
                </a:r>
              </a:p>
            </p:txBody>
          </p:sp>
          <p:cxnSp>
            <p:nvCxnSpPr>
              <p:cNvPr id="17" name="Straight Connector 16">
                <a:extLst>
                  <a:ext uri="{FF2B5EF4-FFF2-40B4-BE49-F238E27FC236}">
                    <a16:creationId xmlns:a16="http://schemas.microsoft.com/office/drawing/2014/main" id="{E59C346A-7758-409E-8D82-00C34014C231}"/>
                  </a:ext>
                </a:extLst>
              </p:cNvPr>
              <p:cNvCxnSpPr>
                <a:cxnSpLocks/>
              </p:cNvCxnSpPr>
              <p:nvPr/>
            </p:nvCxnSpPr>
            <p:spPr>
              <a:xfrm>
                <a:off x="3524596" y="3131014"/>
                <a:ext cx="52790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340DCEB1-23B2-4F84-BD80-EC3825E25EF4}"/>
                  </a:ext>
                </a:extLst>
              </p:cNvPr>
              <p:cNvCxnSpPr>
                <a:cxnSpLocks/>
              </p:cNvCxnSpPr>
              <p:nvPr/>
            </p:nvCxnSpPr>
            <p:spPr>
              <a:xfrm>
                <a:off x="4052497" y="3131014"/>
                <a:ext cx="0" cy="471340"/>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3AAEBCBC-CA20-4605-AFD1-78DBCD88E1FC}"/>
                  </a:ext>
                </a:extLst>
              </p:cNvPr>
              <p:cNvCxnSpPr/>
              <p:nvPr/>
            </p:nvCxnSpPr>
            <p:spPr>
              <a:xfrm>
                <a:off x="3788546" y="2028078"/>
                <a:ext cx="0" cy="562635"/>
              </a:xfrm>
              <a:prstGeom prst="line">
                <a:avLst/>
              </a:prstGeom>
            </p:spPr>
            <p:style>
              <a:lnRef idx="3">
                <a:schemeClr val="accent3"/>
              </a:lnRef>
              <a:fillRef idx="0">
                <a:schemeClr val="accent3"/>
              </a:fillRef>
              <a:effectRef idx="2">
                <a:schemeClr val="accent3"/>
              </a:effectRef>
              <a:fontRef idx="minor">
                <a:schemeClr val="tx1"/>
              </a:fontRef>
            </p:style>
          </p:cxnSp>
          <p:cxnSp>
            <p:nvCxnSpPr>
              <p:cNvPr id="30" name="Straight Connector 29">
                <a:extLst>
                  <a:ext uri="{FF2B5EF4-FFF2-40B4-BE49-F238E27FC236}">
                    <a16:creationId xmlns:a16="http://schemas.microsoft.com/office/drawing/2014/main" id="{63F85600-44D0-4744-AD2E-8B59C949F2AD}"/>
                  </a:ext>
                </a:extLst>
              </p:cNvPr>
              <p:cNvCxnSpPr>
                <a:cxnSpLocks/>
              </p:cNvCxnSpPr>
              <p:nvPr/>
            </p:nvCxnSpPr>
            <p:spPr>
              <a:xfrm>
                <a:off x="3788546" y="2590713"/>
                <a:ext cx="116128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E9C48BDB-7672-4311-A00C-94C88E7C0089}"/>
                  </a:ext>
                </a:extLst>
              </p:cNvPr>
              <p:cNvCxnSpPr>
                <a:cxnSpLocks/>
              </p:cNvCxnSpPr>
              <p:nvPr/>
            </p:nvCxnSpPr>
            <p:spPr>
              <a:xfrm flipH="1">
                <a:off x="4940406" y="2590713"/>
                <a:ext cx="9426" cy="1011641"/>
              </a:xfrm>
              <a:prstGeom prst="line">
                <a:avLst/>
              </a:prstGeom>
            </p:spPr>
            <p:style>
              <a:lnRef idx="3">
                <a:schemeClr val="accent3"/>
              </a:lnRef>
              <a:fillRef idx="0">
                <a:schemeClr val="accent3"/>
              </a:fillRef>
              <a:effectRef idx="2">
                <a:schemeClr val="accent3"/>
              </a:effectRef>
              <a:fontRef idx="minor">
                <a:schemeClr val="tx1"/>
              </a:fontRef>
            </p:style>
          </p:cxnSp>
          <p:sp>
            <p:nvSpPr>
              <p:cNvPr id="34" name="Rectangle: Rounded Corners 33">
                <a:extLst>
                  <a:ext uri="{FF2B5EF4-FFF2-40B4-BE49-F238E27FC236}">
                    <a16:creationId xmlns:a16="http://schemas.microsoft.com/office/drawing/2014/main" id="{EA88EAC0-3BE2-4B08-AF65-485B7C3E987A}"/>
                  </a:ext>
                </a:extLst>
              </p:cNvPr>
              <p:cNvSpPr/>
              <p:nvPr/>
            </p:nvSpPr>
            <p:spPr>
              <a:xfrm>
                <a:off x="4580398" y="3602354"/>
                <a:ext cx="705094" cy="4713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MFA</a:t>
                </a:r>
              </a:p>
            </p:txBody>
          </p:sp>
        </p:grpSp>
        <p:cxnSp>
          <p:nvCxnSpPr>
            <p:cNvPr id="24" name="Straight Connector 23">
              <a:extLst>
                <a:ext uri="{FF2B5EF4-FFF2-40B4-BE49-F238E27FC236}">
                  <a16:creationId xmlns:a16="http://schemas.microsoft.com/office/drawing/2014/main" id="{975BC07E-966B-42F8-8DDB-8348A3421C52}"/>
                </a:ext>
              </a:extLst>
            </p:cNvPr>
            <p:cNvCxnSpPr>
              <a:cxnSpLocks/>
            </p:cNvCxnSpPr>
            <p:nvPr/>
          </p:nvCxnSpPr>
          <p:spPr>
            <a:xfrm>
              <a:off x="4133462" y="1668623"/>
              <a:ext cx="1457325"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a:extLst>
                <a:ext uri="{FF2B5EF4-FFF2-40B4-BE49-F238E27FC236}">
                  <a16:creationId xmlns:a16="http://schemas.microsoft.com/office/drawing/2014/main" id="{0ED9CB6E-3C24-4840-8F5E-C5E86178233F}"/>
                </a:ext>
              </a:extLst>
            </p:cNvPr>
            <p:cNvCxnSpPr>
              <a:cxnSpLocks/>
            </p:cNvCxnSpPr>
            <p:nvPr/>
          </p:nvCxnSpPr>
          <p:spPr>
            <a:xfrm>
              <a:off x="5590787" y="1668623"/>
              <a:ext cx="0" cy="1905090"/>
            </a:xfrm>
            <a:prstGeom prst="line">
              <a:avLst/>
            </a:prstGeom>
          </p:spPr>
          <p:style>
            <a:lnRef idx="3">
              <a:schemeClr val="accent3"/>
            </a:lnRef>
            <a:fillRef idx="0">
              <a:schemeClr val="accent3"/>
            </a:fillRef>
            <a:effectRef idx="2">
              <a:schemeClr val="accent3"/>
            </a:effectRef>
            <a:fontRef idx="minor">
              <a:schemeClr val="tx1"/>
            </a:fontRef>
          </p:style>
        </p:cxnSp>
        <p:sp>
          <p:nvSpPr>
            <p:cNvPr id="28" name="Rectangle: Rounded Corners 27">
              <a:extLst>
                <a:ext uri="{FF2B5EF4-FFF2-40B4-BE49-F238E27FC236}">
                  <a16:creationId xmlns:a16="http://schemas.microsoft.com/office/drawing/2014/main" id="{4716C551-B757-4FEE-BEFF-03C5B070FEAF}"/>
                </a:ext>
              </a:extLst>
            </p:cNvPr>
            <p:cNvSpPr/>
            <p:nvPr/>
          </p:nvSpPr>
          <p:spPr>
            <a:xfrm>
              <a:off x="5453905" y="3573714"/>
              <a:ext cx="526963" cy="47133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PLS</a:t>
              </a:r>
            </a:p>
          </p:txBody>
        </p:sp>
      </p:grpSp>
      <p:cxnSp>
        <p:nvCxnSpPr>
          <p:cNvPr id="3" name="Straight Connector 2">
            <a:extLst>
              <a:ext uri="{FF2B5EF4-FFF2-40B4-BE49-F238E27FC236}">
                <a16:creationId xmlns:a16="http://schemas.microsoft.com/office/drawing/2014/main" id="{FD72BC83-C754-47F5-A9D4-1D52526BF307}"/>
              </a:ext>
            </a:extLst>
          </p:cNvPr>
          <p:cNvCxnSpPr/>
          <p:nvPr/>
        </p:nvCxnSpPr>
        <p:spPr>
          <a:xfrm>
            <a:off x="-1055802" y="1564849"/>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66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4" name="Group 3">
            <a:extLst>
              <a:ext uri="{FF2B5EF4-FFF2-40B4-BE49-F238E27FC236}">
                <a16:creationId xmlns:a16="http://schemas.microsoft.com/office/drawing/2014/main" id="{A75DC1B8-3D2C-4261-948B-842B097329A3}"/>
              </a:ext>
            </a:extLst>
          </p:cNvPr>
          <p:cNvGrpSpPr/>
          <p:nvPr/>
        </p:nvGrpSpPr>
        <p:grpSpPr>
          <a:xfrm>
            <a:off x="0" y="-311286"/>
            <a:ext cx="12192000" cy="6867623"/>
            <a:chOff x="0" y="-311286"/>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311286"/>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33338"/>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Result (BADA): Factor Score Plots</a:t>
              </a:r>
            </a:p>
          </p:txBody>
        </p:sp>
        <p:pic>
          <p:nvPicPr>
            <p:cNvPr id="2" name="Picture 1">
              <a:extLst>
                <a:ext uri="{FF2B5EF4-FFF2-40B4-BE49-F238E27FC236}">
                  <a16:creationId xmlns:a16="http://schemas.microsoft.com/office/drawing/2014/main" id="{A7969582-EA8C-453F-B173-DF875395A7D2}"/>
                </a:ext>
              </a:extLst>
            </p:cNvPr>
            <p:cNvPicPr>
              <a:picLocks noChangeAspect="1"/>
            </p:cNvPicPr>
            <p:nvPr/>
          </p:nvPicPr>
          <p:blipFill rotWithShape="1">
            <a:blip r:embed="rId6"/>
            <a:srcRect l="23724" r="22208" b="2029"/>
            <a:stretch/>
          </p:blipFill>
          <p:spPr>
            <a:xfrm>
              <a:off x="2969443" y="826655"/>
              <a:ext cx="5782636" cy="5461023"/>
            </a:xfrm>
            <a:prstGeom prst="rect">
              <a:avLst/>
            </a:prstGeom>
          </p:spPr>
        </p:pic>
        <p:pic>
          <p:nvPicPr>
            <p:cNvPr id="9" name="Picture 8">
              <a:extLst>
                <a:ext uri="{FF2B5EF4-FFF2-40B4-BE49-F238E27FC236}">
                  <a16:creationId xmlns:a16="http://schemas.microsoft.com/office/drawing/2014/main" id="{6ED67239-F173-4597-800E-0FC88224A235}"/>
                </a:ext>
              </a:extLst>
            </p:cNvPr>
            <p:cNvPicPr>
              <a:picLocks noChangeAspect="1"/>
            </p:cNvPicPr>
            <p:nvPr/>
          </p:nvPicPr>
          <p:blipFill>
            <a:blip r:embed="rId7"/>
            <a:stretch>
              <a:fillRect/>
            </a:stretch>
          </p:blipFill>
          <p:spPr>
            <a:xfrm>
              <a:off x="8909265" y="1225118"/>
              <a:ext cx="2038350" cy="1533525"/>
            </a:xfrm>
            <a:prstGeom prst="rect">
              <a:avLst/>
            </a:prstGeom>
          </p:spPr>
        </p:pic>
        <p:sp>
          <p:nvSpPr>
            <p:cNvPr id="10" name="TextBox 9">
              <a:extLst>
                <a:ext uri="{FF2B5EF4-FFF2-40B4-BE49-F238E27FC236}">
                  <a16:creationId xmlns:a16="http://schemas.microsoft.com/office/drawing/2014/main" id="{7ABE7470-39CB-4704-B298-638686945E80}"/>
                </a:ext>
              </a:extLst>
            </p:cNvPr>
            <p:cNvSpPr txBox="1"/>
            <p:nvPr/>
          </p:nvSpPr>
          <p:spPr>
            <a:xfrm>
              <a:off x="4919571" y="6207139"/>
              <a:ext cx="2352858" cy="230832"/>
            </a:xfrm>
            <a:prstGeom prst="rect">
              <a:avLst/>
            </a:prstGeom>
            <a:noFill/>
          </p:spPr>
          <p:txBody>
            <a:bodyPr wrap="square" rtlCol="0">
              <a:spAutoFit/>
            </a:bodyPr>
            <a:lstStyle/>
            <a:p>
              <a:r>
                <a:rPr lang="en-US" sz="900" b="1" dirty="0"/>
                <a:t>Component 1 Inertia: 75.80%</a:t>
              </a:r>
            </a:p>
          </p:txBody>
        </p:sp>
        <p:sp>
          <p:nvSpPr>
            <p:cNvPr id="11" name="TextBox 10">
              <a:extLst>
                <a:ext uri="{FF2B5EF4-FFF2-40B4-BE49-F238E27FC236}">
                  <a16:creationId xmlns:a16="http://schemas.microsoft.com/office/drawing/2014/main" id="{9703779A-5B65-40A4-98B7-B1A8356D455D}"/>
                </a:ext>
              </a:extLst>
            </p:cNvPr>
            <p:cNvSpPr txBox="1"/>
            <p:nvPr/>
          </p:nvSpPr>
          <p:spPr>
            <a:xfrm rot="16200000">
              <a:off x="1686978" y="3052893"/>
              <a:ext cx="2352858" cy="230832"/>
            </a:xfrm>
            <a:prstGeom prst="rect">
              <a:avLst/>
            </a:prstGeom>
            <a:noFill/>
          </p:spPr>
          <p:txBody>
            <a:bodyPr wrap="square" rtlCol="0">
              <a:spAutoFit/>
            </a:bodyPr>
            <a:lstStyle/>
            <a:p>
              <a:r>
                <a:rPr lang="en-US" sz="900" b="1" dirty="0"/>
                <a:t>Component 2 Inertia:  16.46%</a:t>
              </a:r>
            </a:p>
          </p:txBody>
        </p:sp>
      </p:grpSp>
    </p:spTree>
    <p:extLst>
      <p:ext uri="{BB962C8B-B14F-4D97-AF65-F5344CB8AC3E}">
        <p14:creationId xmlns:p14="http://schemas.microsoft.com/office/powerpoint/2010/main" val="321744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94553"/>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569068" y="19451"/>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Result (BADA): Loadings Plot</a:t>
            </a:r>
          </a:p>
        </p:txBody>
      </p:sp>
      <p:pic>
        <p:nvPicPr>
          <p:cNvPr id="2" name="Picture 1">
            <a:extLst>
              <a:ext uri="{FF2B5EF4-FFF2-40B4-BE49-F238E27FC236}">
                <a16:creationId xmlns:a16="http://schemas.microsoft.com/office/drawing/2014/main" id="{6AAB18D4-D08B-4F4A-9DC3-AE3B2F0920CF}"/>
              </a:ext>
            </a:extLst>
          </p:cNvPr>
          <p:cNvPicPr>
            <a:picLocks noChangeAspect="1"/>
          </p:cNvPicPr>
          <p:nvPr/>
        </p:nvPicPr>
        <p:blipFill rotWithShape="1">
          <a:blip r:embed="rId6"/>
          <a:srcRect l="23598" r="21968" b="2437"/>
          <a:stretch/>
        </p:blipFill>
        <p:spPr>
          <a:xfrm>
            <a:off x="2865748" y="697251"/>
            <a:ext cx="6035060" cy="5637561"/>
          </a:xfrm>
          <a:prstGeom prst="rect">
            <a:avLst/>
          </a:prstGeom>
        </p:spPr>
      </p:pic>
      <p:pic>
        <p:nvPicPr>
          <p:cNvPr id="9" name="Picture 8">
            <a:extLst>
              <a:ext uri="{FF2B5EF4-FFF2-40B4-BE49-F238E27FC236}">
                <a16:creationId xmlns:a16="http://schemas.microsoft.com/office/drawing/2014/main" id="{307DA677-0981-4C23-BDCE-CD42FE273B6E}"/>
              </a:ext>
            </a:extLst>
          </p:cNvPr>
          <p:cNvPicPr>
            <a:picLocks noChangeAspect="1"/>
          </p:cNvPicPr>
          <p:nvPr/>
        </p:nvPicPr>
        <p:blipFill>
          <a:blip r:embed="rId7"/>
          <a:stretch>
            <a:fillRect/>
          </a:stretch>
        </p:blipFill>
        <p:spPr>
          <a:xfrm>
            <a:off x="8861815" y="3074993"/>
            <a:ext cx="1154513" cy="1104317"/>
          </a:xfrm>
          <a:prstGeom prst="rect">
            <a:avLst/>
          </a:prstGeom>
        </p:spPr>
      </p:pic>
      <p:sp>
        <p:nvSpPr>
          <p:cNvPr id="10" name="TextBox 9">
            <a:extLst>
              <a:ext uri="{FF2B5EF4-FFF2-40B4-BE49-F238E27FC236}">
                <a16:creationId xmlns:a16="http://schemas.microsoft.com/office/drawing/2014/main" id="{728688D3-FD05-4020-8EB3-EF04C74DB335}"/>
              </a:ext>
            </a:extLst>
          </p:cNvPr>
          <p:cNvSpPr txBox="1"/>
          <p:nvPr/>
        </p:nvSpPr>
        <p:spPr>
          <a:xfrm>
            <a:off x="4704831" y="6262043"/>
            <a:ext cx="2352858" cy="230832"/>
          </a:xfrm>
          <a:prstGeom prst="rect">
            <a:avLst/>
          </a:prstGeom>
          <a:noFill/>
        </p:spPr>
        <p:txBody>
          <a:bodyPr wrap="square" rtlCol="0">
            <a:spAutoFit/>
          </a:bodyPr>
          <a:lstStyle/>
          <a:p>
            <a:r>
              <a:rPr lang="en-US" sz="900" b="1" dirty="0"/>
              <a:t>Component 1 Inertia: 75.80%</a:t>
            </a:r>
          </a:p>
        </p:txBody>
      </p:sp>
      <p:sp>
        <p:nvSpPr>
          <p:cNvPr id="11" name="TextBox 10">
            <a:extLst>
              <a:ext uri="{FF2B5EF4-FFF2-40B4-BE49-F238E27FC236}">
                <a16:creationId xmlns:a16="http://schemas.microsoft.com/office/drawing/2014/main" id="{69FF6D55-F77E-4AD9-9DC5-4B8261FA4DE8}"/>
              </a:ext>
            </a:extLst>
          </p:cNvPr>
          <p:cNvSpPr txBox="1"/>
          <p:nvPr/>
        </p:nvSpPr>
        <p:spPr>
          <a:xfrm rot="16200000">
            <a:off x="1573903" y="3123842"/>
            <a:ext cx="2352858" cy="230832"/>
          </a:xfrm>
          <a:prstGeom prst="rect">
            <a:avLst/>
          </a:prstGeom>
          <a:noFill/>
        </p:spPr>
        <p:txBody>
          <a:bodyPr wrap="square" rtlCol="0">
            <a:spAutoFit/>
          </a:bodyPr>
          <a:lstStyle/>
          <a:p>
            <a:r>
              <a:rPr lang="en-US" sz="900" b="1" dirty="0"/>
              <a:t>Component 2 Inertia:  16.46%</a:t>
            </a:r>
          </a:p>
        </p:txBody>
      </p:sp>
    </p:spTree>
    <p:extLst>
      <p:ext uri="{BB962C8B-B14F-4D97-AF65-F5344CB8AC3E}">
        <p14:creationId xmlns:p14="http://schemas.microsoft.com/office/powerpoint/2010/main" val="3833170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BADA Conclusions</a:t>
            </a:r>
          </a:p>
        </p:txBody>
      </p:sp>
      <p:sp>
        <p:nvSpPr>
          <p:cNvPr id="2" name="Rectangle 1">
            <a:extLst>
              <a:ext uri="{FF2B5EF4-FFF2-40B4-BE49-F238E27FC236}">
                <a16:creationId xmlns:a16="http://schemas.microsoft.com/office/drawing/2014/main" id="{276DC0A3-BBEA-4F80-920F-AEE5BE90CFA2}"/>
              </a:ext>
            </a:extLst>
          </p:cNvPr>
          <p:cNvSpPr/>
          <p:nvPr/>
        </p:nvSpPr>
        <p:spPr>
          <a:xfrm>
            <a:off x="561975" y="1443841"/>
            <a:ext cx="1118235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Component 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latent structure of the SAM data as revealed by BADA indicated that the first component characterized good versus poor memory. In other words, when people reported having high or low abilities for one category of memory, they tended to do the same for other categories.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Component 2: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ainly composed of Spatial memory variable. People who are generally good at Spatial memory task have a poor future thinking ability as they are negatively correlated.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Combining the loading with the factor score plots we can infer that age and gender have no effect on memory. </a:t>
            </a:r>
          </a:p>
        </p:txBody>
      </p:sp>
    </p:spTree>
    <p:extLst>
      <p:ext uri="{BB962C8B-B14F-4D97-AF65-F5344CB8AC3E}">
        <p14:creationId xmlns:p14="http://schemas.microsoft.com/office/powerpoint/2010/main" val="93655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2" name="Group 1">
            <a:extLst>
              <a:ext uri="{FF2B5EF4-FFF2-40B4-BE49-F238E27FC236}">
                <a16:creationId xmlns:a16="http://schemas.microsoft.com/office/drawing/2014/main" id="{19F68150-2BE2-4BDB-8370-68A33B43120E}"/>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25" name="Title 1">
              <a:extLst>
                <a:ext uri="{FF2B5EF4-FFF2-40B4-BE49-F238E27FC236}">
                  <a16:creationId xmlns:a16="http://schemas.microsoft.com/office/drawing/2014/main" id="{20E42F7D-6FB6-4377-A83C-9526B622855E}"/>
                </a:ext>
              </a:extLst>
            </p:cNvPr>
            <p:cNvSpPr txBox="1">
              <a:spLocks/>
            </p:cNvSpPr>
            <p:nvPr/>
          </p:nvSpPr>
          <p:spPr>
            <a:xfrm>
              <a:off x="687347" y="230188"/>
              <a:ext cx="10817306" cy="746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Introduction: Dataset information</a:t>
              </a:r>
            </a:p>
          </p:txBody>
        </p:sp>
        <p:sp>
          <p:nvSpPr>
            <p:cNvPr id="27" name="Rectangle 1">
              <a:extLst>
                <a:ext uri="{FF2B5EF4-FFF2-40B4-BE49-F238E27FC236}">
                  <a16:creationId xmlns:a16="http://schemas.microsoft.com/office/drawing/2014/main" id="{DE550159-9128-4C3E-A69D-EBA6C3C28F69}"/>
                </a:ext>
              </a:extLst>
            </p:cNvPr>
            <p:cNvSpPr txBox="1">
              <a:spLocks noChangeArrowheads="1"/>
            </p:cNvSpPr>
            <p:nvPr/>
          </p:nvSpPr>
          <p:spPr bwMode="auto">
            <a:xfrm>
              <a:off x="385369" y="1027906"/>
              <a:ext cx="114212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eaLnBrk="0" fontAlgn="base" hangingPunct="0">
                <a:lnSpc>
                  <a:spcPct val="100000"/>
                </a:lnSpc>
                <a:spcBef>
                  <a:spcPct val="0"/>
                </a:spcBef>
                <a:spcAft>
                  <a:spcPct val="0"/>
                </a:spcAft>
                <a:buNone/>
              </a:pPr>
              <a:r>
                <a:rPr lang="en-US" b="1" dirty="0">
                  <a:solidFill>
                    <a:srgbClr val="000000"/>
                  </a:solidFill>
                  <a:latin typeface="Arial" panose="020B0604020202020204" pitchFamily="34" charset="0"/>
                  <a:cs typeface="Arial" panose="020B0604020202020204" pitchFamily="34" charset="0"/>
                </a:rPr>
                <a:t>Datasets Analyzed</a:t>
              </a:r>
              <a:r>
                <a:rPr lang="en-US" dirty="0">
                  <a:solidFill>
                    <a:srgbClr val="000000"/>
                  </a:solidFill>
                  <a:latin typeface="Arial" panose="020B0604020202020204" pitchFamily="34" charset="0"/>
                  <a:cs typeface="Arial" panose="020B0604020202020204" pitchFamily="34" charset="0"/>
                </a:rPr>
                <a:t>: </a:t>
              </a:r>
            </a:p>
            <a:p>
              <a:pPr marL="457200" lvl="1" indent="-457200" eaLnBrk="0" fontAlgn="base" hangingPunct="0">
                <a:lnSpc>
                  <a:spcPct val="100000"/>
                </a:lnSpc>
                <a:spcBef>
                  <a:spcPct val="0"/>
                </a:spcBef>
                <a:spcAft>
                  <a:spcPct val="0"/>
                </a:spcAft>
                <a:buFont typeface="+mj-lt"/>
                <a:buAutoNum type="arabicPeriod"/>
              </a:pPr>
              <a:r>
                <a:rPr lang="en-US" dirty="0">
                  <a:solidFill>
                    <a:srgbClr val="000000"/>
                  </a:solidFill>
                  <a:latin typeface="Arial" panose="020B0604020202020204" pitchFamily="34" charset="0"/>
                  <a:cs typeface="Arial" panose="020B0604020202020204" pitchFamily="34" charset="0"/>
                </a:rPr>
                <a:t>The survey of autobiographical memory (SAM) Dataset</a:t>
              </a:r>
            </a:p>
            <a:p>
              <a:pPr marL="457200" lvl="1" indent="-457200" eaLnBrk="0" fontAlgn="base" hangingPunct="0">
                <a:lnSpc>
                  <a:spcPct val="100000"/>
                </a:lnSpc>
                <a:spcBef>
                  <a:spcPct val="0"/>
                </a:spcBef>
                <a:spcAft>
                  <a:spcPct val="0"/>
                </a:spcAft>
                <a:buFont typeface="+mj-lt"/>
                <a:buAutoNum type="arabicPeriod"/>
              </a:pPr>
              <a:r>
                <a:rPr lang="en-US" dirty="0">
                  <a:solidFill>
                    <a:srgbClr val="000000"/>
                  </a:solidFill>
                  <a:latin typeface="Arial" panose="020B0604020202020204" pitchFamily="34" charset="0"/>
                  <a:cs typeface="Arial" panose="020B0604020202020204" pitchFamily="34" charset="0"/>
                </a:rPr>
                <a:t>Object-Spatial Imagery Questionnaire (OSIQ) Dataset</a:t>
              </a:r>
            </a:p>
            <a:p>
              <a:pPr marL="457200" lvl="1" indent="-457200" eaLnBrk="0" fontAlgn="base" hangingPunct="0">
                <a:lnSpc>
                  <a:spcPct val="100000"/>
                </a:lnSpc>
                <a:spcBef>
                  <a:spcPct val="0"/>
                </a:spcBef>
                <a:spcAft>
                  <a:spcPct val="0"/>
                </a:spcAft>
                <a:buFont typeface="+mj-lt"/>
                <a:buAutoNum type="arabicPeriod"/>
              </a:pPr>
              <a:r>
                <a:rPr lang="en-US" dirty="0">
                  <a:solidFill>
                    <a:srgbClr val="000000"/>
                  </a:solidFill>
                  <a:latin typeface="Arial" panose="020B0604020202020204" pitchFamily="34" charset="0"/>
                  <a:cs typeface="Arial" panose="020B0604020202020204" pitchFamily="34" charset="0"/>
                </a:rPr>
                <a:t>BIG 5 personality questionnaire (BFI) Dataset</a:t>
              </a:r>
            </a:p>
            <a:p>
              <a:pPr marL="0" lvl="1" indent="0" eaLnBrk="0" fontAlgn="base" hangingPunct="0">
                <a:lnSpc>
                  <a:spcPct val="100000"/>
                </a:lnSpc>
                <a:spcBef>
                  <a:spcPct val="0"/>
                </a:spcBef>
                <a:spcAft>
                  <a:spcPct val="0"/>
                </a:spcAft>
                <a:buNone/>
              </a:pPr>
              <a:endParaRPr lang="en-US" dirty="0">
                <a:solidFill>
                  <a:srgbClr val="000000"/>
                </a:solidFill>
                <a:latin typeface="Arial" panose="020B0604020202020204" pitchFamily="34" charset="0"/>
                <a:cs typeface="Arial" panose="020B0604020202020204" pitchFamily="34" charset="0"/>
              </a:endParaRPr>
            </a:p>
            <a:p>
              <a:pPr marL="0" lvl="1" indent="0" eaLnBrk="0" fontAlgn="base" hangingPunct="0">
                <a:lnSpc>
                  <a:spcPct val="100000"/>
                </a:lnSpc>
                <a:spcBef>
                  <a:spcPct val="0"/>
                </a:spcBef>
                <a:spcAft>
                  <a:spcPct val="0"/>
                </a:spcAft>
                <a:buNone/>
              </a:pPr>
              <a:r>
                <a:rPr lang="en-US" b="1" dirty="0">
                  <a:solidFill>
                    <a:srgbClr val="000000"/>
                  </a:solidFill>
                  <a:latin typeface="Arial" panose="020B0604020202020204" pitchFamily="34" charset="0"/>
                  <a:cs typeface="Arial" panose="020B0604020202020204" pitchFamily="34" charset="0"/>
                </a:rPr>
                <a:t>Rows</a:t>
              </a:r>
              <a:r>
                <a:rPr lang="en-US" dirty="0">
                  <a:solidFill>
                    <a:srgbClr val="000000"/>
                  </a:solidFill>
                  <a:latin typeface="Arial" panose="020B0604020202020204" pitchFamily="34" charset="0"/>
                  <a:cs typeface="Arial" panose="020B0604020202020204" pitchFamily="34" charset="0"/>
                </a:rPr>
                <a:t>: Total participants of 144 after excluding the mystery group. </a:t>
              </a:r>
            </a:p>
            <a:p>
              <a:pPr marL="0" lvl="1" indent="0"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Supplementary Observations</a:t>
              </a:r>
              <a:r>
                <a:rPr lang="en-US" altLang="en-US" dirty="0">
                  <a:solidFill>
                    <a:srgbClr val="000000"/>
                  </a:solidFill>
                  <a:latin typeface="Arial" panose="020B0604020202020204" pitchFamily="34" charset="0"/>
                  <a:cs typeface="Arial" panose="020B0604020202020204" pitchFamily="34" charset="0"/>
                </a:rPr>
                <a:t>: 9 (mystery group)</a:t>
              </a:r>
            </a:p>
            <a:p>
              <a:pPr marL="0" lvl="1" indent="0" eaLnBrk="0" fontAlgn="base" hangingPunct="0">
                <a:lnSpc>
                  <a:spcPct val="100000"/>
                </a:lnSpc>
                <a:spcBef>
                  <a:spcPct val="0"/>
                </a:spcBef>
                <a:spcAft>
                  <a:spcPct val="0"/>
                </a:spcAft>
                <a:buNone/>
              </a:pPr>
              <a:endParaRPr lang="en-US" altLang="en-US" dirty="0">
                <a:solidFill>
                  <a:srgbClr val="000000"/>
                </a:solidFill>
                <a:latin typeface="Arial" panose="020B0604020202020204" pitchFamily="34" charset="0"/>
                <a:cs typeface="Arial" panose="020B0604020202020204" pitchFamily="34" charset="0"/>
              </a:endParaRPr>
            </a:p>
            <a:p>
              <a:pPr marL="0" lvl="1" indent="0"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Columns</a:t>
              </a:r>
              <a:r>
                <a:rPr lang="en-US" altLang="en-US" dirty="0">
                  <a:solidFill>
                    <a:srgbClr val="000000"/>
                  </a:solidFill>
                  <a:latin typeface="Arial" panose="020B0604020202020204" pitchFamily="34" charset="0"/>
                  <a:cs typeface="Arial" panose="020B0604020202020204" pitchFamily="34" charset="0"/>
                </a:rPr>
                <a:t>: </a:t>
              </a:r>
            </a:p>
            <a:p>
              <a:pPr marL="457200" lvl="1" indent="-457200" eaLnBrk="0" fontAlgn="base" hangingPunct="0">
                <a:lnSpc>
                  <a:spcPct val="100000"/>
                </a:lnSpc>
                <a:spcBef>
                  <a:spcPct val="0"/>
                </a:spcBef>
                <a:spcAft>
                  <a:spcPct val="0"/>
                </a:spcAft>
                <a:buFont typeface="+mj-lt"/>
                <a:buAutoNum type="arabicPeriod"/>
              </a:pPr>
              <a:r>
                <a:rPr lang="en-US" i="1" dirty="0">
                  <a:solidFill>
                    <a:srgbClr val="000000"/>
                  </a:solidFill>
                  <a:latin typeface="Arial" panose="020B0604020202020204" pitchFamily="34" charset="0"/>
                  <a:cs typeface="Arial" panose="020B0604020202020204" pitchFamily="34" charset="0"/>
                </a:rPr>
                <a:t>Design</a:t>
              </a:r>
              <a:r>
                <a:rPr lang="en-US" dirty="0">
                  <a:solidFill>
                    <a:srgbClr val="000000"/>
                  </a:solidFill>
                  <a:latin typeface="Arial" panose="020B0604020202020204" pitchFamily="34" charset="0"/>
                  <a:cs typeface="Arial" panose="020B0604020202020204" pitchFamily="34" charset="0"/>
                </a:rPr>
                <a:t>: </a:t>
              </a:r>
              <a:r>
                <a:rPr lang="en-US" dirty="0" err="1">
                  <a:solidFill>
                    <a:srgbClr val="000000"/>
                  </a:solidFill>
                  <a:latin typeface="Arial" panose="020B0604020202020204" pitchFamily="34" charset="0"/>
                  <a:cs typeface="Arial" panose="020B0604020202020204" pitchFamily="34" charset="0"/>
                </a:rPr>
                <a:t>memoryGroups</a:t>
              </a:r>
              <a:r>
                <a:rPr lang="en-US" dirty="0">
                  <a:solidFill>
                    <a:srgbClr val="000000"/>
                  </a:solidFill>
                  <a:latin typeface="Arial" panose="020B0604020202020204" pitchFamily="34" charset="0"/>
                  <a:cs typeface="Arial" panose="020B0604020202020204" pitchFamily="34" charset="0"/>
                </a:rPr>
                <a:t>, Sex, Age</a:t>
              </a:r>
            </a:p>
            <a:p>
              <a:pPr marL="457200" lvl="1" indent="-457200" eaLnBrk="0" fontAlgn="base" hangingPunct="0">
                <a:lnSpc>
                  <a:spcPct val="100000"/>
                </a:lnSpc>
                <a:spcBef>
                  <a:spcPct val="0"/>
                </a:spcBef>
                <a:spcAft>
                  <a:spcPct val="0"/>
                </a:spcAft>
                <a:buFont typeface="+mj-lt"/>
                <a:buAutoNum type="arabicPeriod"/>
              </a:pPr>
              <a:r>
                <a:rPr lang="en-US" dirty="0">
                  <a:solidFill>
                    <a:srgbClr val="000000"/>
                  </a:solidFill>
                  <a:latin typeface="Arial" panose="020B0604020202020204" pitchFamily="34" charset="0"/>
                  <a:cs typeface="Arial" panose="020B0604020202020204" pitchFamily="34" charset="0"/>
                </a:rPr>
                <a:t>26 variables (SAM), 30 variables (OSIQ) &amp; 44 variables (BFI)</a:t>
              </a:r>
            </a:p>
            <a:p>
              <a:pPr marL="457200" lvl="1" indent="-457200" eaLnBrk="0" fontAlgn="base" hangingPunct="0">
                <a:lnSpc>
                  <a:spcPct val="100000"/>
                </a:lnSpc>
                <a:spcBef>
                  <a:spcPct val="0"/>
                </a:spcBef>
                <a:spcAft>
                  <a:spcPct val="0"/>
                </a:spcAft>
                <a:buFont typeface="+mj-lt"/>
                <a:buAutoNum type="arabicPeriod"/>
              </a:pPr>
              <a:endParaRPr lang="en-US" dirty="0">
                <a:solidFill>
                  <a:srgbClr val="000000"/>
                </a:solidFill>
                <a:latin typeface="Arial" panose="020B0604020202020204" pitchFamily="34" charset="0"/>
                <a:cs typeface="Arial" panose="020B0604020202020204" pitchFamily="34" charset="0"/>
              </a:endParaRPr>
            </a:p>
            <a:p>
              <a:pPr marL="0" lvl="1" indent="0"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Research Question: </a:t>
              </a:r>
            </a:p>
            <a:p>
              <a:pPr marL="0" lvl="1" indent="0"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How the questions are related to memory &amp; how is behavior and memory related to one another?</a:t>
              </a:r>
            </a:p>
          </p:txBody>
        </p:sp>
      </p:grpSp>
    </p:spTree>
    <p:extLst>
      <p:ext uri="{BB962C8B-B14F-4D97-AF65-F5344CB8AC3E}">
        <p14:creationId xmlns:p14="http://schemas.microsoft.com/office/powerpoint/2010/main" val="172804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2">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2" name="Straight Connector 74">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6DBA53-8B6E-40FF-A59C-260AFD6E148F}"/>
              </a:ext>
            </a:extLst>
          </p:cNvPr>
          <p:cNvSpPr txBox="1"/>
          <p:nvPr/>
        </p:nvSpPr>
        <p:spPr>
          <a:xfrm>
            <a:off x="527538" y="4756638"/>
            <a:ext cx="11139854" cy="930447"/>
          </a:xfrm>
          <a:prstGeom prst="rect">
            <a:avLst/>
          </a:prstGeom>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Light" panose="020F0302020204030204"/>
                <a:ea typeface="+mn-ea"/>
                <a:cs typeface="+mn-cs"/>
              </a:rPr>
              <a:t>Partial Least Square Analysis (PLSC)</a:t>
            </a:r>
          </a:p>
        </p:txBody>
      </p:sp>
      <p:pic>
        <p:nvPicPr>
          <p:cNvPr id="22" name="Picture 21">
            <a:extLst>
              <a:ext uri="{FF2B5EF4-FFF2-40B4-BE49-F238E27FC236}">
                <a16:creationId xmlns:a16="http://schemas.microsoft.com/office/drawing/2014/main" id="{2EA00EB5-0410-4D72-91BE-95B0025BA8C7}"/>
              </a:ext>
            </a:extLst>
          </p:cNvPr>
          <p:cNvPicPr>
            <a:picLocks noChangeAspect="1"/>
          </p:cNvPicPr>
          <p:nvPr/>
        </p:nvPicPr>
        <p:blipFill>
          <a:blip r:embed="rId2"/>
          <a:stretch>
            <a:fillRect/>
          </a:stretch>
        </p:blipFill>
        <p:spPr>
          <a:xfrm rot="20822640">
            <a:off x="6411155" y="671003"/>
            <a:ext cx="2882070" cy="1551884"/>
          </a:xfrm>
          <a:prstGeom prst="rect">
            <a:avLst/>
          </a:prstGeom>
        </p:spPr>
      </p:pic>
      <p:sp>
        <p:nvSpPr>
          <p:cNvPr id="21" name="Oval 20">
            <a:extLst>
              <a:ext uri="{FF2B5EF4-FFF2-40B4-BE49-F238E27FC236}">
                <a16:creationId xmlns:a16="http://schemas.microsoft.com/office/drawing/2014/main" id="{90A63127-0127-44ED-B29D-CECE8DDC385E}"/>
              </a:ext>
            </a:extLst>
          </p:cNvPr>
          <p:cNvSpPr/>
          <p:nvPr/>
        </p:nvSpPr>
        <p:spPr>
          <a:xfrm>
            <a:off x="8166079" y="2224454"/>
            <a:ext cx="1442300" cy="5938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Data Analysis</a:t>
            </a:r>
          </a:p>
        </p:txBody>
      </p:sp>
      <p:pic>
        <p:nvPicPr>
          <p:cNvPr id="23" name="Picture 22">
            <a:extLst>
              <a:ext uri="{FF2B5EF4-FFF2-40B4-BE49-F238E27FC236}">
                <a16:creationId xmlns:a16="http://schemas.microsoft.com/office/drawing/2014/main" id="{A8B1E275-06DB-4758-B965-B4D523E9AFB2}"/>
              </a:ext>
            </a:extLst>
          </p:cNvPr>
          <p:cNvPicPr>
            <a:picLocks noChangeAspect="1"/>
          </p:cNvPicPr>
          <p:nvPr/>
        </p:nvPicPr>
        <p:blipFill>
          <a:blip r:embed="rId3"/>
          <a:stretch>
            <a:fillRect/>
          </a:stretch>
        </p:blipFill>
        <p:spPr>
          <a:xfrm rot="303413">
            <a:off x="6568596" y="2751909"/>
            <a:ext cx="2882070" cy="1138740"/>
          </a:xfrm>
          <a:prstGeom prst="rect">
            <a:avLst/>
          </a:prstGeom>
        </p:spPr>
      </p:pic>
      <p:pic>
        <p:nvPicPr>
          <p:cNvPr id="38" name="Picture 14" descr="Image result for machine learning transparent background">
            <a:extLst>
              <a:ext uri="{FF2B5EF4-FFF2-40B4-BE49-F238E27FC236}">
                <a16:creationId xmlns:a16="http://schemas.microsoft.com/office/drawing/2014/main" id="{E4040FD7-4E05-4F34-BD96-9B08EE4D12D1}"/>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colorTemperature colorTemp="6517"/>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246917" y="3019635"/>
            <a:ext cx="1569944" cy="15856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636ECD5-11A7-42A2-BEDA-70A2FABBDACC}"/>
              </a:ext>
            </a:extLst>
          </p:cNvPr>
          <p:cNvPicPr>
            <a:picLocks noChangeAspect="1"/>
          </p:cNvPicPr>
          <p:nvPr/>
        </p:nvPicPr>
        <p:blipFill>
          <a:blip r:embed="rId6"/>
          <a:stretch>
            <a:fillRect/>
          </a:stretch>
        </p:blipFill>
        <p:spPr>
          <a:xfrm rot="1109245">
            <a:off x="9129018" y="1332698"/>
            <a:ext cx="2935035" cy="1284664"/>
          </a:xfrm>
          <a:prstGeom prst="rect">
            <a:avLst/>
          </a:prstGeom>
        </p:spPr>
      </p:pic>
      <p:grpSp>
        <p:nvGrpSpPr>
          <p:cNvPr id="37" name="Group 36">
            <a:extLst>
              <a:ext uri="{FF2B5EF4-FFF2-40B4-BE49-F238E27FC236}">
                <a16:creationId xmlns:a16="http://schemas.microsoft.com/office/drawing/2014/main" id="{7AF69590-5B5B-4878-9735-0B9E1F0D1838}"/>
              </a:ext>
            </a:extLst>
          </p:cNvPr>
          <p:cNvGrpSpPr/>
          <p:nvPr/>
        </p:nvGrpSpPr>
        <p:grpSpPr>
          <a:xfrm>
            <a:off x="225214" y="592887"/>
            <a:ext cx="5060278" cy="3562350"/>
            <a:chOff x="857839" y="629279"/>
            <a:chExt cx="5060278" cy="3562350"/>
          </a:xfrm>
        </p:grpSpPr>
        <p:pic>
          <p:nvPicPr>
            <p:cNvPr id="14" name="Picture 13">
              <a:extLst>
                <a:ext uri="{FF2B5EF4-FFF2-40B4-BE49-F238E27FC236}">
                  <a16:creationId xmlns:a16="http://schemas.microsoft.com/office/drawing/2014/main" id="{F71004D6-9F1F-4564-8605-67C2D58065DE}"/>
                </a:ext>
              </a:extLst>
            </p:cNvPr>
            <p:cNvPicPr>
              <a:picLocks noChangeAspect="1"/>
            </p:cNvPicPr>
            <p:nvPr/>
          </p:nvPicPr>
          <p:blipFill>
            <a:blip r:embed="rId7"/>
            <a:stretch>
              <a:fillRect/>
            </a:stretch>
          </p:blipFill>
          <p:spPr>
            <a:xfrm>
              <a:off x="1027583" y="629279"/>
              <a:ext cx="4240153" cy="3562350"/>
            </a:xfrm>
            <a:prstGeom prst="rect">
              <a:avLst/>
            </a:prstGeom>
          </p:spPr>
        </p:pic>
        <p:cxnSp>
          <p:nvCxnSpPr>
            <p:cNvPr id="4" name="Straight Connector 3">
              <a:extLst>
                <a:ext uri="{FF2B5EF4-FFF2-40B4-BE49-F238E27FC236}">
                  <a16:creationId xmlns:a16="http://schemas.microsoft.com/office/drawing/2014/main" id="{357DB475-D5FC-43F9-8D07-C8F1B10E4171}"/>
                </a:ext>
              </a:extLst>
            </p:cNvPr>
            <p:cNvCxnSpPr/>
            <p:nvPr/>
          </p:nvCxnSpPr>
          <p:spPr>
            <a:xfrm flipH="1">
              <a:off x="1216058" y="1857080"/>
              <a:ext cx="3959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 name="Straight Connector 5">
              <a:extLst>
                <a:ext uri="{FF2B5EF4-FFF2-40B4-BE49-F238E27FC236}">
                  <a16:creationId xmlns:a16="http://schemas.microsoft.com/office/drawing/2014/main" id="{1B21688D-8091-4AF4-8940-33CA29F7192D}"/>
                </a:ext>
              </a:extLst>
            </p:cNvPr>
            <p:cNvCxnSpPr>
              <a:cxnSpLocks/>
            </p:cNvCxnSpPr>
            <p:nvPr/>
          </p:nvCxnSpPr>
          <p:spPr>
            <a:xfrm>
              <a:off x="1216058" y="1857080"/>
              <a:ext cx="0" cy="1781666"/>
            </a:xfrm>
            <a:prstGeom prst="line">
              <a:avLst/>
            </a:prstGeom>
          </p:spPr>
          <p:style>
            <a:lnRef idx="3">
              <a:schemeClr val="accent3"/>
            </a:lnRef>
            <a:fillRef idx="0">
              <a:schemeClr val="accent3"/>
            </a:fillRef>
            <a:effectRef idx="2">
              <a:schemeClr val="accent3"/>
            </a:effectRef>
            <a:fontRef idx="minor">
              <a:schemeClr val="tx1"/>
            </a:fontRef>
          </p:style>
        </p:cxnSp>
        <p:sp>
          <p:nvSpPr>
            <p:cNvPr id="8" name="Rectangle: Rounded Corners 7">
              <a:extLst>
                <a:ext uri="{FF2B5EF4-FFF2-40B4-BE49-F238E27FC236}">
                  <a16:creationId xmlns:a16="http://schemas.microsoft.com/office/drawing/2014/main" id="{03E0CAFB-DD36-4587-BB50-4FB9672E641B}"/>
                </a:ext>
              </a:extLst>
            </p:cNvPr>
            <p:cNvSpPr/>
            <p:nvPr/>
          </p:nvSpPr>
          <p:spPr>
            <a:xfrm>
              <a:off x="857839" y="3638746"/>
              <a:ext cx="593887" cy="4965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BADA</a:t>
              </a:r>
            </a:p>
          </p:txBody>
        </p:sp>
        <p:cxnSp>
          <p:nvCxnSpPr>
            <p:cNvPr id="17" name="Straight Connector 16">
              <a:extLst>
                <a:ext uri="{FF2B5EF4-FFF2-40B4-BE49-F238E27FC236}">
                  <a16:creationId xmlns:a16="http://schemas.microsoft.com/office/drawing/2014/main" id="{E59C346A-7758-409E-8D82-00C34014C231}"/>
                </a:ext>
              </a:extLst>
            </p:cNvPr>
            <p:cNvCxnSpPr>
              <a:cxnSpLocks/>
            </p:cNvCxnSpPr>
            <p:nvPr/>
          </p:nvCxnSpPr>
          <p:spPr>
            <a:xfrm>
              <a:off x="4157221" y="3167406"/>
              <a:ext cx="52790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340DCEB1-23B2-4F84-BD80-EC3825E25EF4}"/>
                </a:ext>
              </a:extLst>
            </p:cNvPr>
            <p:cNvCxnSpPr>
              <a:cxnSpLocks/>
            </p:cNvCxnSpPr>
            <p:nvPr/>
          </p:nvCxnSpPr>
          <p:spPr>
            <a:xfrm>
              <a:off x="4685122" y="3167406"/>
              <a:ext cx="0" cy="471340"/>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3AAEBCBC-CA20-4605-AFD1-78DBCD88E1FC}"/>
                </a:ext>
              </a:extLst>
            </p:cNvPr>
            <p:cNvCxnSpPr/>
            <p:nvPr/>
          </p:nvCxnSpPr>
          <p:spPr>
            <a:xfrm>
              <a:off x="4421171" y="2064470"/>
              <a:ext cx="0" cy="562635"/>
            </a:xfrm>
            <a:prstGeom prst="line">
              <a:avLst/>
            </a:prstGeom>
          </p:spPr>
          <p:style>
            <a:lnRef idx="3">
              <a:schemeClr val="accent3"/>
            </a:lnRef>
            <a:fillRef idx="0">
              <a:schemeClr val="accent3"/>
            </a:fillRef>
            <a:effectRef idx="2">
              <a:schemeClr val="accent3"/>
            </a:effectRef>
            <a:fontRef idx="minor">
              <a:schemeClr val="tx1"/>
            </a:fontRef>
          </p:style>
        </p:cxnSp>
        <p:cxnSp>
          <p:nvCxnSpPr>
            <p:cNvPr id="30" name="Straight Connector 29">
              <a:extLst>
                <a:ext uri="{FF2B5EF4-FFF2-40B4-BE49-F238E27FC236}">
                  <a16:creationId xmlns:a16="http://schemas.microsoft.com/office/drawing/2014/main" id="{63F85600-44D0-4744-AD2E-8B59C949F2AD}"/>
                </a:ext>
              </a:extLst>
            </p:cNvPr>
            <p:cNvCxnSpPr>
              <a:cxnSpLocks/>
            </p:cNvCxnSpPr>
            <p:nvPr/>
          </p:nvCxnSpPr>
          <p:spPr>
            <a:xfrm>
              <a:off x="4421171" y="2627105"/>
              <a:ext cx="116128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E9C48BDB-7672-4311-A00C-94C88E7C0089}"/>
                </a:ext>
              </a:extLst>
            </p:cNvPr>
            <p:cNvCxnSpPr>
              <a:cxnSpLocks/>
            </p:cNvCxnSpPr>
            <p:nvPr/>
          </p:nvCxnSpPr>
          <p:spPr>
            <a:xfrm flipH="1">
              <a:off x="5573031" y="2627105"/>
              <a:ext cx="9426" cy="1011641"/>
            </a:xfrm>
            <a:prstGeom prst="line">
              <a:avLst/>
            </a:prstGeom>
          </p:spPr>
          <p:style>
            <a:lnRef idx="3">
              <a:schemeClr val="accent3"/>
            </a:lnRef>
            <a:fillRef idx="0">
              <a:schemeClr val="accent3"/>
            </a:fillRef>
            <a:effectRef idx="2">
              <a:schemeClr val="accent3"/>
            </a:effectRef>
            <a:fontRef idx="minor">
              <a:schemeClr val="tx1"/>
            </a:fontRef>
          </p:style>
        </p:cxnSp>
        <p:sp>
          <p:nvSpPr>
            <p:cNvPr id="34" name="Rectangle: Rounded Corners 33">
              <a:extLst>
                <a:ext uri="{FF2B5EF4-FFF2-40B4-BE49-F238E27FC236}">
                  <a16:creationId xmlns:a16="http://schemas.microsoft.com/office/drawing/2014/main" id="{EA88EAC0-3BE2-4B08-AF65-485B7C3E987A}"/>
                </a:ext>
              </a:extLst>
            </p:cNvPr>
            <p:cNvSpPr/>
            <p:nvPr/>
          </p:nvSpPr>
          <p:spPr>
            <a:xfrm>
              <a:off x="5213023" y="3638746"/>
              <a:ext cx="705094" cy="4713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MFA</a:t>
              </a:r>
            </a:p>
          </p:txBody>
        </p:sp>
      </p:grpSp>
      <p:cxnSp>
        <p:nvCxnSpPr>
          <p:cNvPr id="24" name="Straight Connector 23">
            <a:extLst>
              <a:ext uri="{FF2B5EF4-FFF2-40B4-BE49-F238E27FC236}">
                <a16:creationId xmlns:a16="http://schemas.microsoft.com/office/drawing/2014/main" id="{975BC07E-966B-42F8-8DDB-8348A3421C52}"/>
              </a:ext>
            </a:extLst>
          </p:cNvPr>
          <p:cNvCxnSpPr>
            <a:cxnSpLocks/>
          </p:cNvCxnSpPr>
          <p:nvPr/>
        </p:nvCxnSpPr>
        <p:spPr>
          <a:xfrm>
            <a:off x="4133462" y="1668623"/>
            <a:ext cx="145732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0ED9CB6E-3C24-4840-8F5E-C5E86178233F}"/>
              </a:ext>
            </a:extLst>
          </p:cNvPr>
          <p:cNvCxnSpPr>
            <a:cxnSpLocks/>
          </p:cNvCxnSpPr>
          <p:nvPr/>
        </p:nvCxnSpPr>
        <p:spPr>
          <a:xfrm>
            <a:off x="5590787" y="1668623"/>
            <a:ext cx="0" cy="1905090"/>
          </a:xfrm>
          <a:prstGeom prst="line">
            <a:avLst/>
          </a:prstGeom>
        </p:spPr>
        <p:style>
          <a:lnRef idx="3">
            <a:schemeClr val="accent2"/>
          </a:lnRef>
          <a:fillRef idx="0">
            <a:schemeClr val="accent2"/>
          </a:fillRef>
          <a:effectRef idx="2">
            <a:schemeClr val="accent2"/>
          </a:effectRef>
          <a:fontRef idx="minor">
            <a:schemeClr val="tx1"/>
          </a:fontRef>
        </p:style>
      </p:cxnSp>
      <p:sp>
        <p:nvSpPr>
          <p:cNvPr id="28" name="Rectangle: Rounded Corners 27">
            <a:extLst>
              <a:ext uri="{FF2B5EF4-FFF2-40B4-BE49-F238E27FC236}">
                <a16:creationId xmlns:a16="http://schemas.microsoft.com/office/drawing/2014/main" id="{4716C551-B757-4FEE-BEFF-03C5B070FEAF}"/>
              </a:ext>
            </a:extLst>
          </p:cNvPr>
          <p:cNvSpPr/>
          <p:nvPr/>
        </p:nvSpPr>
        <p:spPr>
          <a:xfrm>
            <a:off x="5453905" y="3573714"/>
            <a:ext cx="526963" cy="47133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t>PLS</a:t>
            </a:r>
          </a:p>
        </p:txBody>
      </p:sp>
      <p:cxnSp>
        <p:nvCxnSpPr>
          <p:cNvPr id="3" name="Straight Connector 2">
            <a:extLst>
              <a:ext uri="{FF2B5EF4-FFF2-40B4-BE49-F238E27FC236}">
                <a16:creationId xmlns:a16="http://schemas.microsoft.com/office/drawing/2014/main" id="{FD72BC83-C754-47F5-A9D4-1D52526BF307}"/>
              </a:ext>
            </a:extLst>
          </p:cNvPr>
          <p:cNvCxnSpPr/>
          <p:nvPr/>
        </p:nvCxnSpPr>
        <p:spPr>
          <a:xfrm>
            <a:off x="-1055802" y="1564849"/>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837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 (PLS): Latent Variable Plot Component 1</a:t>
            </a:r>
          </a:p>
        </p:txBody>
      </p:sp>
      <p:pic>
        <p:nvPicPr>
          <p:cNvPr id="2" name="Picture 1">
            <a:extLst>
              <a:ext uri="{FF2B5EF4-FFF2-40B4-BE49-F238E27FC236}">
                <a16:creationId xmlns:a16="http://schemas.microsoft.com/office/drawing/2014/main" id="{45606388-83EB-4DE5-9E40-E3A02B24C6E9}"/>
              </a:ext>
            </a:extLst>
          </p:cNvPr>
          <p:cNvPicPr>
            <a:picLocks noChangeAspect="1"/>
          </p:cNvPicPr>
          <p:nvPr/>
        </p:nvPicPr>
        <p:blipFill rotWithShape="1">
          <a:blip r:embed="rId3"/>
          <a:srcRect l="21991" t="3671" r="20392" b="2428"/>
          <a:stretch/>
        </p:blipFill>
        <p:spPr>
          <a:xfrm>
            <a:off x="429488" y="1449280"/>
            <a:ext cx="5666512" cy="4815193"/>
          </a:xfrm>
          <a:prstGeom prst="rect">
            <a:avLst/>
          </a:prstGeom>
        </p:spPr>
      </p:pic>
      <p:pic>
        <p:nvPicPr>
          <p:cNvPr id="3" name="Picture 2">
            <a:extLst>
              <a:ext uri="{FF2B5EF4-FFF2-40B4-BE49-F238E27FC236}">
                <a16:creationId xmlns:a16="http://schemas.microsoft.com/office/drawing/2014/main" id="{01F18670-0736-4F18-9022-412ABE7C1867}"/>
              </a:ext>
            </a:extLst>
          </p:cNvPr>
          <p:cNvPicPr>
            <a:picLocks noChangeAspect="1"/>
          </p:cNvPicPr>
          <p:nvPr/>
        </p:nvPicPr>
        <p:blipFill rotWithShape="1">
          <a:blip r:embed="rId4"/>
          <a:srcRect l="22027" t="3901" r="20231" b="2225"/>
          <a:stretch/>
        </p:blipFill>
        <p:spPr>
          <a:xfrm>
            <a:off x="6235430" y="1461154"/>
            <a:ext cx="5666512" cy="4803459"/>
          </a:xfrm>
          <a:prstGeom prst="rect">
            <a:avLst/>
          </a:prstGeom>
        </p:spPr>
      </p:pic>
      <p:sp>
        <p:nvSpPr>
          <p:cNvPr id="4" name="TextBox 3">
            <a:extLst>
              <a:ext uri="{FF2B5EF4-FFF2-40B4-BE49-F238E27FC236}">
                <a16:creationId xmlns:a16="http://schemas.microsoft.com/office/drawing/2014/main" id="{4207E418-2691-4AD4-B608-972CD12B303E}"/>
              </a:ext>
            </a:extLst>
          </p:cNvPr>
          <p:cNvSpPr txBox="1"/>
          <p:nvPr/>
        </p:nvSpPr>
        <p:spPr>
          <a:xfrm>
            <a:off x="6327741" y="1203059"/>
            <a:ext cx="3419373" cy="246221"/>
          </a:xfrm>
          <a:prstGeom prst="rect">
            <a:avLst/>
          </a:prstGeom>
          <a:noFill/>
        </p:spPr>
        <p:txBody>
          <a:bodyPr wrap="square" rtlCol="0">
            <a:spAutoFit/>
          </a:bodyPr>
          <a:lstStyle/>
          <a:p>
            <a:r>
              <a:rPr lang="en-US" sz="1000" b="1" dirty="0"/>
              <a:t>The X-latent variables for Dimensions 1 and 2 – Design Age</a:t>
            </a:r>
          </a:p>
        </p:txBody>
      </p:sp>
      <p:sp>
        <p:nvSpPr>
          <p:cNvPr id="9" name="TextBox 8">
            <a:extLst>
              <a:ext uri="{FF2B5EF4-FFF2-40B4-BE49-F238E27FC236}">
                <a16:creationId xmlns:a16="http://schemas.microsoft.com/office/drawing/2014/main" id="{D6AD5EB0-EBC3-44CB-AF32-76BDF65CFD12}"/>
              </a:ext>
            </a:extLst>
          </p:cNvPr>
          <p:cNvSpPr txBox="1"/>
          <p:nvPr/>
        </p:nvSpPr>
        <p:spPr>
          <a:xfrm>
            <a:off x="517085" y="1191232"/>
            <a:ext cx="4111659" cy="246221"/>
          </a:xfrm>
          <a:prstGeom prst="rect">
            <a:avLst/>
          </a:prstGeom>
          <a:noFill/>
        </p:spPr>
        <p:txBody>
          <a:bodyPr wrap="square" rtlCol="0">
            <a:spAutoFit/>
          </a:bodyPr>
          <a:lstStyle/>
          <a:p>
            <a:r>
              <a:rPr lang="en-US" sz="1000" b="1" dirty="0"/>
              <a:t>The X-latent variables for Dimensions 1 and 2 – Design Memory Groups</a:t>
            </a:r>
          </a:p>
        </p:txBody>
      </p:sp>
      <p:sp>
        <p:nvSpPr>
          <p:cNvPr id="10" name="TextBox 9">
            <a:extLst>
              <a:ext uri="{FF2B5EF4-FFF2-40B4-BE49-F238E27FC236}">
                <a16:creationId xmlns:a16="http://schemas.microsoft.com/office/drawing/2014/main" id="{CDF009F6-8CAD-4901-8FB8-2629EA1564EF}"/>
              </a:ext>
            </a:extLst>
          </p:cNvPr>
          <p:cNvSpPr txBox="1"/>
          <p:nvPr/>
        </p:nvSpPr>
        <p:spPr>
          <a:xfrm>
            <a:off x="2356168" y="6241136"/>
            <a:ext cx="2352858" cy="230832"/>
          </a:xfrm>
          <a:prstGeom prst="rect">
            <a:avLst/>
          </a:prstGeom>
          <a:noFill/>
        </p:spPr>
        <p:txBody>
          <a:bodyPr wrap="square" rtlCol="0">
            <a:spAutoFit/>
          </a:bodyPr>
          <a:lstStyle/>
          <a:p>
            <a:r>
              <a:rPr lang="en-US" sz="900" b="1" dirty="0"/>
              <a:t>Component 1 Inertia: 82.37%</a:t>
            </a:r>
          </a:p>
        </p:txBody>
      </p:sp>
      <p:sp>
        <p:nvSpPr>
          <p:cNvPr id="11" name="TextBox 10">
            <a:extLst>
              <a:ext uri="{FF2B5EF4-FFF2-40B4-BE49-F238E27FC236}">
                <a16:creationId xmlns:a16="http://schemas.microsoft.com/office/drawing/2014/main" id="{8A16D0FC-56F1-4E8B-B665-47F82D6AD016}"/>
              </a:ext>
            </a:extLst>
          </p:cNvPr>
          <p:cNvSpPr txBox="1"/>
          <p:nvPr/>
        </p:nvSpPr>
        <p:spPr>
          <a:xfrm rot="16200000">
            <a:off x="-774760" y="3102935"/>
            <a:ext cx="2352858" cy="230832"/>
          </a:xfrm>
          <a:prstGeom prst="rect">
            <a:avLst/>
          </a:prstGeom>
          <a:noFill/>
        </p:spPr>
        <p:txBody>
          <a:bodyPr wrap="square" rtlCol="0">
            <a:spAutoFit/>
          </a:bodyPr>
          <a:lstStyle/>
          <a:p>
            <a:r>
              <a:rPr lang="en-US" sz="900" b="1" dirty="0"/>
              <a:t>Component 2 Inertia:  11.27%</a:t>
            </a:r>
          </a:p>
        </p:txBody>
      </p:sp>
      <p:sp>
        <p:nvSpPr>
          <p:cNvPr id="12" name="TextBox 11">
            <a:extLst>
              <a:ext uri="{FF2B5EF4-FFF2-40B4-BE49-F238E27FC236}">
                <a16:creationId xmlns:a16="http://schemas.microsoft.com/office/drawing/2014/main" id="{287E2360-4145-42D0-826C-47BE5F89AB0E}"/>
              </a:ext>
            </a:extLst>
          </p:cNvPr>
          <p:cNvSpPr txBox="1"/>
          <p:nvPr/>
        </p:nvSpPr>
        <p:spPr>
          <a:xfrm>
            <a:off x="8155099" y="6253634"/>
            <a:ext cx="2352858" cy="230832"/>
          </a:xfrm>
          <a:prstGeom prst="rect">
            <a:avLst/>
          </a:prstGeom>
          <a:noFill/>
        </p:spPr>
        <p:txBody>
          <a:bodyPr wrap="square" rtlCol="0">
            <a:spAutoFit/>
          </a:bodyPr>
          <a:lstStyle/>
          <a:p>
            <a:r>
              <a:rPr lang="en-US" sz="900" b="1" dirty="0"/>
              <a:t>Component 1 Inertia: 82.37%</a:t>
            </a:r>
          </a:p>
        </p:txBody>
      </p:sp>
      <p:sp>
        <p:nvSpPr>
          <p:cNvPr id="13" name="TextBox 12">
            <a:extLst>
              <a:ext uri="{FF2B5EF4-FFF2-40B4-BE49-F238E27FC236}">
                <a16:creationId xmlns:a16="http://schemas.microsoft.com/office/drawing/2014/main" id="{10E7EB44-192A-4028-88FA-EB856EB0A4A0}"/>
              </a:ext>
            </a:extLst>
          </p:cNvPr>
          <p:cNvSpPr txBox="1"/>
          <p:nvPr/>
        </p:nvSpPr>
        <p:spPr>
          <a:xfrm rot="16200000">
            <a:off x="5024171" y="3115433"/>
            <a:ext cx="2352858" cy="230832"/>
          </a:xfrm>
          <a:prstGeom prst="rect">
            <a:avLst/>
          </a:prstGeom>
          <a:noFill/>
        </p:spPr>
        <p:txBody>
          <a:bodyPr wrap="square" rtlCol="0">
            <a:spAutoFit/>
          </a:bodyPr>
          <a:lstStyle/>
          <a:p>
            <a:r>
              <a:rPr lang="en-US" sz="900" b="1" dirty="0"/>
              <a:t>Component 2 Inertia:  11.27%</a:t>
            </a:r>
          </a:p>
        </p:txBody>
      </p:sp>
      <p:grpSp>
        <p:nvGrpSpPr>
          <p:cNvPr id="23" name="Group 22">
            <a:extLst>
              <a:ext uri="{FF2B5EF4-FFF2-40B4-BE49-F238E27FC236}">
                <a16:creationId xmlns:a16="http://schemas.microsoft.com/office/drawing/2014/main" id="{8ACB899D-88A4-4B02-9FE5-D5F9AEBE03F1}"/>
              </a:ext>
            </a:extLst>
          </p:cNvPr>
          <p:cNvGrpSpPr/>
          <p:nvPr/>
        </p:nvGrpSpPr>
        <p:grpSpPr>
          <a:xfrm>
            <a:off x="0" y="0"/>
            <a:ext cx="12192000" cy="6867623"/>
            <a:chOff x="0" y="0"/>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0" y="0"/>
              <a:ext cx="12192000" cy="6867623"/>
            </a:xfrm>
            <a:prstGeom prst="rect">
              <a:avLst/>
            </a:prstGeom>
          </p:spPr>
        </p:pic>
        <p:sp>
          <p:nvSpPr>
            <p:cNvPr id="14" name="Title 1">
              <a:extLst>
                <a:ext uri="{FF2B5EF4-FFF2-40B4-BE49-F238E27FC236}">
                  <a16:creationId xmlns:a16="http://schemas.microsoft.com/office/drawing/2014/main" id="{936200FD-2E0A-4BB2-9201-1D875DB35835}"/>
                </a:ext>
              </a:extLst>
            </p:cNvPr>
            <p:cNvSpPr txBox="1">
              <a:spLocks/>
            </p:cNvSpPr>
            <p:nvPr/>
          </p:nvSpPr>
          <p:spPr>
            <a:xfrm>
              <a:off x="629908" y="13963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 (PLS): Latent Variable Plot Component 1</a:t>
              </a:r>
            </a:p>
          </p:txBody>
        </p:sp>
        <p:pic>
          <p:nvPicPr>
            <p:cNvPr id="15" name="Picture 14">
              <a:extLst>
                <a:ext uri="{FF2B5EF4-FFF2-40B4-BE49-F238E27FC236}">
                  <a16:creationId xmlns:a16="http://schemas.microsoft.com/office/drawing/2014/main" id="{8A77F69E-9F7E-43B5-8C5A-8851D54CEED4}"/>
                </a:ext>
              </a:extLst>
            </p:cNvPr>
            <p:cNvPicPr>
              <a:picLocks noChangeAspect="1"/>
            </p:cNvPicPr>
            <p:nvPr/>
          </p:nvPicPr>
          <p:blipFill rotWithShape="1">
            <a:blip r:embed="rId3"/>
            <a:srcRect l="21991" t="3671" r="20392" b="2428"/>
            <a:stretch/>
          </p:blipFill>
          <p:spPr>
            <a:xfrm>
              <a:off x="429488" y="1421000"/>
              <a:ext cx="5666512" cy="4815193"/>
            </a:xfrm>
            <a:prstGeom prst="rect">
              <a:avLst/>
            </a:prstGeom>
          </p:spPr>
        </p:pic>
        <p:pic>
          <p:nvPicPr>
            <p:cNvPr id="16" name="Picture 15">
              <a:extLst>
                <a:ext uri="{FF2B5EF4-FFF2-40B4-BE49-F238E27FC236}">
                  <a16:creationId xmlns:a16="http://schemas.microsoft.com/office/drawing/2014/main" id="{6C2F5512-2430-4A08-8594-CD57E8F8DC2C}"/>
                </a:ext>
              </a:extLst>
            </p:cNvPr>
            <p:cNvPicPr>
              <a:picLocks noChangeAspect="1"/>
            </p:cNvPicPr>
            <p:nvPr/>
          </p:nvPicPr>
          <p:blipFill rotWithShape="1">
            <a:blip r:embed="rId4"/>
            <a:srcRect l="22027" t="3901" r="20231" b="2225"/>
            <a:stretch/>
          </p:blipFill>
          <p:spPr>
            <a:xfrm>
              <a:off x="6235430" y="1432874"/>
              <a:ext cx="5666512" cy="4803459"/>
            </a:xfrm>
            <a:prstGeom prst="rect">
              <a:avLst/>
            </a:prstGeom>
          </p:spPr>
        </p:pic>
        <p:sp>
          <p:nvSpPr>
            <p:cNvPr id="17" name="TextBox 16">
              <a:extLst>
                <a:ext uri="{FF2B5EF4-FFF2-40B4-BE49-F238E27FC236}">
                  <a16:creationId xmlns:a16="http://schemas.microsoft.com/office/drawing/2014/main" id="{827D7CC3-86A1-4F76-8C09-45FC9BBE3146}"/>
                </a:ext>
              </a:extLst>
            </p:cNvPr>
            <p:cNvSpPr txBox="1"/>
            <p:nvPr/>
          </p:nvSpPr>
          <p:spPr>
            <a:xfrm>
              <a:off x="6327741" y="1174779"/>
              <a:ext cx="3419373" cy="246221"/>
            </a:xfrm>
            <a:prstGeom prst="rect">
              <a:avLst/>
            </a:prstGeom>
            <a:noFill/>
          </p:spPr>
          <p:txBody>
            <a:bodyPr wrap="square" rtlCol="0">
              <a:spAutoFit/>
            </a:bodyPr>
            <a:lstStyle/>
            <a:p>
              <a:r>
                <a:rPr lang="en-US" sz="1000" b="1" dirty="0"/>
                <a:t>The X-latent variables for Dimensions 1 and 2 – Design Age</a:t>
              </a:r>
            </a:p>
          </p:txBody>
        </p:sp>
        <p:sp>
          <p:nvSpPr>
            <p:cNvPr id="18" name="TextBox 17">
              <a:extLst>
                <a:ext uri="{FF2B5EF4-FFF2-40B4-BE49-F238E27FC236}">
                  <a16:creationId xmlns:a16="http://schemas.microsoft.com/office/drawing/2014/main" id="{4AC5EB97-72C3-488B-98C0-72DAB929339B}"/>
                </a:ext>
              </a:extLst>
            </p:cNvPr>
            <p:cNvSpPr txBox="1"/>
            <p:nvPr/>
          </p:nvSpPr>
          <p:spPr>
            <a:xfrm>
              <a:off x="517085" y="1162952"/>
              <a:ext cx="4111659" cy="246221"/>
            </a:xfrm>
            <a:prstGeom prst="rect">
              <a:avLst/>
            </a:prstGeom>
            <a:noFill/>
          </p:spPr>
          <p:txBody>
            <a:bodyPr wrap="square" rtlCol="0">
              <a:spAutoFit/>
            </a:bodyPr>
            <a:lstStyle/>
            <a:p>
              <a:r>
                <a:rPr lang="en-US" sz="1000" b="1" dirty="0"/>
                <a:t>The X-latent variables for Dimensions 1 and 2 – Design Memory Groups</a:t>
              </a:r>
            </a:p>
          </p:txBody>
        </p:sp>
        <p:sp>
          <p:nvSpPr>
            <p:cNvPr id="19" name="TextBox 18">
              <a:extLst>
                <a:ext uri="{FF2B5EF4-FFF2-40B4-BE49-F238E27FC236}">
                  <a16:creationId xmlns:a16="http://schemas.microsoft.com/office/drawing/2014/main" id="{014EBABC-2094-40BE-8254-88823724127A}"/>
                </a:ext>
              </a:extLst>
            </p:cNvPr>
            <p:cNvSpPr txBox="1"/>
            <p:nvPr/>
          </p:nvSpPr>
          <p:spPr>
            <a:xfrm>
              <a:off x="2356168" y="6212856"/>
              <a:ext cx="2352858" cy="230832"/>
            </a:xfrm>
            <a:prstGeom prst="rect">
              <a:avLst/>
            </a:prstGeom>
            <a:noFill/>
          </p:spPr>
          <p:txBody>
            <a:bodyPr wrap="square" rtlCol="0">
              <a:spAutoFit/>
            </a:bodyPr>
            <a:lstStyle/>
            <a:p>
              <a:r>
                <a:rPr lang="en-US" sz="900" b="1" dirty="0"/>
                <a:t>Component 1 Inertia: 82.37%</a:t>
              </a:r>
            </a:p>
          </p:txBody>
        </p:sp>
        <p:sp>
          <p:nvSpPr>
            <p:cNvPr id="20" name="TextBox 19">
              <a:extLst>
                <a:ext uri="{FF2B5EF4-FFF2-40B4-BE49-F238E27FC236}">
                  <a16:creationId xmlns:a16="http://schemas.microsoft.com/office/drawing/2014/main" id="{FE9B3070-056B-461B-BE90-07C11E095BF8}"/>
                </a:ext>
              </a:extLst>
            </p:cNvPr>
            <p:cNvSpPr txBox="1"/>
            <p:nvPr/>
          </p:nvSpPr>
          <p:spPr>
            <a:xfrm rot="16200000">
              <a:off x="-774760" y="3074655"/>
              <a:ext cx="2352858" cy="230832"/>
            </a:xfrm>
            <a:prstGeom prst="rect">
              <a:avLst/>
            </a:prstGeom>
            <a:noFill/>
          </p:spPr>
          <p:txBody>
            <a:bodyPr wrap="square" rtlCol="0">
              <a:spAutoFit/>
            </a:bodyPr>
            <a:lstStyle/>
            <a:p>
              <a:r>
                <a:rPr lang="en-US" sz="900" b="1" dirty="0"/>
                <a:t>Component 2 Inertia:  11.27%</a:t>
              </a:r>
            </a:p>
          </p:txBody>
        </p:sp>
        <p:sp>
          <p:nvSpPr>
            <p:cNvPr id="21" name="TextBox 20">
              <a:extLst>
                <a:ext uri="{FF2B5EF4-FFF2-40B4-BE49-F238E27FC236}">
                  <a16:creationId xmlns:a16="http://schemas.microsoft.com/office/drawing/2014/main" id="{BD304942-CCE4-407F-AED4-E193E6A9047E}"/>
                </a:ext>
              </a:extLst>
            </p:cNvPr>
            <p:cNvSpPr txBox="1"/>
            <p:nvPr/>
          </p:nvSpPr>
          <p:spPr>
            <a:xfrm>
              <a:off x="8155099" y="6225354"/>
              <a:ext cx="2352858" cy="230832"/>
            </a:xfrm>
            <a:prstGeom prst="rect">
              <a:avLst/>
            </a:prstGeom>
            <a:noFill/>
          </p:spPr>
          <p:txBody>
            <a:bodyPr wrap="square" rtlCol="0">
              <a:spAutoFit/>
            </a:bodyPr>
            <a:lstStyle/>
            <a:p>
              <a:r>
                <a:rPr lang="en-US" sz="900" b="1" dirty="0"/>
                <a:t>Component 1 Inertia: 82.37%</a:t>
              </a:r>
            </a:p>
          </p:txBody>
        </p:sp>
        <p:sp>
          <p:nvSpPr>
            <p:cNvPr id="22" name="TextBox 21">
              <a:extLst>
                <a:ext uri="{FF2B5EF4-FFF2-40B4-BE49-F238E27FC236}">
                  <a16:creationId xmlns:a16="http://schemas.microsoft.com/office/drawing/2014/main" id="{63DED29E-A3AC-457A-838E-9FE9A8C70F75}"/>
                </a:ext>
              </a:extLst>
            </p:cNvPr>
            <p:cNvSpPr txBox="1"/>
            <p:nvPr/>
          </p:nvSpPr>
          <p:spPr>
            <a:xfrm rot="16200000">
              <a:off x="5024171" y="3087153"/>
              <a:ext cx="2352858" cy="230832"/>
            </a:xfrm>
            <a:prstGeom prst="rect">
              <a:avLst/>
            </a:prstGeom>
            <a:noFill/>
          </p:spPr>
          <p:txBody>
            <a:bodyPr wrap="square" rtlCol="0">
              <a:spAutoFit/>
            </a:bodyPr>
            <a:lstStyle/>
            <a:p>
              <a:r>
                <a:rPr lang="en-US" sz="900" b="1" dirty="0"/>
                <a:t>Component 2 Inertia:  11.27%</a:t>
              </a:r>
            </a:p>
          </p:txBody>
        </p:sp>
      </p:grpSp>
    </p:spTree>
    <p:extLst>
      <p:ext uri="{BB962C8B-B14F-4D97-AF65-F5344CB8AC3E}">
        <p14:creationId xmlns:p14="http://schemas.microsoft.com/office/powerpoint/2010/main" val="2264346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4" name="Group 3">
            <a:extLst>
              <a:ext uri="{FF2B5EF4-FFF2-40B4-BE49-F238E27FC236}">
                <a16:creationId xmlns:a16="http://schemas.microsoft.com/office/drawing/2014/main" id="{DF822708-FF06-4270-97BA-016491DC033B}"/>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 (PLS): Latent Variable Plot Component 2</a:t>
              </a:r>
            </a:p>
          </p:txBody>
        </p:sp>
        <p:pic>
          <p:nvPicPr>
            <p:cNvPr id="2" name="Picture 1">
              <a:extLst>
                <a:ext uri="{FF2B5EF4-FFF2-40B4-BE49-F238E27FC236}">
                  <a16:creationId xmlns:a16="http://schemas.microsoft.com/office/drawing/2014/main" id="{8BC30141-AD73-4F2B-9501-C198DDC5DD54}"/>
                </a:ext>
              </a:extLst>
            </p:cNvPr>
            <p:cNvPicPr>
              <a:picLocks noChangeAspect="1"/>
            </p:cNvPicPr>
            <p:nvPr/>
          </p:nvPicPr>
          <p:blipFill rotWithShape="1">
            <a:blip r:embed="rId6"/>
            <a:srcRect l="15725" t="2945" r="14468" b="2169"/>
            <a:stretch/>
          </p:blipFill>
          <p:spPr>
            <a:xfrm>
              <a:off x="339364" y="1408117"/>
              <a:ext cx="5756635" cy="4078283"/>
            </a:xfrm>
            <a:prstGeom prst="rect">
              <a:avLst/>
            </a:prstGeom>
          </p:spPr>
        </p:pic>
        <p:pic>
          <p:nvPicPr>
            <p:cNvPr id="3" name="Picture 2">
              <a:extLst>
                <a:ext uri="{FF2B5EF4-FFF2-40B4-BE49-F238E27FC236}">
                  <a16:creationId xmlns:a16="http://schemas.microsoft.com/office/drawing/2014/main" id="{8D39CFB0-A975-4B30-80D2-97EC4D12BF7B}"/>
                </a:ext>
              </a:extLst>
            </p:cNvPr>
            <p:cNvPicPr>
              <a:picLocks noChangeAspect="1"/>
            </p:cNvPicPr>
            <p:nvPr/>
          </p:nvPicPr>
          <p:blipFill rotWithShape="1">
            <a:blip r:embed="rId7"/>
            <a:srcRect l="15663" t="3251" r="14407" b="2278"/>
            <a:stretch/>
          </p:blipFill>
          <p:spPr>
            <a:xfrm>
              <a:off x="6221691" y="1421000"/>
              <a:ext cx="5551209" cy="4065400"/>
            </a:xfrm>
            <a:prstGeom prst="rect">
              <a:avLst/>
            </a:prstGeom>
          </p:spPr>
        </p:pic>
        <p:sp>
          <p:nvSpPr>
            <p:cNvPr id="9" name="TextBox 8">
              <a:extLst>
                <a:ext uri="{FF2B5EF4-FFF2-40B4-BE49-F238E27FC236}">
                  <a16:creationId xmlns:a16="http://schemas.microsoft.com/office/drawing/2014/main" id="{CA9194A3-6B34-4193-B0BD-1D428740FF93}"/>
                </a:ext>
              </a:extLst>
            </p:cNvPr>
            <p:cNvSpPr txBox="1"/>
            <p:nvPr/>
          </p:nvSpPr>
          <p:spPr>
            <a:xfrm>
              <a:off x="6327741" y="1174779"/>
              <a:ext cx="3419373" cy="246221"/>
            </a:xfrm>
            <a:prstGeom prst="rect">
              <a:avLst/>
            </a:prstGeom>
            <a:noFill/>
          </p:spPr>
          <p:txBody>
            <a:bodyPr wrap="square" rtlCol="0">
              <a:spAutoFit/>
            </a:bodyPr>
            <a:lstStyle/>
            <a:p>
              <a:r>
                <a:rPr lang="en-US" sz="1000" b="1" dirty="0"/>
                <a:t>The Y-latent variables for Dimensions 1 and 2 – Design Age</a:t>
              </a:r>
            </a:p>
          </p:txBody>
        </p:sp>
        <p:sp>
          <p:nvSpPr>
            <p:cNvPr id="11" name="TextBox 10">
              <a:extLst>
                <a:ext uri="{FF2B5EF4-FFF2-40B4-BE49-F238E27FC236}">
                  <a16:creationId xmlns:a16="http://schemas.microsoft.com/office/drawing/2014/main" id="{9FCAAD21-7583-46E1-93E5-7FEDD2260524}"/>
                </a:ext>
              </a:extLst>
            </p:cNvPr>
            <p:cNvSpPr txBox="1"/>
            <p:nvPr/>
          </p:nvSpPr>
          <p:spPr>
            <a:xfrm>
              <a:off x="517085" y="1162952"/>
              <a:ext cx="4111659" cy="246221"/>
            </a:xfrm>
            <a:prstGeom prst="rect">
              <a:avLst/>
            </a:prstGeom>
            <a:noFill/>
          </p:spPr>
          <p:txBody>
            <a:bodyPr wrap="square" rtlCol="0">
              <a:spAutoFit/>
            </a:bodyPr>
            <a:lstStyle/>
            <a:p>
              <a:r>
                <a:rPr lang="en-US" sz="1000" b="1" dirty="0"/>
                <a:t>The Y-latent variables for Dimensions 1 and 2 – Design Memory Groups</a:t>
              </a:r>
            </a:p>
          </p:txBody>
        </p:sp>
        <p:sp>
          <p:nvSpPr>
            <p:cNvPr id="12" name="TextBox 11">
              <a:extLst>
                <a:ext uri="{FF2B5EF4-FFF2-40B4-BE49-F238E27FC236}">
                  <a16:creationId xmlns:a16="http://schemas.microsoft.com/office/drawing/2014/main" id="{EB129660-D340-4499-A783-2FC57336189B}"/>
                </a:ext>
              </a:extLst>
            </p:cNvPr>
            <p:cNvSpPr txBox="1"/>
            <p:nvPr/>
          </p:nvSpPr>
          <p:spPr>
            <a:xfrm>
              <a:off x="2356168" y="5609541"/>
              <a:ext cx="2352858" cy="230832"/>
            </a:xfrm>
            <a:prstGeom prst="rect">
              <a:avLst/>
            </a:prstGeom>
            <a:noFill/>
          </p:spPr>
          <p:txBody>
            <a:bodyPr wrap="square" rtlCol="0">
              <a:spAutoFit/>
            </a:bodyPr>
            <a:lstStyle/>
            <a:p>
              <a:r>
                <a:rPr lang="en-US" sz="900" b="1" dirty="0"/>
                <a:t>Component 1 Inertia: 82.37%</a:t>
              </a:r>
            </a:p>
          </p:txBody>
        </p:sp>
        <p:sp>
          <p:nvSpPr>
            <p:cNvPr id="13" name="TextBox 12">
              <a:extLst>
                <a:ext uri="{FF2B5EF4-FFF2-40B4-BE49-F238E27FC236}">
                  <a16:creationId xmlns:a16="http://schemas.microsoft.com/office/drawing/2014/main" id="{7B204C50-85B3-45CF-9F94-8191E219AC0B}"/>
                </a:ext>
              </a:extLst>
            </p:cNvPr>
            <p:cNvSpPr txBox="1"/>
            <p:nvPr/>
          </p:nvSpPr>
          <p:spPr>
            <a:xfrm rot="16200000">
              <a:off x="-872745" y="3087153"/>
              <a:ext cx="2352858" cy="230832"/>
            </a:xfrm>
            <a:prstGeom prst="rect">
              <a:avLst/>
            </a:prstGeom>
            <a:noFill/>
          </p:spPr>
          <p:txBody>
            <a:bodyPr wrap="square" rtlCol="0">
              <a:spAutoFit/>
            </a:bodyPr>
            <a:lstStyle/>
            <a:p>
              <a:r>
                <a:rPr lang="en-US" sz="900" b="1" dirty="0"/>
                <a:t>Component 2 Inertia:  11.27%</a:t>
              </a:r>
            </a:p>
          </p:txBody>
        </p:sp>
        <p:sp>
          <p:nvSpPr>
            <p:cNvPr id="14" name="TextBox 13">
              <a:extLst>
                <a:ext uri="{FF2B5EF4-FFF2-40B4-BE49-F238E27FC236}">
                  <a16:creationId xmlns:a16="http://schemas.microsoft.com/office/drawing/2014/main" id="{003B71B0-4DCC-46F7-9047-326E44622B8C}"/>
                </a:ext>
              </a:extLst>
            </p:cNvPr>
            <p:cNvSpPr txBox="1"/>
            <p:nvPr/>
          </p:nvSpPr>
          <p:spPr>
            <a:xfrm>
              <a:off x="8155099" y="5622039"/>
              <a:ext cx="2352858" cy="230832"/>
            </a:xfrm>
            <a:prstGeom prst="rect">
              <a:avLst/>
            </a:prstGeom>
            <a:noFill/>
          </p:spPr>
          <p:txBody>
            <a:bodyPr wrap="square" rtlCol="0">
              <a:spAutoFit/>
            </a:bodyPr>
            <a:lstStyle/>
            <a:p>
              <a:r>
                <a:rPr lang="en-US" sz="900" b="1" dirty="0"/>
                <a:t>Component 1 Inertia: 82.37%</a:t>
              </a:r>
            </a:p>
          </p:txBody>
        </p:sp>
        <p:sp>
          <p:nvSpPr>
            <p:cNvPr id="15" name="TextBox 14">
              <a:extLst>
                <a:ext uri="{FF2B5EF4-FFF2-40B4-BE49-F238E27FC236}">
                  <a16:creationId xmlns:a16="http://schemas.microsoft.com/office/drawing/2014/main" id="{FD4A70FB-0A71-4E55-9387-FAE5B1572621}"/>
                </a:ext>
              </a:extLst>
            </p:cNvPr>
            <p:cNvSpPr txBox="1"/>
            <p:nvPr/>
          </p:nvSpPr>
          <p:spPr>
            <a:xfrm rot="16200000">
              <a:off x="5024171" y="3087153"/>
              <a:ext cx="2352858" cy="230832"/>
            </a:xfrm>
            <a:prstGeom prst="rect">
              <a:avLst/>
            </a:prstGeom>
            <a:noFill/>
          </p:spPr>
          <p:txBody>
            <a:bodyPr wrap="square" rtlCol="0">
              <a:spAutoFit/>
            </a:bodyPr>
            <a:lstStyle/>
            <a:p>
              <a:r>
                <a:rPr lang="en-US" sz="900" b="1" dirty="0"/>
                <a:t>Component 2 Inertia:  11.27%</a:t>
              </a:r>
            </a:p>
          </p:txBody>
        </p:sp>
      </p:grpSp>
    </p:spTree>
    <p:extLst>
      <p:ext uri="{BB962C8B-B14F-4D97-AF65-F5344CB8AC3E}">
        <p14:creationId xmlns:p14="http://schemas.microsoft.com/office/powerpoint/2010/main" val="2633217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 (PLS): Salience Plot</a:t>
            </a:r>
          </a:p>
        </p:txBody>
      </p:sp>
      <p:sp>
        <p:nvSpPr>
          <p:cNvPr id="17" name="TextBox 16">
            <a:extLst>
              <a:ext uri="{FF2B5EF4-FFF2-40B4-BE49-F238E27FC236}">
                <a16:creationId xmlns:a16="http://schemas.microsoft.com/office/drawing/2014/main" id="{8DBEC5F1-0211-49C6-A554-655C0BCC403F}"/>
              </a:ext>
            </a:extLst>
          </p:cNvPr>
          <p:cNvSpPr txBox="1"/>
          <p:nvPr/>
        </p:nvSpPr>
        <p:spPr>
          <a:xfrm>
            <a:off x="1115648" y="1358506"/>
            <a:ext cx="3495675" cy="307777"/>
          </a:xfrm>
          <a:prstGeom prst="rect">
            <a:avLst/>
          </a:prstGeom>
          <a:noFill/>
        </p:spPr>
        <p:txBody>
          <a:bodyPr wrap="square" rtlCol="0">
            <a:spAutoFit/>
          </a:bodyPr>
          <a:lstStyle/>
          <a:p>
            <a:pPr algn="ctr"/>
            <a:r>
              <a:rPr lang="en-US" sz="1400" b="1" dirty="0"/>
              <a:t>SAM Variables</a:t>
            </a:r>
          </a:p>
        </p:txBody>
      </p:sp>
      <p:sp>
        <p:nvSpPr>
          <p:cNvPr id="18" name="TextBox 17">
            <a:extLst>
              <a:ext uri="{FF2B5EF4-FFF2-40B4-BE49-F238E27FC236}">
                <a16:creationId xmlns:a16="http://schemas.microsoft.com/office/drawing/2014/main" id="{6127A839-621A-409E-ABC5-7313F9D0175D}"/>
              </a:ext>
            </a:extLst>
          </p:cNvPr>
          <p:cNvSpPr txBox="1"/>
          <p:nvPr/>
        </p:nvSpPr>
        <p:spPr>
          <a:xfrm>
            <a:off x="7611051" y="1322838"/>
            <a:ext cx="3495675" cy="307777"/>
          </a:xfrm>
          <a:prstGeom prst="rect">
            <a:avLst/>
          </a:prstGeom>
          <a:noFill/>
        </p:spPr>
        <p:txBody>
          <a:bodyPr wrap="square" rtlCol="0">
            <a:spAutoFit/>
          </a:bodyPr>
          <a:lstStyle/>
          <a:p>
            <a:pPr algn="ctr"/>
            <a:r>
              <a:rPr lang="en-US" sz="1400" b="1" dirty="0"/>
              <a:t>OSIQ Variables</a:t>
            </a:r>
          </a:p>
        </p:txBody>
      </p:sp>
      <p:grpSp>
        <p:nvGrpSpPr>
          <p:cNvPr id="2" name="Group 1">
            <a:extLst>
              <a:ext uri="{FF2B5EF4-FFF2-40B4-BE49-F238E27FC236}">
                <a16:creationId xmlns:a16="http://schemas.microsoft.com/office/drawing/2014/main" id="{3202ED7E-ED0A-4C12-BEC6-0A9B4FD6CB7A}"/>
              </a:ext>
            </a:extLst>
          </p:cNvPr>
          <p:cNvGrpSpPr/>
          <p:nvPr/>
        </p:nvGrpSpPr>
        <p:grpSpPr>
          <a:xfrm>
            <a:off x="-9696" y="-1"/>
            <a:ext cx="12201696" cy="6867623"/>
            <a:chOff x="-9696" y="-1"/>
            <a:chExt cx="12201696"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pic>
          <p:nvPicPr>
            <p:cNvPr id="10" name="Picture 9">
              <a:extLst>
                <a:ext uri="{FF2B5EF4-FFF2-40B4-BE49-F238E27FC236}">
                  <a16:creationId xmlns:a16="http://schemas.microsoft.com/office/drawing/2014/main" id="{2C8F017D-CBAB-43BD-81A6-D582FABE52A1}"/>
                </a:ext>
              </a:extLst>
            </p:cNvPr>
            <p:cNvPicPr>
              <a:picLocks noChangeAspect="1"/>
            </p:cNvPicPr>
            <p:nvPr/>
          </p:nvPicPr>
          <p:blipFill rotWithShape="1">
            <a:blip r:embed="rId6"/>
            <a:srcRect l="3305" t="17500" b="17573"/>
            <a:stretch/>
          </p:blipFill>
          <p:spPr>
            <a:xfrm>
              <a:off x="190500" y="1832763"/>
              <a:ext cx="5572125" cy="3295418"/>
            </a:xfrm>
            <a:prstGeom prst="rect">
              <a:avLst/>
            </a:prstGeom>
          </p:spPr>
        </p:pic>
        <p:pic>
          <p:nvPicPr>
            <p:cNvPr id="11" name="Picture 10">
              <a:extLst>
                <a:ext uri="{FF2B5EF4-FFF2-40B4-BE49-F238E27FC236}">
                  <a16:creationId xmlns:a16="http://schemas.microsoft.com/office/drawing/2014/main" id="{99D6C0C9-A133-459D-AE5E-E50256983777}"/>
                </a:ext>
              </a:extLst>
            </p:cNvPr>
            <p:cNvPicPr>
              <a:picLocks noChangeAspect="1"/>
            </p:cNvPicPr>
            <p:nvPr/>
          </p:nvPicPr>
          <p:blipFill rotWithShape="1">
            <a:blip r:embed="rId7"/>
            <a:srcRect l="3054" b="5655"/>
            <a:stretch/>
          </p:blipFill>
          <p:spPr>
            <a:xfrm>
              <a:off x="5953125" y="1845396"/>
              <a:ext cx="6048375" cy="3282785"/>
            </a:xfrm>
            <a:prstGeom prst="rect">
              <a:avLst/>
            </a:prstGeom>
          </p:spPr>
        </p:pic>
        <p:grpSp>
          <p:nvGrpSpPr>
            <p:cNvPr id="12" name="Group 11">
              <a:extLst>
                <a:ext uri="{FF2B5EF4-FFF2-40B4-BE49-F238E27FC236}">
                  <a16:creationId xmlns:a16="http://schemas.microsoft.com/office/drawing/2014/main" id="{560F6EC5-BBB5-4E82-9982-1C8EF6BE7E91}"/>
                </a:ext>
              </a:extLst>
            </p:cNvPr>
            <p:cNvGrpSpPr/>
            <p:nvPr/>
          </p:nvGrpSpPr>
          <p:grpSpPr>
            <a:xfrm>
              <a:off x="10350439" y="2077689"/>
              <a:ext cx="1696558" cy="463083"/>
              <a:chOff x="10428765" y="1212596"/>
              <a:chExt cx="1696558" cy="463083"/>
            </a:xfrm>
          </p:grpSpPr>
          <p:pic>
            <p:nvPicPr>
              <p:cNvPr id="13" name="Picture 12">
                <a:extLst>
                  <a:ext uri="{FF2B5EF4-FFF2-40B4-BE49-F238E27FC236}">
                    <a16:creationId xmlns:a16="http://schemas.microsoft.com/office/drawing/2014/main" id="{A7F9F904-BFA2-4527-B9A3-F4C57F121827}"/>
                  </a:ext>
                </a:extLst>
              </p:cNvPr>
              <p:cNvPicPr>
                <a:picLocks noChangeAspect="1"/>
              </p:cNvPicPr>
              <p:nvPr/>
            </p:nvPicPr>
            <p:blipFill>
              <a:blip r:embed="rId8"/>
              <a:stretch>
                <a:fillRect/>
              </a:stretch>
            </p:blipFill>
            <p:spPr>
              <a:xfrm>
                <a:off x="10428765" y="1218479"/>
                <a:ext cx="247650" cy="457200"/>
              </a:xfrm>
              <a:prstGeom prst="rect">
                <a:avLst/>
              </a:prstGeom>
            </p:spPr>
          </p:pic>
          <p:sp>
            <p:nvSpPr>
              <p:cNvPr id="14" name="TextBox 13">
                <a:extLst>
                  <a:ext uri="{FF2B5EF4-FFF2-40B4-BE49-F238E27FC236}">
                    <a16:creationId xmlns:a16="http://schemas.microsoft.com/office/drawing/2014/main" id="{D0217590-9CAD-4C04-9787-45425E81BA7B}"/>
                  </a:ext>
                </a:extLst>
              </p:cNvPr>
              <p:cNvSpPr txBox="1"/>
              <p:nvPr/>
            </p:nvSpPr>
            <p:spPr>
              <a:xfrm>
                <a:off x="10667537" y="1212596"/>
                <a:ext cx="1448909" cy="261610"/>
              </a:xfrm>
              <a:prstGeom prst="rect">
                <a:avLst/>
              </a:prstGeom>
              <a:noFill/>
            </p:spPr>
            <p:txBody>
              <a:bodyPr wrap="square" rtlCol="0">
                <a:spAutoFit/>
              </a:bodyPr>
              <a:lstStyle/>
              <a:p>
                <a:r>
                  <a:rPr lang="en-US" sz="1100" b="1" dirty="0">
                    <a:solidFill>
                      <a:schemeClr val="accent2">
                        <a:lumMod val="50000"/>
                      </a:schemeClr>
                    </a:solidFill>
                  </a:rPr>
                  <a:t>Spatial Imagery</a:t>
                </a:r>
              </a:p>
            </p:txBody>
          </p:sp>
          <p:sp>
            <p:nvSpPr>
              <p:cNvPr id="15" name="TextBox 14">
                <a:extLst>
                  <a:ext uri="{FF2B5EF4-FFF2-40B4-BE49-F238E27FC236}">
                    <a16:creationId xmlns:a16="http://schemas.microsoft.com/office/drawing/2014/main" id="{48EDF549-E096-4723-82F3-DFF1BBF95F84}"/>
                  </a:ext>
                </a:extLst>
              </p:cNvPr>
              <p:cNvSpPr txBox="1"/>
              <p:nvPr/>
            </p:nvSpPr>
            <p:spPr>
              <a:xfrm>
                <a:off x="10676414" y="1414069"/>
                <a:ext cx="1448909" cy="261610"/>
              </a:xfrm>
              <a:prstGeom prst="rect">
                <a:avLst/>
              </a:prstGeom>
              <a:noFill/>
            </p:spPr>
            <p:txBody>
              <a:bodyPr wrap="square" rtlCol="0">
                <a:spAutoFit/>
              </a:bodyPr>
              <a:lstStyle/>
              <a:p>
                <a:r>
                  <a:rPr lang="en-US" sz="1100" b="1" dirty="0">
                    <a:solidFill>
                      <a:srgbClr val="FFFF00"/>
                    </a:solidFill>
                  </a:rPr>
                  <a:t>Object Imagery</a:t>
                </a:r>
              </a:p>
            </p:txBody>
          </p:sp>
        </p:grpSp>
        <p:pic>
          <p:nvPicPr>
            <p:cNvPr id="16" name="Picture 15">
              <a:extLst>
                <a:ext uri="{FF2B5EF4-FFF2-40B4-BE49-F238E27FC236}">
                  <a16:creationId xmlns:a16="http://schemas.microsoft.com/office/drawing/2014/main" id="{4B89667C-BEC5-4B9E-B468-045AB93C8A94}"/>
                </a:ext>
              </a:extLst>
            </p:cNvPr>
            <p:cNvPicPr>
              <a:picLocks noChangeAspect="1"/>
            </p:cNvPicPr>
            <p:nvPr/>
          </p:nvPicPr>
          <p:blipFill>
            <a:blip r:embed="rId9"/>
            <a:stretch>
              <a:fillRect/>
            </a:stretch>
          </p:blipFill>
          <p:spPr>
            <a:xfrm>
              <a:off x="4473046" y="1981483"/>
              <a:ext cx="1154513" cy="1104317"/>
            </a:xfrm>
            <a:prstGeom prst="rect">
              <a:avLst/>
            </a:prstGeom>
          </p:spPr>
        </p:pic>
        <p:sp>
          <p:nvSpPr>
            <p:cNvPr id="19" name="TextBox 18">
              <a:extLst>
                <a:ext uri="{FF2B5EF4-FFF2-40B4-BE49-F238E27FC236}">
                  <a16:creationId xmlns:a16="http://schemas.microsoft.com/office/drawing/2014/main" id="{162B4A07-0977-4082-86C6-DBE840F6AE9C}"/>
                </a:ext>
              </a:extLst>
            </p:cNvPr>
            <p:cNvSpPr txBox="1"/>
            <p:nvPr/>
          </p:nvSpPr>
          <p:spPr>
            <a:xfrm>
              <a:off x="1800133" y="5128181"/>
              <a:ext cx="2352858" cy="230832"/>
            </a:xfrm>
            <a:prstGeom prst="rect">
              <a:avLst/>
            </a:prstGeom>
            <a:noFill/>
          </p:spPr>
          <p:txBody>
            <a:bodyPr wrap="square" rtlCol="0">
              <a:spAutoFit/>
            </a:bodyPr>
            <a:lstStyle/>
            <a:p>
              <a:r>
                <a:rPr lang="en-US" sz="900" b="1" dirty="0"/>
                <a:t>Component 1 Inertia: 82.37%</a:t>
              </a:r>
            </a:p>
          </p:txBody>
        </p:sp>
        <p:sp>
          <p:nvSpPr>
            <p:cNvPr id="20" name="TextBox 19">
              <a:extLst>
                <a:ext uri="{FF2B5EF4-FFF2-40B4-BE49-F238E27FC236}">
                  <a16:creationId xmlns:a16="http://schemas.microsoft.com/office/drawing/2014/main" id="{D56A59AE-9A6A-4E7B-8B80-4A86DFB7ABFE}"/>
                </a:ext>
              </a:extLst>
            </p:cNvPr>
            <p:cNvSpPr txBox="1"/>
            <p:nvPr/>
          </p:nvSpPr>
          <p:spPr>
            <a:xfrm rot="16200000">
              <a:off x="-1070709" y="3087153"/>
              <a:ext cx="2352858" cy="230832"/>
            </a:xfrm>
            <a:prstGeom prst="rect">
              <a:avLst/>
            </a:prstGeom>
            <a:noFill/>
          </p:spPr>
          <p:txBody>
            <a:bodyPr wrap="square" rtlCol="0">
              <a:spAutoFit/>
            </a:bodyPr>
            <a:lstStyle/>
            <a:p>
              <a:r>
                <a:rPr lang="en-US" sz="900" b="1" dirty="0"/>
                <a:t>Component 2 Inertia:  11.27%</a:t>
              </a:r>
            </a:p>
          </p:txBody>
        </p:sp>
        <p:sp>
          <p:nvSpPr>
            <p:cNvPr id="21" name="TextBox 20">
              <a:extLst>
                <a:ext uri="{FF2B5EF4-FFF2-40B4-BE49-F238E27FC236}">
                  <a16:creationId xmlns:a16="http://schemas.microsoft.com/office/drawing/2014/main" id="{6872F728-7AA1-4656-85A5-E0CF5EB3EC02}"/>
                </a:ext>
              </a:extLst>
            </p:cNvPr>
            <p:cNvSpPr txBox="1"/>
            <p:nvPr/>
          </p:nvSpPr>
          <p:spPr>
            <a:xfrm>
              <a:off x="8039011" y="5147952"/>
              <a:ext cx="2352858" cy="230832"/>
            </a:xfrm>
            <a:prstGeom prst="rect">
              <a:avLst/>
            </a:prstGeom>
            <a:noFill/>
          </p:spPr>
          <p:txBody>
            <a:bodyPr wrap="square" rtlCol="0">
              <a:spAutoFit/>
            </a:bodyPr>
            <a:lstStyle/>
            <a:p>
              <a:r>
                <a:rPr lang="en-US" sz="900" b="1" dirty="0"/>
                <a:t>Component 1 Inertia: 82.37%</a:t>
              </a:r>
            </a:p>
          </p:txBody>
        </p:sp>
        <p:sp>
          <p:nvSpPr>
            <p:cNvPr id="22" name="TextBox 21">
              <a:extLst>
                <a:ext uri="{FF2B5EF4-FFF2-40B4-BE49-F238E27FC236}">
                  <a16:creationId xmlns:a16="http://schemas.microsoft.com/office/drawing/2014/main" id="{E95009BE-2397-4EEA-86AF-A6E22BD18E90}"/>
                </a:ext>
              </a:extLst>
            </p:cNvPr>
            <p:cNvSpPr txBox="1"/>
            <p:nvPr/>
          </p:nvSpPr>
          <p:spPr>
            <a:xfrm rot="16200000">
              <a:off x="4755612" y="2691628"/>
              <a:ext cx="2352858" cy="230832"/>
            </a:xfrm>
            <a:prstGeom prst="rect">
              <a:avLst/>
            </a:prstGeom>
            <a:noFill/>
          </p:spPr>
          <p:txBody>
            <a:bodyPr wrap="square" rtlCol="0">
              <a:spAutoFit/>
            </a:bodyPr>
            <a:lstStyle/>
            <a:p>
              <a:r>
                <a:rPr lang="en-US" sz="900" b="1" dirty="0"/>
                <a:t>Component 2 Inertia:  11.27%</a:t>
              </a:r>
            </a:p>
          </p:txBody>
        </p:sp>
        <p:sp>
          <p:nvSpPr>
            <p:cNvPr id="23" name="Title 1">
              <a:extLst>
                <a:ext uri="{FF2B5EF4-FFF2-40B4-BE49-F238E27FC236}">
                  <a16:creationId xmlns:a16="http://schemas.microsoft.com/office/drawing/2014/main" id="{553D4542-EB03-4836-9622-6CCE074ABDA5}"/>
                </a:ext>
              </a:extLst>
            </p:cNvPr>
            <p:cNvSpPr txBox="1">
              <a:spLocks/>
            </p:cNvSpPr>
            <p:nvPr/>
          </p:nvSpPr>
          <p:spPr>
            <a:xfrm>
              <a:off x="629908" y="139632"/>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 (PLS): Salience Plot</a:t>
              </a:r>
            </a:p>
          </p:txBody>
        </p:sp>
        <p:sp>
          <p:nvSpPr>
            <p:cNvPr id="24" name="TextBox 23">
              <a:extLst>
                <a:ext uri="{FF2B5EF4-FFF2-40B4-BE49-F238E27FC236}">
                  <a16:creationId xmlns:a16="http://schemas.microsoft.com/office/drawing/2014/main" id="{C321FE71-93B6-4615-B0AB-EE88ECFBF4B1}"/>
                </a:ext>
              </a:extLst>
            </p:cNvPr>
            <p:cNvSpPr txBox="1"/>
            <p:nvPr/>
          </p:nvSpPr>
          <p:spPr>
            <a:xfrm>
              <a:off x="1115648" y="1330225"/>
              <a:ext cx="3495675" cy="307777"/>
            </a:xfrm>
            <a:prstGeom prst="rect">
              <a:avLst/>
            </a:prstGeom>
            <a:noFill/>
          </p:spPr>
          <p:txBody>
            <a:bodyPr wrap="square" rtlCol="0">
              <a:spAutoFit/>
            </a:bodyPr>
            <a:lstStyle/>
            <a:p>
              <a:pPr algn="ctr"/>
              <a:r>
                <a:rPr lang="en-US" sz="1400" b="1" dirty="0"/>
                <a:t>SAM Variables</a:t>
              </a:r>
            </a:p>
          </p:txBody>
        </p:sp>
        <p:sp>
          <p:nvSpPr>
            <p:cNvPr id="25" name="TextBox 24">
              <a:extLst>
                <a:ext uri="{FF2B5EF4-FFF2-40B4-BE49-F238E27FC236}">
                  <a16:creationId xmlns:a16="http://schemas.microsoft.com/office/drawing/2014/main" id="{6F1EF703-15DF-4990-8ADF-9C39BF02226A}"/>
                </a:ext>
              </a:extLst>
            </p:cNvPr>
            <p:cNvSpPr txBox="1"/>
            <p:nvPr/>
          </p:nvSpPr>
          <p:spPr>
            <a:xfrm>
              <a:off x="7611051" y="1294557"/>
              <a:ext cx="3495675" cy="307777"/>
            </a:xfrm>
            <a:prstGeom prst="rect">
              <a:avLst/>
            </a:prstGeom>
            <a:noFill/>
          </p:spPr>
          <p:txBody>
            <a:bodyPr wrap="square" rtlCol="0">
              <a:spAutoFit/>
            </a:bodyPr>
            <a:lstStyle/>
            <a:p>
              <a:pPr algn="ctr"/>
              <a:r>
                <a:rPr lang="en-US" sz="1400" b="1" dirty="0"/>
                <a:t>OSIQ Variables</a:t>
              </a:r>
            </a:p>
          </p:txBody>
        </p:sp>
      </p:grpSp>
    </p:spTree>
    <p:extLst>
      <p:ext uri="{BB962C8B-B14F-4D97-AF65-F5344CB8AC3E}">
        <p14:creationId xmlns:p14="http://schemas.microsoft.com/office/powerpoint/2010/main" val="154141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PLS Conclusions</a:t>
            </a:r>
          </a:p>
        </p:txBody>
      </p:sp>
      <p:sp>
        <p:nvSpPr>
          <p:cNvPr id="9" name="Content Placeholder 2">
            <a:extLst>
              <a:ext uri="{FF2B5EF4-FFF2-40B4-BE49-F238E27FC236}">
                <a16:creationId xmlns:a16="http://schemas.microsoft.com/office/drawing/2014/main" id="{7A9F8CF3-7990-4650-A4B3-C85D241F6670}"/>
              </a:ext>
            </a:extLst>
          </p:cNvPr>
          <p:cNvSpPr txBox="1">
            <a:spLocks/>
          </p:cNvSpPr>
          <p:nvPr/>
        </p:nvSpPr>
        <p:spPr>
          <a:xfrm>
            <a:off x="838200" y="1429305"/>
            <a:ext cx="10515600" cy="4953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Component 1</a:t>
            </a:r>
          </a:p>
          <a:p>
            <a:pPr lvl="1" algn="just"/>
            <a:r>
              <a:rPr lang="en-US" dirty="0"/>
              <a:t>Row: Normal versus High Memory group </a:t>
            </a:r>
          </a:p>
          <a:p>
            <a:pPr lvl="1" algn="just"/>
            <a:r>
              <a:rPr lang="en-US" dirty="0"/>
              <a:t>Column: Normal versus High Memory scores </a:t>
            </a:r>
          </a:p>
          <a:p>
            <a:pPr lvl="1" algn="just"/>
            <a:r>
              <a:rPr lang="en-US" dirty="0"/>
              <a:t>Column: Object imagery versus spatial imagery (OSIQ)</a:t>
            </a:r>
          </a:p>
          <a:p>
            <a:pPr lvl="1" algn="just"/>
            <a:r>
              <a:rPr lang="en-US" dirty="0"/>
              <a:t>So Component 1 mainly distinguishes people with high versus normal memory group</a:t>
            </a:r>
          </a:p>
          <a:p>
            <a:pPr algn="just"/>
            <a:r>
              <a:rPr lang="en-US" dirty="0"/>
              <a:t>Component 2</a:t>
            </a:r>
          </a:p>
          <a:p>
            <a:pPr lvl="1" algn="just"/>
            <a:r>
              <a:rPr lang="en-US" dirty="0"/>
              <a:t>Column: Spatial versus future memory</a:t>
            </a:r>
          </a:p>
          <a:p>
            <a:pPr lvl="1" algn="just"/>
            <a:r>
              <a:rPr lang="en-US" dirty="0"/>
              <a:t>Distinguishes questions relating to spatial memory versus future memory. Also shows negative correlation between spatial and future memory ratings. </a:t>
            </a:r>
            <a:endParaRPr lang="en-US" sz="2200" dirty="0"/>
          </a:p>
        </p:txBody>
      </p:sp>
    </p:spTree>
    <p:extLst>
      <p:ext uri="{BB962C8B-B14F-4D97-AF65-F5344CB8AC3E}">
        <p14:creationId xmlns:p14="http://schemas.microsoft.com/office/powerpoint/2010/main" val="2815809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2">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2" name="Straight Connector 74">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6DBA53-8B6E-40FF-A59C-260AFD6E148F}"/>
              </a:ext>
            </a:extLst>
          </p:cNvPr>
          <p:cNvSpPr txBox="1"/>
          <p:nvPr/>
        </p:nvSpPr>
        <p:spPr>
          <a:xfrm>
            <a:off x="527538" y="4756638"/>
            <a:ext cx="11139854" cy="930447"/>
          </a:xfrm>
          <a:prstGeom prst="rect">
            <a:avLst/>
          </a:prstGeom>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lang="en-US" sz="5400" dirty="0">
                <a:ln w="0"/>
                <a:solidFill>
                  <a:prstClr val="black"/>
                </a:solidFill>
                <a:effectLst>
                  <a:outerShdw blurRad="38100" dist="19050" dir="2700000" algn="tl" rotWithShape="0">
                    <a:prstClr val="black">
                      <a:alpha val="40000"/>
                    </a:prstClr>
                  </a:outerShdw>
                </a:effectLst>
                <a:latin typeface="Calibri Light" panose="020F0302020204030204"/>
              </a:rPr>
              <a:t>Multiple Factor Analysis (MFA)</a:t>
            </a:r>
            <a:endPar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Light" panose="020F0302020204030204"/>
              <a:ea typeface="+mn-ea"/>
              <a:cs typeface="+mn-cs"/>
            </a:endParaRPr>
          </a:p>
        </p:txBody>
      </p:sp>
      <p:grpSp>
        <p:nvGrpSpPr>
          <p:cNvPr id="5" name="Group 4">
            <a:extLst>
              <a:ext uri="{FF2B5EF4-FFF2-40B4-BE49-F238E27FC236}">
                <a16:creationId xmlns:a16="http://schemas.microsoft.com/office/drawing/2014/main" id="{DB5B3D1B-F259-4CE2-9C24-76E3ECCB72AC}"/>
              </a:ext>
            </a:extLst>
          </p:cNvPr>
          <p:cNvGrpSpPr/>
          <p:nvPr/>
        </p:nvGrpSpPr>
        <p:grpSpPr>
          <a:xfrm>
            <a:off x="225214" y="592887"/>
            <a:ext cx="11838839" cy="4012391"/>
            <a:chOff x="225214" y="592887"/>
            <a:chExt cx="11838839" cy="4012391"/>
          </a:xfrm>
        </p:grpSpPr>
        <p:pic>
          <p:nvPicPr>
            <p:cNvPr id="22" name="Picture 21">
              <a:extLst>
                <a:ext uri="{FF2B5EF4-FFF2-40B4-BE49-F238E27FC236}">
                  <a16:creationId xmlns:a16="http://schemas.microsoft.com/office/drawing/2014/main" id="{2EA00EB5-0410-4D72-91BE-95B0025BA8C7}"/>
                </a:ext>
              </a:extLst>
            </p:cNvPr>
            <p:cNvPicPr>
              <a:picLocks noChangeAspect="1"/>
            </p:cNvPicPr>
            <p:nvPr/>
          </p:nvPicPr>
          <p:blipFill>
            <a:blip r:embed="rId2"/>
            <a:stretch>
              <a:fillRect/>
            </a:stretch>
          </p:blipFill>
          <p:spPr>
            <a:xfrm rot="20822640">
              <a:off x="6411155" y="671003"/>
              <a:ext cx="2882070" cy="1551884"/>
            </a:xfrm>
            <a:prstGeom prst="rect">
              <a:avLst/>
            </a:prstGeom>
          </p:spPr>
        </p:pic>
        <p:sp>
          <p:nvSpPr>
            <p:cNvPr id="21" name="Oval 20">
              <a:extLst>
                <a:ext uri="{FF2B5EF4-FFF2-40B4-BE49-F238E27FC236}">
                  <a16:creationId xmlns:a16="http://schemas.microsoft.com/office/drawing/2014/main" id="{90A63127-0127-44ED-B29D-CECE8DDC385E}"/>
                </a:ext>
              </a:extLst>
            </p:cNvPr>
            <p:cNvSpPr/>
            <p:nvPr/>
          </p:nvSpPr>
          <p:spPr>
            <a:xfrm>
              <a:off x="8166079" y="2224454"/>
              <a:ext cx="1442300" cy="5938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Data Analysis</a:t>
              </a:r>
            </a:p>
          </p:txBody>
        </p:sp>
        <p:pic>
          <p:nvPicPr>
            <p:cNvPr id="23" name="Picture 22">
              <a:extLst>
                <a:ext uri="{FF2B5EF4-FFF2-40B4-BE49-F238E27FC236}">
                  <a16:creationId xmlns:a16="http://schemas.microsoft.com/office/drawing/2014/main" id="{A8B1E275-06DB-4758-B965-B4D523E9AFB2}"/>
                </a:ext>
              </a:extLst>
            </p:cNvPr>
            <p:cNvPicPr>
              <a:picLocks noChangeAspect="1"/>
            </p:cNvPicPr>
            <p:nvPr/>
          </p:nvPicPr>
          <p:blipFill>
            <a:blip r:embed="rId3"/>
            <a:stretch>
              <a:fillRect/>
            </a:stretch>
          </p:blipFill>
          <p:spPr>
            <a:xfrm rot="303413">
              <a:off x="6568596" y="2751909"/>
              <a:ext cx="2882070" cy="1138740"/>
            </a:xfrm>
            <a:prstGeom prst="rect">
              <a:avLst/>
            </a:prstGeom>
          </p:spPr>
        </p:pic>
        <p:pic>
          <p:nvPicPr>
            <p:cNvPr id="38" name="Picture 14" descr="Image result for machine learning transparent background">
              <a:extLst>
                <a:ext uri="{FF2B5EF4-FFF2-40B4-BE49-F238E27FC236}">
                  <a16:creationId xmlns:a16="http://schemas.microsoft.com/office/drawing/2014/main" id="{E4040FD7-4E05-4F34-BD96-9B08EE4D12D1}"/>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colorTemperature colorTemp="6517"/>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246917" y="3019635"/>
              <a:ext cx="1569944" cy="15856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636ECD5-11A7-42A2-BEDA-70A2FABBDACC}"/>
                </a:ext>
              </a:extLst>
            </p:cNvPr>
            <p:cNvPicPr>
              <a:picLocks noChangeAspect="1"/>
            </p:cNvPicPr>
            <p:nvPr/>
          </p:nvPicPr>
          <p:blipFill>
            <a:blip r:embed="rId6"/>
            <a:stretch>
              <a:fillRect/>
            </a:stretch>
          </p:blipFill>
          <p:spPr>
            <a:xfrm rot="1109245">
              <a:off x="9129018" y="1332698"/>
              <a:ext cx="2935035" cy="1284664"/>
            </a:xfrm>
            <a:prstGeom prst="rect">
              <a:avLst/>
            </a:prstGeom>
          </p:spPr>
        </p:pic>
        <p:pic>
          <p:nvPicPr>
            <p:cNvPr id="14" name="Picture 13">
              <a:extLst>
                <a:ext uri="{FF2B5EF4-FFF2-40B4-BE49-F238E27FC236}">
                  <a16:creationId xmlns:a16="http://schemas.microsoft.com/office/drawing/2014/main" id="{F71004D6-9F1F-4564-8605-67C2D58065DE}"/>
                </a:ext>
              </a:extLst>
            </p:cNvPr>
            <p:cNvPicPr>
              <a:picLocks noChangeAspect="1"/>
            </p:cNvPicPr>
            <p:nvPr/>
          </p:nvPicPr>
          <p:blipFill>
            <a:blip r:embed="rId7"/>
            <a:stretch>
              <a:fillRect/>
            </a:stretch>
          </p:blipFill>
          <p:spPr>
            <a:xfrm>
              <a:off x="394958" y="592887"/>
              <a:ext cx="4240153" cy="3562350"/>
            </a:xfrm>
            <a:prstGeom prst="rect">
              <a:avLst/>
            </a:prstGeom>
          </p:spPr>
        </p:pic>
        <p:cxnSp>
          <p:nvCxnSpPr>
            <p:cNvPr id="4" name="Straight Connector 3">
              <a:extLst>
                <a:ext uri="{FF2B5EF4-FFF2-40B4-BE49-F238E27FC236}">
                  <a16:creationId xmlns:a16="http://schemas.microsoft.com/office/drawing/2014/main" id="{357DB475-D5FC-43F9-8D07-C8F1B10E4171}"/>
                </a:ext>
              </a:extLst>
            </p:cNvPr>
            <p:cNvCxnSpPr/>
            <p:nvPr/>
          </p:nvCxnSpPr>
          <p:spPr>
            <a:xfrm flipH="1">
              <a:off x="583433" y="1820688"/>
              <a:ext cx="3959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 name="Straight Connector 5">
              <a:extLst>
                <a:ext uri="{FF2B5EF4-FFF2-40B4-BE49-F238E27FC236}">
                  <a16:creationId xmlns:a16="http://schemas.microsoft.com/office/drawing/2014/main" id="{1B21688D-8091-4AF4-8940-33CA29F7192D}"/>
                </a:ext>
              </a:extLst>
            </p:cNvPr>
            <p:cNvCxnSpPr>
              <a:cxnSpLocks/>
            </p:cNvCxnSpPr>
            <p:nvPr/>
          </p:nvCxnSpPr>
          <p:spPr>
            <a:xfrm>
              <a:off x="583433" y="1820688"/>
              <a:ext cx="0" cy="1781666"/>
            </a:xfrm>
            <a:prstGeom prst="line">
              <a:avLst/>
            </a:prstGeom>
          </p:spPr>
          <p:style>
            <a:lnRef idx="3">
              <a:schemeClr val="accent3"/>
            </a:lnRef>
            <a:fillRef idx="0">
              <a:schemeClr val="accent3"/>
            </a:fillRef>
            <a:effectRef idx="2">
              <a:schemeClr val="accent3"/>
            </a:effectRef>
            <a:fontRef idx="minor">
              <a:schemeClr val="tx1"/>
            </a:fontRef>
          </p:style>
        </p:cxnSp>
        <p:sp>
          <p:nvSpPr>
            <p:cNvPr id="8" name="Rectangle: Rounded Corners 7">
              <a:extLst>
                <a:ext uri="{FF2B5EF4-FFF2-40B4-BE49-F238E27FC236}">
                  <a16:creationId xmlns:a16="http://schemas.microsoft.com/office/drawing/2014/main" id="{03E0CAFB-DD36-4587-BB50-4FB9672E641B}"/>
                </a:ext>
              </a:extLst>
            </p:cNvPr>
            <p:cNvSpPr/>
            <p:nvPr/>
          </p:nvSpPr>
          <p:spPr>
            <a:xfrm>
              <a:off x="225214" y="3602354"/>
              <a:ext cx="593887" cy="49659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BADA</a:t>
              </a:r>
            </a:p>
          </p:txBody>
        </p:sp>
        <p:cxnSp>
          <p:nvCxnSpPr>
            <p:cNvPr id="17" name="Straight Connector 16">
              <a:extLst>
                <a:ext uri="{FF2B5EF4-FFF2-40B4-BE49-F238E27FC236}">
                  <a16:creationId xmlns:a16="http://schemas.microsoft.com/office/drawing/2014/main" id="{E59C346A-7758-409E-8D82-00C34014C231}"/>
                </a:ext>
              </a:extLst>
            </p:cNvPr>
            <p:cNvCxnSpPr>
              <a:cxnSpLocks/>
            </p:cNvCxnSpPr>
            <p:nvPr/>
          </p:nvCxnSpPr>
          <p:spPr>
            <a:xfrm>
              <a:off x="3524596" y="3131014"/>
              <a:ext cx="52790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340DCEB1-23B2-4F84-BD80-EC3825E25EF4}"/>
                </a:ext>
              </a:extLst>
            </p:cNvPr>
            <p:cNvCxnSpPr>
              <a:cxnSpLocks/>
            </p:cNvCxnSpPr>
            <p:nvPr/>
          </p:nvCxnSpPr>
          <p:spPr>
            <a:xfrm>
              <a:off x="4052497" y="3131014"/>
              <a:ext cx="0" cy="471340"/>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3AAEBCBC-CA20-4605-AFD1-78DBCD88E1FC}"/>
                </a:ext>
              </a:extLst>
            </p:cNvPr>
            <p:cNvCxnSpPr/>
            <p:nvPr/>
          </p:nvCxnSpPr>
          <p:spPr>
            <a:xfrm>
              <a:off x="3788546" y="2028078"/>
              <a:ext cx="0" cy="562635"/>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63F85600-44D0-4744-AD2E-8B59C949F2AD}"/>
                </a:ext>
              </a:extLst>
            </p:cNvPr>
            <p:cNvCxnSpPr>
              <a:cxnSpLocks/>
            </p:cNvCxnSpPr>
            <p:nvPr/>
          </p:nvCxnSpPr>
          <p:spPr>
            <a:xfrm>
              <a:off x="3788546" y="2590713"/>
              <a:ext cx="116128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E9C48BDB-7672-4311-A00C-94C88E7C0089}"/>
                </a:ext>
              </a:extLst>
            </p:cNvPr>
            <p:cNvCxnSpPr>
              <a:cxnSpLocks/>
            </p:cNvCxnSpPr>
            <p:nvPr/>
          </p:nvCxnSpPr>
          <p:spPr>
            <a:xfrm flipH="1">
              <a:off x="4940406" y="2590713"/>
              <a:ext cx="9426" cy="1011641"/>
            </a:xfrm>
            <a:prstGeom prst="line">
              <a:avLst/>
            </a:prstGeom>
          </p:spPr>
          <p:style>
            <a:lnRef idx="3">
              <a:schemeClr val="accent2"/>
            </a:lnRef>
            <a:fillRef idx="0">
              <a:schemeClr val="accent2"/>
            </a:fillRef>
            <a:effectRef idx="2">
              <a:schemeClr val="accent2"/>
            </a:effectRef>
            <a:fontRef idx="minor">
              <a:schemeClr val="tx1"/>
            </a:fontRef>
          </p:style>
        </p:cxnSp>
        <p:sp>
          <p:nvSpPr>
            <p:cNvPr id="34" name="Rectangle: Rounded Corners 33">
              <a:extLst>
                <a:ext uri="{FF2B5EF4-FFF2-40B4-BE49-F238E27FC236}">
                  <a16:creationId xmlns:a16="http://schemas.microsoft.com/office/drawing/2014/main" id="{EA88EAC0-3BE2-4B08-AF65-485B7C3E987A}"/>
                </a:ext>
              </a:extLst>
            </p:cNvPr>
            <p:cNvSpPr/>
            <p:nvPr/>
          </p:nvSpPr>
          <p:spPr>
            <a:xfrm>
              <a:off x="4580398" y="3602354"/>
              <a:ext cx="705094" cy="47133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MFA</a:t>
              </a:r>
            </a:p>
          </p:txBody>
        </p:sp>
        <p:cxnSp>
          <p:nvCxnSpPr>
            <p:cNvPr id="24" name="Straight Connector 23">
              <a:extLst>
                <a:ext uri="{FF2B5EF4-FFF2-40B4-BE49-F238E27FC236}">
                  <a16:creationId xmlns:a16="http://schemas.microsoft.com/office/drawing/2014/main" id="{975BC07E-966B-42F8-8DDB-8348A3421C52}"/>
                </a:ext>
              </a:extLst>
            </p:cNvPr>
            <p:cNvCxnSpPr>
              <a:cxnSpLocks/>
            </p:cNvCxnSpPr>
            <p:nvPr/>
          </p:nvCxnSpPr>
          <p:spPr>
            <a:xfrm>
              <a:off x="4133462" y="1668623"/>
              <a:ext cx="1457325"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a:extLst>
                <a:ext uri="{FF2B5EF4-FFF2-40B4-BE49-F238E27FC236}">
                  <a16:creationId xmlns:a16="http://schemas.microsoft.com/office/drawing/2014/main" id="{0ED9CB6E-3C24-4840-8F5E-C5E86178233F}"/>
                </a:ext>
              </a:extLst>
            </p:cNvPr>
            <p:cNvCxnSpPr>
              <a:cxnSpLocks/>
            </p:cNvCxnSpPr>
            <p:nvPr/>
          </p:nvCxnSpPr>
          <p:spPr>
            <a:xfrm>
              <a:off x="5590787" y="1668623"/>
              <a:ext cx="0" cy="1905090"/>
            </a:xfrm>
            <a:prstGeom prst="line">
              <a:avLst/>
            </a:prstGeom>
          </p:spPr>
          <p:style>
            <a:lnRef idx="3">
              <a:schemeClr val="accent3"/>
            </a:lnRef>
            <a:fillRef idx="0">
              <a:schemeClr val="accent3"/>
            </a:fillRef>
            <a:effectRef idx="2">
              <a:schemeClr val="accent3"/>
            </a:effectRef>
            <a:fontRef idx="minor">
              <a:schemeClr val="tx1"/>
            </a:fontRef>
          </p:style>
        </p:cxnSp>
        <p:sp>
          <p:nvSpPr>
            <p:cNvPr id="28" name="Rectangle: Rounded Corners 27">
              <a:extLst>
                <a:ext uri="{FF2B5EF4-FFF2-40B4-BE49-F238E27FC236}">
                  <a16:creationId xmlns:a16="http://schemas.microsoft.com/office/drawing/2014/main" id="{4716C551-B757-4FEE-BEFF-03C5B070FEAF}"/>
                </a:ext>
              </a:extLst>
            </p:cNvPr>
            <p:cNvSpPr/>
            <p:nvPr/>
          </p:nvSpPr>
          <p:spPr>
            <a:xfrm>
              <a:off x="5453905" y="3573714"/>
              <a:ext cx="526963" cy="47133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panose="020F0502020204030204"/>
                  <a:ea typeface="+mn-ea"/>
                  <a:cs typeface="+mn-cs"/>
                </a:rPr>
                <a:t>PLS</a:t>
              </a:r>
            </a:p>
          </p:txBody>
        </p:sp>
      </p:grpSp>
      <p:cxnSp>
        <p:nvCxnSpPr>
          <p:cNvPr id="3" name="Straight Connector 2">
            <a:extLst>
              <a:ext uri="{FF2B5EF4-FFF2-40B4-BE49-F238E27FC236}">
                <a16:creationId xmlns:a16="http://schemas.microsoft.com/office/drawing/2014/main" id="{FD72BC83-C754-47F5-A9D4-1D52526BF307}"/>
              </a:ext>
            </a:extLst>
          </p:cNvPr>
          <p:cNvCxnSpPr/>
          <p:nvPr/>
        </p:nvCxnSpPr>
        <p:spPr>
          <a:xfrm>
            <a:off x="-1055802" y="1564849"/>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190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sp>
        <p:nvSpPr>
          <p:cNvPr id="6" name="Title 1">
            <a:extLst>
              <a:ext uri="{FF2B5EF4-FFF2-40B4-BE49-F238E27FC236}">
                <a16:creationId xmlns:a16="http://schemas.microsoft.com/office/drawing/2014/main" id="{F6045CDF-0E17-4F1C-98D4-2FCCEBEAEB5E}"/>
              </a:ext>
            </a:extLst>
          </p:cNvPr>
          <p:cNvSpPr txBox="1">
            <a:spLocks/>
          </p:cNvSpPr>
          <p:nvPr/>
        </p:nvSpPr>
        <p:spPr>
          <a:xfrm>
            <a:off x="247649" y="142875"/>
            <a:ext cx="739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Result (MFA): Factor Score Plots</a:t>
            </a:r>
          </a:p>
        </p:txBody>
      </p:sp>
      <p:grpSp>
        <p:nvGrpSpPr>
          <p:cNvPr id="15" name="Group 14">
            <a:extLst>
              <a:ext uri="{FF2B5EF4-FFF2-40B4-BE49-F238E27FC236}">
                <a16:creationId xmlns:a16="http://schemas.microsoft.com/office/drawing/2014/main" id="{85E64569-B04E-4D58-9F2F-101B26578FC5}"/>
              </a:ext>
            </a:extLst>
          </p:cNvPr>
          <p:cNvGrpSpPr/>
          <p:nvPr/>
        </p:nvGrpSpPr>
        <p:grpSpPr>
          <a:xfrm>
            <a:off x="-13316" y="-1"/>
            <a:ext cx="12205316" cy="6867623"/>
            <a:chOff x="-13316" y="-1"/>
            <a:chExt cx="12205316" cy="6867623"/>
          </a:xfrm>
        </p:grpSpPr>
        <p:grpSp>
          <p:nvGrpSpPr>
            <p:cNvPr id="10" name="Group 9">
              <a:extLst>
                <a:ext uri="{FF2B5EF4-FFF2-40B4-BE49-F238E27FC236}">
                  <a16:creationId xmlns:a16="http://schemas.microsoft.com/office/drawing/2014/main" id="{14684A2D-A103-4860-BCD5-FF3EC7FC871A}"/>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pic>
            <p:nvPicPr>
              <p:cNvPr id="4" name="Picture 3">
                <a:extLst>
                  <a:ext uri="{FF2B5EF4-FFF2-40B4-BE49-F238E27FC236}">
                    <a16:creationId xmlns:a16="http://schemas.microsoft.com/office/drawing/2014/main" id="{0A4A531E-5523-46E6-97BF-423C86B6F0A9}"/>
                  </a:ext>
                </a:extLst>
              </p:cNvPr>
              <p:cNvPicPr>
                <a:picLocks noChangeAspect="1"/>
              </p:cNvPicPr>
              <p:nvPr/>
            </p:nvPicPr>
            <p:blipFill rotWithShape="1">
              <a:blip r:embed="rId6"/>
              <a:srcRect l="21668" r="20234" b="2416"/>
              <a:stretch/>
            </p:blipFill>
            <p:spPr>
              <a:xfrm>
                <a:off x="4572000" y="3112489"/>
                <a:ext cx="4039735" cy="3536556"/>
              </a:xfrm>
              <a:prstGeom prst="rect">
                <a:avLst/>
              </a:prstGeom>
            </p:spPr>
          </p:pic>
          <p:pic>
            <p:nvPicPr>
              <p:cNvPr id="2" name="Picture 1">
                <a:extLst>
                  <a:ext uri="{FF2B5EF4-FFF2-40B4-BE49-F238E27FC236}">
                    <a16:creationId xmlns:a16="http://schemas.microsoft.com/office/drawing/2014/main" id="{58254D59-3425-4295-B35E-07121F1B4EB9}"/>
                  </a:ext>
                </a:extLst>
              </p:cNvPr>
              <p:cNvPicPr>
                <a:picLocks noChangeAspect="1"/>
              </p:cNvPicPr>
              <p:nvPr/>
            </p:nvPicPr>
            <p:blipFill rotWithShape="1">
              <a:blip r:embed="rId7"/>
              <a:srcRect l="21558" r="20156" b="2365"/>
              <a:stretch/>
            </p:blipFill>
            <p:spPr>
              <a:xfrm>
                <a:off x="292231" y="1322387"/>
                <a:ext cx="4305144" cy="3758660"/>
              </a:xfrm>
              <a:prstGeom prst="rect">
                <a:avLst/>
              </a:prstGeom>
            </p:spPr>
          </p:pic>
          <p:pic>
            <p:nvPicPr>
              <p:cNvPr id="3" name="Picture 2">
                <a:extLst>
                  <a:ext uri="{FF2B5EF4-FFF2-40B4-BE49-F238E27FC236}">
                    <a16:creationId xmlns:a16="http://schemas.microsoft.com/office/drawing/2014/main" id="{20B0CBA3-44EC-4E80-88C4-229F2A016B6D}"/>
                  </a:ext>
                </a:extLst>
              </p:cNvPr>
              <p:cNvPicPr>
                <a:picLocks noChangeAspect="1"/>
              </p:cNvPicPr>
              <p:nvPr/>
            </p:nvPicPr>
            <p:blipFill rotWithShape="1">
              <a:blip r:embed="rId8"/>
              <a:srcRect l="21952" r="20391" b="2325"/>
              <a:stretch/>
            </p:blipFill>
            <p:spPr>
              <a:xfrm>
                <a:off x="8012784" y="208955"/>
                <a:ext cx="3831180" cy="3382657"/>
              </a:xfrm>
              <a:prstGeom prst="rect">
                <a:avLst/>
              </a:prstGeom>
            </p:spPr>
          </p:pic>
          <p:sp>
            <p:nvSpPr>
              <p:cNvPr id="9" name="Title 1">
                <a:extLst>
                  <a:ext uri="{FF2B5EF4-FFF2-40B4-BE49-F238E27FC236}">
                    <a16:creationId xmlns:a16="http://schemas.microsoft.com/office/drawing/2014/main" id="{8D5FFB81-390F-49DB-840D-05A3C36BF29A}"/>
                  </a:ext>
                </a:extLst>
              </p:cNvPr>
              <p:cNvSpPr txBox="1">
                <a:spLocks/>
              </p:cNvSpPr>
              <p:nvPr/>
            </p:nvSpPr>
            <p:spPr>
              <a:xfrm>
                <a:off x="217516" y="121391"/>
                <a:ext cx="7393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Result (MFA): Factor Score Plots</a:t>
                </a:r>
              </a:p>
            </p:txBody>
          </p:sp>
        </p:grpSp>
        <p:sp>
          <p:nvSpPr>
            <p:cNvPr id="11" name="TextBox 10">
              <a:extLst>
                <a:ext uri="{FF2B5EF4-FFF2-40B4-BE49-F238E27FC236}">
                  <a16:creationId xmlns:a16="http://schemas.microsoft.com/office/drawing/2014/main" id="{FF5A87DE-6296-4D43-84FC-22DACA2F577F}"/>
                </a:ext>
              </a:extLst>
            </p:cNvPr>
            <p:cNvSpPr txBox="1"/>
            <p:nvPr/>
          </p:nvSpPr>
          <p:spPr>
            <a:xfrm>
              <a:off x="1796513" y="5037822"/>
              <a:ext cx="2352858" cy="230832"/>
            </a:xfrm>
            <a:prstGeom prst="rect">
              <a:avLst/>
            </a:prstGeom>
            <a:noFill/>
          </p:spPr>
          <p:txBody>
            <a:bodyPr wrap="square" rtlCol="0">
              <a:spAutoFit/>
            </a:bodyPr>
            <a:lstStyle/>
            <a:p>
              <a:r>
                <a:rPr lang="en-US" sz="900" b="1" dirty="0"/>
                <a:t>Component 1 Inertia: 17.03%</a:t>
              </a:r>
            </a:p>
          </p:txBody>
        </p:sp>
        <p:sp>
          <p:nvSpPr>
            <p:cNvPr id="12" name="TextBox 11">
              <a:extLst>
                <a:ext uri="{FF2B5EF4-FFF2-40B4-BE49-F238E27FC236}">
                  <a16:creationId xmlns:a16="http://schemas.microsoft.com/office/drawing/2014/main" id="{FAC7241D-E00F-41B1-B7FA-16318E6FB2A1}"/>
                </a:ext>
              </a:extLst>
            </p:cNvPr>
            <p:cNvSpPr txBox="1"/>
            <p:nvPr/>
          </p:nvSpPr>
          <p:spPr>
            <a:xfrm rot="16200000">
              <a:off x="-1074329" y="2996794"/>
              <a:ext cx="2352858" cy="230832"/>
            </a:xfrm>
            <a:prstGeom prst="rect">
              <a:avLst/>
            </a:prstGeom>
            <a:noFill/>
          </p:spPr>
          <p:txBody>
            <a:bodyPr wrap="square" rtlCol="0">
              <a:spAutoFit/>
            </a:bodyPr>
            <a:lstStyle/>
            <a:p>
              <a:r>
                <a:rPr lang="en-US" sz="900" b="1" dirty="0"/>
                <a:t>Component 2 Inertia:  7.67%</a:t>
              </a:r>
            </a:p>
          </p:txBody>
        </p:sp>
        <p:sp>
          <p:nvSpPr>
            <p:cNvPr id="13" name="TextBox 12">
              <a:extLst>
                <a:ext uri="{FF2B5EF4-FFF2-40B4-BE49-F238E27FC236}">
                  <a16:creationId xmlns:a16="http://schemas.microsoft.com/office/drawing/2014/main" id="{4FA46BAD-31E4-45A3-801E-1EBAE85CE817}"/>
                </a:ext>
              </a:extLst>
            </p:cNvPr>
            <p:cNvSpPr txBox="1"/>
            <p:nvPr/>
          </p:nvSpPr>
          <p:spPr>
            <a:xfrm>
              <a:off x="9081813" y="3569736"/>
              <a:ext cx="2352858" cy="230832"/>
            </a:xfrm>
            <a:prstGeom prst="rect">
              <a:avLst/>
            </a:prstGeom>
            <a:noFill/>
          </p:spPr>
          <p:txBody>
            <a:bodyPr wrap="square" rtlCol="0">
              <a:spAutoFit/>
            </a:bodyPr>
            <a:lstStyle/>
            <a:p>
              <a:r>
                <a:rPr lang="en-US" sz="900" b="1" dirty="0"/>
                <a:t>Component 1 Inertia: 17.03%</a:t>
              </a:r>
            </a:p>
          </p:txBody>
        </p:sp>
        <p:sp>
          <p:nvSpPr>
            <p:cNvPr id="14" name="TextBox 13">
              <a:extLst>
                <a:ext uri="{FF2B5EF4-FFF2-40B4-BE49-F238E27FC236}">
                  <a16:creationId xmlns:a16="http://schemas.microsoft.com/office/drawing/2014/main" id="{2EAEFBA7-83DA-4C86-9DDC-DB891BF1F5B1}"/>
                </a:ext>
              </a:extLst>
            </p:cNvPr>
            <p:cNvSpPr txBox="1"/>
            <p:nvPr/>
          </p:nvSpPr>
          <p:spPr>
            <a:xfrm rot="16200000">
              <a:off x="6724995" y="1301669"/>
              <a:ext cx="2352858" cy="230832"/>
            </a:xfrm>
            <a:prstGeom prst="rect">
              <a:avLst/>
            </a:prstGeom>
            <a:noFill/>
          </p:spPr>
          <p:txBody>
            <a:bodyPr wrap="square" rtlCol="0">
              <a:spAutoFit/>
            </a:bodyPr>
            <a:lstStyle/>
            <a:p>
              <a:r>
                <a:rPr lang="en-US" sz="900" b="1" dirty="0"/>
                <a:t>Component 2 Inertia:  7.67%</a:t>
              </a:r>
            </a:p>
          </p:txBody>
        </p:sp>
      </p:grpSp>
    </p:spTree>
    <p:extLst>
      <p:ext uri="{BB962C8B-B14F-4D97-AF65-F5344CB8AC3E}">
        <p14:creationId xmlns:p14="http://schemas.microsoft.com/office/powerpoint/2010/main" val="302552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sp>
        <p:nvSpPr>
          <p:cNvPr id="6" name="Title 1">
            <a:extLst>
              <a:ext uri="{FF2B5EF4-FFF2-40B4-BE49-F238E27FC236}">
                <a16:creationId xmlns:a16="http://schemas.microsoft.com/office/drawing/2014/main" id="{F6045CDF-0E17-4F1C-98D4-2FCCEBEAEB5E}"/>
              </a:ext>
            </a:extLst>
          </p:cNvPr>
          <p:cNvSpPr txBox="1">
            <a:spLocks/>
          </p:cNvSpPr>
          <p:nvPr/>
        </p:nvSpPr>
        <p:spPr>
          <a:xfrm>
            <a:off x="647699" y="151901"/>
            <a:ext cx="11106151" cy="8577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Result (MFA): Partial Factor Score Plots</a:t>
            </a:r>
          </a:p>
        </p:txBody>
      </p:sp>
      <p:pic>
        <p:nvPicPr>
          <p:cNvPr id="9" name="Picture 8">
            <a:extLst>
              <a:ext uri="{FF2B5EF4-FFF2-40B4-BE49-F238E27FC236}">
                <a16:creationId xmlns:a16="http://schemas.microsoft.com/office/drawing/2014/main" id="{78273B4E-30D2-463B-B363-36141B484A1D}"/>
              </a:ext>
            </a:extLst>
          </p:cNvPr>
          <p:cNvPicPr>
            <a:picLocks noChangeAspect="1"/>
          </p:cNvPicPr>
          <p:nvPr/>
        </p:nvPicPr>
        <p:blipFill rotWithShape="1">
          <a:blip r:embed="rId3"/>
          <a:srcRect l="17266" t="3082" r="16953"/>
          <a:stretch/>
        </p:blipFill>
        <p:spPr>
          <a:xfrm>
            <a:off x="438150" y="1233307"/>
            <a:ext cx="6086476" cy="4673736"/>
          </a:xfrm>
          <a:prstGeom prst="rect">
            <a:avLst/>
          </a:prstGeom>
        </p:spPr>
      </p:pic>
      <p:sp>
        <p:nvSpPr>
          <p:cNvPr id="10" name="TextBox 9">
            <a:extLst>
              <a:ext uri="{FF2B5EF4-FFF2-40B4-BE49-F238E27FC236}">
                <a16:creationId xmlns:a16="http://schemas.microsoft.com/office/drawing/2014/main" id="{162F7C44-86D2-4B3E-846E-A785C09A4F8C}"/>
              </a:ext>
            </a:extLst>
          </p:cNvPr>
          <p:cNvSpPr txBox="1"/>
          <p:nvPr/>
        </p:nvSpPr>
        <p:spPr>
          <a:xfrm>
            <a:off x="647699" y="999217"/>
            <a:ext cx="4143375" cy="246221"/>
          </a:xfrm>
          <a:prstGeom prst="rect">
            <a:avLst/>
          </a:prstGeom>
          <a:noFill/>
        </p:spPr>
        <p:txBody>
          <a:bodyPr wrap="square" rtlCol="0">
            <a:spAutoFit/>
          </a:bodyPr>
          <a:lstStyle/>
          <a:p>
            <a:r>
              <a:rPr lang="en-US" sz="1000" b="1" dirty="0"/>
              <a:t>Partial factor score plot – Table 1 </a:t>
            </a:r>
          </a:p>
        </p:txBody>
      </p:sp>
      <p:pic>
        <p:nvPicPr>
          <p:cNvPr id="11" name="Picture 10">
            <a:extLst>
              <a:ext uri="{FF2B5EF4-FFF2-40B4-BE49-F238E27FC236}">
                <a16:creationId xmlns:a16="http://schemas.microsoft.com/office/drawing/2014/main" id="{F1FA6F08-67B1-432B-946A-816B32634856}"/>
              </a:ext>
            </a:extLst>
          </p:cNvPr>
          <p:cNvPicPr>
            <a:picLocks noChangeAspect="1"/>
          </p:cNvPicPr>
          <p:nvPr/>
        </p:nvPicPr>
        <p:blipFill rotWithShape="1">
          <a:blip r:embed="rId4"/>
          <a:srcRect l="17188" t="3082" r="16797"/>
          <a:stretch/>
        </p:blipFill>
        <p:spPr>
          <a:xfrm>
            <a:off x="6485477" y="1233307"/>
            <a:ext cx="5268373" cy="4031162"/>
          </a:xfrm>
          <a:prstGeom prst="rect">
            <a:avLst/>
          </a:prstGeom>
        </p:spPr>
      </p:pic>
      <p:sp>
        <p:nvSpPr>
          <p:cNvPr id="12" name="TextBox 11">
            <a:extLst>
              <a:ext uri="{FF2B5EF4-FFF2-40B4-BE49-F238E27FC236}">
                <a16:creationId xmlns:a16="http://schemas.microsoft.com/office/drawing/2014/main" id="{DE99ABF1-EE2A-4896-8C65-69A95160091B}"/>
              </a:ext>
            </a:extLst>
          </p:cNvPr>
          <p:cNvSpPr txBox="1"/>
          <p:nvPr/>
        </p:nvSpPr>
        <p:spPr>
          <a:xfrm>
            <a:off x="6686550" y="994795"/>
            <a:ext cx="4505326" cy="246221"/>
          </a:xfrm>
          <a:prstGeom prst="rect">
            <a:avLst/>
          </a:prstGeom>
          <a:noFill/>
        </p:spPr>
        <p:txBody>
          <a:bodyPr wrap="square" rtlCol="0">
            <a:spAutoFit/>
          </a:bodyPr>
          <a:lstStyle/>
          <a:p>
            <a:r>
              <a:rPr lang="en-US" sz="1000" b="1" dirty="0"/>
              <a:t>Partial factor score – Plotting Mean of each table with Design – Memory Groups</a:t>
            </a:r>
          </a:p>
        </p:txBody>
      </p:sp>
      <p:pic>
        <p:nvPicPr>
          <p:cNvPr id="13" name="Picture 12">
            <a:extLst>
              <a:ext uri="{FF2B5EF4-FFF2-40B4-BE49-F238E27FC236}">
                <a16:creationId xmlns:a16="http://schemas.microsoft.com/office/drawing/2014/main" id="{59D57E56-22DA-4386-BDD0-1E659B8D9BEB}"/>
              </a:ext>
            </a:extLst>
          </p:cNvPr>
          <p:cNvPicPr>
            <a:picLocks noChangeAspect="1"/>
          </p:cNvPicPr>
          <p:nvPr/>
        </p:nvPicPr>
        <p:blipFill rotWithShape="1">
          <a:blip r:embed="rId3"/>
          <a:srcRect l="17266" t="3082" r="16953"/>
          <a:stretch/>
        </p:blipFill>
        <p:spPr>
          <a:xfrm>
            <a:off x="438150" y="1237251"/>
            <a:ext cx="6086476" cy="4673736"/>
          </a:xfrm>
          <a:prstGeom prst="rect">
            <a:avLst/>
          </a:prstGeom>
        </p:spPr>
      </p:pic>
      <p:sp>
        <p:nvSpPr>
          <p:cNvPr id="14" name="TextBox 13">
            <a:extLst>
              <a:ext uri="{FF2B5EF4-FFF2-40B4-BE49-F238E27FC236}">
                <a16:creationId xmlns:a16="http://schemas.microsoft.com/office/drawing/2014/main" id="{EBA6CCA4-69B1-4C26-8327-810D549D6C7C}"/>
              </a:ext>
            </a:extLst>
          </p:cNvPr>
          <p:cNvSpPr txBox="1"/>
          <p:nvPr/>
        </p:nvSpPr>
        <p:spPr>
          <a:xfrm>
            <a:off x="647699" y="1003161"/>
            <a:ext cx="4143375" cy="246221"/>
          </a:xfrm>
          <a:prstGeom prst="rect">
            <a:avLst/>
          </a:prstGeom>
          <a:noFill/>
        </p:spPr>
        <p:txBody>
          <a:bodyPr wrap="square" rtlCol="0">
            <a:spAutoFit/>
          </a:bodyPr>
          <a:lstStyle/>
          <a:p>
            <a:r>
              <a:rPr lang="en-US" sz="1000" b="1" dirty="0"/>
              <a:t>Partial factor score plot – Table 1 </a:t>
            </a:r>
          </a:p>
        </p:txBody>
      </p:sp>
      <p:pic>
        <p:nvPicPr>
          <p:cNvPr id="15" name="Picture 14">
            <a:extLst>
              <a:ext uri="{FF2B5EF4-FFF2-40B4-BE49-F238E27FC236}">
                <a16:creationId xmlns:a16="http://schemas.microsoft.com/office/drawing/2014/main" id="{9579C43D-4FE1-48CA-B71E-09B811A58BF2}"/>
              </a:ext>
            </a:extLst>
          </p:cNvPr>
          <p:cNvPicPr>
            <a:picLocks noChangeAspect="1"/>
          </p:cNvPicPr>
          <p:nvPr/>
        </p:nvPicPr>
        <p:blipFill rotWithShape="1">
          <a:blip r:embed="rId4"/>
          <a:srcRect l="17188" t="3082" r="16797"/>
          <a:stretch/>
        </p:blipFill>
        <p:spPr>
          <a:xfrm>
            <a:off x="6485477" y="1237251"/>
            <a:ext cx="5268373" cy="4031162"/>
          </a:xfrm>
          <a:prstGeom prst="rect">
            <a:avLst/>
          </a:prstGeom>
        </p:spPr>
      </p:pic>
      <p:sp>
        <p:nvSpPr>
          <p:cNvPr id="16" name="TextBox 15">
            <a:extLst>
              <a:ext uri="{FF2B5EF4-FFF2-40B4-BE49-F238E27FC236}">
                <a16:creationId xmlns:a16="http://schemas.microsoft.com/office/drawing/2014/main" id="{FCDCD964-DC70-4536-820E-391570F4183A}"/>
              </a:ext>
            </a:extLst>
          </p:cNvPr>
          <p:cNvSpPr txBox="1"/>
          <p:nvPr/>
        </p:nvSpPr>
        <p:spPr>
          <a:xfrm>
            <a:off x="6686550" y="998739"/>
            <a:ext cx="4505326" cy="246221"/>
          </a:xfrm>
          <a:prstGeom prst="rect">
            <a:avLst/>
          </a:prstGeom>
          <a:noFill/>
        </p:spPr>
        <p:txBody>
          <a:bodyPr wrap="square" rtlCol="0">
            <a:spAutoFit/>
          </a:bodyPr>
          <a:lstStyle/>
          <a:p>
            <a:r>
              <a:rPr lang="en-US" sz="1000" b="1" dirty="0"/>
              <a:t>Partial factor score – Plotting Mean of each table with Design – Memory Groups</a:t>
            </a:r>
          </a:p>
        </p:txBody>
      </p:sp>
      <p:sp>
        <p:nvSpPr>
          <p:cNvPr id="21" name="TextBox 20">
            <a:extLst>
              <a:ext uri="{FF2B5EF4-FFF2-40B4-BE49-F238E27FC236}">
                <a16:creationId xmlns:a16="http://schemas.microsoft.com/office/drawing/2014/main" id="{557DE921-5417-443E-AF45-1654DDE36E80}"/>
              </a:ext>
            </a:extLst>
          </p:cNvPr>
          <p:cNvSpPr txBox="1"/>
          <p:nvPr/>
        </p:nvSpPr>
        <p:spPr>
          <a:xfrm>
            <a:off x="6686550" y="970458"/>
            <a:ext cx="4505326" cy="246221"/>
          </a:xfrm>
          <a:prstGeom prst="rect">
            <a:avLst/>
          </a:prstGeom>
          <a:noFill/>
        </p:spPr>
        <p:txBody>
          <a:bodyPr wrap="square" rtlCol="0">
            <a:spAutoFit/>
          </a:bodyPr>
          <a:lstStyle/>
          <a:p>
            <a:r>
              <a:rPr lang="en-US" sz="1000" b="1" dirty="0"/>
              <a:t>Partial factor score – Plotting Mean of each table with Design – Memory Groups</a:t>
            </a:r>
          </a:p>
        </p:txBody>
      </p:sp>
      <p:grpSp>
        <p:nvGrpSpPr>
          <p:cNvPr id="3" name="Group 2">
            <a:extLst>
              <a:ext uri="{FF2B5EF4-FFF2-40B4-BE49-F238E27FC236}">
                <a16:creationId xmlns:a16="http://schemas.microsoft.com/office/drawing/2014/main" id="{DC6B3CD3-81CD-4C8B-B861-6A415D4AEA71}"/>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0" y="-1"/>
              <a:ext cx="12192000" cy="6867623"/>
            </a:xfrm>
            <a:prstGeom prst="rect">
              <a:avLst/>
            </a:prstGeom>
          </p:spPr>
        </p:pic>
        <p:sp>
          <p:nvSpPr>
            <p:cNvPr id="17" name="Title 1">
              <a:extLst>
                <a:ext uri="{FF2B5EF4-FFF2-40B4-BE49-F238E27FC236}">
                  <a16:creationId xmlns:a16="http://schemas.microsoft.com/office/drawing/2014/main" id="{4EAB5116-8015-41CB-B72F-B252A8C55E9E}"/>
                </a:ext>
              </a:extLst>
            </p:cNvPr>
            <p:cNvSpPr txBox="1">
              <a:spLocks/>
            </p:cNvSpPr>
            <p:nvPr/>
          </p:nvSpPr>
          <p:spPr>
            <a:xfrm>
              <a:off x="647699" y="123620"/>
              <a:ext cx="11106151" cy="8577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Result (MFA): Partial Factor Score Plots</a:t>
              </a:r>
            </a:p>
          </p:txBody>
        </p:sp>
        <p:pic>
          <p:nvPicPr>
            <p:cNvPr id="18" name="Picture 17">
              <a:extLst>
                <a:ext uri="{FF2B5EF4-FFF2-40B4-BE49-F238E27FC236}">
                  <a16:creationId xmlns:a16="http://schemas.microsoft.com/office/drawing/2014/main" id="{CE28DD33-BB43-4148-B6D5-CB13F38A4441}"/>
                </a:ext>
              </a:extLst>
            </p:cNvPr>
            <p:cNvPicPr>
              <a:picLocks noChangeAspect="1"/>
            </p:cNvPicPr>
            <p:nvPr/>
          </p:nvPicPr>
          <p:blipFill rotWithShape="1">
            <a:blip r:embed="rId3"/>
            <a:srcRect l="18337" t="3082" r="16954" b="2549"/>
            <a:stretch/>
          </p:blipFill>
          <p:spPr>
            <a:xfrm>
              <a:off x="537328" y="1208970"/>
              <a:ext cx="5987298" cy="4550807"/>
            </a:xfrm>
            <a:prstGeom prst="rect">
              <a:avLst/>
            </a:prstGeom>
          </p:spPr>
        </p:pic>
        <p:sp>
          <p:nvSpPr>
            <p:cNvPr id="19" name="TextBox 18">
              <a:extLst>
                <a:ext uri="{FF2B5EF4-FFF2-40B4-BE49-F238E27FC236}">
                  <a16:creationId xmlns:a16="http://schemas.microsoft.com/office/drawing/2014/main" id="{217C9942-7373-42B4-96C4-3BDF8BAB577D}"/>
                </a:ext>
              </a:extLst>
            </p:cNvPr>
            <p:cNvSpPr txBox="1"/>
            <p:nvPr/>
          </p:nvSpPr>
          <p:spPr>
            <a:xfrm>
              <a:off x="647699" y="974880"/>
              <a:ext cx="4143375" cy="246221"/>
            </a:xfrm>
            <a:prstGeom prst="rect">
              <a:avLst/>
            </a:prstGeom>
            <a:noFill/>
          </p:spPr>
          <p:txBody>
            <a:bodyPr wrap="square" rtlCol="0">
              <a:spAutoFit/>
            </a:bodyPr>
            <a:lstStyle/>
            <a:p>
              <a:r>
                <a:rPr lang="en-US" sz="1000" b="1" dirty="0"/>
                <a:t>Partial factor score plot – Table 1 </a:t>
              </a:r>
            </a:p>
          </p:txBody>
        </p:sp>
        <p:pic>
          <p:nvPicPr>
            <p:cNvPr id="20" name="Picture 19">
              <a:extLst>
                <a:ext uri="{FF2B5EF4-FFF2-40B4-BE49-F238E27FC236}">
                  <a16:creationId xmlns:a16="http://schemas.microsoft.com/office/drawing/2014/main" id="{03332AD6-73C2-4B98-A0D8-5C8F6DFBF5D3}"/>
                </a:ext>
              </a:extLst>
            </p:cNvPr>
            <p:cNvPicPr>
              <a:picLocks noChangeAspect="1"/>
            </p:cNvPicPr>
            <p:nvPr/>
          </p:nvPicPr>
          <p:blipFill rotWithShape="1">
            <a:blip r:embed="rId4"/>
            <a:srcRect l="18607" t="3082" r="16798" b="2238"/>
            <a:stretch/>
          </p:blipFill>
          <p:spPr>
            <a:xfrm>
              <a:off x="6598763" y="1208970"/>
              <a:ext cx="5155087" cy="3938065"/>
            </a:xfrm>
            <a:prstGeom prst="rect">
              <a:avLst/>
            </a:prstGeom>
          </p:spPr>
        </p:pic>
        <p:sp>
          <p:nvSpPr>
            <p:cNvPr id="22" name="TextBox 21">
              <a:extLst>
                <a:ext uri="{FF2B5EF4-FFF2-40B4-BE49-F238E27FC236}">
                  <a16:creationId xmlns:a16="http://schemas.microsoft.com/office/drawing/2014/main" id="{028A013B-AF93-484D-B78B-3997F538B806}"/>
                </a:ext>
              </a:extLst>
            </p:cNvPr>
            <p:cNvSpPr txBox="1"/>
            <p:nvPr/>
          </p:nvSpPr>
          <p:spPr>
            <a:xfrm>
              <a:off x="2354548" y="5843681"/>
              <a:ext cx="2352858" cy="230832"/>
            </a:xfrm>
            <a:prstGeom prst="rect">
              <a:avLst/>
            </a:prstGeom>
            <a:noFill/>
          </p:spPr>
          <p:txBody>
            <a:bodyPr wrap="square" rtlCol="0">
              <a:spAutoFit/>
            </a:bodyPr>
            <a:lstStyle/>
            <a:p>
              <a:r>
                <a:rPr lang="en-US" sz="900" b="1" dirty="0"/>
                <a:t>Component 1 Inertia: 17.03%</a:t>
              </a:r>
            </a:p>
          </p:txBody>
        </p:sp>
        <p:sp>
          <p:nvSpPr>
            <p:cNvPr id="23" name="TextBox 22">
              <a:extLst>
                <a:ext uri="{FF2B5EF4-FFF2-40B4-BE49-F238E27FC236}">
                  <a16:creationId xmlns:a16="http://schemas.microsoft.com/office/drawing/2014/main" id="{F74F3E0B-2ACA-4D4D-9A17-87A5799F5040}"/>
                </a:ext>
              </a:extLst>
            </p:cNvPr>
            <p:cNvSpPr txBox="1"/>
            <p:nvPr/>
          </p:nvSpPr>
          <p:spPr>
            <a:xfrm rot="16200000">
              <a:off x="-713238" y="3081750"/>
              <a:ext cx="2352858" cy="230832"/>
            </a:xfrm>
            <a:prstGeom prst="rect">
              <a:avLst/>
            </a:prstGeom>
            <a:noFill/>
          </p:spPr>
          <p:txBody>
            <a:bodyPr wrap="square" rtlCol="0">
              <a:spAutoFit/>
            </a:bodyPr>
            <a:lstStyle/>
            <a:p>
              <a:r>
                <a:rPr lang="en-US" sz="900" b="1" dirty="0"/>
                <a:t>Component 2 Inertia:  7.67%</a:t>
              </a:r>
            </a:p>
          </p:txBody>
        </p:sp>
        <p:sp>
          <p:nvSpPr>
            <p:cNvPr id="24" name="TextBox 23">
              <a:extLst>
                <a:ext uri="{FF2B5EF4-FFF2-40B4-BE49-F238E27FC236}">
                  <a16:creationId xmlns:a16="http://schemas.microsoft.com/office/drawing/2014/main" id="{02201B9E-8967-4478-B684-0397BE575468}"/>
                </a:ext>
              </a:extLst>
            </p:cNvPr>
            <p:cNvSpPr txBox="1"/>
            <p:nvPr/>
          </p:nvSpPr>
          <p:spPr>
            <a:xfrm>
              <a:off x="8219029" y="5156941"/>
              <a:ext cx="2352858" cy="230832"/>
            </a:xfrm>
            <a:prstGeom prst="rect">
              <a:avLst/>
            </a:prstGeom>
            <a:noFill/>
          </p:spPr>
          <p:txBody>
            <a:bodyPr wrap="square" rtlCol="0">
              <a:spAutoFit/>
            </a:bodyPr>
            <a:lstStyle/>
            <a:p>
              <a:r>
                <a:rPr lang="en-US" sz="900" b="1" dirty="0"/>
                <a:t>Component 1 Inertia: 17.03%</a:t>
              </a:r>
            </a:p>
          </p:txBody>
        </p:sp>
        <p:sp>
          <p:nvSpPr>
            <p:cNvPr id="25" name="TextBox 24">
              <a:extLst>
                <a:ext uri="{FF2B5EF4-FFF2-40B4-BE49-F238E27FC236}">
                  <a16:creationId xmlns:a16="http://schemas.microsoft.com/office/drawing/2014/main" id="{4AB488A9-1A37-4FAC-975B-7CA9DD7F1EE6}"/>
                </a:ext>
              </a:extLst>
            </p:cNvPr>
            <p:cNvSpPr txBox="1"/>
            <p:nvPr/>
          </p:nvSpPr>
          <p:spPr>
            <a:xfrm rot="16200000">
              <a:off x="5348197" y="2647715"/>
              <a:ext cx="2352858" cy="230832"/>
            </a:xfrm>
            <a:prstGeom prst="rect">
              <a:avLst/>
            </a:prstGeom>
            <a:noFill/>
          </p:spPr>
          <p:txBody>
            <a:bodyPr wrap="square" rtlCol="0">
              <a:spAutoFit/>
            </a:bodyPr>
            <a:lstStyle/>
            <a:p>
              <a:r>
                <a:rPr lang="en-US" sz="900" b="1" dirty="0"/>
                <a:t>Component 2 Inertia:  7.67%</a:t>
              </a:r>
            </a:p>
          </p:txBody>
        </p:sp>
      </p:grpSp>
    </p:spTree>
    <p:extLst>
      <p:ext uri="{BB962C8B-B14F-4D97-AF65-F5344CB8AC3E}">
        <p14:creationId xmlns:p14="http://schemas.microsoft.com/office/powerpoint/2010/main" val="144132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13" name="Group 12">
            <a:extLst>
              <a:ext uri="{FF2B5EF4-FFF2-40B4-BE49-F238E27FC236}">
                <a16:creationId xmlns:a16="http://schemas.microsoft.com/office/drawing/2014/main" id="{6301EABB-ED1F-4E8A-93C3-D610D167ADB7}"/>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3963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Result (MFA): Loadings Plot</a:t>
              </a:r>
            </a:p>
          </p:txBody>
        </p:sp>
        <p:pic>
          <p:nvPicPr>
            <p:cNvPr id="3" name="Picture 2">
              <a:extLst>
                <a:ext uri="{FF2B5EF4-FFF2-40B4-BE49-F238E27FC236}">
                  <a16:creationId xmlns:a16="http://schemas.microsoft.com/office/drawing/2014/main" id="{3CBCEC33-71A0-4FC7-A083-65618C376876}"/>
                </a:ext>
              </a:extLst>
            </p:cNvPr>
            <p:cNvPicPr>
              <a:picLocks noChangeAspect="1"/>
            </p:cNvPicPr>
            <p:nvPr/>
          </p:nvPicPr>
          <p:blipFill rotWithShape="1">
            <a:blip r:embed="rId6"/>
            <a:srcRect l="31496" r="29922" b="2198"/>
            <a:stretch/>
          </p:blipFill>
          <p:spPr>
            <a:xfrm>
              <a:off x="838199" y="819957"/>
              <a:ext cx="4345417" cy="5741099"/>
            </a:xfrm>
            <a:prstGeom prst="rect">
              <a:avLst/>
            </a:prstGeom>
          </p:spPr>
        </p:pic>
        <p:pic>
          <p:nvPicPr>
            <p:cNvPr id="4" name="Picture 3">
              <a:extLst>
                <a:ext uri="{FF2B5EF4-FFF2-40B4-BE49-F238E27FC236}">
                  <a16:creationId xmlns:a16="http://schemas.microsoft.com/office/drawing/2014/main" id="{AA1C8951-7C05-4AE2-A031-3C6283B3A82C}"/>
                </a:ext>
              </a:extLst>
            </p:cNvPr>
            <p:cNvPicPr>
              <a:picLocks noChangeAspect="1"/>
            </p:cNvPicPr>
            <p:nvPr/>
          </p:nvPicPr>
          <p:blipFill rotWithShape="1">
            <a:blip r:embed="rId7"/>
            <a:srcRect l="30447" r="29063" b="929"/>
            <a:stretch/>
          </p:blipFill>
          <p:spPr>
            <a:xfrm>
              <a:off x="6379801" y="819958"/>
              <a:ext cx="4603142" cy="5870129"/>
            </a:xfrm>
            <a:prstGeom prst="rect">
              <a:avLst/>
            </a:prstGeom>
          </p:spPr>
        </p:pic>
        <p:sp>
          <p:nvSpPr>
            <p:cNvPr id="9" name="TextBox 8">
              <a:extLst>
                <a:ext uri="{FF2B5EF4-FFF2-40B4-BE49-F238E27FC236}">
                  <a16:creationId xmlns:a16="http://schemas.microsoft.com/office/drawing/2014/main" id="{EE715EC4-8CF8-4272-9963-95EC71363404}"/>
                </a:ext>
              </a:extLst>
            </p:cNvPr>
            <p:cNvSpPr txBox="1"/>
            <p:nvPr/>
          </p:nvSpPr>
          <p:spPr>
            <a:xfrm>
              <a:off x="2034384" y="6522270"/>
              <a:ext cx="2352858" cy="230832"/>
            </a:xfrm>
            <a:prstGeom prst="rect">
              <a:avLst/>
            </a:prstGeom>
            <a:noFill/>
          </p:spPr>
          <p:txBody>
            <a:bodyPr wrap="square" rtlCol="0">
              <a:spAutoFit/>
            </a:bodyPr>
            <a:lstStyle/>
            <a:p>
              <a:r>
                <a:rPr lang="en-US" sz="900" b="1" dirty="0"/>
                <a:t>Component 1 Inertia: 17.03%</a:t>
              </a:r>
            </a:p>
          </p:txBody>
        </p:sp>
        <p:sp>
          <p:nvSpPr>
            <p:cNvPr id="10" name="TextBox 9">
              <a:extLst>
                <a:ext uri="{FF2B5EF4-FFF2-40B4-BE49-F238E27FC236}">
                  <a16:creationId xmlns:a16="http://schemas.microsoft.com/office/drawing/2014/main" id="{9F9DAD81-A2AB-42D4-B0A9-C39FC856D868}"/>
                </a:ext>
              </a:extLst>
            </p:cNvPr>
            <p:cNvSpPr txBox="1"/>
            <p:nvPr/>
          </p:nvSpPr>
          <p:spPr>
            <a:xfrm rot="16200000">
              <a:off x="-431105" y="2948913"/>
              <a:ext cx="2352858" cy="230832"/>
            </a:xfrm>
            <a:prstGeom prst="rect">
              <a:avLst/>
            </a:prstGeom>
            <a:noFill/>
          </p:spPr>
          <p:txBody>
            <a:bodyPr wrap="square" rtlCol="0">
              <a:spAutoFit/>
            </a:bodyPr>
            <a:lstStyle/>
            <a:p>
              <a:r>
                <a:rPr lang="en-US" sz="900" b="1" dirty="0"/>
                <a:t>Component 2 Inertia:  7.67%</a:t>
              </a:r>
            </a:p>
          </p:txBody>
        </p:sp>
        <p:sp>
          <p:nvSpPr>
            <p:cNvPr id="11" name="TextBox 10">
              <a:extLst>
                <a:ext uri="{FF2B5EF4-FFF2-40B4-BE49-F238E27FC236}">
                  <a16:creationId xmlns:a16="http://schemas.microsoft.com/office/drawing/2014/main" id="{6619C378-17DF-4DFA-A269-6CC30EEF55BE}"/>
                </a:ext>
              </a:extLst>
            </p:cNvPr>
            <p:cNvSpPr txBox="1"/>
            <p:nvPr/>
          </p:nvSpPr>
          <p:spPr>
            <a:xfrm>
              <a:off x="7900139" y="6588843"/>
              <a:ext cx="2352858" cy="2308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900" b="1" dirty="0"/>
                <a:t>Component 1 Inertia: 14.69%</a:t>
              </a:r>
            </a:p>
          </p:txBody>
        </p:sp>
        <p:sp>
          <p:nvSpPr>
            <p:cNvPr id="12" name="TextBox 11">
              <a:extLst>
                <a:ext uri="{FF2B5EF4-FFF2-40B4-BE49-F238E27FC236}">
                  <a16:creationId xmlns:a16="http://schemas.microsoft.com/office/drawing/2014/main" id="{D1759F8D-7E7B-4C73-A00A-E6F84D1D7DA0}"/>
                </a:ext>
              </a:extLst>
            </p:cNvPr>
            <p:cNvSpPr txBox="1"/>
            <p:nvPr/>
          </p:nvSpPr>
          <p:spPr>
            <a:xfrm rot="16200000">
              <a:off x="5087956" y="3091085"/>
              <a:ext cx="2352858" cy="230832"/>
            </a:xfrm>
            <a:prstGeom prst="rect">
              <a:avLst/>
            </a:prstGeom>
            <a:noFill/>
          </p:spPr>
          <p:txBody>
            <a:bodyPr wrap="square" rtlCol="0">
              <a:spAutoFit/>
            </a:bodyPr>
            <a:lstStyle/>
            <a:p>
              <a:r>
                <a:rPr lang="en-US" sz="900" b="1" dirty="0"/>
                <a:t>Component 2 Inertia:  8.11%</a:t>
              </a:r>
            </a:p>
          </p:txBody>
        </p:sp>
      </p:grpSp>
    </p:spTree>
    <p:extLst>
      <p:ext uri="{BB962C8B-B14F-4D97-AF65-F5344CB8AC3E}">
        <p14:creationId xmlns:p14="http://schemas.microsoft.com/office/powerpoint/2010/main" val="520857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19125" y="173308"/>
            <a:ext cx="5960784" cy="123292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Result (MFA):Inner product C matrix factor Score plot</a:t>
            </a:r>
          </a:p>
        </p:txBody>
      </p:sp>
      <p:pic>
        <p:nvPicPr>
          <p:cNvPr id="2" name="Picture 1">
            <a:extLst>
              <a:ext uri="{FF2B5EF4-FFF2-40B4-BE49-F238E27FC236}">
                <a16:creationId xmlns:a16="http://schemas.microsoft.com/office/drawing/2014/main" id="{3D7A106A-8879-4024-8B92-659E2A918A11}"/>
              </a:ext>
            </a:extLst>
          </p:cNvPr>
          <p:cNvPicPr>
            <a:picLocks noChangeAspect="1"/>
          </p:cNvPicPr>
          <p:nvPr/>
        </p:nvPicPr>
        <p:blipFill rotWithShape="1">
          <a:blip r:embed="rId6"/>
          <a:srcRect l="29122" r="27713" b="1784"/>
          <a:stretch/>
        </p:blipFill>
        <p:spPr>
          <a:xfrm>
            <a:off x="1197205" y="1276400"/>
            <a:ext cx="4465834" cy="5296086"/>
          </a:xfrm>
          <a:prstGeom prst="rect">
            <a:avLst/>
          </a:prstGeom>
        </p:spPr>
      </p:pic>
      <p:pic>
        <p:nvPicPr>
          <p:cNvPr id="3" name="Picture 2">
            <a:extLst>
              <a:ext uri="{FF2B5EF4-FFF2-40B4-BE49-F238E27FC236}">
                <a16:creationId xmlns:a16="http://schemas.microsoft.com/office/drawing/2014/main" id="{3FB64576-3E16-495D-A4D6-6402415B82C5}"/>
              </a:ext>
            </a:extLst>
          </p:cNvPr>
          <p:cNvPicPr>
            <a:picLocks noChangeAspect="1"/>
          </p:cNvPicPr>
          <p:nvPr/>
        </p:nvPicPr>
        <p:blipFill rotWithShape="1">
          <a:blip r:embed="rId7"/>
          <a:srcRect l="35103" r="33537" b="1784"/>
          <a:stretch/>
        </p:blipFill>
        <p:spPr>
          <a:xfrm>
            <a:off x="6703129" y="251818"/>
            <a:ext cx="4448780" cy="6241057"/>
          </a:xfrm>
          <a:prstGeom prst="rect">
            <a:avLst/>
          </a:prstGeom>
        </p:spPr>
      </p:pic>
      <p:sp>
        <p:nvSpPr>
          <p:cNvPr id="9" name="TextBox 8">
            <a:extLst>
              <a:ext uri="{FF2B5EF4-FFF2-40B4-BE49-F238E27FC236}">
                <a16:creationId xmlns:a16="http://schemas.microsoft.com/office/drawing/2014/main" id="{6B9F6CDD-8229-4210-869F-665C37E18FAB}"/>
              </a:ext>
            </a:extLst>
          </p:cNvPr>
          <p:cNvSpPr txBox="1"/>
          <p:nvPr/>
        </p:nvSpPr>
        <p:spPr>
          <a:xfrm>
            <a:off x="2506224" y="6539415"/>
            <a:ext cx="2352858" cy="2308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900" b="1" dirty="0"/>
              <a:t>Component 1 Inertia: 14.69%</a:t>
            </a:r>
          </a:p>
        </p:txBody>
      </p:sp>
      <p:sp>
        <p:nvSpPr>
          <p:cNvPr id="10" name="TextBox 9">
            <a:extLst>
              <a:ext uri="{FF2B5EF4-FFF2-40B4-BE49-F238E27FC236}">
                <a16:creationId xmlns:a16="http://schemas.microsoft.com/office/drawing/2014/main" id="{3F419DFB-CEF2-44EE-9A5B-F65521A8A9B6}"/>
              </a:ext>
            </a:extLst>
          </p:cNvPr>
          <p:cNvSpPr txBox="1"/>
          <p:nvPr/>
        </p:nvSpPr>
        <p:spPr>
          <a:xfrm rot="16200000">
            <a:off x="-65699" y="3256930"/>
            <a:ext cx="2352858" cy="230832"/>
          </a:xfrm>
          <a:prstGeom prst="rect">
            <a:avLst/>
          </a:prstGeom>
          <a:noFill/>
        </p:spPr>
        <p:txBody>
          <a:bodyPr wrap="square" rtlCol="0">
            <a:spAutoFit/>
          </a:bodyPr>
          <a:lstStyle/>
          <a:p>
            <a:r>
              <a:rPr lang="en-US" sz="900" b="1" dirty="0"/>
              <a:t>Component 2 Inertia:  8.11%</a:t>
            </a:r>
          </a:p>
        </p:txBody>
      </p:sp>
      <p:sp>
        <p:nvSpPr>
          <p:cNvPr id="11" name="TextBox 10">
            <a:extLst>
              <a:ext uri="{FF2B5EF4-FFF2-40B4-BE49-F238E27FC236}">
                <a16:creationId xmlns:a16="http://schemas.microsoft.com/office/drawing/2014/main" id="{1F49982D-CC73-4CE5-868E-162C2016B0F9}"/>
              </a:ext>
            </a:extLst>
          </p:cNvPr>
          <p:cNvSpPr txBox="1"/>
          <p:nvPr/>
        </p:nvSpPr>
        <p:spPr>
          <a:xfrm>
            <a:off x="7876773" y="6375350"/>
            <a:ext cx="2352858" cy="230832"/>
          </a:xfrm>
          <a:prstGeom prst="rect">
            <a:avLst/>
          </a:prstGeom>
          <a:noFill/>
        </p:spPr>
        <p:txBody>
          <a:bodyPr wrap="square" rtlCol="0">
            <a:spAutoFit/>
          </a:bodyPr>
          <a:lstStyle/>
          <a:p>
            <a:r>
              <a:rPr lang="en-US" sz="900" b="1" dirty="0"/>
              <a:t>Component 1 Inertia: 17.03%</a:t>
            </a:r>
          </a:p>
        </p:txBody>
      </p:sp>
      <p:sp>
        <p:nvSpPr>
          <p:cNvPr id="12" name="TextBox 11">
            <a:extLst>
              <a:ext uri="{FF2B5EF4-FFF2-40B4-BE49-F238E27FC236}">
                <a16:creationId xmlns:a16="http://schemas.microsoft.com/office/drawing/2014/main" id="{EADA9249-6316-4F21-8463-977CCB1999E1}"/>
              </a:ext>
            </a:extLst>
          </p:cNvPr>
          <p:cNvSpPr txBox="1"/>
          <p:nvPr/>
        </p:nvSpPr>
        <p:spPr>
          <a:xfrm rot="16200000">
            <a:off x="5411284" y="2801993"/>
            <a:ext cx="2352858" cy="230832"/>
          </a:xfrm>
          <a:prstGeom prst="rect">
            <a:avLst/>
          </a:prstGeom>
          <a:noFill/>
        </p:spPr>
        <p:txBody>
          <a:bodyPr wrap="square" rtlCol="0">
            <a:spAutoFit/>
          </a:bodyPr>
          <a:lstStyle/>
          <a:p>
            <a:r>
              <a:rPr lang="en-US" sz="900" b="1" dirty="0"/>
              <a:t>Component 2 Inertia:  7.67%</a:t>
            </a:r>
          </a:p>
        </p:txBody>
      </p:sp>
    </p:spTree>
    <p:extLst>
      <p:ext uri="{BB962C8B-B14F-4D97-AF65-F5344CB8AC3E}">
        <p14:creationId xmlns:p14="http://schemas.microsoft.com/office/powerpoint/2010/main" val="169083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2" name="Group 1">
            <a:extLst>
              <a:ext uri="{FF2B5EF4-FFF2-40B4-BE49-F238E27FC236}">
                <a16:creationId xmlns:a16="http://schemas.microsoft.com/office/drawing/2014/main" id="{978D2292-39C2-49DA-A02E-D97A44B94FDF}"/>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9" name="Title 1">
              <a:extLst>
                <a:ext uri="{FF2B5EF4-FFF2-40B4-BE49-F238E27FC236}">
                  <a16:creationId xmlns:a16="http://schemas.microsoft.com/office/drawing/2014/main" id="{75193AFE-7A47-4678-B7F5-69930131B99F}"/>
                </a:ext>
              </a:extLst>
            </p:cNvPr>
            <p:cNvSpPr txBox="1">
              <a:spLocks/>
            </p:cNvSpPr>
            <p:nvPr/>
          </p:nvSpPr>
          <p:spPr>
            <a:xfrm>
              <a:off x="687347" y="230188"/>
              <a:ext cx="10817306" cy="746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Correlation Plots (1/3) </a:t>
              </a:r>
            </a:p>
          </p:txBody>
        </p:sp>
        <p:pic>
          <p:nvPicPr>
            <p:cNvPr id="10" name="Picture 9">
              <a:extLst>
                <a:ext uri="{FF2B5EF4-FFF2-40B4-BE49-F238E27FC236}">
                  <a16:creationId xmlns:a16="http://schemas.microsoft.com/office/drawing/2014/main" id="{BB7E3283-78DB-408E-A22B-93FDAE0D5852}"/>
                </a:ext>
              </a:extLst>
            </p:cNvPr>
            <p:cNvPicPr>
              <a:picLocks noChangeAspect="1"/>
            </p:cNvPicPr>
            <p:nvPr/>
          </p:nvPicPr>
          <p:blipFill rotWithShape="1">
            <a:blip r:embed="rId6"/>
            <a:srcRect l="5836" r="5176"/>
            <a:stretch/>
          </p:blipFill>
          <p:spPr>
            <a:xfrm>
              <a:off x="687346" y="1096832"/>
              <a:ext cx="5938587" cy="5264673"/>
            </a:xfrm>
            <a:prstGeom prst="rect">
              <a:avLst/>
            </a:prstGeom>
          </p:spPr>
        </p:pic>
        <p:pic>
          <p:nvPicPr>
            <p:cNvPr id="11" name="Picture 10">
              <a:extLst>
                <a:ext uri="{FF2B5EF4-FFF2-40B4-BE49-F238E27FC236}">
                  <a16:creationId xmlns:a16="http://schemas.microsoft.com/office/drawing/2014/main" id="{C719084A-C6CF-444F-A22E-C80A3E9496B9}"/>
                </a:ext>
              </a:extLst>
            </p:cNvPr>
            <p:cNvPicPr>
              <a:picLocks noChangeAspect="1"/>
            </p:cNvPicPr>
            <p:nvPr/>
          </p:nvPicPr>
          <p:blipFill rotWithShape="1">
            <a:blip r:embed="rId7"/>
            <a:srcRect l="20898" r="26548"/>
            <a:stretch/>
          </p:blipFill>
          <p:spPr>
            <a:xfrm>
              <a:off x="6659392" y="995673"/>
              <a:ext cx="4996114" cy="5300077"/>
            </a:xfrm>
            <a:prstGeom prst="rect">
              <a:avLst/>
            </a:prstGeom>
          </p:spPr>
        </p:pic>
        <p:sp>
          <p:nvSpPr>
            <p:cNvPr id="12" name="TextBox 11">
              <a:extLst>
                <a:ext uri="{FF2B5EF4-FFF2-40B4-BE49-F238E27FC236}">
                  <a16:creationId xmlns:a16="http://schemas.microsoft.com/office/drawing/2014/main" id="{AD51E424-F622-465B-9BA4-BC678B56D869}"/>
                </a:ext>
              </a:extLst>
            </p:cNvPr>
            <p:cNvSpPr txBox="1"/>
            <p:nvPr/>
          </p:nvSpPr>
          <p:spPr>
            <a:xfrm>
              <a:off x="1963704" y="6381093"/>
              <a:ext cx="3062797" cy="369332"/>
            </a:xfrm>
            <a:prstGeom prst="rect">
              <a:avLst/>
            </a:prstGeom>
            <a:noFill/>
          </p:spPr>
          <p:txBody>
            <a:bodyPr wrap="square" rtlCol="0">
              <a:spAutoFit/>
            </a:bodyPr>
            <a:lstStyle/>
            <a:p>
              <a:pPr algn="ctr"/>
              <a:r>
                <a:rPr lang="en-US" b="1" dirty="0"/>
                <a:t>SAM Dataset</a:t>
              </a:r>
            </a:p>
          </p:txBody>
        </p:sp>
        <p:sp>
          <p:nvSpPr>
            <p:cNvPr id="13" name="TextBox 12">
              <a:extLst>
                <a:ext uri="{FF2B5EF4-FFF2-40B4-BE49-F238E27FC236}">
                  <a16:creationId xmlns:a16="http://schemas.microsoft.com/office/drawing/2014/main" id="{E919844E-290D-41EB-B3D4-79968F9EFA8F}"/>
                </a:ext>
              </a:extLst>
            </p:cNvPr>
            <p:cNvSpPr txBox="1"/>
            <p:nvPr/>
          </p:nvSpPr>
          <p:spPr>
            <a:xfrm>
              <a:off x="7626050" y="6341168"/>
              <a:ext cx="3062797" cy="369332"/>
            </a:xfrm>
            <a:prstGeom prst="rect">
              <a:avLst/>
            </a:prstGeom>
            <a:noFill/>
          </p:spPr>
          <p:txBody>
            <a:bodyPr wrap="square" rtlCol="0">
              <a:spAutoFit/>
            </a:bodyPr>
            <a:lstStyle/>
            <a:p>
              <a:pPr algn="ctr"/>
              <a:r>
                <a:rPr lang="en-US" b="1" dirty="0"/>
                <a:t>OSIQ Dataset</a:t>
              </a:r>
            </a:p>
          </p:txBody>
        </p:sp>
        <p:sp>
          <p:nvSpPr>
            <p:cNvPr id="15" name="TextBox 14">
              <a:extLst>
                <a:ext uri="{FF2B5EF4-FFF2-40B4-BE49-F238E27FC236}">
                  <a16:creationId xmlns:a16="http://schemas.microsoft.com/office/drawing/2014/main" id="{90ABA4EA-F669-4756-99B9-E9DFAF7770A0}"/>
                </a:ext>
              </a:extLst>
            </p:cNvPr>
            <p:cNvSpPr txBox="1"/>
            <p:nvPr/>
          </p:nvSpPr>
          <p:spPr>
            <a:xfrm>
              <a:off x="970961" y="952817"/>
              <a:ext cx="1470581" cy="246221"/>
            </a:xfrm>
            <a:prstGeom prst="rect">
              <a:avLst/>
            </a:prstGeom>
            <a:noFill/>
          </p:spPr>
          <p:txBody>
            <a:bodyPr wrap="square" rtlCol="0">
              <a:spAutoFit/>
            </a:bodyPr>
            <a:lstStyle/>
            <a:p>
              <a:pPr algn="ctr"/>
              <a:r>
                <a:rPr lang="en-US" sz="1000" b="1" dirty="0"/>
                <a:t>Episodic</a:t>
              </a:r>
            </a:p>
          </p:txBody>
        </p:sp>
        <p:sp>
          <p:nvSpPr>
            <p:cNvPr id="16" name="TextBox 15">
              <a:extLst>
                <a:ext uri="{FF2B5EF4-FFF2-40B4-BE49-F238E27FC236}">
                  <a16:creationId xmlns:a16="http://schemas.microsoft.com/office/drawing/2014/main" id="{E3B5F239-874C-4991-BA2B-F91F494C22FD}"/>
                </a:ext>
              </a:extLst>
            </p:cNvPr>
            <p:cNvSpPr txBox="1"/>
            <p:nvPr/>
          </p:nvSpPr>
          <p:spPr>
            <a:xfrm>
              <a:off x="2315504" y="952817"/>
              <a:ext cx="1470581" cy="246221"/>
            </a:xfrm>
            <a:prstGeom prst="rect">
              <a:avLst/>
            </a:prstGeom>
            <a:noFill/>
          </p:spPr>
          <p:txBody>
            <a:bodyPr wrap="square" rtlCol="0">
              <a:spAutoFit/>
            </a:bodyPr>
            <a:lstStyle/>
            <a:p>
              <a:pPr algn="ctr"/>
              <a:r>
                <a:rPr lang="en-US" sz="1000" b="1" dirty="0"/>
                <a:t>Semantic</a:t>
              </a:r>
            </a:p>
          </p:txBody>
        </p:sp>
        <p:sp>
          <p:nvSpPr>
            <p:cNvPr id="17" name="TextBox 16">
              <a:extLst>
                <a:ext uri="{FF2B5EF4-FFF2-40B4-BE49-F238E27FC236}">
                  <a16:creationId xmlns:a16="http://schemas.microsoft.com/office/drawing/2014/main" id="{91526E30-1E95-4AFE-B65F-D69C5A04A901}"/>
                </a:ext>
              </a:extLst>
            </p:cNvPr>
            <p:cNvSpPr txBox="1"/>
            <p:nvPr/>
          </p:nvSpPr>
          <p:spPr>
            <a:xfrm>
              <a:off x="3466843" y="954457"/>
              <a:ext cx="1470581" cy="246221"/>
            </a:xfrm>
            <a:prstGeom prst="rect">
              <a:avLst/>
            </a:prstGeom>
            <a:noFill/>
          </p:spPr>
          <p:txBody>
            <a:bodyPr wrap="square" rtlCol="0">
              <a:spAutoFit/>
            </a:bodyPr>
            <a:lstStyle/>
            <a:p>
              <a:pPr algn="ctr"/>
              <a:r>
                <a:rPr lang="en-US" sz="1000" b="1" dirty="0"/>
                <a:t>Spatial</a:t>
              </a:r>
            </a:p>
          </p:txBody>
        </p:sp>
        <p:sp>
          <p:nvSpPr>
            <p:cNvPr id="18" name="TextBox 17">
              <a:extLst>
                <a:ext uri="{FF2B5EF4-FFF2-40B4-BE49-F238E27FC236}">
                  <a16:creationId xmlns:a16="http://schemas.microsoft.com/office/drawing/2014/main" id="{C3B55239-71C6-4804-88EF-BE5336138F32}"/>
                </a:ext>
              </a:extLst>
            </p:cNvPr>
            <p:cNvSpPr txBox="1"/>
            <p:nvPr/>
          </p:nvSpPr>
          <p:spPr>
            <a:xfrm>
              <a:off x="4492144" y="974045"/>
              <a:ext cx="1470581" cy="246221"/>
            </a:xfrm>
            <a:prstGeom prst="rect">
              <a:avLst/>
            </a:prstGeom>
            <a:noFill/>
          </p:spPr>
          <p:txBody>
            <a:bodyPr wrap="square" rtlCol="0">
              <a:spAutoFit/>
            </a:bodyPr>
            <a:lstStyle/>
            <a:p>
              <a:pPr algn="ctr"/>
              <a:r>
                <a:rPr lang="en-US" sz="1000" b="1" dirty="0"/>
                <a:t>Future</a:t>
              </a:r>
            </a:p>
          </p:txBody>
        </p:sp>
        <p:sp>
          <p:nvSpPr>
            <p:cNvPr id="19" name="TextBox 18">
              <a:extLst>
                <a:ext uri="{FF2B5EF4-FFF2-40B4-BE49-F238E27FC236}">
                  <a16:creationId xmlns:a16="http://schemas.microsoft.com/office/drawing/2014/main" id="{2DACB010-F30A-407F-8440-515E325EF446}"/>
                </a:ext>
              </a:extLst>
            </p:cNvPr>
            <p:cNvSpPr txBox="1"/>
            <p:nvPr/>
          </p:nvSpPr>
          <p:spPr>
            <a:xfrm>
              <a:off x="7487971" y="913102"/>
              <a:ext cx="1470581" cy="246221"/>
            </a:xfrm>
            <a:prstGeom prst="rect">
              <a:avLst/>
            </a:prstGeom>
            <a:noFill/>
          </p:spPr>
          <p:txBody>
            <a:bodyPr wrap="square" rtlCol="0">
              <a:spAutoFit/>
            </a:bodyPr>
            <a:lstStyle/>
            <a:p>
              <a:pPr algn="ctr"/>
              <a:r>
                <a:rPr lang="en-US" sz="1000" b="1" dirty="0"/>
                <a:t>Object</a:t>
              </a:r>
            </a:p>
          </p:txBody>
        </p:sp>
        <p:sp>
          <p:nvSpPr>
            <p:cNvPr id="20" name="TextBox 19">
              <a:extLst>
                <a:ext uri="{FF2B5EF4-FFF2-40B4-BE49-F238E27FC236}">
                  <a16:creationId xmlns:a16="http://schemas.microsoft.com/office/drawing/2014/main" id="{0FF9FEA0-EA99-443E-8C36-DC050C6D23FF}"/>
                </a:ext>
              </a:extLst>
            </p:cNvPr>
            <p:cNvSpPr txBox="1"/>
            <p:nvPr/>
          </p:nvSpPr>
          <p:spPr>
            <a:xfrm>
              <a:off x="9868735" y="938733"/>
              <a:ext cx="1470581" cy="246221"/>
            </a:xfrm>
            <a:prstGeom prst="rect">
              <a:avLst/>
            </a:prstGeom>
            <a:noFill/>
          </p:spPr>
          <p:txBody>
            <a:bodyPr wrap="square" rtlCol="0">
              <a:spAutoFit/>
            </a:bodyPr>
            <a:lstStyle/>
            <a:p>
              <a:pPr algn="ctr"/>
              <a:r>
                <a:rPr lang="en-US" sz="1000" b="1" dirty="0"/>
                <a:t>Spatial</a:t>
              </a:r>
            </a:p>
          </p:txBody>
        </p:sp>
      </p:grpSp>
    </p:spTree>
    <p:extLst>
      <p:ext uri="{BB962C8B-B14F-4D97-AF65-F5344CB8AC3E}">
        <p14:creationId xmlns:p14="http://schemas.microsoft.com/office/powerpoint/2010/main" val="4025263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6" name="Title 1">
            <a:extLst>
              <a:ext uri="{FF2B5EF4-FFF2-40B4-BE49-F238E27FC236}">
                <a16:creationId xmlns:a16="http://schemas.microsoft.com/office/drawing/2014/main" id="{F6045CDF-0E17-4F1C-98D4-2FCCEBEAEB5E}"/>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Calibri Light" panose="020F0302020204030204"/>
              </a:rPr>
              <a:t>Overall</a:t>
            </a: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 Conclusions</a:t>
            </a:r>
          </a:p>
        </p:txBody>
      </p:sp>
      <p:sp>
        <p:nvSpPr>
          <p:cNvPr id="10" name="Rectangle 9">
            <a:extLst>
              <a:ext uri="{FF2B5EF4-FFF2-40B4-BE49-F238E27FC236}">
                <a16:creationId xmlns:a16="http://schemas.microsoft.com/office/drawing/2014/main" id="{D81B069F-2C10-41C2-98B9-D836A561CACC}"/>
              </a:ext>
            </a:extLst>
          </p:cNvPr>
          <p:cNvSpPr/>
          <p:nvPr/>
        </p:nvSpPr>
        <p:spPr>
          <a:xfrm>
            <a:off x="586416" y="1225118"/>
            <a:ext cx="11019167" cy="3416320"/>
          </a:xfrm>
          <a:prstGeom prst="rect">
            <a:avLst/>
          </a:prstGeom>
        </p:spPr>
        <p:txBody>
          <a:bodyPr wrap="square">
            <a:spAutoFit/>
          </a:bodyPr>
          <a:lstStyle/>
          <a:p>
            <a:pPr algn="just"/>
            <a:r>
              <a:rPr lang="en-US" b="1" dirty="0"/>
              <a:t>Component 1 </a:t>
            </a:r>
            <a:r>
              <a:rPr lang="en-US" dirty="0"/>
              <a:t>distinguishes High versus Normal Memory Groups across all the three datasets. </a:t>
            </a:r>
          </a:p>
          <a:p>
            <a:pPr algn="just"/>
            <a:endParaRPr lang="en-US" u="sng" dirty="0"/>
          </a:p>
          <a:p>
            <a:pPr algn="just"/>
            <a:r>
              <a:rPr lang="en-US" dirty="0"/>
              <a:t>It mainly comprises of Neuroticism questions from all others in the Combined Dataset. Also Inner Product Combined Data, we see that component 1 separates Memory versus behavior datasets. </a:t>
            </a:r>
          </a:p>
          <a:p>
            <a:pPr algn="just"/>
            <a:endParaRPr lang="en-US" dirty="0"/>
          </a:p>
          <a:p>
            <a:pPr algn="just"/>
            <a:r>
              <a:rPr lang="en-US" b="1" dirty="0"/>
              <a:t>Component 2 </a:t>
            </a:r>
            <a:r>
              <a:rPr lang="en-US" dirty="0"/>
              <a:t>mainly distinguishes between spatial and object memory (OSIQ) and also future versus spatial memory components (SAM). </a:t>
            </a:r>
          </a:p>
          <a:p>
            <a:pPr algn="just"/>
            <a:endParaRPr lang="en-US" dirty="0"/>
          </a:p>
          <a:p>
            <a:pPr algn="just"/>
            <a:r>
              <a:rPr lang="en-US" dirty="0"/>
              <a:t>Also there is an effect of Gender but it is not very significant on Component 2. Gender is also imbalanced variable as </a:t>
            </a:r>
          </a:p>
          <a:p>
            <a:pPr algn="just"/>
            <a:r>
              <a:rPr lang="en-US" dirty="0"/>
              <a:t>male count is 107 &amp; female count is 37 which might affect the results.</a:t>
            </a:r>
          </a:p>
          <a:p>
            <a:pPr algn="just"/>
            <a:endParaRPr lang="en-US" dirty="0"/>
          </a:p>
          <a:p>
            <a:pPr algn="just"/>
            <a:r>
              <a:rPr lang="en-US" dirty="0"/>
              <a:t>There is also no effect of age on memory or behavior as per the analysis. </a:t>
            </a:r>
          </a:p>
        </p:txBody>
      </p:sp>
    </p:spTree>
    <p:extLst>
      <p:ext uri="{BB962C8B-B14F-4D97-AF65-F5344CB8AC3E}">
        <p14:creationId xmlns:p14="http://schemas.microsoft.com/office/powerpoint/2010/main" val="2621080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2">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2" name="Straight Connector 74">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6DBA53-8B6E-40FF-A59C-260AFD6E148F}"/>
              </a:ext>
            </a:extLst>
          </p:cNvPr>
          <p:cNvSpPr txBox="1"/>
          <p:nvPr/>
        </p:nvSpPr>
        <p:spPr>
          <a:xfrm>
            <a:off x="527538" y="4756638"/>
            <a:ext cx="11139854" cy="930447"/>
          </a:xfrm>
          <a:prstGeom prst="rect">
            <a:avLst/>
          </a:prstGeom>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Light" panose="020F0302020204030204"/>
                <a:ea typeface="+mn-ea"/>
                <a:cs typeface="+mn-cs"/>
              </a:rPr>
              <a:t>Thank You!! </a:t>
            </a:r>
          </a:p>
        </p:txBody>
      </p:sp>
      <p:cxnSp>
        <p:nvCxnSpPr>
          <p:cNvPr id="3" name="Straight Connector 2">
            <a:extLst>
              <a:ext uri="{FF2B5EF4-FFF2-40B4-BE49-F238E27FC236}">
                <a16:creationId xmlns:a16="http://schemas.microsoft.com/office/drawing/2014/main" id="{FD72BC83-C754-47F5-A9D4-1D52526BF307}"/>
              </a:ext>
            </a:extLst>
          </p:cNvPr>
          <p:cNvCxnSpPr/>
          <p:nvPr/>
        </p:nvCxnSpPr>
        <p:spPr>
          <a:xfrm>
            <a:off x="-1055802" y="1564849"/>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6332970D-96C9-430E-8985-F22A4D84855A}"/>
              </a:ext>
            </a:extLst>
          </p:cNvPr>
          <p:cNvGrpSpPr/>
          <p:nvPr/>
        </p:nvGrpSpPr>
        <p:grpSpPr>
          <a:xfrm>
            <a:off x="523002" y="671003"/>
            <a:ext cx="11541051" cy="3934275"/>
            <a:chOff x="523002" y="671003"/>
            <a:chExt cx="11541051" cy="3934275"/>
          </a:xfrm>
        </p:grpSpPr>
        <p:pic>
          <p:nvPicPr>
            <p:cNvPr id="22" name="Picture 21">
              <a:extLst>
                <a:ext uri="{FF2B5EF4-FFF2-40B4-BE49-F238E27FC236}">
                  <a16:creationId xmlns:a16="http://schemas.microsoft.com/office/drawing/2014/main" id="{2EA00EB5-0410-4D72-91BE-95B0025BA8C7}"/>
                </a:ext>
              </a:extLst>
            </p:cNvPr>
            <p:cNvPicPr>
              <a:picLocks noChangeAspect="1"/>
            </p:cNvPicPr>
            <p:nvPr/>
          </p:nvPicPr>
          <p:blipFill>
            <a:blip r:embed="rId2"/>
            <a:stretch>
              <a:fillRect/>
            </a:stretch>
          </p:blipFill>
          <p:spPr>
            <a:xfrm rot="20822640">
              <a:off x="6411155" y="671003"/>
              <a:ext cx="2882070" cy="1551884"/>
            </a:xfrm>
            <a:prstGeom prst="rect">
              <a:avLst/>
            </a:prstGeom>
          </p:spPr>
        </p:pic>
        <p:sp>
          <p:nvSpPr>
            <p:cNvPr id="21" name="Oval 20">
              <a:extLst>
                <a:ext uri="{FF2B5EF4-FFF2-40B4-BE49-F238E27FC236}">
                  <a16:creationId xmlns:a16="http://schemas.microsoft.com/office/drawing/2014/main" id="{90A63127-0127-44ED-B29D-CECE8DDC385E}"/>
                </a:ext>
              </a:extLst>
            </p:cNvPr>
            <p:cNvSpPr/>
            <p:nvPr/>
          </p:nvSpPr>
          <p:spPr>
            <a:xfrm>
              <a:off x="8166079" y="2224454"/>
              <a:ext cx="1442300" cy="5938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Data Analysis</a:t>
              </a:r>
            </a:p>
          </p:txBody>
        </p:sp>
        <p:pic>
          <p:nvPicPr>
            <p:cNvPr id="23" name="Picture 22">
              <a:extLst>
                <a:ext uri="{FF2B5EF4-FFF2-40B4-BE49-F238E27FC236}">
                  <a16:creationId xmlns:a16="http://schemas.microsoft.com/office/drawing/2014/main" id="{A8B1E275-06DB-4758-B965-B4D523E9AFB2}"/>
                </a:ext>
              </a:extLst>
            </p:cNvPr>
            <p:cNvPicPr>
              <a:picLocks noChangeAspect="1"/>
            </p:cNvPicPr>
            <p:nvPr/>
          </p:nvPicPr>
          <p:blipFill>
            <a:blip r:embed="rId3"/>
            <a:stretch>
              <a:fillRect/>
            </a:stretch>
          </p:blipFill>
          <p:spPr>
            <a:xfrm rot="303413">
              <a:off x="6568596" y="2751909"/>
              <a:ext cx="2882070" cy="1138740"/>
            </a:xfrm>
            <a:prstGeom prst="rect">
              <a:avLst/>
            </a:prstGeom>
          </p:spPr>
        </p:pic>
        <p:pic>
          <p:nvPicPr>
            <p:cNvPr id="38" name="Picture 14" descr="Image result for machine learning transparent background">
              <a:extLst>
                <a:ext uri="{FF2B5EF4-FFF2-40B4-BE49-F238E27FC236}">
                  <a16:creationId xmlns:a16="http://schemas.microsoft.com/office/drawing/2014/main" id="{E4040FD7-4E05-4F34-BD96-9B08EE4D12D1}"/>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colorTemperature colorTemp="6517"/>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246917" y="3019635"/>
              <a:ext cx="1569944" cy="15856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636ECD5-11A7-42A2-BEDA-70A2FABBDACC}"/>
                </a:ext>
              </a:extLst>
            </p:cNvPr>
            <p:cNvPicPr>
              <a:picLocks noChangeAspect="1"/>
            </p:cNvPicPr>
            <p:nvPr/>
          </p:nvPicPr>
          <p:blipFill>
            <a:blip r:embed="rId6"/>
            <a:stretch>
              <a:fillRect/>
            </a:stretch>
          </p:blipFill>
          <p:spPr>
            <a:xfrm rot="1109245">
              <a:off x="9129018" y="1332698"/>
              <a:ext cx="2935035" cy="1284664"/>
            </a:xfrm>
            <a:prstGeom prst="rect">
              <a:avLst/>
            </a:prstGeom>
          </p:spPr>
        </p:pic>
        <p:sp>
          <p:nvSpPr>
            <p:cNvPr id="2" name="TextBox 1">
              <a:extLst>
                <a:ext uri="{FF2B5EF4-FFF2-40B4-BE49-F238E27FC236}">
                  <a16:creationId xmlns:a16="http://schemas.microsoft.com/office/drawing/2014/main" id="{DAD13D1D-CF92-4CD8-BF3A-270D1B94D1F2}"/>
                </a:ext>
              </a:extLst>
            </p:cNvPr>
            <p:cNvSpPr txBox="1"/>
            <p:nvPr/>
          </p:nvSpPr>
          <p:spPr>
            <a:xfrm>
              <a:off x="523002" y="1798717"/>
              <a:ext cx="5054912" cy="1015663"/>
            </a:xfrm>
            <a:prstGeom prst="rect">
              <a:avLst/>
            </a:prstGeom>
            <a:noFill/>
          </p:spPr>
          <p:txBody>
            <a:bodyPr wrap="square" rtlCol="0">
              <a:spAutoFit/>
            </a:bodyPr>
            <a:lstStyle/>
            <a:p>
              <a:pPr algn="ctr"/>
              <a:r>
                <a:rPr lang="en-US" sz="6000" dirty="0"/>
                <a:t>Questions ??</a:t>
              </a:r>
            </a:p>
          </p:txBody>
        </p:sp>
      </p:grpSp>
    </p:spTree>
    <p:extLst>
      <p:ext uri="{BB962C8B-B14F-4D97-AF65-F5344CB8AC3E}">
        <p14:creationId xmlns:p14="http://schemas.microsoft.com/office/powerpoint/2010/main" val="340663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6" name="Group 5">
            <a:extLst>
              <a:ext uri="{FF2B5EF4-FFF2-40B4-BE49-F238E27FC236}">
                <a16:creationId xmlns:a16="http://schemas.microsoft.com/office/drawing/2014/main" id="{6DF38394-9F6B-4144-B6F3-64A2918F1CB8}"/>
              </a:ext>
            </a:extLst>
          </p:cNvPr>
          <p:cNvGrpSpPr/>
          <p:nvPr/>
        </p:nvGrpSpPr>
        <p:grpSpPr>
          <a:xfrm>
            <a:off x="0" y="12616"/>
            <a:ext cx="12192000" cy="6867623"/>
            <a:chOff x="0" y="12616"/>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2616"/>
              <a:ext cx="12192000" cy="6867623"/>
            </a:xfrm>
            <a:prstGeom prst="rect">
              <a:avLst/>
            </a:prstGeom>
          </p:spPr>
        </p:pic>
        <p:sp>
          <p:nvSpPr>
            <p:cNvPr id="9" name="Title 1">
              <a:extLst>
                <a:ext uri="{FF2B5EF4-FFF2-40B4-BE49-F238E27FC236}">
                  <a16:creationId xmlns:a16="http://schemas.microsoft.com/office/drawing/2014/main" id="{B7F52553-C6F6-4DEB-BA74-BE2E88D824E6}"/>
                </a:ext>
              </a:extLst>
            </p:cNvPr>
            <p:cNvSpPr txBox="1">
              <a:spLocks/>
            </p:cNvSpPr>
            <p:nvPr/>
          </p:nvSpPr>
          <p:spPr>
            <a:xfrm>
              <a:off x="687347" y="230188"/>
              <a:ext cx="10817306" cy="746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Correlation Plots (2/3) </a:t>
              </a:r>
            </a:p>
          </p:txBody>
        </p:sp>
        <p:sp>
          <p:nvSpPr>
            <p:cNvPr id="10" name="TextBox 9">
              <a:extLst>
                <a:ext uri="{FF2B5EF4-FFF2-40B4-BE49-F238E27FC236}">
                  <a16:creationId xmlns:a16="http://schemas.microsoft.com/office/drawing/2014/main" id="{D97A8022-5A54-4299-9436-25461CE0742F}"/>
                </a:ext>
              </a:extLst>
            </p:cNvPr>
            <p:cNvSpPr txBox="1"/>
            <p:nvPr/>
          </p:nvSpPr>
          <p:spPr>
            <a:xfrm>
              <a:off x="1963704" y="6381093"/>
              <a:ext cx="3062797" cy="369332"/>
            </a:xfrm>
            <a:prstGeom prst="rect">
              <a:avLst/>
            </a:prstGeom>
            <a:noFill/>
          </p:spPr>
          <p:txBody>
            <a:bodyPr wrap="square" rtlCol="0">
              <a:spAutoFit/>
            </a:bodyPr>
            <a:lstStyle/>
            <a:p>
              <a:pPr algn="ctr"/>
              <a:r>
                <a:rPr lang="en-US" b="1" dirty="0"/>
                <a:t>BFI Dataset</a:t>
              </a:r>
            </a:p>
          </p:txBody>
        </p:sp>
        <p:sp>
          <p:nvSpPr>
            <p:cNvPr id="11" name="TextBox 10">
              <a:extLst>
                <a:ext uri="{FF2B5EF4-FFF2-40B4-BE49-F238E27FC236}">
                  <a16:creationId xmlns:a16="http://schemas.microsoft.com/office/drawing/2014/main" id="{97038E26-EBAC-4EC9-8289-923C312DFF36}"/>
                </a:ext>
              </a:extLst>
            </p:cNvPr>
            <p:cNvSpPr txBox="1"/>
            <p:nvPr/>
          </p:nvSpPr>
          <p:spPr>
            <a:xfrm>
              <a:off x="7734480" y="6369473"/>
              <a:ext cx="3062797" cy="369332"/>
            </a:xfrm>
            <a:prstGeom prst="rect">
              <a:avLst/>
            </a:prstGeom>
            <a:noFill/>
          </p:spPr>
          <p:txBody>
            <a:bodyPr wrap="square" rtlCol="0">
              <a:spAutoFit/>
            </a:bodyPr>
            <a:lstStyle/>
            <a:p>
              <a:pPr algn="ctr"/>
              <a:r>
                <a:rPr lang="en-US" b="1" dirty="0"/>
                <a:t>SAM &amp; OSIQ Combined</a:t>
              </a:r>
            </a:p>
          </p:txBody>
        </p:sp>
        <p:pic>
          <p:nvPicPr>
            <p:cNvPr id="12" name="Picture 11">
              <a:extLst>
                <a:ext uri="{FF2B5EF4-FFF2-40B4-BE49-F238E27FC236}">
                  <a16:creationId xmlns:a16="http://schemas.microsoft.com/office/drawing/2014/main" id="{B7A8EE9A-A7E5-4C5A-9B39-432085E854F7}"/>
                </a:ext>
              </a:extLst>
            </p:cNvPr>
            <p:cNvPicPr>
              <a:picLocks noChangeAspect="1"/>
            </p:cNvPicPr>
            <p:nvPr/>
          </p:nvPicPr>
          <p:blipFill rotWithShape="1">
            <a:blip r:embed="rId6"/>
            <a:srcRect l="16484" r="24364"/>
            <a:stretch/>
          </p:blipFill>
          <p:spPr>
            <a:xfrm>
              <a:off x="5929606" y="1311971"/>
              <a:ext cx="5630648" cy="4961247"/>
            </a:xfrm>
            <a:prstGeom prst="rect">
              <a:avLst/>
            </a:prstGeom>
          </p:spPr>
        </p:pic>
        <p:pic>
          <p:nvPicPr>
            <p:cNvPr id="2" name="Picture 1">
              <a:extLst>
                <a:ext uri="{FF2B5EF4-FFF2-40B4-BE49-F238E27FC236}">
                  <a16:creationId xmlns:a16="http://schemas.microsoft.com/office/drawing/2014/main" id="{D1C72EAA-AE48-494E-B359-BB8B3227575D}"/>
                </a:ext>
              </a:extLst>
            </p:cNvPr>
            <p:cNvPicPr>
              <a:picLocks noChangeAspect="1"/>
            </p:cNvPicPr>
            <p:nvPr/>
          </p:nvPicPr>
          <p:blipFill rotWithShape="1">
            <a:blip r:embed="rId7"/>
            <a:srcRect l="22607" t="2529" r="21074"/>
            <a:stretch/>
          </p:blipFill>
          <p:spPr>
            <a:xfrm>
              <a:off x="298958" y="1261497"/>
              <a:ext cx="5630648" cy="5081047"/>
            </a:xfrm>
            <a:prstGeom prst="rect">
              <a:avLst/>
            </a:prstGeom>
          </p:spPr>
        </p:pic>
        <p:sp>
          <p:nvSpPr>
            <p:cNvPr id="3" name="Rectangle 2">
              <a:extLst>
                <a:ext uri="{FF2B5EF4-FFF2-40B4-BE49-F238E27FC236}">
                  <a16:creationId xmlns:a16="http://schemas.microsoft.com/office/drawing/2014/main" id="{F62307CF-A09D-4F3F-A1F2-290AAD2B92D8}"/>
                </a:ext>
              </a:extLst>
            </p:cNvPr>
            <p:cNvSpPr/>
            <p:nvPr/>
          </p:nvSpPr>
          <p:spPr>
            <a:xfrm>
              <a:off x="3495102" y="1144300"/>
              <a:ext cx="993928" cy="246221"/>
            </a:xfrm>
            <a:prstGeom prst="rect">
              <a:avLst/>
            </a:prstGeom>
          </p:spPr>
          <p:txBody>
            <a:bodyPr wrap="square">
              <a:spAutoFit/>
            </a:bodyPr>
            <a:lstStyle/>
            <a:p>
              <a:r>
                <a:rPr lang="en-US" sz="1000" b="1" dirty="0">
                  <a:latin typeface="Calibri" panose="020F0502020204030204" pitchFamily="34" charset="0"/>
                  <a:ea typeface="PMingLiU" panose="02020500000000000000" pitchFamily="18" charset="-120"/>
                  <a:cs typeface="Times New Roman" panose="02020603050405020304" pitchFamily="18" charset="0"/>
                </a:rPr>
                <a:t>Extraversion </a:t>
              </a:r>
              <a:endParaRPr lang="en-US" sz="1000" b="1" dirty="0"/>
            </a:p>
          </p:txBody>
        </p:sp>
        <p:sp>
          <p:nvSpPr>
            <p:cNvPr id="13" name="Rectangle 12">
              <a:extLst>
                <a:ext uri="{FF2B5EF4-FFF2-40B4-BE49-F238E27FC236}">
                  <a16:creationId xmlns:a16="http://schemas.microsoft.com/office/drawing/2014/main" id="{80D83B41-E656-4F75-B63D-73D54A0C8553}"/>
                </a:ext>
              </a:extLst>
            </p:cNvPr>
            <p:cNvSpPr/>
            <p:nvPr/>
          </p:nvSpPr>
          <p:spPr>
            <a:xfrm>
              <a:off x="4289557" y="1138386"/>
              <a:ext cx="1178929" cy="246221"/>
            </a:xfrm>
            <a:prstGeom prst="rect">
              <a:avLst/>
            </a:prstGeom>
          </p:spPr>
          <p:txBody>
            <a:bodyPr wrap="square">
              <a:spAutoFit/>
            </a:bodyPr>
            <a:lstStyle/>
            <a:p>
              <a:r>
                <a:rPr lang="en-US" sz="1000" b="1" dirty="0"/>
                <a:t>Conscientiousness </a:t>
              </a:r>
            </a:p>
          </p:txBody>
        </p:sp>
        <p:sp>
          <p:nvSpPr>
            <p:cNvPr id="14" name="Rectangle 13">
              <a:extLst>
                <a:ext uri="{FF2B5EF4-FFF2-40B4-BE49-F238E27FC236}">
                  <a16:creationId xmlns:a16="http://schemas.microsoft.com/office/drawing/2014/main" id="{74FE802F-843A-408E-A288-E8923ECE57A8}"/>
                </a:ext>
              </a:extLst>
            </p:cNvPr>
            <p:cNvSpPr/>
            <p:nvPr/>
          </p:nvSpPr>
          <p:spPr>
            <a:xfrm>
              <a:off x="2617318" y="1150214"/>
              <a:ext cx="993928" cy="246221"/>
            </a:xfrm>
            <a:prstGeom prst="rect">
              <a:avLst/>
            </a:prstGeom>
          </p:spPr>
          <p:txBody>
            <a:bodyPr wrap="square">
              <a:spAutoFit/>
            </a:bodyPr>
            <a:lstStyle/>
            <a:p>
              <a:r>
                <a:rPr lang="en-US" sz="1000" b="1" dirty="0">
                  <a:latin typeface="Calibri" panose="020F0502020204030204" pitchFamily="34" charset="0"/>
                  <a:ea typeface="PMingLiU" panose="02020500000000000000" pitchFamily="18" charset="-120"/>
                  <a:cs typeface="Times New Roman" panose="02020603050405020304" pitchFamily="18" charset="0"/>
                </a:rPr>
                <a:t>Agreeable </a:t>
              </a:r>
              <a:endParaRPr lang="en-US" sz="1000" b="1" dirty="0"/>
            </a:p>
          </p:txBody>
        </p:sp>
        <p:sp>
          <p:nvSpPr>
            <p:cNvPr id="4" name="Rectangle 3">
              <a:extLst>
                <a:ext uri="{FF2B5EF4-FFF2-40B4-BE49-F238E27FC236}">
                  <a16:creationId xmlns:a16="http://schemas.microsoft.com/office/drawing/2014/main" id="{B6465648-25F9-475C-A093-AE6BEA1E97D1}"/>
                </a:ext>
              </a:extLst>
            </p:cNvPr>
            <p:cNvSpPr/>
            <p:nvPr/>
          </p:nvSpPr>
          <p:spPr>
            <a:xfrm>
              <a:off x="563557" y="1159415"/>
              <a:ext cx="862737" cy="246221"/>
            </a:xfrm>
            <a:prstGeom prst="rect">
              <a:avLst/>
            </a:prstGeom>
          </p:spPr>
          <p:txBody>
            <a:bodyPr wrap="none">
              <a:spAutoFit/>
            </a:bodyPr>
            <a:lstStyle/>
            <a:p>
              <a:r>
                <a:rPr lang="en-US" sz="1000" b="1" dirty="0">
                  <a:latin typeface="Calibri" panose="020F0502020204030204" pitchFamily="34" charset="0"/>
                  <a:ea typeface="PMingLiU" panose="02020500000000000000" pitchFamily="18" charset="-120"/>
                  <a:cs typeface="Times New Roman" panose="02020603050405020304" pitchFamily="18" charset="0"/>
                </a:rPr>
                <a:t>Neuroticism </a:t>
              </a:r>
              <a:endParaRPr lang="en-US" sz="1000" b="1" dirty="0"/>
            </a:p>
          </p:txBody>
        </p:sp>
        <p:sp>
          <p:nvSpPr>
            <p:cNvPr id="15" name="Rectangle 14">
              <a:extLst>
                <a:ext uri="{FF2B5EF4-FFF2-40B4-BE49-F238E27FC236}">
                  <a16:creationId xmlns:a16="http://schemas.microsoft.com/office/drawing/2014/main" id="{7AD665C0-4170-4976-B7C5-3C3EAF75B896}"/>
                </a:ext>
              </a:extLst>
            </p:cNvPr>
            <p:cNvSpPr/>
            <p:nvPr/>
          </p:nvSpPr>
          <p:spPr>
            <a:xfrm>
              <a:off x="1456045" y="1120013"/>
              <a:ext cx="737702" cy="246221"/>
            </a:xfrm>
            <a:prstGeom prst="rect">
              <a:avLst/>
            </a:prstGeom>
          </p:spPr>
          <p:txBody>
            <a:bodyPr wrap="none">
              <a:spAutoFit/>
            </a:bodyPr>
            <a:lstStyle/>
            <a:p>
              <a:r>
                <a:rPr lang="en-US" sz="1000" b="1" dirty="0">
                  <a:latin typeface="Calibri" panose="020F0502020204030204" pitchFamily="34" charset="0"/>
                  <a:ea typeface="PMingLiU" panose="02020500000000000000" pitchFamily="18" charset="-120"/>
                  <a:cs typeface="Times New Roman" panose="02020603050405020304" pitchFamily="18" charset="0"/>
                </a:rPr>
                <a:t>Openness </a:t>
              </a:r>
              <a:endParaRPr lang="en-US" sz="1000" b="1" dirty="0"/>
            </a:p>
          </p:txBody>
        </p:sp>
        <p:sp>
          <p:nvSpPr>
            <p:cNvPr id="16" name="TextBox 15">
              <a:extLst>
                <a:ext uri="{FF2B5EF4-FFF2-40B4-BE49-F238E27FC236}">
                  <a16:creationId xmlns:a16="http://schemas.microsoft.com/office/drawing/2014/main" id="{CDADB1A4-C042-47EA-AB07-F3667AFA57A8}"/>
                </a:ext>
              </a:extLst>
            </p:cNvPr>
            <p:cNvSpPr txBox="1"/>
            <p:nvPr/>
          </p:nvSpPr>
          <p:spPr>
            <a:xfrm>
              <a:off x="7135271" y="1120013"/>
              <a:ext cx="1470581" cy="246221"/>
            </a:xfrm>
            <a:prstGeom prst="rect">
              <a:avLst/>
            </a:prstGeom>
            <a:noFill/>
          </p:spPr>
          <p:txBody>
            <a:bodyPr wrap="square" rtlCol="0">
              <a:spAutoFit/>
            </a:bodyPr>
            <a:lstStyle/>
            <a:p>
              <a:pPr algn="ctr"/>
              <a:r>
                <a:rPr lang="en-US" sz="1000" b="1" dirty="0"/>
                <a:t>Object</a:t>
              </a:r>
            </a:p>
          </p:txBody>
        </p:sp>
        <p:sp>
          <p:nvSpPr>
            <p:cNvPr id="17" name="TextBox 16">
              <a:extLst>
                <a:ext uri="{FF2B5EF4-FFF2-40B4-BE49-F238E27FC236}">
                  <a16:creationId xmlns:a16="http://schemas.microsoft.com/office/drawing/2014/main" id="{1467BAA2-C410-499E-A35F-61ED602E1AFC}"/>
                </a:ext>
              </a:extLst>
            </p:cNvPr>
            <p:cNvSpPr txBox="1"/>
            <p:nvPr/>
          </p:nvSpPr>
          <p:spPr>
            <a:xfrm>
              <a:off x="9516035" y="1145644"/>
              <a:ext cx="1470581" cy="246221"/>
            </a:xfrm>
            <a:prstGeom prst="rect">
              <a:avLst/>
            </a:prstGeom>
            <a:noFill/>
          </p:spPr>
          <p:txBody>
            <a:bodyPr wrap="square" rtlCol="0">
              <a:spAutoFit/>
            </a:bodyPr>
            <a:lstStyle/>
            <a:p>
              <a:pPr algn="ctr"/>
              <a:r>
                <a:rPr lang="en-US" sz="1000" b="1" dirty="0"/>
                <a:t>Spatial</a:t>
              </a:r>
            </a:p>
          </p:txBody>
        </p:sp>
      </p:grpSp>
    </p:spTree>
    <p:extLst>
      <p:ext uri="{BB962C8B-B14F-4D97-AF65-F5344CB8AC3E}">
        <p14:creationId xmlns:p14="http://schemas.microsoft.com/office/powerpoint/2010/main" val="187656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grpSp>
        <p:nvGrpSpPr>
          <p:cNvPr id="3" name="Group 2">
            <a:extLst>
              <a:ext uri="{FF2B5EF4-FFF2-40B4-BE49-F238E27FC236}">
                <a16:creationId xmlns:a16="http://schemas.microsoft.com/office/drawing/2014/main" id="{7E34E648-C818-4121-A966-3909CD006A72}"/>
              </a:ext>
            </a:extLst>
          </p:cNvPr>
          <p:cNvGrpSpPr/>
          <p:nvPr/>
        </p:nvGrpSpPr>
        <p:grpSpPr>
          <a:xfrm>
            <a:off x="0" y="-1"/>
            <a:ext cx="12192000" cy="6867623"/>
            <a:chOff x="0" y="-1"/>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92000" cy="6867623"/>
            </a:xfrm>
            <a:prstGeom prst="rect">
              <a:avLst/>
            </a:prstGeom>
          </p:spPr>
        </p:pic>
        <p:sp>
          <p:nvSpPr>
            <p:cNvPr id="9" name="Title 1">
              <a:extLst>
                <a:ext uri="{FF2B5EF4-FFF2-40B4-BE49-F238E27FC236}">
                  <a16:creationId xmlns:a16="http://schemas.microsoft.com/office/drawing/2014/main" id="{B7F52553-C6F6-4DEB-BA74-BE2E88D824E6}"/>
                </a:ext>
              </a:extLst>
            </p:cNvPr>
            <p:cNvSpPr txBox="1">
              <a:spLocks/>
            </p:cNvSpPr>
            <p:nvPr/>
          </p:nvSpPr>
          <p:spPr>
            <a:xfrm>
              <a:off x="75414" y="2592270"/>
              <a:ext cx="4722828" cy="12695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Correlation Plots (3/3)</a:t>
              </a:r>
            </a:p>
          </p:txBody>
        </p:sp>
        <p:pic>
          <p:nvPicPr>
            <p:cNvPr id="13" name="Picture 12">
              <a:extLst>
                <a:ext uri="{FF2B5EF4-FFF2-40B4-BE49-F238E27FC236}">
                  <a16:creationId xmlns:a16="http://schemas.microsoft.com/office/drawing/2014/main" id="{212E647B-8EC8-4498-A7C8-AACE3142EB13}"/>
                </a:ext>
              </a:extLst>
            </p:cNvPr>
            <p:cNvPicPr>
              <a:picLocks noChangeAspect="1"/>
            </p:cNvPicPr>
            <p:nvPr/>
          </p:nvPicPr>
          <p:blipFill rotWithShape="1">
            <a:blip r:embed="rId6"/>
            <a:srcRect l="21554" t="3251" r="20558"/>
            <a:stretch/>
          </p:blipFill>
          <p:spPr>
            <a:xfrm>
              <a:off x="4638505" y="332160"/>
              <a:ext cx="7110435" cy="6193680"/>
            </a:xfrm>
            <a:prstGeom prst="rect">
              <a:avLst/>
            </a:prstGeom>
          </p:spPr>
        </p:pic>
        <p:sp>
          <p:nvSpPr>
            <p:cNvPr id="10" name="Rectangle 9">
              <a:extLst>
                <a:ext uri="{FF2B5EF4-FFF2-40B4-BE49-F238E27FC236}">
                  <a16:creationId xmlns:a16="http://schemas.microsoft.com/office/drawing/2014/main" id="{D115B0B2-FAED-49BE-B2A5-F47030398F47}"/>
                </a:ext>
              </a:extLst>
            </p:cNvPr>
            <p:cNvSpPr/>
            <p:nvPr/>
          </p:nvSpPr>
          <p:spPr>
            <a:xfrm>
              <a:off x="7935318" y="179410"/>
              <a:ext cx="862737" cy="246221"/>
            </a:xfrm>
            <a:prstGeom prst="rect">
              <a:avLst/>
            </a:prstGeom>
          </p:spPr>
          <p:txBody>
            <a:bodyPr wrap="square">
              <a:spAutoFit/>
            </a:bodyPr>
            <a:lstStyle/>
            <a:p>
              <a:r>
                <a:rPr lang="en-US" sz="1000" b="1" dirty="0">
                  <a:latin typeface="Calibri" panose="020F0502020204030204" pitchFamily="34" charset="0"/>
                  <a:ea typeface="PMingLiU" panose="02020500000000000000" pitchFamily="18" charset="-120"/>
                  <a:cs typeface="Times New Roman" panose="02020603050405020304" pitchFamily="18" charset="0"/>
                </a:rPr>
                <a:t>Neuroticism </a:t>
              </a:r>
              <a:endParaRPr lang="en-US" sz="1000" b="1" dirty="0"/>
            </a:p>
          </p:txBody>
        </p:sp>
        <p:sp>
          <p:nvSpPr>
            <p:cNvPr id="11" name="Rectangle 10">
              <a:extLst>
                <a:ext uri="{FF2B5EF4-FFF2-40B4-BE49-F238E27FC236}">
                  <a16:creationId xmlns:a16="http://schemas.microsoft.com/office/drawing/2014/main" id="{7D75B185-1A81-49EB-9CD7-39AD398291F5}"/>
                </a:ext>
              </a:extLst>
            </p:cNvPr>
            <p:cNvSpPr/>
            <p:nvPr/>
          </p:nvSpPr>
          <p:spPr>
            <a:xfrm>
              <a:off x="9979183" y="209049"/>
              <a:ext cx="1031689" cy="246221"/>
            </a:xfrm>
            <a:prstGeom prst="rect">
              <a:avLst/>
            </a:prstGeom>
          </p:spPr>
          <p:txBody>
            <a:bodyPr wrap="square">
              <a:spAutoFit/>
            </a:bodyPr>
            <a:lstStyle/>
            <a:p>
              <a:r>
                <a:rPr lang="en-US" sz="1000" b="1" dirty="0">
                  <a:latin typeface="Calibri" panose="020F0502020204030204" pitchFamily="34" charset="0"/>
                  <a:ea typeface="PMingLiU" panose="02020500000000000000" pitchFamily="18" charset="-120"/>
                  <a:cs typeface="Times New Roman" panose="02020603050405020304" pitchFamily="18" charset="0"/>
                </a:rPr>
                <a:t>Spatial Imagery </a:t>
              </a:r>
              <a:endParaRPr lang="en-US" sz="1000" b="1" dirty="0"/>
            </a:p>
          </p:txBody>
        </p:sp>
      </p:grpSp>
    </p:spTree>
    <p:extLst>
      <p:ext uri="{BB962C8B-B14F-4D97-AF65-F5344CB8AC3E}">
        <p14:creationId xmlns:p14="http://schemas.microsoft.com/office/powerpoint/2010/main" val="195479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2">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2" name="Straight Connector 74">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6DBA53-8B6E-40FF-A59C-260AFD6E148F}"/>
              </a:ext>
            </a:extLst>
          </p:cNvPr>
          <p:cNvSpPr txBox="1"/>
          <p:nvPr/>
        </p:nvSpPr>
        <p:spPr>
          <a:xfrm>
            <a:off x="527538" y="4756638"/>
            <a:ext cx="11139854" cy="930447"/>
          </a:xfrm>
          <a:prstGeom prst="rect">
            <a:avLst/>
          </a:prstGeom>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Light" panose="020F0302020204030204"/>
                <a:ea typeface="+mn-ea"/>
                <a:cs typeface="+mn-cs"/>
              </a:rPr>
              <a:t>Principal Component Analysis (PCA)</a:t>
            </a:r>
          </a:p>
        </p:txBody>
      </p:sp>
      <p:grpSp>
        <p:nvGrpSpPr>
          <p:cNvPr id="3" name="Group 2">
            <a:extLst>
              <a:ext uri="{FF2B5EF4-FFF2-40B4-BE49-F238E27FC236}">
                <a16:creationId xmlns:a16="http://schemas.microsoft.com/office/drawing/2014/main" id="{13E6DCCF-6924-4304-AE64-DE7B263209FC}"/>
              </a:ext>
            </a:extLst>
          </p:cNvPr>
          <p:cNvGrpSpPr/>
          <p:nvPr/>
        </p:nvGrpSpPr>
        <p:grpSpPr>
          <a:xfrm>
            <a:off x="6411155" y="671003"/>
            <a:ext cx="5652898" cy="3934275"/>
            <a:chOff x="6411155" y="671003"/>
            <a:chExt cx="5652898" cy="3934275"/>
          </a:xfrm>
        </p:grpSpPr>
        <p:pic>
          <p:nvPicPr>
            <p:cNvPr id="22" name="Picture 21">
              <a:extLst>
                <a:ext uri="{FF2B5EF4-FFF2-40B4-BE49-F238E27FC236}">
                  <a16:creationId xmlns:a16="http://schemas.microsoft.com/office/drawing/2014/main" id="{2EA00EB5-0410-4D72-91BE-95B0025BA8C7}"/>
                </a:ext>
              </a:extLst>
            </p:cNvPr>
            <p:cNvPicPr>
              <a:picLocks noChangeAspect="1"/>
            </p:cNvPicPr>
            <p:nvPr/>
          </p:nvPicPr>
          <p:blipFill>
            <a:blip r:embed="rId2"/>
            <a:stretch>
              <a:fillRect/>
            </a:stretch>
          </p:blipFill>
          <p:spPr>
            <a:xfrm rot="20822640">
              <a:off x="6411155" y="671003"/>
              <a:ext cx="2882070" cy="1551884"/>
            </a:xfrm>
            <a:prstGeom prst="rect">
              <a:avLst/>
            </a:prstGeom>
          </p:spPr>
        </p:pic>
        <p:sp>
          <p:nvSpPr>
            <p:cNvPr id="21" name="Oval 20">
              <a:extLst>
                <a:ext uri="{FF2B5EF4-FFF2-40B4-BE49-F238E27FC236}">
                  <a16:creationId xmlns:a16="http://schemas.microsoft.com/office/drawing/2014/main" id="{90A63127-0127-44ED-B29D-CECE8DDC385E}"/>
                </a:ext>
              </a:extLst>
            </p:cNvPr>
            <p:cNvSpPr/>
            <p:nvPr/>
          </p:nvSpPr>
          <p:spPr>
            <a:xfrm>
              <a:off x="8166079" y="2224454"/>
              <a:ext cx="1442300" cy="5938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Data Analysis</a:t>
              </a:r>
            </a:p>
          </p:txBody>
        </p:sp>
        <p:pic>
          <p:nvPicPr>
            <p:cNvPr id="23" name="Picture 22">
              <a:extLst>
                <a:ext uri="{FF2B5EF4-FFF2-40B4-BE49-F238E27FC236}">
                  <a16:creationId xmlns:a16="http://schemas.microsoft.com/office/drawing/2014/main" id="{A8B1E275-06DB-4758-B965-B4D523E9AFB2}"/>
                </a:ext>
              </a:extLst>
            </p:cNvPr>
            <p:cNvPicPr>
              <a:picLocks noChangeAspect="1"/>
            </p:cNvPicPr>
            <p:nvPr/>
          </p:nvPicPr>
          <p:blipFill>
            <a:blip r:embed="rId3"/>
            <a:stretch>
              <a:fillRect/>
            </a:stretch>
          </p:blipFill>
          <p:spPr>
            <a:xfrm rot="303413">
              <a:off x="6568596" y="2751909"/>
              <a:ext cx="2882070" cy="1138740"/>
            </a:xfrm>
            <a:prstGeom prst="rect">
              <a:avLst/>
            </a:prstGeom>
          </p:spPr>
        </p:pic>
        <p:pic>
          <p:nvPicPr>
            <p:cNvPr id="38" name="Picture 14" descr="Image result for machine learning transparent background">
              <a:extLst>
                <a:ext uri="{FF2B5EF4-FFF2-40B4-BE49-F238E27FC236}">
                  <a16:creationId xmlns:a16="http://schemas.microsoft.com/office/drawing/2014/main" id="{E4040FD7-4E05-4F34-BD96-9B08EE4D12D1}"/>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colorTemperature colorTemp="6517"/>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246917" y="3019635"/>
              <a:ext cx="1569944" cy="15856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636ECD5-11A7-42A2-BEDA-70A2FABBDACC}"/>
                </a:ext>
              </a:extLst>
            </p:cNvPr>
            <p:cNvPicPr>
              <a:picLocks noChangeAspect="1"/>
            </p:cNvPicPr>
            <p:nvPr/>
          </p:nvPicPr>
          <p:blipFill>
            <a:blip r:embed="rId6"/>
            <a:stretch>
              <a:fillRect/>
            </a:stretch>
          </p:blipFill>
          <p:spPr>
            <a:xfrm rot="1109245">
              <a:off x="9129018" y="1332698"/>
              <a:ext cx="2935035" cy="1284664"/>
            </a:xfrm>
            <a:prstGeom prst="rect">
              <a:avLst/>
            </a:prstGeom>
          </p:spPr>
        </p:pic>
      </p:grpSp>
      <p:cxnSp>
        <p:nvCxnSpPr>
          <p:cNvPr id="43" name="Straight Connector 42">
            <a:extLst>
              <a:ext uri="{FF2B5EF4-FFF2-40B4-BE49-F238E27FC236}">
                <a16:creationId xmlns:a16="http://schemas.microsoft.com/office/drawing/2014/main" id="{D192E52E-197F-40BD-B386-D25915BA602C}"/>
              </a:ext>
            </a:extLst>
          </p:cNvPr>
          <p:cNvCxnSpPr/>
          <p:nvPr/>
        </p:nvCxnSpPr>
        <p:spPr>
          <a:xfrm>
            <a:off x="3139126" y="1470581"/>
            <a:ext cx="0" cy="9426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EE641C6-1060-4399-B394-B821A3AB3B2F}"/>
              </a:ext>
            </a:extLst>
          </p:cNvPr>
          <p:cNvGrpSpPr/>
          <p:nvPr/>
        </p:nvGrpSpPr>
        <p:grpSpPr>
          <a:xfrm>
            <a:off x="225214" y="696423"/>
            <a:ext cx="5708417" cy="3562350"/>
            <a:chOff x="225214" y="696423"/>
            <a:chExt cx="5708417" cy="3562350"/>
          </a:xfrm>
        </p:grpSpPr>
        <p:grpSp>
          <p:nvGrpSpPr>
            <p:cNvPr id="37" name="Group 36">
              <a:extLst>
                <a:ext uri="{FF2B5EF4-FFF2-40B4-BE49-F238E27FC236}">
                  <a16:creationId xmlns:a16="http://schemas.microsoft.com/office/drawing/2014/main" id="{7AF69590-5B5B-4878-9735-0B9E1F0D1838}"/>
                </a:ext>
              </a:extLst>
            </p:cNvPr>
            <p:cNvGrpSpPr/>
            <p:nvPr/>
          </p:nvGrpSpPr>
          <p:grpSpPr>
            <a:xfrm>
              <a:off x="225214" y="696423"/>
              <a:ext cx="5060278" cy="3562350"/>
              <a:chOff x="857839" y="629279"/>
              <a:chExt cx="5060278" cy="3562350"/>
            </a:xfrm>
          </p:grpSpPr>
          <p:pic>
            <p:nvPicPr>
              <p:cNvPr id="14" name="Picture 13">
                <a:extLst>
                  <a:ext uri="{FF2B5EF4-FFF2-40B4-BE49-F238E27FC236}">
                    <a16:creationId xmlns:a16="http://schemas.microsoft.com/office/drawing/2014/main" id="{F71004D6-9F1F-4564-8605-67C2D58065DE}"/>
                  </a:ext>
                </a:extLst>
              </p:cNvPr>
              <p:cNvPicPr>
                <a:picLocks noChangeAspect="1"/>
              </p:cNvPicPr>
              <p:nvPr/>
            </p:nvPicPr>
            <p:blipFill>
              <a:blip r:embed="rId7"/>
              <a:stretch>
                <a:fillRect/>
              </a:stretch>
            </p:blipFill>
            <p:spPr>
              <a:xfrm>
                <a:off x="1027583" y="629279"/>
                <a:ext cx="4240153" cy="3562350"/>
              </a:xfrm>
              <a:prstGeom prst="rect">
                <a:avLst/>
              </a:prstGeom>
            </p:spPr>
          </p:pic>
          <p:cxnSp>
            <p:nvCxnSpPr>
              <p:cNvPr id="4" name="Straight Connector 3">
                <a:extLst>
                  <a:ext uri="{FF2B5EF4-FFF2-40B4-BE49-F238E27FC236}">
                    <a16:creationId xmlns:a16="http://schemas.microsoft.com/office/drawing/2014/main" id="{357DB475-D5FC-43F9-8D07-C8F1B10E4171}"/>
                  </a:ext>
                </a:extLst>
              </p:cNvPr>
              <p:cNvCxnSpPr/>
              <p:nvPr/>
            </p:nvCxnSpPr>
            <p:spPr>
              <a:xfrm flipH="1">
                <a:off x="1216058" y="1857080"/>
                <a:ext cx="39592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 name="Straight Connector 5">
                <a:extLst>
                  <a:ext uri="{FF2B5EF4-FFF2-40B4-BE49-F238E27FC236}">
                    <a16:creationId xmlns:a16="http://schemas.microsoft.com/office/drawing/2014/main" id="{1B21688D-8091-4AF4-8940-33CA29F7192D}"/>
                  </a:ext>
                </a:extLst>
              </p:cNvPr>
              <p:cNvCxnSpPr>
                <a:cxnSpLocks/>
              </p:cNvCxnSpPr>
              <p:nvPr/>
            </p:nvCxnSpPr>
            <p:spPr>
              <a:xfrm>
                <a:off x="1216058" y="1857080"/>
                <a:ext cx="0" cy="1781666"/>
              </a:xfrm>
              <a:prstGeom prst="line">
                <a:avLst/>
              </a:prstGeom>
            </p:spPr>
            <p:style>
              <a:lnRef idx="3">
                <a:schemeClr val="accent3"/>
              </a:lnRef>
              <a:fillRef idx="0">
                <a:schemeClr val="accent3"/>
              </a:fillRef>
              <a:effectRef idx="2">
                <a:schemeClr val="accent3"/>
              </a:effectRef>
              <a:fontRef idx="minor">
                <a:schemeClr val="tx1"/>
              </a:fontRef>
            </p:style>
          </p:cxnSp>
          <p:sp>
            <p:nvSpPr>
              <p:cNvPr id="8" name="Rectangle: Rounded Corners 7">
                <a:extLst>
                  <a:ext uri="{FF2B5EF4-FFF2-40B4-BE49-F238E27FC236}">
                    <a16:creationId xmlns:a16="http://schemas.microsoft.com/office/drawing/2014/main" id="{03E0CAFB-DD36-4587-BB50-4FB9672E641B}"/>
                  </a:ext>
                </a:extLst>
              </p:cNvPr>
              <p:cNvSpPr/>
              <p:nvPr/>
            </p:nvSpPr>
            <p:spPr>
              <a:xfrm>
                <a:off x="857839" y="3638746"/>
                <a:ext cx="593887" cy="4965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a:t>BADA</a:t>
                </a:r>
              </a:p>
            </p:txBody>
          </p:sp>
          <p:cxnSp>
            <p:nvCxnSpPr>
              <p:cNvPr id="17" name="Straight Connector 16">
                <a:extLst>
                  <a:ext uri="{FF2B5EF4-FFF2-40B4-BE49-F238E27FC236}">
                    <a16:creationId xmlns:a16="http://schemas.microsoft.com/office/drawing/2014/main" id="{E59C346A-7758-409E-8D82-00C34014C231}"/>
                  </a:ext>
                </a:extLst>
              </p:cNvPr>
              <p:cNvCxnSpPr>
                <a:cxnSpLocks/>
              </p:cNvCxnSpPr>
              <p:nvPr/>
            </p:nvCxnSpPr>
            <p:spPr>
              <a:xfrm>
                <a:off x="4157221" y="3167406"/>
                <a:ext cx="52790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340DCEB1-23B2-4F84-BD80-EC3825E25EF4}"/>
                  </a:ext>
                </a:extLst>
              </p:cNvPr>
              <p:cNvCxnSpPr>
                <a:cxnSpLocks/>
              </p:cNvCxnSpPr>
              <p:nvPr/>
            </p:nvCxnSpPr>
            <p:spPr>
              <a:xfrm>
                <a:off x="4685122" y="3167406"/>
                <a:ext cx="0" cy="471340"/>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Straight Connector 25">
                <a:extLst>
                  <a:ext uri="{FF2B5EF4-FFF2-40B4-BE49-F238E27FC236}">
                    <a16:creationId xmlns:a16="http://schemas.microsoft.com/office/drawing/2014/main" id="{3AAEBCBC-CA20-4605-AFD1-78DBCD88E1FC}"/>
                  </a:ext>
                </a:extLst>
              </p:cNvPr>
              <p:cNvCxnSpPr/>
              <p:nvPr/>
            </p:nvCxnSpPr>
            <p:spPr>
              <a:xfrm>
                <a:off x="4421171" y="2064470"/>
                <a:ext cx="0" cy="562635"/>
              </a:xfrm>
              <a:prstGeom prst="line">
                <a:avLst/>
              </a:prstGeom>
            </p:spPr>
            <p:style>
              <a:lnRef idx="3">
                <a:schemeClr val="accent3"/>
              </a:lnRef>
              <a:fillRef idx="0">
                <a:schemeClr val="accent3"/>
              </a:fillRef>
              <a:effectRef idx="2">
                <a:schemeClr val="accent3"/>
              </a:effectRef>
              <a:fontRef idx="minor">
                <a:schemeClr val="tx1"/>
              </a:fontRef>
            </p:style>
          </p:cxnSp>
          <p:cxnSp>
            <p:nvCxnSpPr>
              <p:cNvPr id="30" name="Straight Connector 29">
                <a:extLst>
                  <a:ext uri="{FF2B5EF4-FFF2-40B4-BE49-F238E27FC236}">
                    <a16:creationId xmlns:a16="http://schemas.microsoft.com/office/drawing/2014/main" id="{63F85600-44D0-4744-AD2E-8B59C949F2AD}"/>
                  </a:ext>
                </a:extLst>
              </p:cNvPr>
              <p:cNvCxnSpPr>
                <a:cxnSpLocks/>
              </p:cNvCxnSpPr>
              <p:nvPr/>
            </p:nvCxnSpPr>
            <p:spPr>
              <a:xfrm>
                <a:off x="4421171" y="2627105"/>
                <a:ext cx="116128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id="{E9C48BDB-7672-4311-A00C-94C88E7C0089}"/>
                  </a:ext>
                </a:extLst>
              </p:cNvPr>
              <p:cNvCxnSpPr>
                <a:cxnSpLocks/>
              </p:cNvCxnSpPr>
              <p:nvPr/>
            </p:nvCxnSpPr>
            <p:spPr>
              <a:xfrm flipH="1">
                <a:off x="5573031" y="2627105"/>
                <a:ext cx="9426" cy="1011641"/>
              </a:xfrm>
              <a:prstGeom prst="line">
                <a:avLst/>
              </a:prstGeom>
            </p:spPr>
            <p:style>
              <a:lnRef idx="3">
                <a:schemeClr val="accent3"/>
              </a:lnRef>
              <a:fillRef idx="0">
                <a:schemeClr val="accent3"/>
              </a:fillRef>
              <a:effectRef idx="2">
                <a:schemeClr val="accent3"/>
              </a:effectRef>
              <a:fontRef idx="minor">
                <a:schemeClr val="tx1"/>
              </a:fontRef>
            </p:style>
          </p:cxnSp>
          <p:sp>
            <p:nvSpPr>
              <p:cNvPr id="34" name="Rectangle: Rounded Corners 33">
                <a:extLst>
                  <a:ext uri="{FF2B5EF4-FFF2-40B4-BE49-F238E27FC236}">
                    <a16:creationId xmlns:a16="http://schemas.microsoft.com/office/drawing/2014/main" id="{EA88EAC0-3BE2-4B08-AF65-485B7C3E987A}"/>
                  </a:ext>
                </a:extLst>
              </p:cNvPr>
              <p:cNvSpPr/>
              <p:nvPr/>
            </p:nvSpPr>
            <p:spPr>
              <a:xfrm>
                <a:off x="5213023" y="3638746"/>
                <a:ext cx="705094" cy="4713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a:t>MFA</a:t>
                </a:r>
              </a:p>
            </p:txBody>
          </p:sp>
        </p:grpSp>
        <p:cxnSp>
          <p:nvCxnSpPr>
            <p:cNvPr id="45" name="Straight Connector 44">
              <a:extLst>
                <a:ext uri="{FF2B5EF4-FFF2-40B4-BE49-F238E27FC236}">
                  <a16:creationId xmlns:a16="http://schemas.microsoft.com/office/drawing/2014/main" id="{B31A58D6-C74D-4D5C-ABD5-E869F94E7AA5}"/>
                </a:ext>
              </a:extLst>
            </p:cNvPr>
            <p:cNvCxnSpPr/>
            <p:nvPr/>
          </p:nvCxnSpPr>
          <p:spPr>
            <a:xfrm>
              <a:off x="1350073" y="2148291"/>
              <a:ext cx="0" cy="1574276"/>
            </a:xfrm>
            <a:prstGeom prst="line">
              <a:avLst/>
            </a:prstGeom>
          </p:spPr>
          <p:style>
            <a:lnRef idx="3">
              <a:schemeClr val="accent2"/>
            </a:lnRef>
            <a:fillRef idx="0">
              <a:schemeClr val="accent2"/>
            </a:fillRef>
            <a:effectRef idx="2">
              <a:schemeClr val="accent2"/>
            </a:effectRef>
            <a:fontRef idx="minor">
              <a:schemeClr val="tx1"/>
            </a:fontRef>
          </p:style>
        </p:cxnSp>
        <p:sp>
          <p:nvSpPr>
            <p:cNvPr id="49" name="Rectangle: Rounded Corners 48">
              <a:extLst>
                <a:ext uri="{FF2B5EF4-FFF2-40B4-BE49-F238E27FC236}">
                  <a16:creationId xmlns:a16="http://schemas.microsoft.com/office/drawing/2014/main" id="{AE167D22-E97D-451A-9417-D387BED1FA78}"/>
                </a:ext>
              </a:extLst>
            </p:cNvPr>
            <p:cNvSpPr/>
            <p:nvPr/>
          </p:nvSpPr>
          <p:spPr>
            <a:xfrm>
              <a:off x="989336" y="3693372"/>
              <a:ext cx="721475" cy="46882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CEFB2D26-BF06-4A4F-BCA8-2A8533652CB9}"/>
                </a:ext>
              </a:extLst>
            </p:cNvPr>
            <p:cNvCxnSpPr>
              <a:cxnSpLocks/>
            </p:cNvCxnSpPr>
            <p:nvPr/>
          </p:nvCxnSpPr>
          <p:spPr>
            <a:xfrm>
              <a:off x="4086225" y="1800800"/>
              <a:ext cx="1457325"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C99F6920-0E11-403B-BC60-F67F3EAF8BF8}"/>
                </a:ext>
              </a:extLst>
            </p:cNvPr>
            <p:cNvCxnSpPr>
              <a:cxnSpLocks/>
            </p:cNvCxnSpPr>
            <p:nvPr/>
          </p:nvCxnSpPr>
          <p:spPr>
            <a:xfrm>
              <a:off x="5543550" y="1800800"/>
              <a:ext cx="0" cy="1905090"/>
            </a:xfrm>
            <a:prstGeom prst="line">
              <a:avLst/>
            </a:prstGeom>
          </p:spPr>
          <p:style>
            <a:lnRef idx="3">
              <a:schemeClr val="accent3"/>
            </a:lnRef>
            <a:fillRef idx="0">
              <a:schemeClr val="accent3"/>
            </a:fillRef>
            <a:effectRef idx="2">
              <a:schemeClr val="accent3"/>
            </a:effectRef>
            <a:fontRef idx="minor">
              <a:schemeClr val="tx1"/>
            </a:fontRef>
          </p:style>
        </p:cxnSp>
        <p:sp>
          <p:nvSpPr>
            <p:cNvPr id="56" name="Rectangle: Rounded Corners 55">
              <a:extLst>
                <a:ext uri="{FF2B5EF4-FFF2-40B4-BE49-F238E27FC236}">
                  <a16:creationId xmlns:a16="http://schemas.microsoft.com/office/drawing/2014/main" id="{182C3BA0-D411-4119-A0CB-670974388DED}"/>
                </a:ext>
              </a:extLst>
            </p:cNvPr>
            <p:cNvSpPr/>
            <p:nvPr/>
          </p:nvSpPr>
          <p:spPr>
            <a:xfrm>
              <a:off x="5406668" y="3705891"/>
              <a:ext cx="526963" cy="47133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a:t>PLS</a:t>
              </a:r>
            </a:p>
          </p:txBody>
        </p:sp>
      </p:grpSp>
    </p:spTree>
    <p:extLst>
      <p:ext uri="{BB962C8B-B14F-4D97-AF65-F5344CB8AC3E}">
        <p14:creationId xmlns:p14="http://schemas.microsoft.com/office/powerpoint/2010/main" val="213623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13" name="Picture 12">
            <a:extLst>
              <a:ext uri="{FF2B5EF4-FFF2-40B4-BE49-F238E27FC236}">
                <a16:creationId xmlns:a16="http://schemas.microsoft.com/office/drawing/2014/main" id="{728C51CA-16A4-4CC8-8785-22CE57182630}"/>
              </a:ext>
            </a:extLst>
          </p:cNvPr>
          <p:cNvPicPr>
            <a:picLocks noChangeAspect="1"/>
          </p:cNvPicPr>
          <p:nvPr/>
        </p:nvPicPr>
        <p:blipFill>
          <a:blip r:embed="rId3"/>
          <a:stretch>
            <a:fillRect/>
          </a:stretch>
        </p:blipFill>
        <p:spPr>
          <a:xfrm>
            <a:off x="5839928" y="2628900"/>
            <a:ext cx="200025" cy="1600200"/>
          </a:xfrm>
          <a:prstGeom prst="rect">
            <a:avLst/>
          </a:prstGeom>
        </p:spPr>
      </p:pic>
      <p:grpSp>
        <p:nvGrpSpPr>
          <p:cNvPr id="2" name="Group 1">
            <a:extLst>
              <a:ext uri="{FF2B5EF4-FFF2-40B4-BE49-F238E27FC236}">
                <a16:creationId xmlns:a16="http://schemas.microsoft.com/office/drawing/2014/main" id="{F62AE0C5-C0A2-486B-83F8-7E69D9F33D01}"/>
              </a:ext>
            </a:extLst>
          </p:cNvPr>
          <p:cNvGrpSpPr/>
          <p:nvPr/>
        </p:nvGrpSpPr>
        <p:grpSpPr>
          <a:xfrm>
            <a:off x="0" y="-177536"/>
            <a:ext cx="12192000" cy="6867623"/>
            <a:chOff x="0" y="-177536"/>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0" y="-177536"/>
              <a:ext cx="12192000" cy="6867623"/>
            </a:xfrm>
            <a:prstGeom prst="rect">
              <a:avLst/>
            </a:prstGeom>
          </p:spPr>
        </p:pic>
        <p:sp>
          <p:nvSpPr>
            <p:cNvPr id="6" name="Title 1">
              <a:extLst>
                <a:ext uri="{FF2B5EF4-FFF2-40B4-BE49-F238E27FC236}">
                  <a16:creationId xmlns:a16="http://schemas.microsoft.com/office/drawing/2014/main" id="{0BD98C4A-C2B7-4473-BBCD-71D6FA509108}"/>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Results (PCA): Factor Scores</a:t>
              </a:r>
            </a:p>
          </p:txBody>
        </p:sp>
        <p:pic>
          <p:nvPicPr>
            <p:cNvPr id="3" name="Picture 2">
              <a:extLst>
                <a:ext uri="{FF2B5EF4-FFF2-40B4-BE49-F238E27FC236}">
                  <a16:creationId xmlns:a16="http://schemas.microsoft.com/office/drawing/2014/main" id="{A5D2C0CF-1EFF-4FDE-A8E4-DC60274CFA6F}"/>
                </a:ext>
              </a:extLst>
            </p:cNvPr>
            <p:cNvPicPr>
              <a:picLocks noChangeAspect="1"/>
            </p:cNvPicPr>
            <p:nvPr/>
          </p:nvPicPr>
          <p:blipFill rotWithShape="1">
            <a:blip r:embed="rId7"/>
            <a:srcRect l="23155" r="21569" b="2326"/>
            <a:stretch/>
          </p:blipFill>
          <p:spPr>
            <a:xfrm>
              <a:off x="421616" y="854933"/>
              <a:ext cx="5469101" cy="5036820"/>
            </a:xfrm>
            <a:prstGeom prst="rect">
              <a:avLst/>
            </a:prstGeom>
          </p:spPr>
        </p:pic>
        <p:pic>
          <p:nvPicPr>
            <p:cNvPr id="9" name="Picture 8">
              <a:extLst>
                <a:ext uri="{FF2B5EF4-FFF2-40B4-BE49-F238E27FC236}">
                  <a16:creationId xmlns:a16="http://schemas.microsoft.com/office/drawing/2014/main" id="{21A26E0F-0BEE-42CC-A4EE-8B8F75F3CA99}"/>
                </a:ext>
              </a:extLst>
            </p:cNvPr>
            <p:cNvPicPr>
              <a:picLocks noChangeAspect="1"/>
            </p:cNvPicPr>
            <p:nvPr/>
          </p:nvPicPr>
          <p:blipFill rotWithShape="1">
            <a:blip r:embed="rId8"/>
            <a:srcRect l="22839" r="21170" b="2326"/>
            <a:stretch/>
          </p:blipFill>
          <p:spPr>
            <a:xfrm>
              <a:off x="5976594" y="846305"/>
              <a:ext cx="5539747" cy="5036820"/>
            </a:xfrm>
            <a:prstGeom prst="rect">
              <a:avLst/>
            </a:prstGeom>
          </p:spPr>
        </p:pic>
        <p:pic>
          <p:nvPicPr>
            <p:cNvPr id="11" name="Picture 10">
              <a:extLst>
                <a:ext uri="{FF2B5EF4-FFF2-40B4-BE49-F238E27FC236}">
                  <a16:creationId xmlns:a16="http://schemas.microsoft.com/office/drawing/2014/main" id="{3D3A93DC-C6BD-4A9A-9C68-856E521868EB}"/>
                </a:ext>
              </a:extLst>
            </p:cNvPr>
            <p:cNvPicPr>
              <a:picLocks noChangeAspect="1"/>
            </p:cNvPicPr>
            <p:nvPr/>
          </p:nvPicPr>
          <p:blipFill>
            <a:blip r:embed="rId9"/>
            <a:stretch>
              <a:fillRect/>
            </a:stretch>
          </p:blipFill>
          <p:spPr>
            <a:xfrm>
              <a:off x="2235283" y="5910263"/>
              <a:ext cx="1609725" cy="266700"/>
            </a:xfrm>
            <a:prstGeom prst="rect">
              <a:avLst/>
            </a:prstGeom>
          </p:spPr>
        </p:pic>
        <p:pic>
          <p:nvPicPr>
            <p:cNvPr id="12" name="Picture 11">
              <a:extLst>
                <a:ext uri="{FF2B5EF4-FFF2-40B4-BE49-F238E27FC236}">
                  <a16:creationId xmlns:a16="http://schemas.microsoft.com/office/drawing/2014/main" id="{09A25038-EA33-4BB3-AFAA-C710CF6F3FB6}"/>
                </a:ext>
              </a:extLst>
            </p:cNvPr>
            <p:cNvPicPr>
              <a:picLocks noChangeAspect="1"/>
            </p:cNvPicPr>
            <p:nvPr/>
          </p:nvPicPr>
          <p:blipFill>
            <a:blip r:embed="rId9"/>
            <a:stretch>
              <a:fillRect/>
            </a:stretch>
          </p:blipFill>
          <p:spPr>
            <a:xfrm>
              <a:off x="8346992" y="5899622"/>
              <a:ext cx="1609725" cy="266700"/>
            </a:xfrm>
            <a:prstGeom prst="rect">
              <a:avLst/>
            </a:prstGeom>
          </p:spPr>
        </p:pic>
        <p:pic>
          <p:nvPicPr>
            <p:cNvPr id="14" name="Picture 13">
              <a:extLst>
                <a:ext uri="{FF2B5EF4-FFF2-40B4-BE49-F238E27FC236}">
                  <a16:creationId xmlns:a16="http://schemas.microsoft.com/office/drawing/2014/main" id="{CAD37ABD-E0F7-488C-8D50-20AAD9900860}"/>
                </a:ext>
              </a:extLst>
            </p:cNvPr>
            <p:cNvPicPr>
              <a:picLocks noChangeAspect="1"/>
            </p:cNvPicPr>
            <p:nvPr/>
          </p:nvPicPr>
          <p:blipFill>
            <a:blip r:embed="rId3"/>
            <a:stretch>
              <a:fillRect/>
            </a:stretch>
          </p:blipFill>
          <p:spPr>
            <a:xfrm>
              <a:off x="219075" y="2628900"/>
              <a:ext cx="200025" cy="1600200"/>
            </a:xfrm>
            <a:prstGeom prst="rect">
              <a:avLst/>
            </a:prstGeom>
          </p:spPr>
        </p:pic>
      </p:grpSp>
    </p:spTree>
    <p:extLst>
      <p:ext uri="{BB962C8B-B14F-4D97-AF65-F5344CB8AC3E}">
        <p14:creationId xmlns:p14="http://schemas.microsoft.com/office/powerpoint/2010/main" val="357286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68094"/>
            <a:ext cx="12192000" cy="6867623"/>
          </a:xfrm>
          <a:prstGeom prst="rect">
            <a:avLst/>
          </a:prstGeom>
        </p:spPr>
      </p:pic>
      <p:sp>
        <p:nvSpPr>
          <p:cNvPr id="6" name="Title 1">
            <a:extLst>
              <a:ext uri="{FF2B5EF4-FFF2-40B4-BE49-F238E27FC236}">
                <a16:creationId xmlns:a16="http://schemas.microsoft.com/office/drawing/2014/main" id="{9D5CD6CE-B273-4327-9EA3-FA5130444DD8}"/>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Results (PCA): Loadings</a:t>
            </a:r>
          </a:p>
        </p:txBody>
      </p:sp>
      <p:pic>
        <p:nvPicPr>
          <p:cNvPr id="2" name="Picture 1">
            <a:extLst>
              <a:ext uri="{FF2B5EF4-FFF2-40B4-BE49-F238E27FC236}">
                <a16:creationId xmlns:a16="http://schemas.microsoft.com/office/drawing/2014/main" id="{44FD5D08-094F-4F44-BC5E-EA4A23BEA1A8}"/>
              </a:ext>
            </a:extLst>
          </p:cNvPr>
          <p:cNvPicPr>
            <a:picLocks noChangeAspect="1"/>
          </p:cNvPicPr>
          <p:nvPr/>
        </p:nvPicPr>
        <p:blipFill rotWithShape="1">
          <a:blip r:embed="rId6"/>
          <a:srcRect l="21708" t="1783" r="20371" b="2213"/>
          <a:stretch/>
        </p:blipFill>
        <p:spPr>
          <a:xfrm>
            <a:off x="440301" y="1027906"/>
            <a:ext cx="5314693" cy="4597155"/>
          </a:xfrm>
          <a:prstGeom prst="rect">
            <a:avLst/>
          </a:prstGeom>
        </p:spPr>
      </p:pic>
      <p:pic>
        <p:nvPicPr>
          <p:cNvPr id="3" name="Picture 2">
            <a:extLst>
              <a:ext uri="{FF2B5EF4-FFF2-40B4-BE49-F238E27FC236}">
                <a16:creationId xmlns:a16="http://schemas.microsoft.com/office/drawing/2014/main" id="{FAAC62D7-07A7-4E41-88A1-A564CFCC293C}"/>
              </a:ext>
            </a:extLst>
          </p:cNvPr>
          <p:cNvPicPr>
            <a:picLocks noChangeAspect="1"/>
          </p:cNvPicPr>
          <p:nvPr/>
        </p:nvPicPr>
        <p:blipFill>
          <a:blip r:embed="rId7"/>
          <a:stretch>
            <a:fillRect/>
          </a:stretch>
        </p:blipFill>
        <p:spPr>
          <a:xfrm>
            <a:off x="629908" y="1162843"/>
            <a:ext cx="1076578" cy="1011415"/>
          </a:xfrm>
          <a:prstGeom prst="rect">
            <a:avLst/>
          </a:prstGeom>
        </p:spPr>
      </p:pic>
      <p:pic>
        <p:nvPicPr>
          <p:cNvPr id="9" name="Picture 8">
            <a:extLst>
              <a:ext uri="{FF2B5EF4-FFF2-40B4-BE49-F238E27FC236}">
                <a16:creationId xmlns:a16="http://schemas.microsoft.com/office/drawing/2014/main" id="{177C8687-87DF-4309-BB2A-FF8D20B1720E}"/>
              </a:ext>
            </a:extLst>
          </p:cNvPr>
          <p:cNvPicPr>
            <a:picLocks noChangeAspect="1"/>
          </p:cNvPicPr>
          <p:nvPr/>
        </p:nvPicPr>
        <p:blipFill>
          <a:blip r:embed="rId8"/>
          <a:stretch>
            <a:fillRect/>
          </a:stretch>
        </p:blipFill>
        <p:spPr>
          <a:xfrm>
            <a:off x="2253775" y="5644733"/>
            <a:ext cx="1284081" cy="213019"/>
          </a:xfrm>
          <a:prstGeom prst="rect">
            <a:avLst/>
          </a:prstGeom>
        </p:spPr>
      </p:pic>
      <p:pic>
        <p:nvPicPr>
          <p:cNvPr id="10" name="Picture 9">
            <a:extLst>
              <a:ext uri="{FF2B5EF4-FFF2-40B4-BE49-F238E27FC236}">
                <a16:creationId xmlns:a16="http://schemas.microsoft.com/office/drawing/2014/main" id="{40E3114E-956A-49BC-A004-88993841BAF7}"/>
              </a:ext>
            </a:extLst>
          </p:cNvPr>
          <p:cNvPicPr>
            <a:picLocks noChangeAspect="1"/>
          </p:cNvPicPr>
          <p:nvPr/>
        </p:nvPicPr>
        <p:blipFill>
          <a:blip r:embed="rId9"/>
          <a:stretch>
            <a:fillRect/>
          </a:stretch>
        </p:blipFill>
        <p:spPr>
          <a:xfrm>
            <a:off x="280742" y="2520996"/>
            <a:ext cx="159560" cy="1278116"/>
          </a:xfrm>
          <a:prstGeom prst="rect">
            <a:avLst/>
          </a:prstGeom>
        </p:spPr>
      </p:pic>
      <p:pic>
        <p:nvPicPr>
          <p:cNvPr id="11" name="Picture 10">
            <a:extLst>
              <a:ext uri="{FF2B5EF4-FFF2-40B4-BE49-F238E27FC236}">
                <a16:creationId xmlns:a16="http://schemas.microsoft.com/office/drawing/2014/main" id="{4A7F1CFF-AA91-43C4-8D7B-A116C510128C}"/>
              </a:ext>
            </a:extLst>
          </p:cNvPr>
          <p:cNvPicPr>
            <a:picLocks noChangeAspect="1"/>
          </p:cNvPicPr>
          <p:nvPr/>
        </p:nvPicPr>
        <p:blipFill rotWithShape="1">
          <a:blip r:embed="rId10"/>
          <a:srcRect l="19696" r="17810" b="2250"/>
          <a:stretch/>
        </p:blipFill>
        <p:spPr>
          <a:xfrm>
            <a:off x="5929459" y="940864"/>
            <a:ext cx="5731497" cy="4672509"/>
          </a:xfrm>
          <a:prstGeom prst="rect">
            <a:avLst/>
          </a:prstGeom>
        </p:spPr>
      </p:pic>
      <p:grpSp>
        <p:nvGrpSpPr>
          <p:cNvPr id="12" name="Group 11">
            <a:extLst>
              <a:ext uri="{FF2B5EF4-FFF2-40B4-BE49-F238E27FC236}">
                <a16:creationId xmlns:a16="http://schemas.microsoft.com/office/drawing/2014/main" id="{36BFD60A-2D0E-45AD-9F6B-227342A6EC1E}"/>
              </a:ext>
            </a:extLst>
          </p:cNvPr>
          <p:cNvGrpSpPr/>
          <p:nvPr/>
        </p:nvGrpSpPr>
        <p:grpSpPr>
          <a:xfrm>
            <a:off x="6096000" y="1238744"/>
            <a:ext cx="1696558" cy="463083"/>
            <a:chOff x="10428765" y="1212596"/>
            <a:chExt cx="1696558" cy="463083"/>
          </a:xfrm>
        </p:grpSpPr>
        <p:pic>
          <p:nvPicPr>
            <p:cNvPr id="13" name="Picture 12">
              <a:extLst>
                <a:ext uri="{FF2B5EF4-FFF2-40B4-BE49-F238E27FC236}">
                  <a16:creationId xmlns:a16="http://schemas.microsoft.com/office/drawing/2014/main" id="{F64F4E24-2613-4EE0-AE41-01519984952A}"/>
                </a:ext>
              </a:extLst>
            </p:cNvPr>
            <p:cNvPicPr>
              <a:picLocks noChangeAspect="1"/>
            </p:cNvPicPr>
            <p:nvPr/>
          </p:nvPicPr>
          <p:blipFill>
            <a:blip r:embed="rId11"/>
            <a:stretch>
              <a:fillRect/>
            </a:stretch>
          </p:blipFill>
          <p:spPr>
            <a:xfrm>
              <a:off x="10428765" y="1218479"/>
              <a:ext cx="247650" cy="457200"/>
            </a:xfrm>
            <a:prstGeom prst="rect">
              <a:avLst/>
            </a:prstGeom>
          </p:spPr>
        </p:pic>
        <p:sp>
          <p:nvSpPr>
            <p:cNvPr id="14" name="TextBox 13">
              <a:extLst>
                <a:ext uri="{FF2B5EF4-FFF2-40B4-BE49-F238E27FC236}">
                  <a16:creationId xmlns:a16="http://schemas.microsoft.com/office/drawing/2014/main" id="{C7ED5C1C-2F6E-4258-A9C2-53C87ED5D1A3}"/>
                </a:ext>
              </a:extLst>
            </p:cNvPr>
            <p:cNvSpPr txBox="1"/>
            <p:nvPr/>
          </p:nvSpPr>
          <p:spPr>
            <a:xfrm>
              <a:off x="10667537" y="1212596"/>
              <a:ext cx="1448909" cy="261610"/>
            </a:xfrm>
            <a:prstGeom prst="rect">
              <a:avLst/>
            </a:prstGeom>
            <a:noFill/>
          </p:spPr>
          <p:txBody>
            <a:bodyPr wrap="square" rtlCol="0">
              <a:spAutoFit/>
            </a:bodyPr>
            <a:lstStyle/>
            <a:p>
              <a:r>
                <a:rPr lang="en-US" sz="1100" b="1" dirty="0">
                  <a:solidFill>
                    <a:schemeClr val="accent2">
                      <a:lumMod val="50000"/>
                    </a:schemeClr>
                  </a:solidFill>
                </a:rPr>
                <a:t>Spatial Imagery</a:t>
              </a:r>
            </a:p>
          </p:txBody>
        </p:sp>
        <p:sp>
          <p:nvSpPr>
            <p:cNvPr id="15" name="TextBox 14">
              <a:extLst>
                <a:ext uri="{FF2B5EF4-FFF2-40B4-BE49-F238E27FC236}">
                  <a16:creationId xmlns:a16="http://schemas.microsoft.com/office/drawing/2014/main" id="{2873F8BC-DD4E-4C7B-B55E-A924119A6040}"/>
                </a:ext>
              </a:extLst>
            </p:cNvPr>
            <p:cNvSpPr txBox="1"/>
            <p:nvPr/>
          </p:nvSpPr>
          <p:spPr>
            <a:xfrm>
              <a:off x="10676414" y="1414069"/>
              <a:ext cx="1448909" cy="261610"/>
            </a:xfrm>
            <a:prstGeom prst="rect">
              <a:avLst/>
            </a:prstGeom>
            <a:noFill/>
          </p:spPr>
          <p:txBody>
            <a:bodyPr wrap="square" rtlCol="0">
              <a:spAutoFit/>
            </a:bodyPr>
            <a:lstStyle/>
            <a:p>
              <a:r>
                <a:rPr lang="en-US" sz="1100" b="1" dirty="0">
                  <a:solidFill>
                    <a:srgbClr val="FFFF00"/>
                  </a:solidFill>
                </a:rPr>
                <a:t>Object Imagery</a:t>
              </a:r>
            </a:p>
          </p:txBody>
        </p:sp>
      </p:grpSp>
      <p:sp>
        <p:nvSpPr>
          <p:cNvPr id="16" name="TextBox 15">
            <a:extLst>
              <a:ext uri="{FF2B5EF4-FFF2-40B4-BE49-F238E27FC236}">
                <a16:creationId xmlns:a16="http://schemas.microsoft.com/office/drawing/2014/main" id="{51BF5B2D-E134-4B3B-B7EC-8E89CE03EB57}"/>
              </a:ext>
            </a:extLst>
          </p:cNvPr>
          <p:cNvSpPr txBox="1"/>
          <p:nvPr/>
        </p:nvSpPr>
        <p:spPr>
          <a:xfrm>
            <a:off x="1612218" y="5931767"/>
            <a:ext cx="3062797" cy="369332"/>
          </a:xfrm>
          <a:prstGeom prst="rect">
            <a:avLst/>
          </a:prstGeom>
          <a:noFill/>
        </p:spPr>
        <p:txBody>
          <a:bodyPr wrap="square" rtlCol="0">
            <a:spAutoFit/>
          </a:bodyPr>
          <a:lstStyle/>
          <a:p>
            <a:pPr algn="ctr"/>
            <a:r>
              <a:rPr lang="en-US" b="1" dirty="0"/>
              <a:t>SAM Dataset</a:t>
            </a:r>
          </a:p>
        </p:txBody>
      </p:sp>
      <p:sp>
        <p:nvSpPr>
          <p:cNvPr id="17" name="TextBox 16">
            <a:extLst>
              <a:ext uri="{FF2B5EF4-FFF2-40B4-BE49-F238E27FC236}">
                <a16:creationId xmlns:a16="http://schemas.microsoft.com/office/drawing/2014/main" id="{7BC94A31-0F9E-4122-8402-F70B7D72EEBE}"/>
              </a:ext>
            </a:extLst>
          </p:cNvPr>
          <p:cNvSpPr txBox="1"/>
          <p:nvPr/>
        </p:nvSpPr>
        <p:spPr>
          <a:xfrm>
            <a:off x="7274564" y="5891842"/>
            <a:ext cx="3062797" cy="369332"/>
          </a:xfrm>
          <a:prstGeom prst="rect">
            <a:avLst/>
          </a:prstGeom>
          <a:noFill/>
        </p:spPr>
        <p:txBody>
          <a:bodyPr wrap="square" rtlCol="0">
            <a:spAutoFit/>
          </a:bodyPr>
          <a:lstStyle/>
          <a:p>
            <a:pPr algn="ctr"/>
            <a:r>
              <a:rPr lang="en-US" b="1" dirty="0"/>
              <a:t>OSIQ Dataset</a:t>
            </a:r>
          </a:p>
        </p:txBody>
      </p:sp>
      <p:sp>
        <p:nvSpPr>
          <p:cNvPr id="19" name="TextBox 18">
            <a:extLst>
              <a:ext uri="{FF2B5EF4-FFF2-40B4-BE49-F238E27FC236}">
                <a16:creationId xmlns:a16="http://schemas.microsoft.com/office/drawing/2014/main" id="{441C75B3-5685-4C1F-A4DD-E2E3F8274659}"/>
              </a:ext>
            </a:extLst>
          </p:cNvPr>
          <p:cNvSpPr txBox="1"/>
          <p:nvPr/>
        </p:nvSpPr>
        <p:spPr>
          <a:xfrm>
            <a:off x="531044" y="894074"/>
            <a:ext cx="1251043" cy="230832"/>
          </a:xfrm>
          <a:prstGeom prst="rect">
            <a:avLst/>
          </a:prstGeom>
          <a:noFill/>
        </p:spPr>
        <p:txBody>
          <a:bodyPr wrap="square" rtlCol="0">
            <a:spAutoFit/>
          </a:bodyPr>
          <a:lstStyle/>
          <a:p>
            <a:r>
              <a:rPr lang="en-US" sz="900" b="1" dirty="0"/>
              <a:t>Loadings Plot - SAM</a:t>
            </a:r>
          </a:p>
        </p:txBody>
      </p:sp>
      <p:sp>
        <p:nvSpPr>
          <p:cNvPr id="20" name="TextBox 19">
            <a:extLst>
              <a:ext uri="{FF2B5EF4-FFF2-40B4-BE49-F238E27FC236}">
                <a16:creationId xmlns:a16="http://schemas.microsoft.com/office/drawing/2014/main" id="{4D46AFCB-ABF7-49BB-BA85-A13F8F2A145E}"/>
              </a:ext>
            </a:extLst>
          </p:cNvPr>
          <p:cNvSpPr txBox="1"/>
          <p:nvPr/>
        </p:nvSpPr>
        <p:spPr>
          <a:xfrm>
            <a:off x="7984503" y="5644733"/>
            <a:ext cx="2352858" cy="230832"/>
          </a:xfrm>
          <a:prstGeom prst="rect">
            <a:avLst/>
          </a:prstGeom>
          <a:noFill/>
        </p:spPr>
        <p:txBody>
          <a:bodyPr wrap="square" rtlCol="0">
            <a:spAutoFit/>
          </a:bodyPr>
          <a:lstStyle/>
          <a:p>
            <a:r>
              <a:rPr lang="en-US" sz="900" b="1" dirty="0"/>
              <a:t>Component 1 Inertia: 30.85%</a:t>
            </a:r>
          </a:p>
        </p:txBody>
      </p:sp>
      <p:sp>
        <p:nvSpPr>
          <p:cNvPr id="22" name="TextBox 21">
            <a:extLst>
              <a:ext uri="{FF2B5EF4-FFF2-40B4-BE49-F238E27FC236}">
                <a16:creationId xmlns:a16="http://schemas.microsoft.com/office/drawing/2014/main" id="{F827DB74-811F-4224-950A-37FD9CCDBB8B}"/>
              </a:ext>
            </a:extLst>
          </p:cNvPr>
          <p:cNvSpPr txBox="1"/>
          <p:nvPr/>
        </p:nvSpPr>
        <p:spPr>
          <a:xfrm rot="16200000">
            <a:off x="4685429" y="2808972"/>
            <a:ext cx="2352858" cy="230832"/>
          </a:xfrm>
          <a:prstGeom prst="rect">
            <a:avLst/>
          </a:prstGeom>
          <a:noFill/>
        </p:spPr>
        <p:txBody>
          <a:bodyPr wrap="square" rtlCol="0">
            <a:spAutoFit/>
          </a:bodyPr>
          <a:lstStyle/>
          <a:p>
            <a:r>
              <a:rPr lang="en-US" sz="900" b="1" dirty="0"/>
              <a:t>Component 2 Inertia: 15.17%</a:t>
            </a:r>
          </a:p>
        </p:txBody>
      </p:sp>
    </p:spTree>
    <p:extLst>
      <p:ext uri="{BB962C8B-B14F-4D97-AF65-F5344CB8AC3E}">
        <p14:creationId xmlns:p14="http://schemas.microsoft.com/office/powerpoint/2010/main" val="114757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72D68E-ADE9-4CA1-A7CD-32147EFB3CE0}"/>
              </a:ext>
            </a:extLst>
          </p:cNvPr>
          <p:cNvSpPr>
            <a:spLocks noGrp="1"/>
          </p:cNvSpPr>
          <p:nvPr>
            <p:ph type="title"/>
          </p:nvPr>
        </p:nvSpPr>
        <p:spPr>
          <a:xfrm>
            <a:off x="838200" y="365125"/>
            <a:ext cx="10515600" cy="1325563"/>
          </a:xfrm>
        </p:spPr>
        <p:txBody>
          <a:bodyPr/>
          <a:lstStyle/>
          <a:p>
            <a:endParaRPr lang="en-US"/>
          </a:p>
        </p:txBody>
      </p:sp>
      <p:sp>
        <p:nvSpPr>
          <p:cNvPr id="8" name="Content Placeholder 7">
            <a:extLst>
              <a:ext uri="{FF2B5EF4-FFF2-40B4-BE49-F238E27FC236}">
                <a16:creationId xmlns:a16="http://schemas.microsoft.com/office/drawing/2014/main" id="{23F1C7B9-AEDD-4F0B-99D7-FCD9B8BF1759}"/>
              </a:ext>
            </a:extLst>
          </p:cNvPr>
          <p:cNvSpPr>
            <a:spLocks noGrp="1"/>
          </p:cNvSpPr>
          <p:nvPr>
            <p:ph idx="1"/>
          </p:nvPr>
        </p:nvSpPr>
        <p:spPr>
          <a:xfrm>
            <a:off x="838200" y="1825625"/>
            <a:ext cx="10515600" cy="4351338"/>
          </a:xfrm>
        </p:spPr>
        <p:txBody>
          <a:bodyPr/>
          <a:lstStyle/>
          <a:p>
            <a:endParaRPr lang="en-US"/>
          </a:p>
        </p:txBody>
      </p:sp>
      <p:sp>
        <p:nvSpPr>
          <p:cNvPr id="29" name="Rectangle 28">
            <a:extLst>
              <a:ext uri="{FF2B5EF4-FFF2-40B4-BE49-F238E27FC236}">
                <a16:creationId xmlns:a16="http://schemas.microsoft.com/office/drawing/2014/main" id="{E52B9461-4D3F-4138-9C38-EA69B60C5F94}"/>
              </a:ext>
            </a:extLst>
          </p:cNvPr>
          <p:cNvSpPr/>
          <p:nvPr/>
        </p:nvSpPr>
        <p:spPr>
          <a:xfrm>
            <a:off x="9191134" y="1017693"/>
            <a:ext cx="1433269" cy="92529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3" name="Group 2">
            <a:extLst>
              <a:ext uri="{FF2B5EF4-FFF2-40B4-BE49-F238E27FC236}">
                <a16:creationId xmlns:a16="http://schemas.microsoft.com/office/drawing/2014/main" id="{B04FABC4-ECD4-4F78-8CFA-FD7D7223A296}"/>
              </a:ext>
            </a:extLst>
          </p:cNvPr>
          <p:cNvGrpSpPr/>
          <p:nvPr/>
        </p:nvGrpSpPr>
        <p:grpSpPr>
          <a:xfrm>
            <a:off x="0" y="-68094"/>
            <a:ext cx="12192000" cy="6867623"/>
            <a:chOff x="0" y="-68094"/>
            <a:chExt cx="12192000" cy="6867623"/>
          </a:xfrm>
        </p:grpSpPr>
        <p:pic>
          <p:nvPicPr>
            <p:cNvPr id="5" name="Picture 4" descr="A close up of a logo&#10;&#10;Description generated with very high confidence">
              <a:extLst>
                <a:ext uri="{FF2B5EF4-FFF2-40B4-BE49-F238E27FC236}">
                  <a16:creationId xmlns:a16="http://schemas.microsoft.com/office/drawing/2014/main" id="{348DD514-067D-44AF-8D9E-2588822D346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68094"/>
              <a:ext cx="12192000" cy="6867623"/>
            </a:xfrm>
            <a:prstGeom prst="rect">
              <a:avLst/>
            </a:prstGeom>
          </p:spPr>
        </p:pic>
        <p:sp>
          <p:nvSpPr>
            <p:cNvPr id="6" name="Title 1">
              <a:extLst>
                <a:ext uri="{FF2B5EF4-FFF2-40B4-BE49-F238E27FC236}">
                  <a16:creationId xmlns:a16="http://schemas.microsoft.com/office/drawing/2014/main" id="{9D5CD6CE-B273-4327-9EA3-FA5130444DD8}"/>
                </a:ext>
              </a:extLst>
            </p:cNvPr>
            <p:cNvSpPr txBox="1">
              <a:spLocks/>
            </p:cNvSpPr>
            <p:nvPr/>
          </p:nvSpPr>
          <p:spPr>
            <a:xfrm>
              <a:off x="629908" y="167913"/>
              <a:ext cx="10515600" cy="859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Results (PCA): Loadings</a:t>
              </a:r>
            </a:p>
          </p:txBody>
        </p:sp>
        <p:sp>
          <p:nvSpPr>
            <p:cNvPr id="17" name="TextBox 16">
              <a:extLst>
                <a:ext uri="{FF2B5EF4-FFF2-40B4-BE49-F238E27FC236}">
                  <a16:creationId xmlns:a16="http://schemas.microsoft.com/office/drawing/2014/main" id="{7BC94A31-0F9E-4122-8402-F70B7D72EEBE}"/>
                </a:ext>
              </a:extLst>
            </p:cNvPr>
            <p:cNvSpPr txBox="1"/>
            <p:nvPr/>
          </p:nvSpPr>
          <p:spPr>
            <a:xfrm>
              <a:off x="4356309" y="6293042"/>
              <a:ext cx="3062797" cy="369332"/>
            </a:xfrm>
            <a:prstGeom prst="rect">
              <a:avLst/>
            </a:prstGeom>
            <a:noFill/>
          </p:spPr>
          <p:txBody>
            <a:bodyPr wrap="square" rtlCol="0">
              <a:spAutoFit/>
            </a:bodyPr>
            <a:lstStyle/>
            <a:p>
              <a:pPr algn="ctr"/>
              <a:r>
                <a:rPr lang="en-US" b="1" dirty="0"/>
                <a:t>BFI Dataset</a:t>
              </a:r>
            </a:p>
          </p:txBody>
        </p:sp>
        <p:pic>
          <p:nvPicPr>
            <p:cNvPr id="4" name="Picture 3">
              <a:extLst>
                <a:ext uri="{FF2B5EF4-FFF2-40B4-BE49-F238E27FC236}">
                  <a16:creationId xmlns:a16="http://schemas.microsoft.com/office/drawing/2014/main" id="{192D8207-0366-4787-9E0C-11D4D6F5A0B2}"/>
                </a:ext>
              </a:extLst>
            </p:cNvPr>
            <p:cNvPicPr>
              <a:picLocks noChangeAspect="1"/>
            </p:cNvPicPr>
            <p:nvPr/>
          </p:nvPicPr>
          <p:blipFill rotWithShape="1">
            <a:blip r:embed="rId6"/>
            <a:srcRect l="22483" r="20902" b="2082"/>
            <a:stretch/>
          </p:blipFill>
          <p:spPr>
            <a:xfrm>
              <a:off x="2960016" y="812496"/>
              <a:ext cx="5951162" cy="5418622"/>
            </a:xfrm>
            <a:prstGeom prst="rect">
              <a:avLst/>
            </a:prstGeom>
          </p:spPr>
        </p:pic>
        <p:sp>
          <p:nvSpPr>
            <p:cNvPr id="22" name="TextBox 21">
              <a:extLst>
                <a:ext uri="{FF2B5EF4-FFF2-40B4-BE49-F238E27FC236}">
                  <a16:creationId xmlns:a16="http://schemas.microsoft.com/office/drawing/2014/main" id="{4AEE4C1A-5D39-42D4-B780-55833C15CB02}"/>
                </a:ext>
              </a:extLst>
            </p:cNvPr>
            <p:cNvSpPr txBox="1"/>
            <p:nvPr/>
          </p:nvSpPr>
          <p:spPr>
            <a:xfrm>
              <a:off x="9398615" y="1189998"/>
              <a:ext cx="716629" cy="246221"/>
            </a:xfrm>
            <a:prstGeom prst="rect">
              <a:avLst/>
            </a:prstGeom>
            <a:noFill/>
          </p:spPr>
          <p:txBody>
            <a:bodyPr wrap="square" rtlCol="0">
              <a:spAutoFit/>
            </a:bodyPr>
            <a:lstStyle/>
            <a:p>
              <a:r>
                <a:rPr lang="en-US" sz="1000" b="1" dirty="0">
                  <a:solidFill>
                    <a:schemeClr val="accent5">
                      <a:lumMod val="75000"/>
                    </a:schemeClr>
                  </a:solidFill>
                </a:rPr>
                <a:t>Openness</a:t>
              </a:r>
            </a:p>
          </p:txBody>
        </p:sp>
        <p:grpSp>
          <p:nvGrpSpPr>
            <p:cNvPr id="31" name="Group 30">
              <a:extLst>
                <a:ext uri="{FF2B5EF4-FFF2-40B4-BE49-F238E27FC236}">
                  <a16:creationId xmlns:a16="http://schemas.microsoft.com/office/drawing/2014/main" id="{0F114EFB-FACA-4725-9D12-741F5EF71D4E}"/>
                </a:ext>
              </a:extLst>
            </p:cNvPr>
            <p:cNvGrpSpPr/>
            <p:nvPr/>
          </p:nvGrpSpPr>
          <p:grpSpPr>
            <a:xfrm>
              <a:off x="9275975" y="1017692"/>
              <a:ext cx="1159891" cy="499796"/>
              <a:chOff x="9275975" y="1017692"/>
              <a:chExt cx="1159891" cy="499796"/>
            </a:xfrm>
          </p:grpSpPr>
          <p:sp>
            <p:nvSpPr>
              <p:cNvPr id="19" name="Rectangle 18">
                <a:extLst>
                  <a:ext uri="{FF2B5EF4-FFF2-40B4-BE49-F238E27FC236}">
                    <a16:creationId xmlns:a16="http://schemas.microsoft.com/office/drawing/2014/main" id="{6E916DA2-C0BE-4D67-AFE5-1D9824CD405C}"/>
                  </a:ext>
                </a:extLst>
              </p:cNvPr>
              <p:cNvSpPr/>
              <p:nvPr/>
            </p:nvSpPr>
            <p:spPr>
              <a:xfrm>
                <a:off x="9275975" y="1121790"/>
                <a:ext cx="84251" cy="812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91B6193-4209-4AC8-9C9F-6E2508198828}"/>
                  </a:ext>
                </a:extLst>
              </p:cNvPr>
              <p:cNvSpPr/>
              <p:nvPr/>
            </p:nvSpPr>
            <p:spPr>
              <a:xfrm>
                <a:off x="9277543" y="1283617"/>
                <a:ext cx="84251" cy="81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00A60D4-1514-4589-8067-22CB1F153B81}"/>
                  </a:ext>
                </a:extLst>
              </p:cNvPr>
              <p:cNvSpPr txBox="1"/>
              <p:nvPr/>
            </p:nvSpPr>
            <p:spPr>
              <a:xfrm>
                <a:off x="9380064" y="1017692"/>
                <a:ext cx="1055802" cy="246221"/>
              </a:xfrm>
              <a:prstGeom prst="rect">
                <a:avLst/>
              </a:prstGeom>
              <a:noFill/>
            </p:spPr>
            <p:txBody>
              <a:bodyPr wrap="square" rtlCol="0">
                <a:spAutoFit/>
              </a:bodyPr>
              <a:lstStyle/>
              <a:p>
                <a:r>
                  <a:rPr lang="en-US" sz="1000" b="1" dirty="0">
                    <a:solidFill>
                      <a:srgbClr val="C00000"/>
                    </a:solidFill>
                  </a:rPr>
                  <a:t>Agreeable</a:t>
                </a:r>
              </a:p>
            </p:txBody>
          </p:sp>
          <p:sp>
            <p:nvSpPr>
              <p:cNvPr id="23" name="Rectangle 22">
                <a:extLst>
                  <a:ext uri="{FF2B5EF4-FFF2-40B4-BE49-F238E27FC236}">
                    <a16:creationId xmlns:a16="http://schemas.microsoft.com/office/drawing/2014/main" id="{D0D8A2CC-22D5-4409-B971-80AD14259A8A}"/>
                  </a:ext>
                </a:extLst>
              </p:cNvPr>
              <p:cNvSpPr/>
              <p:nvPr/>
            </p:nvSpPr>
            <p:spPr>
              <a:xfrm>
                <a:off x="9275975" y="1436219"/>
                <a:ext cx="84251" cy="81269"/>
              </a:xfrm>
              <a:prstGeom prst="rect">
                <a:avLst/>
              </a:prstGeom>
              <a:solidFill>
                <a:srgbClr val="E773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FCDDC9EF-95B3-4269-B671-D48518622D1A}"/>
                </a:ext>
              </a:extLst>
            </p:cNvPr>
            <p:cNvSpPr txBox="1"/>
            <p:nvPr/>
          </p:nvSpPr>
          <p:spPr>
            <a:xfrm>
              <a:off x="9398615" y="1346127"/>
              <a:ext cx="1055801" cy="246221"/>
            </a:xfrm>
            <a:prstGeom prst="rect">
              <a:avLst/>
            </a:prstGeom>
            <a:noFill/>
          </p:spPr>
          <p:txBody>
            <a:bodyPr wrap="square" rtlCol="0">
              <a:spAutoFit/>
            </a:bodyPr>
            <a:lstStyle/>
            <a:p>
              <a:r>
                <a:rPr lang="en-US" sz="1000" b="1" dirty="0">
                  <a:solidFill>
                    <a:srgbClr val="E773D6"/>
                  </a:solidFill>
                </a:rPr>
                <a:t>Extraversion</a:t>
              </a:r>
            </a:p>
          </p:txBody>
        </p:sp>
        <p:grpSp>
          <p:nvGrpSpPr>
            <p:cNvPr id="32" name="Group 31">
              <a:extLst>
                <a:ext uri="{FF2B5EF4-FFF2-40B4-BE49-F238E27FC236}">
                  <a16:creationId xmlns:a16="http://schemas.microsoft.com/office/drawing/2014/main" id="{A66731E5-BBB9-4AB8-927D-687C3B9E2406}"/>
                </a:ext>
              </a:extLst>
            </p:cNvPr>
            <p:cNvGrpSpPr/>
            <p:nvPr/>
          </p:nvGrpSpPr>
          <p:grpSpPr>
            <a:xfrm>
              <a:off x="9275975" y="1516634"/>
              <a:ext cx="1348428" cy="426352"/>
              <a:chOff x="9275975" y="1516634"/>
              <a:chExt cx="1348428" cy="426352"/>
            </a:xfrm>
          </p:grpSpPr>
          <p:sp>
            <p:nvSpPr>
              <p:cNvPr id="25" name="Rectangle 24">
                <a:extLst>
                  <a:ext uri="{FF2B5EF4-FFF2-40B4-BE49-F238E27FC236}">
                    <a16:creationId xmlns:a16="http://schemas.microsoft.com/office/drawing/2014/main" id="{B540551A-9D4E-4ECF-B11A-474D37BA85BB}"/>
                  </a:ext>
                </a:extLst>
              </p:cNvPr>
              <p:cNvSpPr/>
              <p:nvPr/>
            </p:nvSpPr>
            <p:spPr>
              <a:xfrm>
                <a:off x="9275975" y="1598046"/>
                <a:ext cx="84251" cy="8126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DD4DAED-EBAF-4CC1-ABBF-C012F350295E}"/>
                  </a:ext>
                </a:extLst>
              </p:cNvPr>
              <p:cNvSpPr txBox="1"/>
              <p:nvPr/>
            </p:nvSpPr>
            <p:spPr>
              <a:xfrm>
                <a:off x="9380064" y="1516634"/>
                <a:ext cx="1244339" cy="246221"/>
              </a:xfrm>
              <a:prstGeom prst="rect">
                <a:avLst/>
              </a:prstGeom>
              <a:noFill/>
            </p:spPr>
            <p:txBody>
              <a:bodyPr wrap="square" rtlCol="0">
                <a:spAutoFit/>
              </a:bodyPr>
              <a:lstStyle/>
              <a:p>
                <a:r>
                  <a:rPr lang="en-US" sz="1000" b="1" dirty="0">
                    <a:solidFill>
                      <a:schemeClr val="accent6">
                        <a:lumMod val="60000"/>
                        <a:lumOff val="40000"/>
                      </a:schemeClr>
                    </a:solidFill>
                  </a:rPr>
                  <a:t>Conscientiousness </a:t>
                </a:r>
              </a:p>
            </p:txBody>
          </p:sp>
          <p:sp>
            <p:nvSpPr>
              <p:cNvPr id="27" name="Rectangle 26">
                <a:extLst>
                  <a:ext uri="{FF2B5EF4-FFF2-40B4-BE49-F238E27FC236}">
                    <a16:creationId xmlns:a16="http://schemas.microsoft.com/office/drawing/2014/main" id="{B067C000-687F-4733-B46A-9B6B27ABBBB0}"/>
                  </a:ext>
                </a:extLst>
              </p:cNvPr>
              <p:cNvSpPr/>
              <p:nvPr/>
            </p:nvSpPr>
            <p:spPr>
              <a:xfrm>
                <a:off x="9275975" y="1776085"/>
                <a:ext cx="84251" cy="812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3A0D828-7560-4114-BFC6-410D1F4FEEA5}"/>
                  </a:ext>
                </a:extLst>
              </p:cNvPr>
              <p:cNvSpPr txBox="1"/>
              <p:nvPr/>
            </p:nvSpPr>
            <p:spPr>
              <a:xfrm>
                <a:off x="9406671" y="1696765"/>
                <a:ext cx="961624" cy="246221"/>
              </a:xfrm>
              <a:prstGeom prst="rect">
                <a:avLst/>
              </a:prstGeom>
              <a:noFill/>
            </p:spPr>
            <p:txBody>
              <a:bodyPr wrap="square" rtlCol="0">
                <a:spAutoFit/>
              </a:bodyPr>
              <a:lstStyle/>
              <a:p>
                <a:r>
                  <a:rPr lang="en-US" sz="1000" b="1" dirty="0"/>
                  <a:t>Neuroticism</a:t>
                </a:r>
              </a:p>
            </p:txBody>
          </p:sp>
        </p:grpSp>
        <p:sp>
          <p:nvSpPr>
            <p:cNvPr id="30" name="TextBox 29">
              <a:extLst>
                <a:ext uri="{FF2B5EF4-FFF2-40B4-BE49-F238E27FC236}">
                  <a16:creationId xmlns:a16="http://schemas.microsoft.com/office/drawing/2014/main" id="{89B5FAB8-5772-471C-A75B-2E19E003AA8C}"/>
                </a:ext>
              </a:extLst>
            </p:cNvPr>
            <p:cNvSpPr txBox="1"/>
            <p:nvPr/>
          </p:nvSpPr>
          <p:spPr>
            <a:xfrm>
              <a:off x="5006984" y="6098006"/>
              <a:ext cx="2352858" cy="230832"/>
            </a:xfrm>
            <a:prstGeom prst="rect">
              <a:avLst/>
            </a:prstGeom>
            <a:noFill/>
          </p:spPr>
          <p:txBody>
            <a:bodyPr wrap="square" rtlCol="0">
              <a:spAutoFit/>
            </a:bodyPr>
            <a:lstStyle/>
            <a:p>
              <a:r>
                <a:rPr lang="en-US" sz="900" b="1" dirty="0"/>
                <a:t>Component 1 Inertia: 17.61%</a:t>
              </a:r>
            </a:p>
          </p:txBody>
        </p:sp>
        <p:sp>
          <p:nvSpPr>
            <p:cNvPr id="33" name="TextBox 32">
              <a:extLst>
                <a:ext uri="{FF2B5EF4-FFF2-40B4-BE49-F238E27FC236}">
                  <a16:creationId xmlns:a16="http://schemas.microsoft.com/office/drawing/2014/main" id="{CCADD852-35B4-4D2A-9F05-22C8002CE56D}"/>
                </a:ext>
              </a:extLst>
            </p:cNvPr>
            <p:cNvSpPr txBox="1"/>
            <p:nvPr/>
          </p:nvSpPr>
          <p:spPr>
            <a:xfrm rot="16200000">
              <a:off x="1668171" y="3092427"/>
              <a:ext cx="2352858" cy="230832"/>
            </a:xfrm>
            <a:prstGeom prst="rect">
              <a:avLst/>
            </a:prstGeom>
            <a:noFill/>
          </p:spPr>
          <p:txBody>
            <a:bodyPr wrap="square" rtlCol="0">
              <a:spAutoFit/>
            </a:bodyPr>
            <a:lstStyle/>
            <a:p>
              <a:r>
                <a:rPr lang="en-US" sz="900" b="1" dirty="0"/>
                <a:t>Component 2 Inertia: 9.78%</a:t>
              </a:r>
            </a:p>
          </p:txBody>
        </p:sp>
      </p:grpSp>
    </p:spTree>
    <p:extLst>
      <p:ext uri="{BB962C8B-B14F-4D97-AF65-F5344CB8AC3E}">
        <p14:creationId xmlns:p14="http://schemas.microsoft.com/office/powerpoint/2010/main" val="2463656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8052</TotalTime>
  <Words>1221</Words>
  <Application>Microsoft Office PowerPoint</Application>
  <PresentationFormat>Widescreen</PresentationFormat>
  <Paragraphs>234</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PMingLiU</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Sruti Jain</dc:creator>
  <cp:lastModifiedBy>Sruti Jain</cp:lastModifiedBy>
  <cp:revision>394</cp:revision>
  <dcterms:created xsi:type="dcterms:W3CDTF">2017-11-19T20:34:31Z</dcterms:created>
  <dcterms:modified xsi:type="dcterms:W3CDTF">2017-12-08T02:20:28Z</dcterms:modified>
</cp:coreProperties>
</file>