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822224-6FDA-437A-9EF2-2B9C0AB9B941}" type="datetimeFigureOut">
              <a:rPr lang="en-US" smtClean="0"/>
              <a:t>2/25/2017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0BBC31-F938-4F34-871A-516DDAE86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5180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0BBC31-F938-4F34-871A-516DDAE8615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116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45278-CB73-4FF8-A775-009D0C40049A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9C878-BD0D-4644-B751-B36759668F3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9063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45278-CB73-4FF8-A775-009D0C40049A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9C878-BD0D-4644-B751-B36759668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448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45278-CB73-4FF8-A775-009D0C40049A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9C878-BD0D-4644-B751-B36759668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152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45278-CB73-4FF8-A775-009D0C40049A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9C878-BD0D-4644-B751-B36759668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46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45278-CB73-4FF8-A775-009D0C40049A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9C878-BD0D-4644-B751-B36759668F3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3164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45278-CB73-4FF8-A775-009D0C40049A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9C878-BD0D-4644-B751-B36759668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651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45278-CB73-4FF8-A775-009D0C40049A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9C878-BD0D-4644-B751-B36759668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256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45278-CB73-4FF8-A775-009D0C40049A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9C878-BD0D-4644-B751-B36759668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893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45278-CB73-4FF8-A775-009D0C40049A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9C878-BD0D-4644-B751-B36759668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529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4C45278-CB73-4FF8-A775-009D0C40049A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299C878-BD0D-4644-B751-B36759668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611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45278-CB73-4FF8-A775-009D0C40049A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9C878-BD0D-4644-B751-B36759668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111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4C45278-CB73-4FF8-A775-009D0C40049A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299C878-BD0D-4644-B751-B36759668F3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7588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0051" y="3237722"/>
            <a:ext cx="10058400" cy="1017037"/>
          </a:xfrm>
        </p:spPr>
        <p:txBody>
          <a:bodyPr>
            <a:normAutofit/>
          </a:bodyPr>
          <a:lstStyle/>
          <a:p>
            <a:pPr algn="ctr"/>
            <a:r>
              <a:rPr lang="en-US" sz="2600" dirty="0">
                <a:latin typeface="Berlin Sans FB Demi" panose="020E0802020502020306" pitchFamily="34" charset="0"/>
              </a:rPr>
              <a:t>Cyberbullying Among Adolescents: The Role of Affective and Cognitive Empathy, and Gender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75037" y="4544008"/>
            <a:ext cx="3209730" cy="699796"/>
          </a:xfrm>
        </p:spPr>
        <p:txBody>
          <a:bodyPr>
            <a:normAutofit fontScale="85000" lnSpcReduction="20000"/>
          </a:bodyPr>
          <a:lstStyle/>
          <a:p>
            <a:pPr algn="r"/>
            <a:r>
              <a:rPr lang="de-DE" sz="2100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Berlin Sans FB Demi" panose="020E0802020502020306" pitchFamily="34" charset="0"/>
                <a:ea typeface="+mj-ea"/>
                <a:cs typeface="+mj-cs"/>
              </a:rPr>
              <a:t>Rebecca P. Ang </a:t>
            </a:r>
          </a:p>
          <a:p>
            <a:pPr algn="r"/>
            <a:r>
              <a:rPr lang="de-DE" sz="2100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Berlin Sans FB Demi" panose="020E0802020502020306" pitchFamily="34" charset="0"/>
                <a:ea typeface="+mj-ea"/>
                <a:cs typeface="+mj-cs"/>
              </a:rPr>
              <a:t>Dion H. Goh</a:t>
            </a:r>
          </a:p>
          <a:p>
            <a:pPr algn="r"/>
            <a:endParaRPr lang="en-US" sz="1600" b="1" dirty="0">
              <a:latin typeface="Arial Black" panose="020B0A040201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519269" y="183893"/>
            <a:ext cx="39212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cap="all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Berlin Sans FB Demi" panose="020E0802020502020306" pitchFamily="34" charset="0"/>
                <a:ea typeface="+mj-ea"/>
                <a:cs typeface="+mj-cs"/>
              </a:rPr>
              <a:t>Child Psychiatry Hum Dev (2010) </a:t>
            </a:r>
          </a:p>
        </p:txBody>
      </p:sp>
    </p:spTree>
    <p:extLst>
      <p:ext uri="{BB962C8B-B14F-4D97-AF65-F5344CB8AC3E}">
        <p14:creationId xmlns:p14="http://schemas.microsoft.com/office/powerpoint/2010/main" val="1875653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234287"/>
          </a:xfrm>
        </p:spPr>
        <p:txBody>
          <a:bodyPr/>
          <a:lstStyle/>
          <a:p>
            <a:r>
              <a:rPr lang="en-US" sz="2600" dirty="0">
                <a:solidFill>
                  <a:schemeClr val="tx1">
                    <a:lumMod val="85000"/>
                    <a:lumOff val="15000"/>
                  </a:schemeClr>
                </a:solidFill>
                <a:latin typeface="Berlin Sans FB Demi" panose="020E0802020502020306" pitchFamily="34" charset="0"/>
              </a:rPr>
              <a:t>Problem Statement &amp; Hypothesis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349587"/>
            <a:ext cx="10058400" cy="2511662"/>
          </a:xfrm>
        </p:spPr>
        <p:txBody>
          <a:bodyPr/>
          <a:lstStyle/>
          <a:p>
            <a:pPr algn="just"/>
            <a:r>
              <a:rPr lang="en-US" b="1" dirty="0"/>
              <a:t>Problem statement</a:t>
            </a:r>
            <a:r>
              <a:rPr lang="en-US" dirty="0"/>
              <a:t>: Cyberbullying is becoming common due to ease of accessibility to technology which has potential hindrance effect on adolescents social and emotional development. </a:t>
            </a:r>
          </a:p>
          <a:p>
            <a:pPr algn="just"/>
            <a:r>
              <a:rPr lang="en-US" b="1" dirty="0"/>
              <a:t>Research Hypothesis </a:t>
            </a:r>
            <a:r>
              <a:rPr lang="en-US" dirty="0"/>
              <a:t>: It is hypothesized that affective empathy, cognitive empathy and gender, with their interaction will significantly predict Cyberbullying ratings among adolescents. </a:t>
            </a:r>
          </a:p>
          <a:p>
            <a:pPr marL="0" indent="0" algn="just">
              <a:buNone/>
            </a:pPr>
            <a:endParaRPr lang="en-US" dirty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759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178303"/>
          </a:xfrm>
        </p:spPr>
        <p:txBody>
          <a:bodyPr/>
          <a:lstStyle/>
          <a:p>
            <a:r>
              <a:rPr lang="en-US" sz="2600" dirty="0">
                <a:solidFill>
                  <a:schemeClr val="tx1">
                    <a:lumMod val="85000"/>
                    <a:lumOff val="15000"/>
                  </a:schemeClr>
                </a:solidFill>
                <a:latin typeface="Berlin Sans FB Demi" panose="020E0802020502020306" pitchFamily="34" charset="0"/>
              </a:rPr>
              <a:t>Statistical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Sample statistics: n = 396, M = 173, F = 219 (Age: Mean  = 14.88, SD = 1.79)</a:t>
            </a:r>
          </a:p>
          <a:p>
            <a:r>
              <a:rPr lang="en-US" dirty="0"/>
              <a:t>Centering of Affective and cognitive Empathy</a:t>
            </a:r>
          </a:p>
          <a:p>
            <a:r>
              <a:rPr lang="en-US" dirty="0"/>
              <a:t>Factor analysis: EFA, CFA (Two steps) </a:t>
            </a:r>
          </a:p>
          <a:p>
            <a:r>
              <a:rPr lang="en-US" dirty="0" err="1"/>
              <a:t>Satorra-Bentler</a:t>
            </a:r>
            <a:r>
              <a:rPr lang="en-US" dirty="0"/>
              <a:t> rescaled        </a:t>
            </a:r>
          </a:p>
          <a:p>
            <a:r>
              <a:rPr lang="en-US" dirty="0"/>
              <a:t>Correlation &amp; Hierarchical regression analysis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1624" y="3135252"/>
            <a:ext cx="405217" cy="405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64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613175"/>
            <a:ext cx="10058400" cy="945038"/>
          </a:xfrm>
        </p:spPr>
        <p:txBody>
          <a:bodyPr/>
          <a:lstStyle/>
          <a:p>
            <a:r>
              <a:rPr lang="en-US" sz="2600" dirty="0">
                <a:solidFill>
                  <a:schemeClr val="tx1">
                    <a:lumMod val="85000"/>
                    <a:lumOff val="15000"/>
                  </a:schemeClr>
                </a:solidFill>
                <a:latin typeface="Berlin Sans FB Demi" panose="020E0802020502020306" pitchFamily="34" charset="0"/>
              </a:rPr>
              <a:t>Results - I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50" y="2009775"/>
            <a:ext cx="9715500" cy="28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925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97280" y="613175"/>
            <a:ext cx="10058400" cy="945038"/>
          </a:xfrm>
        </p:spPr>
        <p:txBody>
          <a:bodyPr/>
          <a:lstStyle/>
          <a:p>
            <a:r>
              <a:rPr lang="en-US" sz="2600" dirty="0">
                <a:solidFill>
                  <a:schemeClr val="tx1">
                    <a:lumMod val="85000"/>
                    <a:lumOff val="15000"/>
                  </a:schemeClr>
                </a:solidFill>
                <a:latin typeface="Berlin Sans FB Demi" panose="020E0802020502020306" pitchFamily="34" charset="0"/>
              </a:rPr>
              <a:t>Results - II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9697" y="1803274"/>
            <a:ext cx="5821480" cy="4402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767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97280" y="613175"/>
            <a:ext cx="10058400" cy="945038"/>
          </a:xfrm>
        </p:spPr>
        <p:txBody>
          <a:bodyPr/>
          <a:lstStyle/>
          <a:p>
            <a:r>
              <a:rPr lang="en-US" sz="2600" dirty="0">
                <a:solidFill>
                  <a:schemeClr val="tx1">
                    <a:lumMod val="85000"/>
                    <a:lumOff val="15000"/>
                  </a:schemeClr>
                </a:solidFill>
                <a:latin typeface="Berlin Sans FB Demi" panose="020E0802020502020306" pitchFamily="34" charset="0"/>
              </a:rPr>
              <a:t>Results - III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951714"/>
            <a:ext cx="5561089" cy="4322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244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351919"/>
            <a:ext cx="10058400" cy="1131650"/>
          </a:xfrm>
        </p:spPr>
        <p:txBody>
          <a:bodyPr/>
          <a:lstStyle/>
          <a:p>
            <a:r>
              <a:rPr lang="en-US" sz="2600" dirty="0">
                <a:solidFill>
                  <a:schemeClr val="tx1">
                    <a:lumMod val="85000"/>
                    <a:lumOff val="15000"/>
                  </a:schemeClr>
                </a:solidFill>
                <a:latin typeface="Berlin Sans FB Demi" panose="020E0802020502020306" pitchFamily="34" charset="0"/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Results from hierarchical multiple regression analysis indicated a signiﬁcant three-way interaction (Cognitive empathy * Affective empathy * Gender)</a:t>
            </a:r>
            <a:endParaRPr lang="en-US" dirty="0"/>
          </a:p>
          <a:p>
            <a:pPr algn="just"/>
            <a:r>
              <a:rPr lang="en-US" dirty="0"/>
              <a:t>Implications of these ﬁndings include the need for empathy training and the importance of positive caregiver-child relationships in reducing cyberbullying behavior among adolescents. </a:t>
            </a:r>
            <a:endParaRPr lang="en-US" dirty="0"/>
          </a:p>
          <a:p>
            <a:pPr marL="0" indent="0" algn="just">
              <a:buNone/>
            </a:pPr>
            <a:r>
              <a:rPr lang="en-US" b="1" dirty="0"/>
              <a:t> </a:t>
            </a:r>
          </a:p>
          <a:p>
            <a:pPr marL="0" indent="0" algn="just">
              <a:buNone/>
            </a:pPr>
            <a:r>
              <a:rPr lang="en-US" b="1" dirty="0"/>
              <a:t>Some thoughts about the paper: </a:t>
            </a:r>
          </a:p>
          <a:p>
            <a:pPr marL="0" indent="0" algn="just">
              <a:buNone/>
            </a:pPr>
            <a:r>
              <a:rPr lang="en-US" dirty="0"/>
              <a:t>When there is missing data in samples, then how do we default values for such samples? </a:t>
            </a:r>
          </a:p>
          <a:p>
            <a:pPr marL="0" indent="0" algn="just">
              <a:buNone/>
            </a:pPr>
            <a:r>
              <a:rPr lang="en-US" dirty="0"/>
              <a:t>The author writes about ethnic identification where he mentions that 60.4% samples were Chinese population. Though we are not considering ethnic identification as one of our estimating variable, will this unequal ratio amongst the sample have any impact in our model? </a:t>
            </a:r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74474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1009</TotalTime>
  <Words>260</Words>
  <Application>Microsoft Office PowerPoint</Application>
  <PresentationFormat>Widescreen</PresentationFormat>
  <Paragraphs>25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 Black</vt:lpstr>
      <vt:lpstr>Berlin Sans FB Demi</vt:lpstr>
      <vt:lpstr>Calibri</vt:lpstr>
      <vt:lpstr>Calibri Light</vt:lpstr>
      <vt:lpstr>Retrospect</vt:lpstr>
      <vt:lpstr>Cyberbullying Among Adolescents: The Role of Affective and Cognitive Empathy, and Gender</vt:lpstr>
      <vt:lpstr>Problem Statement &amp; Hypothesis</vt:lpstr>
      <vt:lpstr>Statistical Methods</vt:lpstr>
      <vt:lpstr>Results - I</vt:lpstr>
      <vt:lpstr>Results - II</vt:lpstr>
      <vt:lpstr>Results - III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Cyberbullying Among Adolescents: The Role of Affective and Cognitive Empathy, and Gender</dc:title>
  <dc:creator>Jain, Sruti Ashokkumar</dc:creator>
  <cp:lastModifiedBy>Jain, Sruti Ashokkumar</cp:lastModifiedBy>
  <cp:revision>45</cp:revision>
  <dcterms:created xsi:type="dcterms:W3CDTF">2017-02-24T18:52:01Z</dcterms:created>
  <dcterms:modified xsi:type="dcterms:W3CDTF">2017-02-25T11:41:55Z</dcterms:modified>
</cp:coreProperties>
</file>