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7432000" cy="36576000"/>
  <p:notesSz cx="6858000" cy="9144000"/>
  <p:defaultTextStyle>
    <a:defPPr>
      <a:defRPr lang="en-US"/>
    </a:defPPr>
    <a:lvl1pPr marL="0" algn="l" defTabSz="1828480" rtl="0" eaLnBrk="1" latinLnBrk="0" hangingPunct="1">
      <a:defRPr sz="7200" kern="1200">
        <a:solidFill>
          <a:schemeClr val="tx1"/>
        </a:solidFill>
        <a:latin typeface="+mn-lt"/>
        <a:ea typeface="+mn-ea"/>
        <a:cs typeface="+mn-cs"/>
      </a:defRPr>
    </a:lvl1pPr>
    <a:lvl2pPr marL="1828480" algn="l" defTabSz="1828480" rtl="0" eaLnBrk="1" latinLnBrk="0" hangingPunct="1">
      <a:defRPr sz="7200" kern="1200">
        <a:solidFill>
          <a:schemeClr val="tx1"/>
        </a:solidFill>
        <a:latin typeface="+mn-lt"/>
        <a:ea typeface="+mn-ea"/>
        <a:cs typeface="+mn-cs"/>
      </a:defRPr>
    </a:lvl2pPr>
    <a:lvl3pPr marL="3656960" algn="l" defTabSz="1828480" rtl="0" eaLnBrk="1" latinLnBrk="0" hangingPunct="1">
      <a:defRPr sz="7200" kern="1200">
        <a:solidFill>
          <a:schemeClr val="tx1"/>
        </a:solidFill>
        <a:latin typeface="+mn-lt"/>
        <a:ea typeface="+mn-ea"/>
        <a:cs typeface="+mn-cs"/>
      </a:defRPr>
    </a:lvl3pPr>
    <a:lvl4pPr marL="5485440" algn="l" defTabSz="1828480" rtl="0" eaLnBrk="1" latinLnBrk="0" hangingPunct="1">
      <a:defRPr sz="7200" kern="1200">
        <a:solidFill>
          <a:schemeClr val="tx1"/>
        </a:solidFill>
        <a:latin typeface="+mn-lt"/>
        <a:ea typeface="+mn-ea"/>
        <a:cs typeface="+mn-cs"/>
      </a:defRPr>
    </a:lvl4pPr>
    <a:lvl5pPr marL="7313920" algn="l" defTabSz="1828480" rtl="0" eaLnBrk="1" latinLnBrk="0" hangingPunct="1">
      <a:defRPr sz="7200" kern="1200">
        <a:solidFill>
          <a:schemeClr val="tx1"/>
        </a:solidFill>
        <a:latin typeface="+mn-lt"/>
        <a:ea typeface="+mn-ea"/>
        <a:cs typeface="+mn-cs"/>
      </a:defRPr>
    </a:lvl5pPr>
    <a:lvl6pPr marL="9142400" algn="l" defTabSz="1828480" rtl="0" eaLnBrk="1" latinLnBrk="0" hangingPunct="1">
      <a:defRPr sz="7200" kern="1200">
        <a:solidFill>
          <a:schemeClr val="tx1"/>
        </a:solidFill>
        <a:latin typeface="+mn-lt"/>
        <a:ea typeface="+mn-ea"/>
        <a:cs typeface="+mn-cs"/>
      </a:defRPr>
    </a:lvl6pPr>
    <a:lvl7pPr marL="10970881" algn="l" defTabSz="1828480" rtl="0" eaLnBrk="1" latinLnBrk="0" hangingPunct="1">
      <a:defRPr sz="7200" kern="1200">
        <a:solidFill>
          <a:schemeClr val="tx1"/>
        </a:solidFill>
        <a:latin typeface="+mn-lt"/>
        <a:ea typeface="+mn-ea"/>
        <a:cs typeface="+mn-cs"/>
      </a:defRPr>
    </a:lvl7pPr>
    <a:lvl8pPr marL="12799361" algn="l" defTabSz="1828480" rtl="0" eaLnBrk="1" latinLnBrk="0" hangingPunct="1">
      <a:defRPr sz="7200" kern="1200">
        <a:solidFill>
          <a:schemeClr val="tx1"/>
        </a:solidFill>
        <a:latin typeface="+mn-lt"/>
        <a:ea typeface="+mn-ea"/>
        <a:cs typeface="+mn-cs"/>
      </a:defRPr>
    </a:lvl8pPr>
    <a:lvl9pPr marL="14627841" algn="l" defTabSz="182848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4423F"/>
    <a:srgbClr val="C7DBD9"/>
    <a:srgbClr val="AECD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0" d="100"/>
          <a:sy n="40" d="100"/>
        </p:scale>
        <p:origin x="370" y="-5592"/>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DED5-C7F8-A643-9A1D-CADCC534FC47}" type="doc">
      <dgm:prSet loTypeId="urn:microsoft.com/office/officeart/2005/8/layout/process1" loCatId="" qsTypeId="urn:microsoft.com/office/officeart/2005/8/quickstyle/simple4" qsCatId="simple" csTypeId="urn:microsoft.com/office/officeart/2005/8/colors/accent1_2" csCatId="accent1" phldr="1"/>
      <dgm:spPr/>
    </dgm:pt>
    <dgm:pt modelId="{2831CC11-6A36-FB43-BAC6-A1272B5B8D05}">
      <dgm:prSet phldrT="[Text]" custT="1"/>
      <dgm:spPr/>
      <dgm:t>
        <a:bodyPr/>
        <a:lstStyle/>
        <a:p>
          <a:pPr algn="ctr"/>
          <a:r>
            <a:rPr lang="en-US" sz="3600" b="1" u="sng" dirty="0">
              <a:solidFill>
                <a:srgbClr val="000000"/>
              </a:solidFill>
            </a:rPr>
            <a:t>Topic Modeling (LDA)</a:t>
          </a:r>
        </a:p>
        <a:p>
          <a:pPr algn="just"/>
          <a:r>
            <a:rPr lang="en-US" sz="3600" dirty="0">
              <a:solidFill>
                <a:srgbClr val="000000"/>
              </a:solidFill>
            </a:rPr>
            <a:t>Used </a:t>
          </a:r>
          <a:r>
            <a:rPr lang="en-US" sz="3600" dirty="0" err="1">
              <a:solidFill>
                <a:srgbClr val="000000"/>
              </a:solidFill>
            </a:rPr>
            <a:t>Gensim</a:t>
          </a:r>
          <a:r>
            <a:rPr lang="en-US" sz="3600" dirty="0">
              <a:solidFill>
                <a:srgbClr val="000000"/>
              </a:solidFill>
            </a:rPr>
            <a:t> LDA Model to perform  LDA on filtered collections. This is a training process which takes number of topics to be generated as input and output for this process is Dictionary file (represents dictionary structure for words), and Corpus (saved in Market Matrix format). </a:t>
          </a:r>
        </a:p>
      </dgm:t>
    </dgm:pt>
    <dgm:pt modelId="{A2B615DA-A1C6-5945-9DD5-D6C6D449E912}" type="parTrans" cxnId="{1EB93B56-0005-1748-89E3-A932CEDD7021}">
      <dgm:prSet/>
      <dgm:spPr/>
      <dgm:t>
        <a:bodyPr/>
        <a:lstStyle/>
        <a:p>
          <a:endParaRPr lang="en-US"/>
        </a:p>
      </dgm:t>
    </dgm:pt>
    <dgm:pt modelId="{763EB162-5E99-7941-9AF8-7C43C49F5830}" type="sibTrans" cxnId="{1EB93B56-0005-1748-89E3-A932CEDD7021}">
      <dgm:prSet/>
      <dgm:spPr/>
      <dgm:t>
        <a:bodyPr/>
        <a:lstStyle/>
        <a:p>
          <a:endParaRPr lang="en-US"/>
        </a:p>
      </dgm:t>
    </dgm:pt>
    <dgm:pt modelId="{866A869B-DB3D-914A-8357-8F2516D3EEAD}">
      <dgm:prSet phldrT="[Text]" custT="1"/>
      <dgm:spPr/>
      <dgm:t>
        <a:bodyPr/>
        <a:lstStyle/>
        <a:p>
          <a:pPr algn="ctr"/>
          <a:r>
            <a:rPr lang="en-US" sz="3600" b="1" u="sng" dirty="0">
              <a:solidFill>
                <a:srgbClr val="000000"/>
              </a:solidFill>
            </a:rPr>
            <a:t>Latent Topic Rating</a:t>
          </a:r>
        </a:p>
        <a:p>
          <a:pPr algn="just"/>
          <a:r>
            <a:rPr lang="en-US" sz="3600" dirty="0">
              <a:solidFill>
                <a:srgbClr val="000000"/>
              </a:solidFill>
            </a:rPr>
            <a:t>Aggregated Ratings-Ratings for a given topic in a Review will be obtained by averages over all of these review ratings to get the hidden topic rating.</a:t>
          </a:r>
        </a:p>
      </dgm:t>
    </dgm:pt>
    <dgm:pt modelId="{45F1947A-6656-E840-9D09-8F489F27B749}" type="parTrans" cxnId="{A04FF6DA-503A-234A-AFA2-7E1C057C49AB}">
      <dgm:prSet/>
      <dgm:spPr/>
      <dgm:t>
        <a:bodyPr/>
        <a:lstStyle/>
        <a:p>
          <a:endParaRPr lang="en-US"/>
        </a:p>
      </dgm:t>
    </dgm:pt>
    <dgm:pt modelId="{B1841ED8-33BE-A243-AD8A-38B1E07E2AE7}" type="sibTrans" cxnId="{A04FF6DA-503A-234A-AFA2-7E1C057C49AB}">
      <dgm:prSet/>
      <dgm:spPr/>
      <dgm:t>
        <a:bodyPr/>
        <a:lstStyle/>
        <a:p>
          <a:endParaRPr lang="en-US"/>
        </a:p>
      </dgm:t>
    </dgm:pt>
    <dgm:pt modelId="{0D272D3F-F873-3548-9E1C-326CA05C2381}">
      <dgm:prSet phldrT="[Text]" custT="1"/>
      <dgm:spPr/>
      <dgm:t>
        <a:bodyPr/>
        <a:lstStyle/>
        <a:p>
          <a:pPr algn="ctr"/>
          <a:r>
            <a:rPr lang="en-US" sz="3600" b="1" u="sng" dirty="0">
              <a:solidFill>
                <a:schemeClr val="tx1"/>
              </a:solidFill>
            </a:rPr>
            <a:t>Data Collection and Normalization</a:t>
          </a:r>
        </a:p>
        <a:p>
          <a:pPr algn="just"/>
          <a:r>
            <a:rPr lang="en-US" sz="3600" dirty="0">
              <a:solidFill>
                <a:schemeClr val="tx1"/>
              </a:solidFill>
            </a:rPr>
            <a:t>Extracted reviews from </a:t>
          </a:r>
          <a:r>
            <a:rPr lang="en-US" sz="3600" dirty="0" err="1">
              <a:solidFill>
                <a:schemeClr val="tx1"/>
              </a:solidFill>
            </a:rPr>
            <a:t>json</a:t>
          </a:r>
          <a:r>
            <a:rPr lang="en-US" sz="3600" dirty="0">
              <a:solidFill>
                <a:schemeClr val="tx1"/>
              </a:solidFill>
            </a:rPr>
            <a:t> and imported to </a:t>
          </a:r>
          <a:r>
            <a:rPr lang="en-US" sz="3600" dirty="0" err="1">
              <a:solidFill>
                <a:schemeClr val="tx1"/>
              </a:solidFill>
            </a:rPr>
            <a:t>MongoDB</a:t>
          </a:r>
          <a:r>
            <a:rPr lang="en-US" sz="3600" dirty="0">
              <a:solidFill>
                <a:schemeClr val="tx1"/>
              </a:solidFill>
            </a:rPr>
            <a:t> collection - Reviews. Split each review into sentences, remove </a:t>
          </a:r>
          <a:r>
            <a:rPr lang="en-US" sz="3600" dirty="0" err="1">
              <a:solidFill>
                <a:schemeClr val="tx1"/>
              </a:solidFill>
            </a:rPr>
            <a:t>stopwords</a:t>
          </a:r>
          <a:r>
            <a:rPr lang="en-US" sz="3600" dirty="0">
              <a:solidFill>
                <a:schemeClr val="tx1"/>
              </a:solidFill>
            </a:rPr>
            <a:t>, extract parts-of-speech tags for all remaining tokens, filters out all words which are not nouns, use </a:t>
          </a:r>
          <a:r>
            <a:rPr lang="en-US" sz="3600" dirty="0" err="1">
              <a:solidFill>
                <a:schemeClr val="tx1"/>
              </a:solidFill>
            </a:rPr>
            <a:t>Lemmatizer</a:t>
          </a:r>
          <a:r>
            <a:rPr lang="en-US" sz="3600" dirty="0">
              <a:solidFill>
                <a:schemeClr val="tx1"/>
              </a:solidFill>
            </a:rPr>
            <a:t>/Stemmer to lookup lemma of each noun. Finally, store each review i.e. </a:t>
          </a:r>
          <a:r>
            <a:rPr lang="en-US" sz="3600" dirty="0" err="1">
              <a:solidFill>
                <a:schemeClr val="tx1"/>
              </a:solidFill>
            </a:rPr>
            <a:t>reviewId</a:t>
          </a:r>
          <a:r>
            <a:rPr lang="en-US" sz="3600" dirty="0">
              <a:solidFill>
                <a:schemeClr val="tx1"/>
              </a:solidFill>
            </a:rPr>
            <a:t>, business name, review text together with nouns’ lemmas to new </a:t>
          </a:r>
          <a:r>
            <a:rPr lang="en-US" sz="3600" dirty="0" err="1">
              <a:solidFill>
                <a:schemeClr val="tx1"/>
              </a:solidFill>
            </a:rPr>
            <a:t>MongoDB</a:t>
          </a:r>
          <a:r>
            <a:rPr lang="en-US" sz="3600" dirty="0">
              <a:solidFill>
                <a:schemeClr val="tx1"/>
              </a:solidFill>
            </a:rPr>
            <a:t> collection called Corpus.</a:t>
          </a:r>
        </a:p>
      </dgm:t>
    </dgm:pt>
    <dgm:pt modelId="{D3684E03-BD7E-EE43-A702-A99641F13D69}" type="sibTrans" cxnId="{B6861518-1C14-BB49-87FD-9C694BDA944A}">
      <dgm:prSet/>
      <dgm:spPr/>
      <dgm:t>
        <a:bodyPr/>
        <a:lstStyle/>
        <a:p>
          <a:endParaRPr lang="en-US"/>
        </a:p>
      </dgm:t>
    </dgm:pt>
    <dgm:pt modelId="{4CF01875-0706-184A-8D70-12F6475E84C1}" type="parTrans" cxnId="{B6861518-1C14-BB49-87FD-9C694BDA944A}">
      <dgm:prSet/>
      <dgm:spPr/>
      <dgm:t>
        <a:bodyPr/>
        <a:lstStyle/>
        <a:p>
          <a:endParaRPr lang="en-US"/>
        </a:p>
      </dgm:t>
    </dgm:pt>
    <dgm:pt modelId="{0E8F569D-029A-7A4E-8757-B7E1907B8146}" type="pres">
      <dgm:prSet presAssocID="{FB41DED5-C7F8-A643-9A1D-CADCC534FC47}" presName="Name0" presStyleCnt="0">
        <dgm:presLayoutVars>
          <dgm:dir/>
          <dgm:resizeHandles val="exact"/>
        </dgm:presLayoutVars>
      </dgm:prSet>
      <dgm:spPr/>
    </dgm:pt>
    <dgm:pt modelId="{90236020-1DE1-C743-BA51-9DF920B2038A}" type="pres">
      <dgm:prSet presAssocID="{0D272D3F-F873-3548-9E1C-326CA05C2381}" presName="node" presStyleLbl="node1" presStyleIdx="0" presStyleCnt="3" custScaleX="222719" custScaleY="130691">
        <dgm:presLayoutVars>
          <dgm:bulletEnabled val="1"/>
        </dgm:presLayoutVars>
      </dgm:prSet>
      <dgm:spPr/>
    </dgm:pt>
    <dgm:pt modelId="{04DBA8BA-7E7F-A645-BACB-7D35D3C728EB}" type="pres">
      <dgm:prSet presAssocID="{D3684E03-BD7E-EE43-A702-A99641F13D69}" presName="sibTrans" presStyleLbl="sibTrans2D1" presStyleIdx="0" presStyleCnt="2"/>
      <dgm:spPr/>
    </dgm:pt>
    <dgm:pt modelId="{7D837490-D6DA-1048-B797-4234EB3710FA}" type="pres">
      <dgm:prSet presAssocID="{D3684E03-BD7E-EE43-A702-A99641F13D69}" presName="connectorText" presStyleLbl="sibTrans2D1" presStyleIdx="0" presStyleCnt="2"/>
      <dgm:spPr/>
    </dgm:pt>
    <dgm:pt modelId="{E358D100-D4C7-6A45-A9D9-270D250A0526}" type="pres">
      <dgm:prSet presAssocID="{2831CC11-6A36-FB43-BAC6-A1272B5B8D05}" presName="node" presStyleLbl="node1" presStyleIdx="1" presStyleCnt="3" custScaleX="223509" custScaleY="130691">
        <dgm:presLayoutVars>
          <dgm:bulletEnabled val="1"/>
        </dgm:presLayoutVars>
      </dgm:prSet>
      <dgm:spPr/>
    </dgm:pt>
    <dgm:pt modelId="{7A0D58EB-124E-8249-A116-7EA0DDB9847F}" type="pres">
      <dgm:prSet presAssocID="{763EB162-5E99-7941-9AF8-7C43C49F5830}" presName="sibTrans" presStyleLbl="sibTrans2D1" presStyleIdx="1" presStyleCnt="2"/>
      <dgm:spPr/>
    </dgm:pt>
    <dgm:pt modelId="{0134A99D-49FD-FB4F-A3D9-E9DC2ED3D931}" type="pres">
      <dgm:prSet presAssocID="{763EB162-5E99-7941-9AF8-7C43C49F5830}" presName="connectorText" presStyleLbl="sibTrans2D1" presStyleIdx="1" presStyleCnt="2"/>
      <dgm:spPr/>
    </dgm:pt>
    <dgm:pt modelId="{EB429A24-CCB5-404A-98BF-CC301636060E}" type="pres">
      <dgm:prSet presAssocID="{866A869B-DB3D-914A-8357-8F2516D3EEAD}" presName="node" presStyleLbl="node1" presStyleIdx="2" presStyleCnt="3" custScaleX="178948" custScaleY="130691">
        <dgm:presLayoutVars>
          <dgm:bulletEnabled val="1"/>
        </dgm:presLayoutVars>
      </dgm:prSet>
      <dgm:spPr/>
    </dgm:pt>
  </dgm:ptLst>
  <dgm:cxnLst>
    <dgm:cxn modelId="{0C305F02-CEF6-5A4A-9F9F-D21843450F50}" type="presOf" srcId="{763EB162-5E99-7941-9AF8-7C43C49F5830}" destId="{7A0D58EB-124E-8249-A116-7EA0DDB9847F}" srcOrd="0" destOrd="0" presId="urn:microsoft.com/office/officeart/2005/8/layout/process1"/>
    <dgm:cxn modelId="{B6861518-1C14-BB49-87FD-9C694BDA944A}" srcId="{FB41DED5-C7F8-A643-9A1D-CADCC534FC47}" destId="{0D272D3F-F873-3548-9E1C-326CA05C2381}" srcOrd="0" destOrd="0" parTransId="{4CF01875-0706-184A-8D70-12F6475E84C1}" sibTransId="{D3684E03-BD7E-EE43-A702-A99641F13D69}"/>
    <dgm:cxn modelId="{FF6DFD33-C634-7E43-8330-04E74B07C738}" type="presOf" srcId="{0D272D3F-F873-3548-9E1C-326CA05C2381}" destId="{90236020-1DE1-C743-BA51-9DF920B2038A}" srcOrd="0" destOrd="0" presId="urn:microsoft.com/office/officeart/2005/8/layout/process1"/>
    <dgm:cxn modelId="{1EB93B56-0005-1748-89E3-A932CEDD7021}" srcId="{FB41DED5-C7F8-A643-9A1D-CADCC534FC47}" destId="{2831CC11-6A36-FB43-BAC6-A1272B5B8D05}" srcOrd="1" destOrd="0" parTransId="{A2B615DA-A1C6-5945-9DD5-D6C6D449E912}" sibTransId="{763EB162-5E99-7941-9AF8-7C43C49F5830}"/>
    <dgm:cxn modelId="{21946859-7E6A-D04E-B200-8000AA83B054}" type="presOf" srcId="{763EB162-5E99-7941-9AF8-7C43C49F5830}" destId="{0134A99D-49FD-FB4F-A3D9-E9DC2ED3D931}" srcOrd="1" destOrd="0" presId="urn:microsoft.com/office/officeart/2005/8/layout/process1"/>
    <dgm:cxn modelId="{9BBA33BC-8D65-3D48-96B7-EC6460629092}" type="presOf" srcId="{FB41DED5-C7F8-A643-9A1D-CADCC534FC47}" destId="{0E8F569D-029A-7A4E-8757-B7E1907B8146}" srcOrd="0" destOrd="0" presId="urn:microsoft.com/office/officeart/2005/8/layout/process1"/>
    <dgm:cxn modelId="{899B61D6-BF99-C248-B984-FE5DACF8A656}" type="presOf" srcId="{D3684E03-BD7E-EE43-A702-A99641F13D69}" destId="{04DBA8BA-7E7F-A645-BACB-7D35D3C728EB}" srcOrd="0" destOrd="0" presId="urn:microsoft.com/office/officeart/2005/8/layout/process1"/>
    <dgm:cxn modelId="{A04FF6DA-503A-234A-AFA2-7E1C057C49AB}" srcId="{FB41DED5-C7F8-A643-9A1D-CADCC534FC47}" destId="{866A869B-DB3D-914A-8357-8F2516D3EEAD}" srcOrd="2" destOrd="0" parTransId="{45F1947A-6656-E840-9D09-8F489F27B749}" sibTransId="{B1841ED8-33BE-A243-AD8A-38B1E07E2AE7}"/>
    <dgm:cxn modelId="{83E372DC-9FA3-CD42-A462-AF99CAB10F20}" type="presOf" srcId="{D3684E03-BD7E-EE43-A702-A99641F13D69}" destId="{7D837490-D6DA-1048-B797-4234EB3710FA}" srcOrd="1" destOrd="0" presId="urn:microsoft.com/office/officeart/2005/8/layout/process1"/>
    <dgm:cxn modelId="{6F7A98E0-8028-6E4D-9B3F-847C89BACD54}" type="presOf" srcId="{866A869B-DB3D-914A-8357-8F2516D3EEAD}" destId="{EB429A24-CCB5-404A-98BF-CC301636060E}" srcOrd="0" destOrd="0" presId="urn:microsoft.com/office/officeart/2005/8/layout/process1"/>
    <dgm:cxn modelId="{5DC981EF-0A1C-F04B-AA4F-5209F231467B}" type="presOf" srcId="{2831CC11-6A36-FB43-BAC6-A1272B5B8D05}" destId="{E358D100-D4C7-6A45-A9D9-270D250A0526}" srcOrd="0" destOrd="0" presId="urn:microsoft.com/office/officeart/2005/8/layout/process1"/>
    <dgm:cxn modelId="{B6A753D0-7E92-6B4E-AE75-133DC74B5F3C}" type="presParOf" srcId="{0E8F569D-029A-7A4E-8757-B7E1907B8146}" destId="{90236020-1DE1-C743-BA51-9DF920B2038A}" srcOrd="0" destOrd="0" presId="urn:microsoft.com/office/officeart/2005/8/layout/process1"/>
    <dgm:cxn modelId="{27009F2C-13B3-1745-B0A1-4662DDE7D085}" type="presParOf" srcId="{0E8F569D-029A-7A4E-8757-B7E1907B8146}" destId="{04DBA8BA-7E7F-A645-BACB-7D35D3C728EB}" srcOrd="1" destOrd="0" presId="urn:microsoft.com/office/officeart/2005/8/layout/process1"/>
    <dgm:cxn modelId="{8F4100AB-A615-0F4E-9106-D7EECDDF1F9A}" type="presParOf" srcId="{04DBA8BA-7E7F-A645-BACB-7D35D3C728EB}" destId="{7D837490-D6DA-1048-B797-4234EB3710FA}" srcOrd="0" destOrd="0" presId="urn:microsoft.com/office/officeart/2005/8/layout/process1"/>
    <dgm:cxn modelId="{0861478B-5E39-C14F-95B8-533A69489AB0}" type="presParOf" srcId="{0E8F569D-029A-7A4E-8757-B7E1907B8146}" destId="{E358D100-D4C7-6A45-A9D9-270D250A0526}" srcOrd="2" destOrd="0" presId="urn:microsoft.com/office/officeart/2005/8/layout/process1"/>
    <dgm:cxn modelId="{2E311A94-4870-684D-B965-DE7FA19A7373}" type="presParOf" srcId="{0E8F569D-029A-7A4E-8757-B7E1907B8146}" destId="{7A0D58EB-124E-8249-A116-7EA0DDB9847F}" srcOrd="3" destOrd="0" presId="urn:microsoft.com/office/officeart/2005/8/layout/process1"/>
    <dgm:cxn modelId="{258FA2DC-44BA-CF4E-8A19-B1E053EF2042}" type="presParOf" srcId="{7A0D58EB-124E-8249-A116-7EA0DDB9847F}" destId="{0134A99D-49FD-FB4F-A3D9-E9DC2ED3D931}" srcOrd="0" destOrd="0" presId="urn:microsoft.com/office/officeart/2005/8/layout/process1"/>
    <dgm:cxn modelId="{B5575608-F46B-E840-AC0F-78BAA4179DA0}" type="presParOf" srcId="{0E8F569D-029A-7A4E-8757-B7E1907B8146}" destId="{EB429A24-CCB5-404A-98BF-CC301636060E}"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6020-1DE1-C743-BA51-9DF920B2038A}">
      <dsp:nvSpPr>
        <dsp:cNvPr id="0" name=""/>
        <dsp:cNvSpPr/>
      </dsp:nvSpPr>
      <dsp:spPr>
        <a:xfrm>
          <a:off x="30966" y="0"/>
          <a:ext cx="8013945"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u="sng" kern="1200" dirty="0">
              <a:solidFill>
                <a:schemeClr val="tx1"/>
              </a:solidFill>
            </a:rPr>
            <a:t>Data Collection and Normalization</a:t>
          </a:r>
        </a:p>
        <a:p>
          <a:pPr marL="0" lvl="0" indent="0" algn="just" defTabSz="1600200">
            <a:lnSpc>
              <a:spcPct val="90000"/>
            </a:lnSpc>
            <a:spcBef>
              <a:spcPct val="0"/>
            </a:spcBef>
            <a:spcAft>
              <a:spcPct val="35000"/>
            </a:spcAft>
            <a:buNone/>
          </a:pPr>
          <a:r>
            <a:rPr lang="en-US" sz="3600" kern="1200" dirty="0">
              <a:solidFill>
                <a:schemeClr val="tx1"/>
              </a:solidFill>
            </a:rPr>
            <a:t>Extracted reviews from </a:t>
          </a:r>
          <a:r>
            <a:rPr lang="en-US" sz="3600" kern="1200" dirty="0" err="1">
              <a:solidFill>
                <a:schemeClr val="tx1"/>
              </a:solidFill>
            </a:rPr>
            <a:t>json</a:t>
          </a:r>
          <a:r>
            <a:rPr lang="en-US" sz="3600" kern="1200" dirty="0">
              <a:solidFill>
                <a:schemeClr val="tx1"/>
              </a:solidFill>
            </a:rPr>
            <a:t> and imported to </a:t>
          </a:r>
          <a:r>
            <a:rPr lang="en-US" sz="3600" kern="1200" dirty="0" err="1">
              <a:solidFill>
                <a:schemeClr val="tx1"/>
              </a:solidFill>
            </a:rPr>
            <a:t>MongoDB</a:t>
          </a:r>
          <a:r>
            <a:rPr lang="en-US" sz="3600" kern="1200" dirty="0">
              <a:solidFill>
                <a:schemeClr val="tx1"/>
              </a:solidFill>
            </a:rPr>
            <a:t> collection - Reviews. Split each review into sentences, remove </a:t>
          </a:r>
          <a:r>
            <a:rPr lang="en-US" sz="3600" kern="1200" dirty="0" err="1">
              <a:solidFill>
                <a:schemeClr val="tx1"/>
              </a:solidFill>
            </a:rPr>
            <a:t>stopwords</a:t>
          </a:r>
          <a:r>
            <a:rPr lang="en-US" sz="3600" kern="1200" dirty="0">
              <a:solidFill>
                <a:schemeClr val="tx1"/>
              </a:solidFill>
            </a:rPr>
            <a:t>, extract parts-of-speech tags for all remaining tokens, filters out all words which are not nouns, use </a:t>
          </a:r>
          <a:r>
            <a:rPr lang="en-US" sz="3600" kern="1200" dirty="0" err="1">
              <a:solidFill>
                <a:schemeClr val="tx1"/>
              </a:solidFill>
            </a:rPr>
            <a:t>Lemmatizer</a:t>
          </a:r>
          <a:r>
            <a:rPr lang="en-US" sz="3600" kern="1200" dirty="0">
              <a:solidFill>
                <a:schemeClr val="tx1"/>
              </a:solidFill>
            </a:rPr>
            <a:t>/Stemmer to lookup lemma of each noun. Finally, store each review i.e. </a:t>
          </a:r>
          <a:r>
            <a:rPr lang="en-US" sz="3600" kern="1200" dirty="0" err="1">
              <a:solidFill>
                <a:schemeClr val="tx1"/>
              </a:solidFill>
            </a:rPr>
            <a:t>reviewId</a:t>
          </a:r>
          <a:r>
            <a:rPr lang="en-US" sz="3600" kern="1200" dirty="0">
              <a:solidFill>
                <a:schemeClr val="tx1"/>
              </a:solidFill>
            </a:rPr>
            <a:t>, business name, review text together with nouns’ lemmas to new </a:t>
          </a:r>
          <a:r>
            <a:rPr lang="en-US" sz="3600" kern="1200" dirty="0" err="1">
              <a:solidFill>
                <a:schemeClr val="tx1"/>
              </a:solidFill>
            </a:rPr>
            <a:t>MongoDB</a:t>
          </a:r>
          <a:r>
            <a:rPr lang="en-US" sz="3600" kern="1200" dirty="0">
              <a:solidFill>
                <a:schemeClr val="tx1"/>
              </a:solidFill>
            </a:rPr>
            <a:t> collection called Corpus.</a:t>
          </a:r>
        </a:p>
      </dsp:txBody>
      <dsp:txXfrm>
        <a:off x="245136" y="214170"/>
        <a:ext cx="7585605" cy="6883974"/>
      </dsp:txXfrm>
    </dsp:sp>
    <dsp:sp modelId="{04DBA8BA-7E7F-A645-BACB-7D35D3C728EB}">
      <dsp:nvSpPr>
        <dsp:cNvPr id="0" name=""/>
        <dsp:cNvSpPr/>
      </dsp:nvSpPr>
      <dsp:spPr>
        <a:xfrm>
          <a:off x="8404735" y="3209976"/>
          <a:ext cx="762825" cy="89236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n-US" sz="3800" kern="1200"/>
        </a:p>
      </dsp:txBody>
      <dsp:txXfrm>
        <a:off x="8404735" y="3388448"/>
        <a:ext cx="533978" cy="535417"/>
      </dsp:txXfrm>
    </dsp:sp>
    <dsp:sp modelId="{E358D100-D4C7-6A45-A9D9-270D250A0526}">
      <dsp:nvSpPr>
        <dsp:cNvPr id="0" name=""/>
        <dsp:cNvSpPr/>
      </dsp:nvSpPr>
      <dsp:spPr>
        <a:xfrm>
          <a:off x="9484205" y="0"/>
          <a:ext cx="8042371"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u="sng" kern="1200" dirty="0">
              <a:solidFill>
                <a:srgbClr val="000000"/>
              </a:solidFill>
            </a:rPr>
            <a:t>Topic Modeling (LDA)</a:t>
          </a:r>
        </a:p>
        <a:p>
          <a:pPr marL="0" lvl="0" indent="0" algn="just" defTabSz="1600200">
            <a:lnSpc>
              <a:spcPct val="90000"/>
            </a:lnSpc>
            <a:spcBef>
              <a:spcPct val="0"/>
            </a:spcBef>
            <a:spcAft>
              <a:spcPct val="35000"/>
            </a:spcAft>
            <a:buNone/>
          </a:pPr>
          <a:r>
            <a:rPr lang="en-US" sz="3600" kern="1200" dirty="0">
              <a:solidFill>
                <a:srgbClr val="000000"/>
              </a:solidFill>
            </a:rPr>
            <a:t>Used </a:t>
          </a:r>
          <a:r>
            <a:rPr lang="en-US" sz="3600" kern="1200" dirty="0" err="1">
              <a:solidFill>
                <a:srgbClr val="000000"/>
              </a:solidFill>
            </a:rPr>
            <a:t>Gensim</a:t>
          </a:r>
          <a:r>
            <a:rPr lang="en-US" sz="3600" kern="1200" dirty="0">
              <a:solidFill>
                <a:srgbClr val="000000"/>
              </a:solidFill>
            </a:rPr>
            <a:t> LDA Model to perform  LDA on filtered collections. This is a training process which takes number of topics to be generated as input and output for this process is Dictionary file (represents dictionary structure for words), and Corpus (saved in Market Matrix format). </a:t>
          </a:r>
        </a:p>
      </dsp:txBody>
      <dsp:txXfrm>
        <a:off x="9698375" y="214170"/>
        <a:ext cx="7614031" cy="6883974"/>
      </dsp:txXfrm>
    </dsp:sp>
    <dsp:sp modelId="{7A0D58EB-124E-8249-A116-7EA0DDB9847F}">
      <dsp:nvSpPr>
        <dsp:cNvPr id="0" name=""/>
        <dsp:cNvSpPr/>
      </dsp:nvSpPr>
      <dsp:spPr>
        <a:xfrm>
          <a:off x="17886400" y="3209976"/>
          <a:ext cx="762825" cy="89236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en-US" sz="3800" kern="1200"/>
        </a:p>
      </dsp:txBody>
      <dsp:txXfrm>
        <a:off x="17886400" y="3388448"/>
        <a:ext cx="533978" cy="535417"/>
      </dsp:txXfrm>
    </dsp:sp>
    <dsp:sp modelId="{EB429A24-CCB5-404A-98BF-CC301636060E}">
      <dsp:nvSpPr>
        <dsp:cNvPr id="0" name=""/>
        <dsp:cNvSpPr/>
      </dsp:nvSpPr>
      <dsp:spPr>
        <a:xfrm>
          <a:off x="18965869" y="0"/>
          <a:ext cx="6438963"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u="sng" kern="1200" dirty="0">
              <a:solidFill>
                <a:srgbClr val="000000"/>
              </a:solidFill>
            </a:rPr>
            <a:t>Latent Topic Rating</a:t>
          </a:r>
        </a:p>
        <a:p>
          <a:pPr marL="0" lvl="0" indent="0" algn="just" defTabSz="1600200">
            <a:lnSpc>
              <a:spcPct val="90000"/>
            </a:lnSpc>
            <a:spcBef>
              <a:spcPct val="0"/>
            </a:spcBef>
            <a:spcAft>
              <a:spcPct val="35000"/>
            </a:spcAft>
            <a:buNone/>
          </a:pPr>
          <a:r>
            <a:rPr lang="en-US" sz="3600" kern="1200" dirty="0">
              <a:solidFill>
                <a:srgbClr val="000000"/>
              </a:solidFill>
            </a:rPr>
            <a:t>Aggregated Ratings-Ratings for a given topic in a Review will be obtained by averages over all of these review ratings to get the hidden topic rating.</a:t>
          </a:r>
        </a:p>
      </dsp:txBody>
      <dsp:txXfrm>
        <a:off x="19154460" y="188591"/>
        <a:ext cx="6061781" cy="69351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A1195-9DC3-964F-9B31-E4EA31A3E852}" type="datetimeFigureOut">
              <a:rPr lang="en-US" smtClean="0"/>
              <a:t>7/13/2017</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A1349-690F-E141-9FC3-3681F7A6F580}" type="slidenum">
              <a:rPr lang="en-US" smtClean="0"/>
              <a:t>‹#›</a:t>
            </a:fld>
            <a:endParaRPr lang="en-US"/>
          </a:p>
        </p:txBody>
      </p:sp>
    </p:spTree>
    <p:extLst>
      <p:ext uri="{BB962C8B-B14F-4D97-AF65-F5344CB8AC3E}">
        <p14:creationId xmlns:p14="http://schemas.microsoft.com/office/powerpoint/2010/main" val="916918392"/>
      </p:ext>
    </p:extLst>
  </p:cSld>
  <p:clrMap bg1="lt1" tx1="dk1" bg2="lt2" tx2="dk2" accent1="accent1" accent2="accent2" accent3="accent3" accent4="accent4" accent5="accent5" accent6="accent6" hlink="hlink" folHlink="folHlink"/>
  <p:notesStyle>
    <a:lvl1pPr marL="0" algn="l" defTabSz="410240" rtl="0" eaLnBrk="1" latinLnBrk="0" hangingPunct="1">
      <a:defRPr sz="1100" kern="1200">
        <a:solidFill>
          <a:schemeClr val="tx1"/>
        </a:solidFill>
        <a:latin typeface="+mn-lt"/>
        <a:ea typeface="+mn-ea"/>
        <a:cs typeface="+mn-cs"/>
      </a:defRPr>
    </a:lvl1pPr>
    <a:lvl2pPr marL="410240" algn="l" defTabSz="410240" rtl="0" eaLnBrk="1" latinLnBrk="0" hangingPunct="1">
      <a:defRPr sz="1100" kern="1200">
        <a:solidFill>
          <a:schemeClr val="tx1"/>
        </a:solidFill>
        <a:latin typeface="+mn-lt"/>
        <a:ea typeface="+mn-ea"/>
        <a:cs typeface="+mn-cs"/>
      </a:defRPr>
    </a:lvl2pPr>
    <a:lvl3pPr marL="820479" algn="l" defTabSz="410240" rtl="0" eaLnBrk="1" latinLnBrk="0" hangingPunct="1">
      <a:defRPr sz="1100" kern="1200">
        <a:solidFill>
          <a:schemeClr val="tx1"/>
        </a:solidFill>
        <a:latin typeface="+mn-lt"/>
        <a:ea typeface="+mn-ea"/>
        <a:cs typeface="+mn-cs"/>
      </a:defRPr>
    </a:lvl3pPr>
    <a:lvl4pPr marL="1230720" algn="l" defTabSz="410240" rtl="0" eaLnBrk="1" latinLnBrk="0" hangingPunct="1">
      <a:defRPr sz="1100" kern="1200">
        <a:solidFill>
          <a:schemeClr val="tx1"/>
        </a:solidFill>
        <a:latin typeface="+mn-lt"/>
        <a:ea typeface="+mn-ea"/>
        <a:cs typeface="+mn-cs"/>
      </a:defRPr>
    </a:lvl4pPr>
    <a:lvl5pPr marL="1640960" algn="l" defTabSz="410240" rtl="0" eaLnBrk="1" latinLnBrk="0" hangingPunct="1">
      <a:defRPr sz="1100" kern="1200">
        <a:solidFill>
          <a:schemeClr val="tx1"/>
        </a:solidFill>
        <a:latin typeface="+mn-lt"/>
        <a:ea typeface="+mn-ea"/>
        <a:cs typeface="+mn-cs"/>
      </a:defRPr>
    </a:lvl5pPr>
    <a:lvl6pPr marL="2051199" algn="l" defTabSz="410240" rtl="0" eaLnBrk="1" latinLnBrk="0" hangingPunct="1">
      <a:defRPr sz="1100" kern="1200">
        <a:solidFill>
          <a:schemeClr val="tx1"/>
        </a:solidFill>
        <a:latin typeface="+mn-lt"/>
        <a:ea typeface="+mn-ea"/>
        <a:cs typeface="+mn-cs"/>
      </a:defRPr>
    </a:lvl6pPr>
    <a:lvl7pPr marL="2461439" algn="l" defTabSz="410240" rtl="0" eaLnBrk="1" latinLnBrk="0" hangingPunct="1">
      <a:defRPr sz="1100" kern="1200">
        <a:solidFill>
          <a:schemeClr val="tx1"/>
        </a:solidFill>
        <a:latin typeface="+mn-lt"/>
        <a:ea typeface="+mn-ea"/>
        <a:cs typeface="+mn-cs"/>
      </a:defRPr>
    </a:lvl7pPr>
    <a:lvl8pPr marL="2871679" algn="l" defTabSz="410240" rtl="0" eaLnBrk="1" latinLnBrk="0" hangingPunct="1">
      <a:defRPr sz="1100" kern="1200">
        <a:solidFill>
          <a:schemeClr val="tx1"/>
        </a:solidFill>
        <a:latin typeface="+mn-lt"/>
        <a:ea typeface="+mn-ea"/>
        <a:cs typeface="+mn-cs"/>
      </a:defRPr>
    </a:lvl8pPr>
    <a:lvl9pPr marL="3281918" algn="l" defTabSz="410240"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6131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5017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828480" rtl="0" eaLnBrk="1" latinLnBrk="0" hangingPunct="1">
        <a:spcBef>
          <a:spcPct val="0"/>
        </a:spcBef>
        <a:buNone/>
        <a:defRPr sz="17600" kern="1200">
          <a:solidFill>
            <a:schemeClr val="tx1"/>
          </a:solidFill>
          <a:latin typeface="+mj-lt"/>
          <a:ea typeface="+mj-ea"/>
          <a:cs typeface="+mj-cs"/>
        </a:defRPr>
      </a:lvl1pPr>
    </p:titleStyle>
    <p:bodyStyle>
      <a:lvl1pPr marL="1371360" indent="-1371360" algn="l" defTabSz="1828480" rtl="0" eaLnBrk="1" latinLnBrk="0" hangingPunct="1">
        <a:spcBef>
          <a:spcPct val="20000"/>
        </a:spcBef>
        <a:buFont typeface="Arial"/>
        <a:buChar char="•"/>
        <a:defRPr sz="12900" kern="1200">
          <a:solidFill>
            <a:schemeClr val="tx1"/>
          </a:solidFill>
          <a:latin typeface="+mn-lt"/>
          <a:ea typeface="+mn-ea"/>
          <a:cs typeface="+mn-cs"/>
        </a:defRPr>
      </a:lvl1pPr>
      <a:lvl2pPr marL="2971280" indent="-1142800" algn="l" defTabSz="1828480" rtl="0" eaLnBrk="1" latinLnBrk="0" hangingPunct="1">
        <a:spcBef>
          <a:spcPct val="20000"/>
        </a:spcBef>
        <a:buFont typeface="Arial"/>
        <a:buChar char="–"/>
        <a:defRPr sz="11200" kern="1200">
          <a:solidFill>
            <a:schemeClr val="tx1"/>
          </a:solidFill>
          <a:latin typeface="+mn-lt"/>
          <a:ea typeface="+mn-ea"/>
          <a:cs typeface="+mn-cs"/>
        </a:defRPr>
      </a:lvl2pPr>
      <a:lvl3pPr marL="4571200" indent="-914240" algn="l" defTabSz="1828480" rtl="0" eaLnBrk="1" latinLnBrk="0" hangingPunct="1">
        <a:spcBef>
          <a:spcPct val="20000"/>
        </a:spcBef>
        <a:buFont typeface="Arial"/>
        <a:buChar char="•"/>
        <a:defRPr sz="9600" kern="1200">
          <a:solidFill>
            <a:schemeClr val="tx1"/>
          </a:solidFill>
          <a:latin typeface="+mn-lt"/>
          <a:ea typeface="+mn-ea"/>
          <a:cs typeface="+mn-cs"/>
        </a:defRPr>
      </a:lvl3pPr>
      <a:lvl4pPr marL="6399680" indent="-914240" algn="l" defTabSz="1828480" rtl="0" eaLnBrk="1" latinLnBrk="0" hangingPunct="1">
        <a:spcBef>
          <a:spcPct val="20000"/>
        </a:spcBef>
        <a:buFont typeface="Arial"/>
        <a:buChar char="–"/>
        <a:defRPr sz="8000" kern="1200">
          <a:solidFill>
            <a:schemeClr val="tx1"/>
          </a:solidFill>
          <a:latin typeface="+mn-lt"/>
          <a:ea typeface="+mn-ea"/>
          <a:cs typeface="+mn-cs"/>
        </a:defRPr>
      </a:lvl4pPr>
      <a:lvl5pPr marL="8228161" indent="-914240" algn="l" defTabSz="1828480" rtl="0" eaLnBrk="1" latinLnBrk="0" hangingPunct="1">
        <a:spcBef>
          <a:spcPct val="20000"/>
        </a:spcBef>
        <a:buFont typeface="Arial"/>
        <a:buChar char="»"/>
        <a:defRPr sz="8000" kern="1200">
          <a:solidFill>
            <a:schemeClr val="tx1"/>
          </a:solidFill>
          <a:latin typeface="+mn-lt"/>
          <a:ea typeface="+mn-ea"/>
          <a:cs typeface="+mn-cs"/>
        </a:defRPr>
      </a:lvl5pPr>
      <a:lvl6pPr marL="10056641" indent="-914240" algn="l" defTabSz="1828480" rtl="0" eaLnBrk="1" latinLnBrk="0" hangingPunct="1">
        <a:spcBef>
          <a:spcPct val="20000"/>
        </a:spcBef>
        <a:buFont typeface="Arial"/>
        <a:buChar char="•"/>
        <a:defRPr sz="8000" kern="1200">
          <a:solidFill>
            <a:schemeClr val="tx1"/>
          </a:solidFill>
          <a:latin typeface="+mn-lt"/>
          <a:ea typeface="+mn-ea"/>
          <a:cs typeface="+mn-cs"/>
        </a:defRPr>
      </a:lvl6pPr>
      <a:lvl7pPr marL="11885120" indent="-914240" algn="l" defTabSz="1828480" rtl="0" eaLnBrk="1" latinLnBrk="0" hangingPunct="1">
        <a:spcBef>
          <a:spcPct val="20000"/>
        </a:spcBef>
        <a:buFont typeface="Arial"/>
        <a:buChar char="•"/>
        <a:defRPr sz="8000" kern="1200">
          <a:solidFill>
            <a:schemeClr val="tx1"/>
          </a:solidFill>
          <a:latin typeface="+mn-lt"/>
          <a:ea typeface="+mn-ea"/>
          <a:cs typeface="+mn-cs"/>
        </a:defRPr>
      </a:lvl7pPr>
      <a:lvl8pPr marL="13713600" indent="-914240" algn="l" defTabSz="1828480" rtl="0" eaLnBrk="1" latinLnBrk="0" hangingPunct="1">
        <a:spcBef>
          <a:spcPct val="20000"/>
        </a:spcBef>
        <a:buFont typeface="Arial"/>
        <a:buChar char="•"/>
        <a:defRPr sz="8000" kern="1200">
          <a:solidFill>
            <a:schemeClr val="tx1"/>
          </a:solidFill>
          <a:latin typeface="+mn-lt"/>
          <a:ea typeface="+mn-ea"/>
          <a:cs typeface="+mn-cs"/>
        </a:defRPr>
      </a:lvl8pPr>
      <a:lvl9pPr marL="15542080" indent="-914240" algn="l" defTabSz="182848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480" rtl="0" eaLnBrk="1" latinLnBrk="0" hangingPunct="1">
        <a:defRPr sz="7200" kern="1200">
          <a:solidFill>
            <a:schemeClr val="tx1"/>
          </a:solidFill>
          <a:latin typeface="+mn-lt"/>
          <a:ea typeface="+mn-ea"/>
          <a:cs typeface="+mn-cs"/>
        </a:defRPr>
      </a:lvl1pPr>
      <a:lvl2pPr marL="1828480" algn="l" defTabSz="1828480" rtl="0" eaLnBrk="1" latinLnBrk="0" hangingPunct="1">
        <a:defRPr sz="7200" kern="1200">
          <a:solidFill>
            <a:schemeClr val="tx1"/>
          </a:solidFill>
          <a:latin typeface="+mn-lt"/>
          <a:ea typeface="+mn-ea"/>
          <a:cs typeface="+mn-cs"/>
        </a:defRPr>
      </a:lvl2pPr>
      <a:lvl3pPr marL="3656960" algn="l" defTabSz="1828480" rtl="0" eaLnBrk="1" latinLnBrk="0" hangingPunct="1">
        <a:defRPr sz="7200" kern="1200">
          <a:solidFill>
            <a:schemeClr val="tx1"/>
          </a:solidFill>
          <a:latin typeface="+mn-lt"/>
          <a:ea typeface="+mn-ea"/>
          <a:cs typeface="+mn-cs"/>
        </a:defRPr>
      </a:lvl3pPr>
      <a:lvl4pPr marL="5485440" algn="l" defTabSz="1828480" rtl="0" eaLnBrk="1" latinLnBrk="0" hangingPunct="1">
        <a:defRPr sz="7200" kern="1200">
          <a:solidFill>
            <a:schemeClr val="tx1"/>
          </a:solidFill>
          <a:latin typeface="+mn-lt"/>
          <a:ea typeface="+mn-ea"/>
          <a:cs typeface="+mn-cs"/>
        </a:defRPr>
      </a:lvl4pPr>
      <a:lvl5pPr marL="7313920" algn="l" defTabSz="1828480" rtl="0" eaLnBrk="1" latinLnBrk="0" hangingPunct="1">
        <a:defRPr sz="7200" kern="1200">
          <a:solidFill>
            <a:schemeClr val="tx1"/>
          </a:solidFill>
          <a:latin typeface="+mn-lt"/>
          <a:ea typeface="+mn-ea"/>
          <a:cs typeface="+mn-cs"/>
        </a:defRPr>
      </a:lvl5pPr>
      <a:lvl6pPr marL="9142400" algn="l" defTabSz="1828480" rtl="0" eaLnBrk="1" latinLnBrk="0" hangingPunct="1">
        <a:defRPr sz="7200" kern="1200">
          <a:solidFill>
            <a:schemeClr val="tx1"/>
          </a:solidFill>
          <a:latin typeface="+mn-lt"/>
          <a:ea typeface="+mn-ea"/>
          <a:cs typeface="+mn-cs"/>
        </a:defRPr>
      </a:lvl6pPr>
      <a:lvl7pPr marL="10970881" algn="l" defTabSz="1828480" rtl="0" eaLnBrk="1" latinLnBrk="0" hangingPunct="1">
        <a:defRPr sz="7200" kern="1200">
          <a:solidFill>
            <a:schemeClr val="tx1"/>
          </a:solidFill>
          <a:latin typeface="+mn-lt"/>
          <a:ea typeface="+mn-ea"/>
          <a:cs typeface="+mn-cs"/>
        </a:defRPr>
      </a:lvl7pPr>
      <a:lvl8pPr marL="12799361" algn="l" defTabSz="1828480" rtl="0" eaLnBrk="1" latinLnBrk="0" hangingPunct="1">
        <a:defRPr sz="7200" kern="1200">
          <a:solidFill>
            <a:schemeClr val="tx1"/>
          </a:solidFill>
          <a:latin typeface="+mn-lt"/>
          <a:ea typeface="+mn-ea"/>
          <a:cs typeface="+mn-cs"/>
        </a:defRPr>
      </a:lvl8pPr>
      <a:lvl9pPr marL="14627841" algn="l" defTabSz="182848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hyperlink" Target="mailto:saj160430@utdallas.edu" TargetMode="Externa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0" Type="http://schemas.openxmlformats.org/officeDocument/2006/relationships/image" Target="../media/image3.png"/><Relationship Id="rId4" Type="http://schemas.openxmlformats.org/officeDocument/2006/relationships/diagramData" Target="../diagrams/data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70547" y="923356"/>
            <a:ext cx="19285838" cy="3123023"/>
          </a:xfrm>
          <a:prstGeom prst="rect">
            <a:avLst/>
          </a:prstGeom>
          <a:solidFill>
            <a:srgbClr val="D3CD8B"/>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82048" tIns="41025" rIns="82048" bIns="41025" rtlCol="0" anchor="ctr"/>
          <a:lstStyle/>
          <a:p>
            <a:pPr algn="ctr"/>
            <a:endParaRPr lang="en-US"/>
          </a:p>
        </p:txBody>
      </p:sp>
      <p:sp>
        <p:nvSpPr>
          <p:cNvPr id="16" name="Rectangle 15"/>
          <p:cNvSpPr/>
          <p:nvPr/>
        </p:nvSpPr>
        <p:spPr>
          <a:xfrm>
            <a:off x="795838" y="4470986"/>
            <a:ext cx="8517496" cy="22672207"/>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82048" tIns="41025" rIns="82048" bIns="41025" rtlCol="0" anchor="ctr"/>
          <a:lstStyle/>
          <a:p>
            <a:pPr algn="ctr"/>
            <a:endParaRPr lang="en-US"/>
          </a:p>
        </p:txBody>
      </p:sp>
      <p:sp>
        <p:nvSpPr>
          <p:cNvPr id="9" name="Rectangle 8"/>
          <p:cNvSpPr/>
          <p:nvPr/>
        </p:nvSpPr>
        <p:spPr>
          <a:xfrm>
            <a:off x="20362334" y="923356"/>
            <a:ext cx="6171358" cy="3123023"/>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57526" tIns="28763" rIns="57526" bIns="28763" rtlCol="0" anchor="ctr"/>
          <a:lstStyle/>
          <a:p>
            <a:pPr algn="ctr"/>
            <a:endParaRPr lang="en-US"/>
          </a:p>
        </p:txBody>
      </p:sp>
      <p:sp>
        <p:nvSpPr>
          <p:cNvPr id="3" name="TextBox 2"/>
          <p:cNvSpPr txBox="1"/>
          <p:nvPr/>
        </p:nvSpPr>
        <p:spPr>
          <a:xfrm>
            <a:off x="1150472" y="1240866"/>
            <a:ext cx="18572668" cy="2289468"/>
          </a:xfrm>
          <a:prstGeom prst="rect">
            <a:avLst/>
          </a:prstGeom>
          <a:noFill/>
        </p:spPr>
        <p:txBody>
          <a:bodyPr wrap="square" lIns="57526" tIns="28763" rIns="57526" bIns="28763" rtlCol="0">
            <a:spAutoFit/>
          </a:bodyPr>
          <a:lstStyle/>
          <a:p>
            <a:r>
              <a:rPr lang="en-US" sz="7300" b="1" u="sng" dirty="0">
                <a:latin typeface="Calibri"/>
                <a:cs typeface="Calibri"/>
              </a:rPr>
              <a:t>Data Analysis – Yelp Dataset</a:t>
            </a:r>
            <a:endParaRPr lang="en-US" sz="2700" baseline="30000" dirty="0">
              <a:latin typeface="Calibri"/>
              <a:cs typeface="Calibri"/>
            </a:endParaRPr>
          </a:p>
          <a:p>
            <a:r>
              <a:rPr lang="en-US" sz="3600" dirty="0" err="1">
                <a:latin typeface="Calibri" pitchFamily="34" charset="0"/>
                <a:cs typeface="Calibri" pitchFamily="34" charset="0"/>
              </a:rPr>
              <a:t>Sruti</a:t>
            </a:r>
            <a:r>
              <a:rPr lang="en-US" sz="3600" dirty="0">
                <a:latin typeface="Calibri" pitchFamily="34" charset="0"/>
                <a:cs typeface="Calibri" pitchFamily="34" charset="0"/>
              </a:rPr>
              <a:t> Jain (</a:t>
            </a:r>
            <a:r>
              <a:rPr lang="en-US" sz="3600" dirty="0">
                <a:latin typeface="Calibri" pitchFamily="34" charset="0"/>
                <a:cs typeface="Calibri" pitchFamily="34" charset="0"/>
                <a:hlinkClick r:id="rId2"/>
              </a:rPr>
              <a:t>saj160430@utdallas.edu</a:t>
            </a:r>
            <a:r>
              <a:rPr lang="en-US" sz="3600" dirty="0">
                <a:latin typeface="Calibri" pitchFamily="34" charset="0"/>
                <a:cs typeface="Calibri" pitchFamily="34" charset="0"/>
              </a:rPr>
              <a:t>)</a:t>
            </a:r>
          </a:p>
          <a:p>
            <a:r>
              <a:rPr lang="en-US" sz="3600" dirty="0">
                <a:latin typeface="Calibri" pitchFamily="34" charset="0"/>
                <a:cs typeface="Calibri" pitchFamily="34" charset="0"/>
              </a:rPr>
              <a:t>Spring Semester, 2017</a:t>
            </a:r>
          </a:p>
        </p:txBody>
      </p:sp>
      <p:sp>
        <p:nvSpPr>
          <p:cNvPr id="11" name="TextBox 10"/>
          <p:cNvSpPr txBox="1"/>
          <p:nvPr/>
        </p:nvSpPr>
        <p:spPr>
          <a:xfrm>
            <a:off x="795838" y="4409441"/>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Motivation</a:t>
            </a:r>
          </a:p>
        </p:txBody>
      </p:sp>
      <p:sp>
        <p:nvSpPr>
          <p:cNvPr id="13" name="TextBox 12"/>
          <p:cNvSpPr txBox="1"/>
          <p:nvPr/>
        </p:nvSpPr>
        <p:spPr>
          <a:xfrm>
            <a:off x="10202334" y="4409441"/>
            <a:ext cx="16367971"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Results</a:t>
            </a:r>
          </a:p>
        </p:txBody>
      </p:sp>
      <p:sp>
        <p:nvSpPr>
          <p:cNvPr id="14" name="TextBox 13"/>
          <p:cNvSpPr txBox="1"/>
          <p:nvPr/>
        </p:nvSpPr>
        <p:spPr>
          <a:xfrm>
            <a:off x="770547" y="14731322"/>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Why It is Important?</a:t>
            </a:r>
          </a:p>
        </p:txBody>
      </p:sp>
      <p:sp>
        <p:nvSpPr>
          <p:cNvPr id="15" name="TextBox 14"/>
          <p:cNvSpPr txBox="1"/>
          <p:nvPr/>
        </p:nvSpPr>
        <p:spPr>
          <a:xfrm>
            <a:off x="795838" y="27232038"/>
            <a:ext cx="25461091" cy="984851"/>
          </a:xfrm>
          <a:prstGeom prst="rect">
            <a:avLst/>
          </a:prstGeom>
          <a:solidFill>
            <a:schemeClr val="accent1"/>
          </a:solidFill>
        </p:spPr>
        <p:txBody>
          <a:bodyPr wrap="square" lIns="82048" tIns="106663" rIns="82048" bIns="106663" rtlCol="0" anchor="ctr" anchorCtr="0">
            <a:spAutoFit/>
          </a:bodyPr>
          <a:lstStyle/>
          <a:p>
            <a:pPr algn="ctr"/>
            <a:r>
              <a:rPr lang="en-US" sz="5000">
                <a:solidFill>
                  <a:schemeClr val="bg1"/>
                </a:solidFill>
              </a:rPr>
              <a:t>Approach </a:t>
            </a:r>
            <a:r>
              <a:rPr lang="en-US" sz="5000" dirty="0">
                <a:solidFill>
                  <a:schemeClr val="bg1"/>
                </a:solidFill>
              </a:rPr>
              <a:t>and Method</a:t>
            </a:r>
          </a:p>
        </p:txBody>
      </p:sp>
      <p:sp>
        <p:nvSpPr>
          <p:cNvPr id="17" name="TextBox 16"/>
          <p:cNvSpPr txBox="1"/>
          <p:nvPr/>
        </p:nvSpPr>
        <p:spPr>
          <a:xfrm>
            <a:off x="1150472" y="5484819"/>
            <a:ext cx="7697195" cy="9211210"/>
          </a:xfrm>
          <a:prstGeom prst="rect">
            <a:avLst/>
          </a:prstGeom>
          <a:noFill/>
        </p:spPr>
        <p:txBody>
          <a:bodyPr wrap="square" lIns="69568" tIns="34784" rIns="69568" bIns="34784" rtlCol="0">
            <a:spAutoFit/>
          </a:bodyPr>
          <a:lstStyle/>
          <a:p>
            <a:pPr algn="just">
              <a:spcBef>
                <a:spcPct val="5000"/>
              </a:spcBef>
            </a:pPr>
            <a:r>
              <a:rPr lang="en-US" sz="3300" dirty="0"/>
              <a:t>Yelp reviews have been a great source of reviews to customers, which help them choose the best businesses in their region. Currently, if a prospective entrepreneur wants to understand the market scenario, he has to read all the reviews in the region to get an idea about the demand in that region. This strategy is neither feasible nor accurate. However, we are looking to provide entrepreneurs trying to set up new business in a particular region with relevant suggestions for establishing a successful business. We have used topic modeling (LDA) on various yelp reviews to get users’ preferences and taste in a given geographic location. Our model is able to predict the best matched region for a prospective entrepreneur.</a:t>
            </a:r>
          </a:p>
        </p:txBody>
      </p:sp>
      <p:sp>
        <p:nvSpPr>
          <p:cNvPr id="22" name="TextBox 21"/>
          <p:cNvSpPr txBox="1"/>
          <p:nvPr/>
        </p:nvSpPr>
        <p:spPr>
          <a:xfrm>
            <a:off x="1150472" y="16049421"/>
            <a:ext cx="7697195" cy="4640730"/>
          </a:xfrm>
          <a:prstGeom prst="rect">
            <a:avLst/>
          </a:prstGeom>
          <a:noFill/>
        </p:spPr>
        <p:txBody>
          <a:bodyPr wrap="square" lIns="69568" tIns="34784" rIns="69568" bIns="34784" rtlCol="0">
            <a:spAutoFit/>
          </a:bodyPr>
          <a:lstStyle/>
          <a:p>
            <a:pPr algn="just"/>
            <a:r>
              <a:rPr lang="en-US" sz="3300" dirty="0"/>
              <a:t>In this project, we have found the inherent features and deduced their ratings which will help businessmen understand the requirement/demand of a region and find regions where chances of their business being a success are maximum. Thus, we have provided a holistic analysis of the region to them before starting their business.</a:t>
            </a:r>
          </a:p>
        </p:txBody>
      </p:sp>
      <p:sp>
        <p:nvSpPr>
          <p:cNvPr id="24" name="TextBox 23"/>
          <p:cNvSpPr txBox="1"/>
          <p:nvPr/>
        </p:nvSpPr>
        <p:spPr>
          <a:xfrm>
            <a:off x="795838" y="20708911"/>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Data-set: Yelp</a:t>
            </a:r>
          </a:p>
        </p:txBody>
      </p:sp>
      <p:pic>
        <p:nvPicPr>
          <p:cNvPr id="30" name="Picture 29" descr="Screenshot 2014-12-03 03.02.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420" y="21994634"/>
            <a:ext cx="5965047" cy="4803044"/>
          </a:xfrm>
          <a:prstGeom prst="rect">
            <a:avLst/>
          </a:prstGeom>
        </p:spPr>
      </p:pic>
      <p:graphicFrame>
        <p:nvGraphicFramePr>
          <p:cNvPr id="36" name="Diagram 35"/>
          <p:cNvGraphicFramePr/>
          <p:nvPr>
            <p:extLst>
              <p:ext uri="{D42A27DB-BD31-4B8C-83A1-F6EECF244321}">
                <p14:modId xmlns:p14="http://schemas.microsoft.com/office/powerpoint/2010/main" val="3145035632"/>
              </p:ext>
            </p:extLst>
          </p:nvPr>
        </p:nvGraphicFramePr>
        <p:xfrm>
          <a:off x="795838" y="28671966"/>
          <a:ext cx="25435800" cy="73123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7" name="Picture 36"/>
          <p:cNvPicPr>
            <a:picLocks noChangeAspect="1"/>
          </p:cNvPicPr>
          <p:nvPr/>
        </p:nvPicPr>
        <p:blipFill>
          <a:blip r:embed="rId9"/>
          <a:stretch>
            <a:fillRect/>
          </a:stretch>
        </p:blipFill>
        <p:spPr>
          <a:xfrm>
            <a:off x="10212199" y="14731322"/>
            <a:ext cx="16321491" cy="6255442"/>
          </a:xfrm>
          <a:prstGeom prst="rect">
            <a:avLst/>
          </a:prstGeom>
        </p:spPr>
      </p:pic>
      <p:sp>
        <p:nvSpPr>
          <p:cNvPr id="38" name="TextBox 37"/>
          <p:cNvSpPr txBox="1"/>
          <p:nvPr/>
        </p:nvSpPr>
        <p:spPr>
          <a:xfrm>
            <a:off x="10207266" y="21994633"/>
            <a:ext cx="16372904" cy="5148561"/>
          </a:xfrm>
          <a:prstGeom prst="rect">
            <a:avLst/>
          </a:prstGeom>
          <a:noFill/>
        </p:spPr>
        <p:txBody>
          <a:bodyPr wrap="square" lIns="69568" tIns="34784" rIns="69568" bIns="34784" rtlCol="0">
            <a:spAutoFit/>
          </a:bodyPr>
          <a:lstStyle/>
          <a:p>
            <a:pPr marL="391317" indent="-391317" algn="just">
              <a:buAutoNum type="arabicPeriod"/>
            </a:pPr>
            <a:r>
              <a:rPr lang="en-US" sz="3300" dirty="0">
                <a:latin typeface="Calibri" pitchFamily="34" charset="0"/>
                <a:cs typeface="Calibri" pitchFamily="34" charset="0"/>
              </a:rPr>
              <a:t>The most important topics found after performing LDA are Ambience, Location, Variety and Wait Time &amp; Management.</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It can determined from the figure above that the central part of Phoenix lacks in providing Ambience and Service.</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The project is aimed at extracting ratings for the individual sub topics &amp; helping  entrepreneurs with reviews rather than the customer. The project can be a recommendation system that matches the services offered by a restaurant with a locality and predicts the optimal locality for the restaurant.</a:t>
            </a:r>
          </a:p>
        </p:txBody>
      </p:sp>
      <p:sp>
        <p:nvSpPr>
          <p:cNvPr id="39" name="TextBox 38"/>
          <p:cNvSpPr txBox="1"/>
          <p:nvPr/>
        </p:nvSpPr>
        <p:spPr>
          <a:xfrm>
            <a:off x="10212200" y="20986764"/>
            <a:ext cx="16367971"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Evaluation</a:t>
            </a:r>
          </a:p>
        </p:txBody>
      </p:sp>
      <p:pic>
        <p:nvPicPr>
          <p:cNvPr id="6" name="Picture 5"/>
          <p:cNvPicPr>
            <a:picLocks noChangeAspect="1"/>
          </p:cNvPicPr>
          <p:nvPr/>
        </p:nvPicPr>
        <p:blipFill>
          <a:blip r:embed="rId10"/>
          <a:stretch>
            <a:fillRect/>
          </a:stretch>
        </p:blipFill>
        <p:spPr>
          <a:xfrm>
            <a:off x="20309228" y="923356"/>
            <a:ext cx="6224462" cy="3158315"/>
          </a:xfrm>
          <a:prstGeom prst="rect">
            <a:avLst/>
          </a:prstGeom>
        </p:spPr>
      </p:pic>
      <p:pic>
        <p:nvPicPr>
          <p:cNvPr id="4" name="Picture 3">
            <a:extLst>
              <a:ext uri="{FF2B5EF4-FFF2-40B4-BE49-F238E27FC236}">
                <a16:creationId xmlns:a16="http://schemas.microsoft.com/office/drawing/2014/main" id="{0AA3AAE5-BD03-4258-8908-D2F6AE1101E0}"/>
              </a:ext>
            </a:extLst>
          </p:cNvPr>
          <p:cNvPicPr>
            <a:picLocks noChangeAspect="1"/>
          </p:cNvPicPr>
          <p:nvPr/>
        </p:nvPicPr>
        <p:blipFill>
          <a:blip r:embed="rId11"/>
          <a:stretch>
            <a:fillRect/>
          </a:stretch>
        </p:blipFill>
        <p:spPr>
          <a:xfrm>
            <a:off x="11278866" y="6184764"/>
            <a:ext cx="14978063" cy="8213777"/>
          </a:xfrm>
          <a:prstGeom prst="rect">
            <a:avLst/>
          </a:prstGeom>
        </p:spPr>
      </p:pic>
      <p:sp>
        <p:nvSpPr>
          <p:cNvPr id="23" name="TextBox 22">
            <a:extLst>
              <a:ext uri="{FF2B5EF4-FFF2-40B4-BE49-F238E27FC236}">
                <a16:creationId xmlns:a16="http://schemas.microsoft.com/office/drawing/2014/main" id="{318F415C-9A7F-4B77-93FF-EA25EEF20036}"/>
              </a:ext>
            </a:extLst>
          </p:cNvPr>
          <p:cNvSpPr txBox="1"/>
          <p:nvPr/>
        </p:nvSpPr>
        <p:spPr>
          <a:xfrm>
            <a:off x="10199222" y="5637220"/>
            <a:ext cx="16380949" cy="578079"/>
          </a:xfrm>
          <a:prstGeom prst="rect">
            <a:avLst/>
          </a:prstGeom>
          <a:noFill/>
        </p:spPr>
        <p:txBody>
          <a:bodyPr wrap="square" lIns="69568" tIns="34784" rIns="69568" bIns="34784" rtlCol="0">
            <a:spAutoFit/>
          </a:bodyPr>
          <a:lstStyle/>
          <a:p>
            <a:pPr algn="ctr">
              <a:spcBef>
                <a:spcPct val="5000"/>
              </a:spcBef>
            </a:pPr>
            <a:r>
              <a:rPr lang="en-US" sz="3300" b="1" dirty="0"/>
              <a:t>Word Cloud of  Latent Topics Obtained</a:t>
            </a:r>
          </a:p>
        </p:txBody>
      </p:sp>
    </p:spTree>
    <p:extLst>
      <p:ext uri="{BB962C8B-B14F-4D97-AF65-F5344CB8AC3E}">
        <p14:creationId xmlns:p14="http://schemas.microsoft.com/office/powerpoint/2010/main" val="2424911174"/>
      </p:ext>
    </p:extLst>
  </p:cSld>
  <p:clrMapOvr>
    <a:masterClrMapping/>
  </p:clrMapOvr>
</p:sld>
</file>

<file path=ppt/theme/theme1.xml><?xml version="1.0" encoding="utf-8"?>
<a:theme xmlns:a="http://schemas.openxmlformats.org/drawingml/2006/main" name="Default Theme">
  <a:themeElements>
    <a:clrScheme name="Group Health Color Palette">
      <a:dk1>
        <a:sysClr val="windowText" lastClr="000000"/>
      </a:dk1>
      <a:lt1>
        <a:sysClr val="window" lastClr="FFFFFF"/>
      </a:lt1>
      <a:dk2>
        <a:srgbClr val="4B452C"/>
      </a:dk2>
      <a:lt2>
        <a:srgbClr val="BAC696"/>
      </a:lt2>
      <a:accent1>
        <a:srgbClr val="007A87"/>
      </a:accent1>
      <a:accent2>
        <a:srgbClr val="C75B12"/>
      </a:accent2>
      <a:accent3>
        <a:srgbClr val="9EB28F"/>
      </a:accent3>
      <a:accent4>
        <a:srgbClr val="DDCD69"/>
      </a:accent4>
      <a:accent5>
        <a:srgbClr val="A8B300"/>
      </a:accent5>
      <a:accent6>
        <a:srgbClr val="165788"/>
      </a:accent6>
      <a:hlink>
        <a:srgbClr val="EBB700"/>
      </a:hlink>
      <a:folHlink>
        <a:srgbClr val="578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868</TotalTime>
  <Words>483</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Theme</vt:lpstr>
      <vt:lpstr>PowerPoint Presentation</vt:lpstr>
    </vt:vector>
  </TitlesOfParts>
  <Company>GHRI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Kindall</dc:creator>
  <cp:lastModifiedBy>Jain, Sruti Ashokkumar</cp:lastModifiedBy>
  <cp:revision>29</cp:revision>
  <cp:lastPrinted>2014-12-03T12:02:19Z</cp:lastPrinted>
  <dcterms:created xsi:type="dcterms:W3CDTF">2012-08-10T18:55:54Z</dcterms:created>
  <dcterms:modified xsi:type="dcterms:W3CDTF">2017-07-13T10:22:32Z</dcterms:modified>
</cp:coreProperties>
</file>