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presProps" Target="presProps.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sz="1100"/>
              <a:t>React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sz="1100"/>
              <a:t>Stepan Rutz</a:t>
            </a:r>
          </a:p>
        </p:txBody>
      </p:sp>
      <p:sp>
        <p:nvSpPr>
          <p:cNvPr id="4" name="Date Placeholder 3"/>
          <p:cNvSpPr>
            <a:spLocks noGrp="1"/>
          </p:cNvSpPr>
          <p:nvPr>
            <p:ph idx="10" sz="half" type="dt"/>
          </p:nvPr>
        </p:nvSpPr>
        <p:spPr/>
        <p:txBody>
          <a:bodyPr/>
          <a:lstStyle/>
          <a:p>
            <a:pPr lvl="0" indent="0" marL="0">
              <a:buNone/>
            </a:pPr>
            <a:r>
              <a:rPr sz="1100"/>
              <a:t>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NPM Check Updates (ncu)</a:t>
            </a:r>
          </a:p>
        </p:txBody>
      </p:sp>
      <p:sp>
        <p:nvSpPr>
          <p:cNvPr id="3" name="Content Placeholder 2"/>
          <p:cNvSpPr>
            <a:spLocks noGrp="1"/>
          </p:cNvSpPr>
          <p:nvPr>
            <p:ph idx="1"/>
          </p:nvPr>
        </p:nvSpPr>
        <p:spPr/>
        <p:txBody>
          <a:bodyPr/>
          <a:lstStyle/>
          <a:p>
            <a:pPr lvl="0"/>
            <a:r>
              <a:rPr sz="1100"/>
              <a:t>NPM Check Updates ist ein Tool, das die Dependencies eines Projekts auf veraltete Versionen prüft und die neuesten Versionen anzeigt.</a:t>
            </a:r>
          </a:p>
          <a:p>
            <a:pPr lvl="0"/>
            <a:r>
              <a:rPr sz="1100"/>
              <a:t>npm selber hat keine Funktion, um die neuesten Versionen anzuzeigen. Dafür gibt es das Tool </a:t>
            </a:r>
            <a:r>
              <a:rPr sz="1100">
                <a:latin typeface="Courier"/>
              </a:rPr>
              <a:t>ncu</a:t>
            </a:r>
            <a:r>
              <a:rPr sz="1100"/>
              <a:t>.</a:t>
            </a:r>
          </a:p>
          <a:p>
            <a:pPr lvl="0"/>
            <a:r>
              <a:rPr sz="1100"/>
              <a:t>npm erstellt auch nur eine neue </a:t>
            </a:r>
            <a:r>
              <a:rPr sz="1100">
                <a:latin typeface="Courier"/>
              </a:rPr>
              <a:t>package-lock.json</a:t>
            </a:r>
            <a:r>
              <a:rPr sz="1100"/>
              <a:t> Datei, wenn die Versionen in der </a:t>
            </a:r>
            <a:r>
              <a:rPr sz="1100">
                <a:latin typeface="Courier"/>
              </a:rPr>
              <a:t>package.json</a:t>
            </a:r>
            <a:r>
              <a:rPr sz="1100"/>
              <a:t> Datei geändert werden.</a:t>
            </a:r>
          </a:p>
          <a:p>
            <a:pPr lvl="0"/>
            <a:r>
              <a:rPr sz="1100">
                <a:latin typeface="Courier"/>
              </a:rPr>
              <a:t>ncu</a:t>
            </a:r>
            <a:r>
              <a:rPr sz="1100"/>
              <a:t> kann mit </a:t>
            </a:r>
            <a:r>
              <a:rPr sz="1100">
                <a:latin typeface="Courier"/>
              </a:rPr>
              <a:t>ncu -u</a:t>
            </a:r>
            <a:r>
              <a:rPr sz="1100"/>
              <a:t> auch die </a:t>
            </a:r>
            <a:r>
              <a:rPr sz="1100">
                <a:latin typeface="Courier"/>
              </a:rPr>
              <a:t>package.json</a:t>
            </a:r>
            <a:r>
              <a:rPr sz="1100"/>
              <a:t> Datei aktualisieren. Dabei werden auch neue Major-Versionen angezeigt und auf Wunsch auch aktualisiert. Dabei ist die API-Kompatibilität nicht garantiert.</a:t>
            </a:r>
          </a:p>
          <a:p>
            <a:pPr lvl="0"/>
            <a:r>
              <a:rPr sz="1100">
                <a:latin typeface="Courier"/>
              </a:rPr>
              <a:t>ncu</a:t>
            </a:r>
            <a:r>
              <a:rPr sz="1100"/>
              <a:t> ohne die -u (–update) Option führt nur einen Dry-Run aus und gibt die Änderungen aus, die bei einem Update gemacht würden.</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der Fehler “Too many re-renders” - Beispiel</a:t>
            </a:r>
          </a:p>
        </p:txBody>
      </p:sp>
      <p:sp>
        <p:nvSpPr>
          <p:cNvPr id="3" name="Content Placeholder 2"/>
          <p:cNvSpPr>
            <a:spLocks noGrp="1"/>
          </p:cNvSpPr>
          <p:nvPr>
            <p:ph idx="1"/>
          </p:nvPr>
        </p:nvSpPr>
        <p:spPr/>
        <p:txBody>
          <a:bodyPr/>
          <a:lstStyle/>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CounterWithTooManyRenders</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{count}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Typescript-Typisierung von useState</a:t>
            </a:r>
          </a:p>
        </p:txBody>
      </p:sp>
      <p:sp>
        <p:nvSpPr>
          <p:cNvPr id="3" name="Content Placeholder 2"/>
          <p:cNvSpPr>
            <a:spLocks noGrp="1"/>
          </p:cNvSpPr>
          <p:nvPr>
            <p:ph idx="1"/>
          </p:nvPr>
        </p:nvSpPr>
        <p:spPr/>
        <p:txBody>
          <a:bodyPr/>
          <a:lstStyle/>
          <a:p>
            <a:pPr lvl="0"/>
            <a:r>
              <a:rPr sz="1100">
                <a:latin typeface="Courier"/>
              </a:rPr>
              <a:t>useState()</a:t>
            </a:r>
            <a:r>
              <a:rPr sz="1100"/>
              <a:t> kann auch mit Typen verwendet werden.</a:t>
            </a:r>
          </a:p>
          <a:p>
            <a:pPr lvl="0"/>
            <a:r>
              <a:rPr sz="1100"/>
              <a:t>Beispiel: “Counter mit Typisierung”</a:t>
            </a:r>
          </a:p>
          <a:p>
            <a:pPr lvl="0" indent="0">
              <a:buNone/>
            </a:pP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solidFill>
                  <a:srgbClr val="666666"/>
                </a:solidFill>
                <a:latin typeface="Courier"/>
              </a:rPr>
              <a:t>&lt;</a:t>
            </a:r>
            <a:r>
              <a:rPr sz="1100">
                <a:solidFill>
                  <a:srgbClr val="902000"/>
                </a:solidFill>
                <a:latin typeface="Courier"/>
              </a:rPr>
              <a:t>number</a:t>
            </a:r>
            <a:r>
              <a:rPr sz="1100">
                <a:solidFill>
                  <a:srgbClr val="666666"/>
                </a:solidFill>
                <a:latin typeface="Courier"/>
              </a:rPr>
              <a:t>&gt;</a:t>
            </a:r>
            <a:r>
              <a:rPr sz="1100">
                <a:latin typeface="Courier"/>
              </a:rPr>
              <a:t>(</a:t>
            </a:r>
            <a:r>
              <a:rPr sz="1100">
                <a:solidFill>
                  <a:srgbClr val="40A070"/>
                </a:solidFill>
                <a:latin typeface="Courier"/>
              </a:rPr>
              <a:t>0</a:t>
            </a:r>
            <a:r>
              <a:rPr sz="1100">
                <a:latin typeface="Courier"/>
              </a:rPr>
              <a:t>)</a:t>
            </a:r>
            <a:br/>
            <a:r>
              <a:rPr i="1" sz="1100">
                <a:solidFill>
                  <a:srgbClr val="60A0B0"/>
                </a:solidFill>
                <a:latin typeface="Courier"/>
              </a:rPr>
              <a:t>//  gleich der obigen Zeile, da Typescript den Typ ableiten kann</a:t>
            </a:r>
            <a:b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           </a:t>
            </a:r>
          </a:p>
          <a:p>
            <a:pPr lvl="0" indent="0" marL="0">
              <a:buNone/>
            </a:pPr>
            <a:r>
              <a:rPr sz="1100"/>
              <a:t>Beispiel mit einem Objekt-Typen:</a:t>
            </a:r>
          </a:p>
          <a:p>
            <a:pPr lvl="0" indent="0">
              <a:buNone/>
            </a:pPr>
            <a:r>
              <a:rPr b="1" sz="1100">
                <a:solidFill>
                  <a:srgbClr val="007020"/>
                </a:solidFill>
                <a:latin typeface="Courier"/>
              </a:rPr>
              <a:t>type</a:t>
            </a:r>
            <a:r>
              <a:rPr sz="1100">
                <a:latin typeface="Courier"/>
              </a:rPr>
              <a:t> PointType </a:t>
            </a:r>
            <a:r>
              <a:rPr sz="1100">
                <a:solidFill>
                  <a:srgbClr val="666666"/>
                </a:solidFill>
                <a:latin typeface="Courier"/>
              </a:rPr>
              <a:t>=</a:t>
            </a:r>
            <a:r>
              <a:rPr sz="1100">
                <a:latin typeface="Courier"/>
              </a:rPr>
              <a:t> { x</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r>
              <a:rPr sz="1100">
                <a:latin typeface="Courier"/>
              </a:rPr>
              <a:t> y</a:t>
            </a:r>
            <a:r>
              <a:rPr sz="1100">
                <a:solidFill>
                  <a:srgbClr val="666666"/>
                </a:solidFill>
                <a:latin typeface="Courier"/>
              </a:rPr>
              <a:t>?:</a:t>
            </a:r>
            <a:r>
              <a:rPr sz="1100">
                <a:latin typeface="Courier"/>
              </a:rPr>
              <a:t> </a:t>
            </a:r>
            <a:r>
              <a:rPr sz="1100">
                <a:solidFill>
                  <a:srgbClr val="902000"/>
                </a:solidFill>
                <a:latin typeface="Courier"/>
              </a:rPr>
              <a:t>number</a:t>
            </a:r>
            <a:r>
              <a:rPr sz="1100">
                <a:latin typeface="Courier"/>
              </a:rPr>
              <a:t> }</a:t>
            </a:r>
            <a:br/>
            <a:r>
              <a:rPr b="1" sz="1100">
                <a:solidFill>
                  <a:srgbClr val="007020"/>
                </a:solidFill>
                <a:latin typeface="Courier"/>
              </a:rPr>
              <a:t>const</a:t>
            </a:r>
            <a:r>
              <a:rPr sz="1100">
                <a:latin typeface="Courier"/>
              </a:rPr>
              <a:t> [point</a:t>
            </a:r>
            <a:r>
              <a:rPr sz="1100">
                <a:solidFill>
                  <a:srgbClr val="666666"/>
                </a:solidFill>
                <a:latin typeface="Courier"/>
              </a:rPr>
              <a:t>,</a:t>
            </a:r>
            <a:r>
              <a:rPr sz="1100">
                <a:latin typeface="Courier"/>
              </a:rPr>
              <a:t> setPoint] </a:t>
            </a:r>
            <a:r>
              <a:rPr sz="1100">
                <a:solidFill>
                  <a:srgbClr val="666666"/>
                </a:solidFill>
                <a:latin typeface="Courier"/>
              </a:rPr>
              <a:t>=</a:t>
            </a:r>
            <a:r>
              <a:rPr sz="1100">
                <a:latin typeface="Courier"/>
              </a:rPr>
              <a:t> </a:t>
            </a:r>
            <a:r>
              <a:rPr sz="1100">
                <a:solidFill>
                  <a:srgbClr val="06287E"/>
                </a:solidFill>
                <a:latin typeface="Courier"/>
              </a:rPr>
              <a:t>useState</a:t>
            </a:r>
            <a:r>
              <a:rPr sz="1100">
                <a:solidFill>
                  <a:srgbClr val="666666"/>
                </a:solidFill>
                <a:latin typeface="Courier"/>
              </a:rPr>
              <a:t>&lt;</a:t>
            </a:r>
            <a:r>
              <a:rPr sz="1100">
                <a:latin typeface="Courier"/>
              </a:rPr>
              <a:t>PointType</a:t>
            </a:r>
            <a:r>
              <a:rPr sz="1100">
                <a:solidFill>
                  <a:srgbClr val="666666"/>
                </a:solidFill>
                <a:latin typeface="Courier"/>
              </a:rPr>
              <a:t>&gt;</a:t>
            </a:r>
            <a:r>
              <a:rPr sz="1100">
                <a:latin typeface="Courier"/>
              </a:rPr>
              <a:t>({ x</a:t>
            </a:r>
            <a:r>
              <a:rPr sz="1100">
                <a:solidFill>
                  <a:srgbClr val="666666"/>
                </a:solidFill>
                <a:latin typeface="Courier"/>
              </a:rPr>
              <a:t>:</a:t>
            </a:r>
            <a:r>
              <a:rPr sz="1100">
                <a:latin typeface="Courier"/>
              </a:rPr>
              <a:t> </a:t>
            </a:r>
            <a:r>
              <a:rPr sz="1100">
                <a:solidFill>
                  <a:srgbClr val="40A070"/>
                </a:solidFill>
                <a:latin typeface="Courier"/>
              </a:rPr>
              <a:t>0</a:t>
            </a:r>
            <a:r>
              <a:rPr sz="1100">
                <a:solidFill>
                  <a:srgbClr val="666666"/>
                </a:solidFill>
                <a:latin typeface="Courier"/>
              </a:rPr>
              <a:t>,</a:t>
            </a:r>
            <a:r>
              <a:rPr sz="1100">
                <a:latin typeface="Courier"/>
              </a:rPr>
              <a:t> y</a:t>
            </a:r>
            <a:r>
              <a:rPr sz="1100">
                <a:solidFill>
                  <a:srgbClr val="666666"/>
                </a:solidFill>
                <a:latin typeface="Courier"/>
              </a:rPr>
              <a:t>:</a:t>
            </a:r>
            <a:r>
              <a:rPr sz="1100">
                <a:latin typeface="Courier"/>
              </a:rPr>
              <a:t> </a:t>
            </a:r>
            <a:r>
              <a:rPr sz="1100">
                <a:solidFill>
                  <a:srgbClr val="40A070"/>
                </a:solidFill>
                <a:latin typeface="Courier"/>
              </a:rPr>
              <a:t>0</a:t>
            </a:r>
            <a:r>
              <a:rPr sz="1100">
                <a:latin typeface="Courier"/>
              </a:rPr>
              <a:t> })</a:t>
            </a:r>
            <a:br/>
            <a:r>
              <a:rPr i="1" sz="1100">
                <a:solidFill>
                  <a:srgbClr val="60A0B0"/>
                </a:solidFill>
                <a:latin typeface="Courier"/>
              </a:rPr>
              <a:t>// diese Zeile ist nicht gleich</a:t>
            </a:r>
            <a:br/>
            <a:r>
              <a:rPr b="1" sz="1100">
                <a:solidFill>
                  <a:srgbClr val="007020"/>
                </a:solidFill>
                <a:latin typeface="Courier"/>
              </a:rPr>
              <a:t>const</a:t>
            </a:r>
            <a:r>
              <a:rPr sz="1100">
                <a:latin typeface="Courier"/>
              </a:rPr>
              <a:t> [point</a:t>
            </a:r>
            <a:r>
              <a:rPr sz="1100">
                <a:solidFill>
                  <a:srgbClr val="666666"/>
                </a:solidFill>
                <a:latin typeface="Courier"/>
              </a:rPr>
              <a:t>,</a:t>
            </a:r>
            <a:r>
              <a:rPr sz="1100">
                <a:latin typeface="Courier"/>
              </a:rPr>
              <a:t> setPoint]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Gruppierung von State</a:t>
            </a:r>
          </a:p>
        </p:txBody>
      </p:sp>
      <p:sp>
        <p:nvSpPr>
          <p:cNvPr id="3" name="Content Placeholder 2"/>
          <p:cNvSpPr>
            <a:spLocks noGrp="1"/>
          </p:cNvSpPr>
          <p:nvPr>
            <p:ph idx="1"/>
          </p:nvPr>
        </p:nvSpPr>
        <p:spPr/>
        <p:txBody>
          <a:bodyPr/>
          <a:lstStyle/>
          <a:p>
            <a:pPr lvl="0"/>
            <a:r>
              <a:rPr sz="1100"/>
              <a:t>Es ist empfehlenswert, den State zu gruppieren, wenn er mehrere Werte enthält.</a:t>
            </a:r>
          </a:p>
          <a:p>
            <a:pPr lvl="0"/>
            <a:r>
              <a:rPr sz="1100"/>
              <a:t>Zum Beispiel kann ein Objekt verwendet werden, um den State zu gruppieren.</a:t>
            </a:r>
          </a:p>
          <a:p>
            <a:pPr lvl="0"/>
            <a:r>
              <a:rPr sz="1100"/>
              <a:t>Bei Formularen würde man also ein Objekt mit allen Formularfeldern verwenden und daraus nur einen State machen.</a:t>
            </a:r>
          </a:p>
          <a:p>
            <a:pPr lvl="0" indent="0">
              <a:buNone/>
            </a:pPr>
            <a:r>
              <a:rPr b="1" sz="1100">
                <a:solidFill>
                  <a:srgbClr val="007020"/>
                </a:solidFill>
                <a:latin typeface="Courier"/>
              </a:rPr>
              <a:t>type</a:t>
            </a:r>
            <a:r>
              <a:rPr sz="1100">
                <a:latin typeface="Courier"/>
              </a:rPr>
              <a:t> FormFields </a:t>
            </a:r>
            <a:r>
              <a:rPr sz="1100">
                <a:solidFill>
                  <a:srgbClr val="666666"/>
                </a:solidFill>
                <a:latin typeface="Courier"/>
              </a:rPr>
              <a:t>=</a:t>
            </a:r>
            <a:r>
              <a:rPr sz="1100">
                <a:latin typeface="Courier"/>
              </a:rPr>
              <a:t> {</a:t>
            </a:r>
            <a:br/>
            <a:r>
              <a:rPr sz="1100">
                <a:latin typeface="Courier"/>
              </a:rPr>
              <a:t>    firstname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lastname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email</a:t>
            </a:r>
            <a:r>
              <a:rPr sz="1100">
                <a:solidFill>
                  <a:srgbClr val="666666"/>
                </a:solidFill>
                <a:latin typeface="Courier"/>
              </a:rPr>
              <a:t>:</a:t>
            </a:r>
            <a:r>
              <a:rPr sz="1100">
                <a:latin typeface="Courier"/>
              </a:rPr>
              <a:t> </a:t>
            </a:r>
            <a:r>
              <a:rPr sz="1100">
                <a:solidFill>
                  <a:srgbClr val="902000"/>
                </a:solidFill>
                <a:latin typeface="Courier"/>
              </a:rPr>
              <a:t>string</a:t>
            </a:r>
            <a:br/>
            <a:r>
              <a:rPr sz="1100">
                <a:latin typeface="Courier"/>
              </a:rPr>
              <a:t>}</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Zusammenfassung Typisierung von useState, Props und Events</a:t>
            </a:r>
          </a:p>
        </p:txBody>
      </p:sp>
      <p:sp>
        <p:nvSpPr>
          <p:cNvPr id="3" name="Content Placeholder 2"/>
          <p:cNvSpPr>
            <a:spLocks noGrp="1"/>
          </p:cNvSpPr>
          <p:nvPr>
            <p:ph idx="1"/>
          </p:nvPr>
        </p:nvSpPr>
        <p:spPr/>
        <p:txBody>
          <a:bodyPr/>
          <a:lstStyle/>
          <a:p>
            <a:pPr lvl="0"/>
            <a:r>
              <a:rPr i="1" sz="1100"/>
              <a:t>useState()</a:t>
            </a:r>
            <a:r>
              <a:rPr sz="1100"/>
              <a:t> : State Variable from Typ “StateType”</a:t>
            </a:r>
          </a:p>
          <a:p>
            <a:pPr lvl="0"/>
            <a:r>
              <a:rPr i="1" sz="1100"/>
              <a:t>useState&lt;StateType | undefined&gt;()</a:t>
            </a:r>
            <a:r>
              <a:rPr sz="1100"/>
              <a:t> : State Variable from Typ “StateType” oder undefined</a:t>
            </a:r>
          </a:p>
          <a:p>
            <a:pPr lvl="0"/>
            <a:r>
              <a:rPr i="1" sz="1100"/>
              <a:t>export function MyComponent(props: PropsType)</a:t>
            </a:r>
            <a:r>
              <a:rPr sz="1100"/>
              <a:t> … Props haben den Typ PropsType. Auch intersectable mit React.PropsWithChildren</a:t>
            </a:r>
          </a:p>
          <a:p>
            <a:pPr lvl="0"/>
            <a:r>
              <a:rPr i="1" sz="1100"/>
              <a:t>const onClick = (e: React.MouseEvent) =&gt; { … }</a:t>
            </a:r>
            <a:r>
              <a:rPr sz="1100"/>
              <a:t> : Typisierter Eventhandler</a:t>
            </a:r>
          </a:p>
          <a:p>
            <a:pPr lvl="0"/>
            <a:r>
              <a:rPr i="1" sz="1100"/>
              <a:t>const style: CSSProperties = { }</a:t>
            </a:r>
            <a:r>
              <a:rPr sz="1100"/>
              <a:t> : React.CSSProperties ist der richtige Typ für React Styles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a:t>
            </a:r>
          </a:p>
        </p:txBody>
      </p:sp>
      <p:sp>
        <p:nvSpPr>
          <p:cNvPr id="3" name="Content Placeholder 2"/>
          <p:cNvSpPr>
            <a:spLocks noGrp="1"/>
          </p:cNvSpPr>
          <p:nvPr>
            <p:ph idx="1"/>
          </p:nvPr>
        </p:nvSpPr>
        <p:spPr/>
        <p:txBody>
          <a:bodyPr/>
          <a:lstStyle/>
          <a:p>
            <a:pPr lvl="0"/>
            <a:r>
              <a:rPr sz="1100"/>
              <a:t>Mittels useEffect können Seiteneffekte in React-Komponenten behandelt werden.</a:t>
            </a:r>
          </a:p>
          <a:p>
            <a:pPr lvl="0"/>
            <a:r>
              <a:rPr sz="1100"/>
              <a:t>useEffect wird nach dem Rendern der Komponente ausgeführt.</a:t>
            </a:r>
          </a:p>
          <a:p>
            <a:pPr lvl="0"/>
            <a:r>
              <a:rPr sz="1100"/>
              <a:t>useEffect kann auch als Ersatz für componentDidMount, componentDidUpdate und componentWillUnmount verwendet werden.</a:t>
            </a:r>
          </a:p>
          <a:p>
            <a:pPr lvl="0"/>
            <a:r>
              <a:rPr sz="1100"/>
              <a:t>useEffect ist auch eine Möglichkeit, um auf Änderungen von Props zu reagieren. (=watcher)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Lifecycle-Callbacks</a:t>
            </a:r>
          </a:p>
        </p:txBody>
      </p:sp>
      <p:sp>
        <p:nvSpPr>
          <p:cNvPr id="3" name="Content Placeholder 2"/>
          <p:cNvSpPr>
            <a:spLocks noGrp="1"/>
          </p:cNvSpPr>
          <p:nvPr>
            <p:ph idx="1"/>
          </p:nvPr>
        </p:nvSpPr>
        <p:spPr/>
        <p:txBody>
          <a:bodyPr/>
          <a:lstStyle/>
          <a:p>
            <a:pPr lvl="0" indent="0">
              <a:buNone/>
            </a:pPr>
            <a:r>
              <a:rPr b="1" sz="1100">
                <a:solidFill>
                  <a:srgbClr val="008000"/>
                </a:solidFill>
                <a:latin typeface="Courier"/>
              </a:rPr>
              <a:t>import</a:t>
            </a:r>
            <a:r>
              <a:rPr sz="1100">
                <a:latin typeface="Courier"/>
              </a:rPr>
              <a:t> { useEffect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UseEffectComponent</a:t>
            </a:r>
            <a:r>
              <a:rPr sz="1100">
                <a:latin typeface="Courier"/>
              </a:rPr>
              <a:t>() {</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"Component did mount"</a:t>
            </a:r>
            <a:r>
              <a:rPr sz="1100">
                <a:latin typeface="Courier"/>
              </a:rPr>
              <a:t>)</a:t>
            </a:r>
            <a:br/>
            <a:r>
              <a:rPr sz="1100">
                <a:latin typeface="Courier"/>
              </a:rPr>
              <a:t>        </a:t>
            </a:r>
            <a:r>
              <a:rPr b="1" sz="1100">
                <a:solidFill>
                  <a:srgbClr val="007020"/>
                </a:solidFill>
                <a:latin typeface="Courier"/>
              </a:rPr>
              <a:t>return</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"Component will unmount"</a:t>
            </a:r>
            <a:r>
              <a:rPr sz="1100">
                <a:latin typeface="Courier"/>
              </a:rPr>
              <a:t>)</a:t>
            </a:r>
            <a:br/>
            <a:r>
              <a:rPr sz="1100">
                <a:latin typeface="Courier"/>
              </a:rPr>
              <a:t>        }</a:t>
            </a:r>
            <a:br/>
            <a:r>
              <a:rPr sz="1100">
                <a:latin typeface="Courier"/>
              </a:rPr>
              <a:t>    }</a:t>
            </a:r>
            <a:r>
              <a:rPr sz="1100">
                <a:solidFill>
                  <a:srgbClr val="666666"/>
                </a:solidFill>
                <a:latin typeface="Courier"/>
              </a:rPr>
              <a:t>,</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h1</a:t>
            </a:r>
            <a:r>
              <a:rPr sz="1100">
                <a:solidFill>
                  <a:srgbClr val="666666"/>
                </a:solidFill>
                <a:latin typeface="Courier"/>
              </a:rPr>
              <a:t>&gt;</a:t>
            </a:r>
            <a:r>
              <a:rPr sz="1100">
                <a:latin typeface="Courier"/>
              </a:rPr>
              <a:t>UseEffectComponent</a:t>
            </a:r>
            <a:r>
              <a:rPr sz="1100">
                <a:solidFill>
                  <a:srgbClr val="666666"/>
                </a:solidFill>
                <a:latin typeface="Courier"/>
              </a:rPr>
              <a:t>&lt;/</a:t>
            </a:r>
            <a:r>
              <a:rPr sz="1100">
                <a:latin typeface="Courier"/>
              </a:rPr>
              <a:t>h1</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Was sind Seiten-Effekte?</a:t>
            </a:r>
          </a:p>
        </p:txBody>
      </p:sp>
      <p:sp>
        <p:nvSpPr>
          <p:cNvPr id="3" name="Content Placeholder 2"/>
          <p:cNvSpPr>
            <a:spLocks noGrp="1"/>
          </p:cNvSpPr>
          <p:nvPr>
            <p:ph idx="1"/>
          </p:nvPr>
        </p:nvSpPr>
        <p:spPr/>
        <p:txBody>
          <a:bodyPr/>
          <a:lstStyle/>
          <a:p>
            <a:pPr lvl="0"/>
            <a:r>
              <a:rPr sz="1100"/>
              <a:t>Seiten-Effekte sind Operationen, die nicht direkt mit dem Rendern der Komponente zusammenhängen.</a:t>
            </a:r>
          </a:p>
          <a:p>
            <a:pPr lvl="0"/>
            <a:r>
              <a:rPr sz="1100"/>
              <a:t>Beispiele für Seiten-Effekte sind:</a:t>
            </a:r>
          </a:p>
          <a:p>
            <a:pPr lvl="1"/>
            <a:r>
              <a:rPr sz="1100"/>
              <a:t>Daten laden</a:t>
            </a:r>
          </a:p>
          <a:p>
            <a:pPr lvl="1"/>
            <a:r>
              <a:rPr sz="1100"/>
              <a:t>DOM-Elemente manipulieren</a:t>
            </a:r>
          </a:p>
          <a:p>
            <a:pPr lvl="1"/>
            <a:r>
              <a:rPr sz="1100"/>
              <a:t>Event-Listener hinzufügen</a:t>
            </a:r>
          </a:p>
          <a:p>
            <a:pPr lvl="1"/>
            <a:r>
              <a:rPr sz="1100"/>
              <a:t>Timer starten</a:t>
            </a:r>
          </a:p>
          <a:p>
            <a:pPr lvl="1"/>
            <a:r>
              <a:rPr sz="1100"/>
              <a:t>Logs schreiben</a:t>
            </a:r>
          </a:p>
          <a:p>
            <a:pPr lvl="1"/>
            <a:r>
              <a:rPr sz="1100"/>
              <a:t>Netzwerk-Requests</a:t>
            </a:r>
          </a:p>
          <a:p>
            <a:pPr lvl="1"/>
            <a:r>
              <a:rPr sz="1100"/>
              <a:t>Lokale Speicherung</a:t>
            </a:r>
          </a:p>
          <a:p>
            <a:pPr lvl="0"/>
            <a:r>
              <a:rPr sz="1100"/>
              <a:t>Im Prinzip ist vieles ein Seiten-Effekt, was nicht direkt mit dem Rendern der Komponente zusammenhängt.</a:t>
            </a:r>
          </a:p>
          <a:p>
            <a:pPr lvl="0"/>
            <a:r>
              <a:rPr sz="1100"/>
              <a:t>React re-rendert Componenten wenn es Änderungen im State oder den Props gibt.</a:t>
            </a:r>
          </a:p>
          <a:p>
            <a:pPr lvl="0"/>
            <a:r>
              <a:rPr sz="1100"/>
              <a:t>Re-renderings müssen effizient sein, da sie häufig auftreten können.</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Cleanup</a:t>
            </a:r>
          </a:p>
        </p:txBody>
      </p:sp>
      <p:sp>
        <p:nvSpPr>
          <p:cNvPr id="3" name="Content Placeholder 2"/>
          <p:cNvSpPr>
            <a:spLocks noGrp="1"/>
          </p:cNvSpPr>
          <p:nvPr>
            <p:ph idx="1"/>
          </p:nvPr>
        </p:nvSpPr>
        <p:spPr/>
        <p:txBody>
          <a:bodyPr/>
          <a:lstStyle/>
          <a:p>
            <a:pPr lvl="0"/>
            <a:r>
              <a:rPr sz="1100"/>
              <a:t>useEffect kann auch eine Cleanup-Funktion zurückgeben.</a:t>
            </a:r>
          </a:p>
          <a:p>
            <a:pPr lvl="0"/>
            <a:r>
              <a:rPr sz="1100"/>
              <a:t>Diese Cleanup-Funktion wird ausgeführt, wenn die Komponente unmountet wird.</a:t>
            </a:r>
          </a:p>
          <a:p>
            <a:pPr lvl="0"/>
            <a:r>
              <a:rPr sz="1100"/>
              <a:t>useEffect kann auch mehrere Cleanup-Funktionen zurückgeben.</a:t>
            </a:r>
          </a:p>
          <a:p>
            <a:pPr lvl="0"/>
            <a:r>
              <a:rPr sz="1100"/>
              <a:t>Cleanup-Funktionen sind wichtig, um Resourcen freizugeben.</a:t>
            </a:r>
          </a:p>
          <a:p>
            <a:pPr lvl="0"/>
            <a:r>
              <a:rPr sz="1100"/>
              <a:t>Cleanup Code sollte das Gegenteil des Effekts tun und das System wieder in den ursprünglichen Zustand versetzen.</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Abhängigkeiten</a:t>
            </a:r>
          </a:p>
        </p:txBody>
      </p:sp>
      <p:sp>
        <p:nvSpPr>
          <p:cNvPr id="3" name="Content Placeholder 2"/>
          <p:cNvSpPr>
            <a:spLocks noGrp="1"/>
          </p:cNvSpPr>
          <p:nvPr>
            <p:ph idx="1"/>
          </p:nvPr>
        </p:nvSpPr>
        <p:spPr/>
        <p:txBody>
          <a:bodyPr/>
          <a:lstStyle/>
          <a:p>
            <a:pPr lvl="0"/>
            <a:r>
              <a:rPr sz="1100"/>
              <a:t>Der 2. Parameter von useEffect ist ein Array von Abhängigkeiten.</a:t>
            </a:r>
          </a:p>
          <a:p>
            <a:pPr lvl="0"/>
            <a:r>
              <a:rPr sz="1100"/>
              <a:t>Wenn sich die Abhängigkeiten ändern, wird der Effekt erneut ausgeführt.</a:t>
            </a:r>
          </a:p>
          <a:p>
            <a:pPr lvl="0"/>
            <a:r>
              <a:rPr sz="1100"/>
              <a:t>Falls die Abhängigkeiten leer sind, wird der Effekt nur einmal ausgeführt.</a:t>
            </a:r>
          </a:p>
          <a:p>
            <a:pPr lvl="0"/>
            <a:r>
              <a:rPr sz="1100"/>
              <a:t>Falls die Abhängigkeiten nicht undefined sind, wird der Effekt bei jedem Rendern ausgeführt. (Undefined bedeutet, dass das Array nicht angegeben wurde oder explizit als undefined gesetzt wurde.)</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Stale Closures</a:t>
            </a:r>
          </a:p>
        </p:txBody>
      </p:sp>
      <p:sp>
        <p:nvSpPr>
          <p:cNvPr id="3" name="Content Placeholder 2"/>
          <p:cNvSpPr>
            <a:spLocks noGrp="1"/>
          </p:cNvSpPr>
          <p:nvPr>
            <p:ph idx="1"/>
          </p:nvPr>
        </p:nvSpPr>
        <p:spPr/>
        <p:txBody>
          <a:bodyPr/>
          <a:lstStyle/>
          <a:p>
            <a:pPr lvl="0"/>
            <a:r>
              <a:rPr sz="1100"/>
              <a:t>useEffect kann auf Variablen außerhalb des Effekts zugreifen.</a:t>
            </a:r>
          </a:p>
          <a:p>
            <a:pPr lvl="0"/>
            <a:r>
              <a:rPr sz="1100"/>
              <a:t>Diese Variablen werden als “Stale Closures” bezeichnet.</a:t>
            </a:r>
          </a:p>
          <a:p>
            <a:pPr lvl="0"/>
            <a:r>
              <a:rPr sz="1100"/>
              <a:t>Stale Closures können zu unerwartetem Verhalten führen.</a:t>
            </a:r>
          </a:p>
          <a:p>
            <a:pPr lvl="0" indent="0" marL="0">
              <a:buNone/>
            </a:pPr>
            <a:r>
              <a:rPr sz="1100"/>
              <a:t>Beispiel:</a:t>
            </a:r>
          </a:p>
          <a:p>
            <a:pPr lvl="0" indent="0">
              <a:buNone/>
            </a:pPr>
            <a:r>
              <a:rPr b="1" sz="1100">
                <a:solidFill>
                  <a:srgbClr val="008000"/>
                </a:solidFill>
                <a:latin typeface="Courier"/>
              </a:rPr>
              <a:t>import</a:t>
            </a:r>
            <a:r>
              <a:rPr sz="1100">
                <a:latin typeface="Courier"/>
              </a:rPr>
              <a:t> { useEffect</a:t>
            </a:r>
            <a:r>
              <a:rPr sz="1100">
                <a:solidFill>
                  <a:srgbClr val="666666"/>
                </a:solidFill>
                <a:latin typeface="Courier"/>
              </a:rPr>
              <a:t>,</a:t>
            </a:r>
            <a:r>
              <a:rPr sz="1100">
                <a:latin typeface="Courier"/>
              </a:rPr>
              <a:t>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UseEffectStaleClosure</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const</a:t>
            </a:r>
            <a:r>
              <a:rPr sz="1100">
                <a:latin typeface="Courier"/>
              </a:rPr>
              <a:t> interval </a:t>
            </a:r>
            <a:r>
              <a:rPr sz="1100">
                <a:solidFill>
                  <a:srgbClr val="666666"/>
                </a:solidFill>
                <a:latin typeface="Courier"/>
              </a:rPr>
              <a:t>=</a:t>
            </a:r>
            <a:r>
              <a:rPr sz="1100">
                <a:latin typeface="Courier"/>
              </a:rPr>
              <a:t> </a:t>
            </a:r>
            <a:r>
              <a:rPr sz="1100">
                <a:solidFill>
                  <a:srgbClr val="BC7A00"/>
                </a:solidFill>
                <a:latin typeface="Courier"/>
              </a:rPr>
              <a:t>setInterval</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(count)</a:t>
            </a:r>
            <a:b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1000</a:t>
            </a:r>
            <a:r>
              <a:rPr sz="1100">
                <a:latin typeface="Courier"/>
              </a:rPr>
              <a:t>)</a:t>
            </a:r>
            <a:br/>
            <a:r>
              <a:rPr sz="1100">
                <a:latin typeface="Courier"/>
              </a:rPr>
              <a:t>        </a:t>
            </a:r>
            <a:r>
              <a:rPr b="1" sz="1100">
                <a:solidFill>
                  <a:srgbClr val="007020"/>
                </a:solidFill>
                <a:latin typeface="Courier"/>
              </a:rPr>
              <a:t>return</a:t>
            </a:r>
            <a:r>
              <a:rPr sz="1100">
                <a:latin typeface="Courier"/>
              </a:rPr>
              <a:t> () </a:t>
            </a:r>
            <a:r>
              <a:rPr b="1" sz="1100">
                <a:solidFill>
                  <a:srgbClr val="007020"/>
                </a:solidFill>
                <a:latin typeface="Courier"/>
              </a:rPr>
              <a:t>=&gt;</a:t>
            </a:r>
            <a:r>
              <a:rPr sz="1100">
                <a:latin typeface="Courier"/>
              </a:rPr>
              <a:t> </a:t>
            </a:r>
            <a:r>
              <a:rPr sz="1100">
                <a:solidFill>
                  <a:srgbClr val="BC7A00"/>
                </a:solidFill>
                <a:latin typeface="Courier"/>
              </a:rPr>
              <a:t>clearInterval</a:t>
            </a:r>
            <a:r>
              <a:rPr sz="1100">
                <a:latin typeface="Courier"/>
              </a:rPr>
              <a:t>(interval)</a:t>
            </a:r>
            <a:br/>
            <a:r>
              <a:rPr sz="1100">
                <a:latin typeface="Courier"/>
              </a:rPr>
              <a:t>    }</a:t>
            </a:r>
            <a:r>
              <a:rPr sz="1100">
                <a:solidFill>
                  <a:srgbClr val="666666"/>
                </a:solidFill>
                <a:latin typeface="Courier"/>
              </a:rPr>
              <a:t>,</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h1</a:t>
            </a:r>
            <a:r>
              <a:rPr sz="1100">
                <a:solidFill>
                  <a:srgbClr val="666666"/>
                </a:solidFill>
                <a:latin typeface="Courier"/>
              </a:rPr>
              <a:t>&gt;</a:t>
            </a:r>
            <a:r>
              <a:rPr sz="1100">
                <a:latin typeface="Courier"/>
              </a:rPr>
              <a:t>UseEffectStaleClosure</a:t>
            </a:r>
            <a:r>
              <a:rPr sz="1100">
                <a:solidFill>
                  <a:srgbClr val="666666"/>
                </a:solidFill>
                <a:latin typeface="Courier"/>
              </a:rPr>
              <a:t>&lt;/</a:t>
            </a:r>
            <a:r>
              <a:rPr sz="1100">
                <a:latin typeface="Courier"/>
              </a:rPr>
              <a:t>h1</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Verwendung von SASS in React Projekten</a:t>
            </a:r>
          </a:p>
        </p:txBody>
      </p:sp>
      <p:sp>
        <p:nvSpPr>
          <p:cNvPr id="3" name="Content Placeholder 2"/>
          <p:cNvSpPr>
            <a:spLocks noGrp="1"/>
          </p:cNvSpPr>
          <p:nvPr>
            <p:ph idx="1"/>
          </p:nvPr>
        </p:nvSpPr>
        <p:spPr/>
        <p:txBody>
          <a:bodyPr/>
          <a:lstStyle/>
          <a:p>
            <a:pPr lvl="0"/>
            <a:r>
              <a:rPr sz="1100"/>
              <a:t>SASS ist ein CSS-Präprozessor, der die Verwendung von Variablen, Mixins und Funktionen ermöglicht.</a:t>
            </a:r>
          </a:p>
          <a:p>
            <a:pPr lvl="0"/>
            <a:r>
              <a:rPr sz="1100"/>
              <a:t>SASS wird in React Projekten mittels </a:t>
            </a:r>
            <a:r>
              <a:rPr sz="1100">
                <a:latin typeface="Courier"/>
              </a:rPr>
              <a:t>node-sass</a:t>
            </a:r>
            <a:r>
              <a:rPr sz="1100"/>
              <a:t> oder </a:t>
            </a:r>
            <a:r>
              <a:rPr sz="1100">
                <a:latin typeface="Courier"/>
              </a:rPr>
              <a:t>sass</a:t>
            </a:r>
            <a:r>
              <a:rPr sz="1100"/>
              <a:t> installiert.</a:t>
            </a:r>
          </a:p>
          <a:p>
            <a:pPr lvl="0"/>
            <a:r>
              <a:rPr sz="1100"/>
              <a:t>Vite unterstützt SASS out-of-the-box. Es muss nur die Dateiendung von </a:t>
            </a:r>
            <a:r>
              <a:rPr sz="1100">
                <a:latin typeface="Courier"/>
              </a:rPr>
              <a:t>.css</a:t>
            </a:r>
            <a:r>
              <a:rPr sz="1100"/>
              <a:t> auf </a:t>
            </a:r>
            <a:r>
              <a:rPr sz="1100">
                <a:latin typeface="Courier"/>
              </a:rPr>
              <a:t>.scss</a:t>
            </a:r>
            <a:r>
              <a:rPr sz="1100"/>
              <a:t> geändert werden.</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Abhängigkeiten</a:t>
            </a:r>
          </a:p>
        </p:txBody>
      </p:sp>
      <p:sp>
        <p:nvSpPr>
          <p:cNvPr id="3" name="Content Placeholder 2"/>
          <p:cNvSpPr>
            <a:spLocks noGrp="1"/>
          </p:cNvSpPr>
          <p:nvPr>
            <p:ph idx="1"/>
          </p:nvPr>
        </p:nvSpPr>
        <p:spPr/>
        <p:txBody>
          <a:bodyPr/>
          <a:lstStyle/>
          <a:p>
            <a:pPr lvl="0"/>
            <a:r>
              <a:rPr sz="1100"/>
              <a:t>Die Regel ist, dass alle Variablen, die innerhalb des Effekts verwendet werden, in die Abhängigkeiten aufgenommen werden müssen.</a:t>
            </a:r>
          </a:p>
          <a:p>
            <a:pPr lvl="0"/>
            <a:r>
              <a:rPr sz="1100"/>
              <a:t>Wenn eine Variable nicht in den Abhängigkeiten aufgenommen wird, wird sie nicht aktualisiert.</a:t>
            </a:r>
          </a:p>
          <a:p>
            <a:pPr lvl="0"/>
            <a:r>
              <a:rPr sz="1100"/>
              <a:t>Wenn eine Variable in den Abhängigkeiten aufgenommen wird, wird der Effekt bei jedem Rendern ausgeführt.</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endloses Rendering</a:t>
            </a:r>
          </a:p>
        </p:txBody>
      </p:sp>
      <p:sp>
        <p:nvSpPr>
          <p:cNvPr id="3" name="Content Placeholder 2"/>
          <p:cNvSpPr>
            <a:spLocks noGrp="1"/>
          </p:cNvSpPr>
          <p:nvPr>
            <p:ph idx="1"/>
          </p:nvPr>
        </p:nvSpPr>
        <p:spPr/>
        <p:txBody>
          <a:bodyPr/>
          <a:lstStyle/>
          <a:p>
            <a:pPr lvl="0"/>
            <a:r>
              <a:rPr sz="1100"/>
              <a:t>Wenn useEffect eine Abhängigkeit hat, die sich bei jedem Rendern ändert, kann es zu einem endlosen Rendering kommen.</a:t>
            </a:r>
          </a:p>
          <a:p>
            <a:pPr lvl="0"/>
            <a:r>
              <a:rPr sz="1100"/>
              <a:t>Dies kann passieren, wenn die Abhängigkeit sich bei jedem Rendern ändert und der Effekt die Abhängigkeit ändert.</a:t>
            </a:r>
          </a:p>
          <a:p>
            <a:pPr lvl="0"/>
            <a:r>
              <a:rPr sz="1100"/>
              <a:t>In diesem Fall wird der Effekt bei jedem Rendern ausgeführt und ändert die Abhängigkeit, was zu einem endlosen Rendering führt.</a:t>
            </a:r>
          </a:p>
          <a:p>
            <a:pPr lvl="0" indent="0" marL="0">
              <a:buNone/>
            </a:pPr>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UseEffectEndlessRendering</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br/>
            <a:r>
              <a:rPr sz="1100">
                <a:latin typeface="Courier"/>
              </a:rPr>
              <a:t>    }</a:t>
            </a:r>
            <a:r>
              <a:rPr sz="1100">
                <a:solidFill>
                  <a:srgbClr val="666666"/>
                </a:solidFill>
                <a:latin typeface="Courier"/>
              </a:rPr>
              <a:t>,</a:t>
            </a:r>
            <a:r>
              <a:rPr sz="1100">
                <a:latin typeface="Courier"/>
              </a:rPr>
              <a:t> [count])</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h1</a:t>
            </a:r>
            <a:r>
              <a:rPr sz="1100">
                <a:solidFill>
                  <a:srgbClr val="666666"/>
                </a:solidFill>
                <a:latin typeface="Courier"/>
              </a:rPr>
              <a:t>&gt;</a:t>
            </a:r>
            <a:r>
              <a:rPr sz="1100">
                <a:latin typeface="Courier"/>
              </a:rPr>
              <a:t>UseEffectEndlessRendering</a:t>
            </a:r>
            <a:r>
              <a:rPr sz="1100">
                <a:solidFill>
                  <a:srgbClr val="666666"/>
                </a:solidFill>
                <a:latin typeface="Courier"/>
              </a:rPr>
              <a:t>&lt;/</a:t>
            </a:r>
            <a:r>
              <a:rPr sz="1100">
                <a:latin typeface="Courier"/>
              </a:rPr>
              <a:t>h1</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a:t>
            </a:r>
          </a:p>
        </p:txBody>
      </p:sp>
      <p:sp>
        <p:nvSpPr>
          <p:cNvPr id="3" name="Content Placeholder 2"/>
          <p:cNvSpPr>
            <a:spLocks noGrp="1"/>
          </p:cNvSpPr>
          <p:nvPr>
            <p:ph idx="1"/>
          </p:nvPr>
        </p:nvSpPr>
        <p:spPr/>
        <p:txBody>
          <a:bodyPr/>
          <a:lstStyle/>
          <a:p>
            <a:pPr lvl="0"/>
            <a:r>
              <a:rPr sz="1100"/>
              <a:t>useEffect kann auch in Verbindung mit anderen Hooks verwendet werden.</a:t>
            </a:r>
          </a:p>
          <a:p>
            <a:pPr lvl="0"/>
            <a:r>
              <a:rPr sz="1100"/>
              <a:t>useEffect kann auch in benutzerdefinierten Hooks verwendet werden.</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benutzerdefinierte Hooks</a:t>
            </a:r>
          </a:p>
        </p:txBody>
      </p:sp>
      <p:sp>
        <p:nvSpPr>
          <p:cNvPr id="3" name="Content Placeholder 2"/>
          <p:cNvSpPr>
            <a:spLocks noGrp="1"/>
          </p:cNvSpPr>
          <p:nvPr>
            <p:ph idx="1"/>
          </p:nvPr>
        </p:nvSpPr>
        <p:spPr/>
        <p:txBody>
          <a:bodyPr/>
          <a:lstStyle/>
          <a:p>
            <a:pPr lvl="0"/>
            <a:r>
              <a:rPr sz="1100"/>
              <a:t>Um code wiederzuverwenden, können benutzerdefinierte Hooks erstellt werden.</a:t>
            </a:r>
          </a:p>
          <a:p>
            <a:pPr lvl="0" indent="0" marL="0">
              <a:buNone/>
            </a:pPr>
            <a:r>
              <a:rPr sz="1100"/>
              <a:t>Beispiel:</a:t>
            </a:r>
          </a:p>
          <a:p>
            <a:pPr lvl="0" indent="0">
              <a:buNone/>
            </a:pPr>
            <a:r>
              <a:rPr b="1" sz="1100">
                <a:solidFill>
                  <a:srgbClr val="008000"/>
                </a:solidFill>
                <a:latin typeface="Courier"/>
              </a:rPr>
              <a:t>import</a:t>
            </a:r>
            <a:r>
              <a:rPr sz="1100">
                <a:latin typeface="Courier"/>
              </a:rPr>
              <a:t> { useEffect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useLogger</a:t>
            </a:r>
            <a:r>
              <a:rPr sz="1100">
                <a:latin typeface="Courier"/>
              </a:rPr>
              <a:t>() {</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"Component did mount"</a:t>
            </a:r>
            <a:r>
              <a:rPr sz="1100">
                <a:latin typeface="Courier"/>
              </a:rPr>
              <a:t>)</a:t>
            </a:r>
            <a:br/>
            <a:r>
              <a:rPr sz="1100">
                <a:latin typeface="Courier"/>
              </a:rPr>
              <a:t>        </a:t>
            </a:r>
            <a:r>
              <a:rPr b="1" sz="1100">
                <a:solidFill>
                  <a:srgbClr val="007020"/>
                </a:solidFill>
                <a:latin typeface="Courier"/>
              </a:rPr>
              <a:t>return</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"Component will unmount"</a:t>
            </a:r>
            <a:r>
              <a:rPr sz="1100">
                <a:latin typeface="Courier"/>
              </a:rPr>
              <a:t>)</a:t>
            </a:r>
            <a:br/>
            <a:r>
              <a:rPr sz="1100">
                <a:latin typeface="Courier"/>
              </a:rPr>
              <a:t>        }</a:t>
            </a:r>
            <a:br/>
            <a:r>
              <a:rPr sz="1100">
                <a:latin typeface="Courier"/>
              </a:rPr>
              <a:t>    }</a:t>
            </a:r>
            <a:r>
              <a:rPr sz="1100">
                <a:solidFill>
                  <a:srgbClr val="666666"/>
                </a:solidFill>
                <a:latin typeface="Courier"/>
              </a:rPr>
              <a:t>,</a:t>
            </a:r>
            <a:r>
              <a:rPr sz="1100">
                <a:latin typeface="Courier"/>
              </a:rPr>
              <a:t> [])</a:t>
            </a:r>
            <a:br/>
            <a:r>
              <a:rPr sz="1100">
                <a:latin typeface="Courier"/>
              </a:rPr>
              <a: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die Verwendung von benutzerdefinierten Hooks</a:t>
            </a:r>
          </a:p>
        </p:txBody>
      </p:sp>
      <p:sp>
        <p:nvSpPr>
          <p:cNvPr id="3" name="Content Placeholder 2"/>
          <p:cNvSpPr>
            <a:spLocks noGrp="1"/>
          </p:cNvSpPr>
          <p:nvPr>
            <p:ph idx="1"/>
          </p:nvPr>
        </p:nvSpPr>
        <p:spPr/>
        <p:txBody>
          <a:bodyPr/>
          <a:lstStyle/>
          <a:p>
            <a:pPr lvl="0"/>
            <a:r>
              <a:rPr sz="1100"/>
              <a:t>Benutzerdefinierte Hooks können in anderen Komponenten verwendet werden.</a:t>
            </a:r>
          </a:p>
          <a:p>
            <a:pPr lvl="0" indent="0" marL="0">
              <a:buNone/>
            </a:pPr>
            <a:r>
              <a:rPr sz="1100"/>
              <a:t>Beispiel:</a:t>
            </a:r>
          </a:p>
          <a:p>
            <a:pPr lvl="0" indent="0">
              <a:buNone/>
            </a:pPr>
            <a:r>
              <a:rPr b="1" sz="1100">
                <a:solidFill>
                  <a:srgbClr val="008000"/>
                </a:solidFill>
                <a:latin typeface="Courier"/>
              </a:rPr>
              <a:t>import</a:t>
            </a:r>
            <a:r>
              <a:rPr sz="1100">
                <a:latin typeface="Courier"/>
              </a:rPr>
              <a:t> { useLogger } </a:t>
            </a:r>
            <a:r>
              <a:rPr b="1" sz="1100">
                <a:solidFill>
                  <a:srgbClr val="008000"/>
                </a:solidFill>
                <a:latin typeface="Courier"/>
              </a:rPr>
              <a:t>from</a:t>
            </a:r>
            <a:r>
              <a:rPr sz="1100">
                <a:latin typeface="Courier"/>
              </a:rPr>
              <a:t> </a:t>
            </a:r>
            <a:r>
              <a:rPr sz="1100">
                <a:solidFill>
                  <a:srgbClr val="4070A0"/>
                </a:solidFill>
                <a:latin typeface="Courier"/>
              </a:rPr>
              <a:t>'./useLogger'</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UseEffectCustomHook</a:t>
            </a:r>
            <a:r>
              <a:rPr sz="1100">
                <a:latin typeface="Courier"/>
              </a:rPr>
              <a:t>() {</a:t>
            </a:r>
            <a:br/>
            <a:r>
              <a:rPr sz="1100">
                <a:latin typeface="Courier"/>
              </a:rPr>
              <a:t>    </a:t>
            </a:r>
            <a:r>
              <a:rPr sz="1100">
                <a:solidFill>
                  <a:srgbClr val="06287E"/>
                </a:solidFill>
                <a:latin typeface="Courier"/>
              </a:rPr>
              <a:t>useLogger</a:t>
            </a:r>
            <a:r>
              <a:rPr sz="1100">
                <a:latin typeface="Courier"/>
              </a:rPr>
              <a:t>()</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h1</a:t>
            </a:r>
            <a:r>
              <a:rPr sz="1100">
                <a:solidFill>
                  <a:srgbClr val="666666"/>
                </a:solidFill>
                <a:latin typeface="Courier"/>
              </a:rPr>
              <a:t>&gt;</a:t>
            </a:r>
            <a:r>
              <a:rPr sz="1100">
                <a:latin typeface="Courier"/>
              </a:rPr>
              <a:t>UseEffectCustomHook</a:t>
            </a:r>
            <a:r>
              <a:rPr sz="1100">
                <a:solidFill>
                  <a:srgbClr val="666666"/>
                </a:solidFill>
                <a:latin typeface="Courier"/>
              </a:rPr>
              <a:t>&lt;/</a:t>
            </a:r>
            <a:r>
              <a:rPr sz="1100">
                <a:latin typeface="Courier"/>
              </a:rPr>
              <a:t>h1</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die 3 Dependency-Varianten</a:t>
            </a:r>
          </a:p>
        </p:txBody>
      </p:sp>
      <p:sp>
        <p:nvSpPr>
          <p:cNvPr id="3" name="Content Placeholder 2"/>
          <p:cNvSpPr>
            <a:spLocks noGrp="1"/>
          </p:cNvSpPr>
          <p:nvPr>
            <p:ph idx="1"/>
          </p:nvPr>
        </p:nvSpPr>
        <p:spPr/>
        <p:txBody>
          <a:bodyPr/>
          <a:lstStyle/>
          <a:p>
            <a:pPr lvl="0"/>
            <a:r>
              <a:rPr sz="1100"/>
              <a:t>useEffect kann mit 3 verschiedenen Dependency-Varianten verwendet werden.</a:t>
            </a:r>
          </a:p>
          <a:p>
            <a:pPr lvl="0" indent="-342900" marL="342900">
              <a:buAutoNum type="arabicPeriod"/>
            </a:pPr>
            <a:r>
              <a:rPr sz="1100"/>
              <a:t>Keine Abhängigkeiten</a:t>
            </a:r>
          </a:p>
          <a:p>
            <a:pPr lvl="0" indent="-342900" marL="342900">
              <a:buAutoNum type="arabicPeriod"/>
            </a:pPr>
            <a:r>
              <a:rPr sz="1100"/>
              <a:t>Leere Abhängigkeiten</a:t>
            </a:r>
          </a:p>
          <a:p>
            <a:pPr lvl="0" indent="-342900" marL="342900">
              <a:buAutoNum type="arabicPeriod"/>
            </a:pPr>
            <a:r>
              <a:rPr sz="1100"/>
              <a:t>Abhängigkeiten</a:t>
            </a:r>
          </a:p>
          <a:p>
            <a:pPr lvl="0"/>
            <a:r>
              <a:rPr sz="1100"/>
              <a:t>Keine Abhängigkeiten: Der Effekt wird nur einmal ausgeführt.</a:t>
            </a:r>
          </a:p>
          <a:p>
            <a:pPr lvl="0"/>
            <a:r>
              <a:rPr sz="1100"/>
              <a:t>Leere Abhängigkeiten: Der Effekt wird bei jedem Rendern ausgeführt.</a:t>
            </a:r>
          </a:p>
          <a:p>
            <a:pPr lvl="0"/>
            <a:r>
              <a:rPr sz="1100"/>
              <a:t>Abhängigkeiten: Der Effekt wird bei Änderungen der Abhängigkeiten ausgeführt.</a:t>
            </a:r>
          </a:p>
          <a:p>
            <a:pPr lvl="0"/>
            <a:r>
              <a:rPr sz="1100"/>
              <a:t>ACHTUNG: Insbesondere die 2. Variante kann zu endlosen Renderings führen und sollte vermieden werden. Außerdem ist es eine schlechte Praxis, da der Effekt bei jedem Rendern ausgeführt wird. React entscheidet über die Re-Rendering-Häufigkeit und kann nicht direkt durch den Entwickler beeinflusst werden.</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die Funktionsvariante von setState</a:t>
            </a:r>
          </a:p>
        </p:txBody>
      </p:sp>
      <p:sp>
        <p:nvSpPr>
          <p:cNvPr id="3" name="Content Placeholder 2"/>
          <p:cNvSpPr>
            <a:spLocks noGrp="1"/>
          </p:cNvSpPr>
          <p:nvPr>
            <p:ph idx="1"/>
          </p:nvPr>
        </p:nvSpPr>
        <p:spPr/>
        <p:txBody>
          <a:bodyPr/>
          <a:lstStyle/>
          <a:p>
            <a:pPr lvl="0"/>
            <a:r>
              <a:rPr sz="1100"/>
              <a:t>useEffect kann auch mit der Funktionsvariante von setState verwendet werden und damit auf den vorherigen State zugreifen ohne diesen als Abhängigkeit zu deklarieren.</a:t>
            </a:r>
          </a:p>
          <a:p>
            <a:pPr lvl="0" indent="0" marL="0">
              <a:buNone/>
            </a:pPr>
            <a:r>
              <a:rPr sz="1100"/>
              <a:t>Beispiel:</a:t>
            </a:r>
          </a:p>
          <a:p>
            <a:pPr lvl="0" indent="0">
              <a:buNone/>
            </a:pPr>
            <a:br/>
            <a:r>
              <a:rPr b="1" sz="1100">
                <a:solidFill>
                  <a:srgbClr val="008000"/>
                </a:solidFill>
                <a:latin typeface="Courier"/>
              </a:rPr>
              <a:t>import</a:t>
            </a:r>
            <a:r>
              <a:rPr sz="1100">
                <a:latin typeface="Courier"/>
              </a:rPr>
              <a:t> { useEffect</a:t>
            </a:r>
            <a:r>
              <a:rPr sz="1100">
                <a:solidFill>
                  <a:srgbClr val="666666"/>
                </a:solidFill>
                <a:latin typeface="Courier"/>
              </a:rPr>
              <a:t>,</a:t>
            </a:r>
            <a:r>
              <a:rPr sz="1100">
                <a:latin typeface="Courier"/>
              </a:rPr>
              <a:t>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UseEffectWithPrevState</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setCount</a:t>
            </a:r>
            <a:r>
              <a:rPr sz="1100">
                <a:latin typeface="Courier"/>
              </a:rPr>
              <a:t>(prevCount </a:t>
            </a:r>
            <a:r>
              <a:rPr b="1" sz="1100">
                <a:solidFill>
                  <a:srgbClr val="007020"/>
                </a:solidFill>
                <a:latin typeface="Courier"/>
              </a:rPr>
              <a:t>=&gt;</a:t>
            </a:r>
            <a:r>
              <a:rPr sz="1100">
                <a:latin typeface="Courier"/>
              </a:rPr>
              <a:t> prevCount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br/>
            <a:r>
              <a:rPr sz="1100">
                <a:latin typeface="Courier"/>
              </a:rPr>
              <a:t>    }</a:t>
            </a:r>
            <a:r>
              <a:rPr sz="1100">
                <a:solidFill>
                  <a:srgbClr val="666666"/>
                </a:solidFill>
                <a:latin typeface="Courier"/>
              </a:rPr>
              <a:t>,</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h1</a:t>
            </a:r>
            <a:r>
              <a:rPr sz="1100">
                <a:solidFill>
                  <a:srgbClr val="666666"/>
                </a:solidFill>
                <a:latin typeface="Courier"/>
              </a:rPr>
              <a:t>&gt;</a:t>
            </a:r>
            <a:r>
              <a:rPr sz="1100">
                <a:latin typeface="Courier"/>
              </a:rPr>
              <a:t>UseEffectWithPrevState</a:t>
            </a:r>
            <a:r>
              <a:rPr sz="1100">
                <a:solidFill>
                  <a:srgbClr val="666666"/>
                </a:solidFill>
                <a:latin typeface="Courier"/>
              </a:rPr>
              <a:t>&lt;/</a:t>
            </a:r>
            <a:r>
              <a:rPr sz="1100">
                <a:latin typeface="Courier"/>
              </a:rPr>
              <a:t>h1</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und das Laden von Daten</a:t>
            </a:r>
          </a:p>
        </p:txBody>
      </p:sp>
      <p:sp>
        <p:nvSpPr>
          <p:cNvPr id="3" name="Content Placeholder 2"/>
          <p:cNvSpPr>
            <a:spLocks noGrp="1"/>
          </p:cNvSpPr>
          <p:nvPr>
            <p:ph idx="1"/>
          </p:nvPr>
        </p:nvSpPr>
        <p:spPr/>
        <p:txBody>
          <a:bodyPr/>
          <a:lstStyle/>
          <a:p>
            <a:pPr lvl="0"/>
            <a:r>
              <a:rPr sz="1100"/>
              <a:t>useEffect kann auch zum Laden von Daten verwendet werden.</a:t>
            </a:r>
          </a:p>
          <a:p>
            <a:pPr lvl="0"/>
            <a:r>
              <a:rPr sz="1100"/>
              <a:t>Daten können asynchron geladen werden.</a:t>
            </a:r>
          </a:p>
          <a:p>
            <a:pPr lvl="0"/>
            <a:r>
              <a:rPr sz="1100"/>
              <a:t>useEffect kann auch mit async/await verwendet werden.</a:t>
            </a:r>
          </a:p>
          <a:p>
            <a:pPr lvl="0"/>
            <a:r>
              <a:rPr sz="1100"/>
              <a:t>useEffect kann auch mit Promises verwendet werden.</a:t>
            </a:r>
          </a:p>
          <a:p>
            <a:pPr lvl="0"/>
            <a:r>
              <a:rPr sz="1100"/>
              <a:t>Anonyme async() Funktionen können direkt aufgerufen werden. (IFEE Pattern)</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useEffect Daten Laden Beispiel</a:t>
            </a:r>
          </a:p>
        </p:txBody>
      </p:sp>
      <p:sp>
        <p:nvSpPr>
          <p:cNvPr id="3" name="Content Placeholder 2"/>
          <p:cNvSpPr>
            <a:spLocks noGrp="1"/>
          </p:cNvSpPr>
          <p:nvPr>
            <p:ph idx="1"/>
          </p:nvPr>
        </p:nvSpPr>
        <p:spPr/>
        <p:txBody>
          <a:bodyPr/>
          <a:lstStyle/>
          <a:p>
            <a:pPr lvl="0" indent="0">
              <a:buNone/>
            </a:pPr>
            <a:r>
              <a:rPr b="1" sz="1100">
                <a:solidFill>
                  <a:srgbClr val="007020"/>
                </a:solidFill>
                <a:latin typeface="Courier"/>
              </a:rPr>
              <a:t>type</a:t>
            </a:r>
            <a:r>
              <a:rPr sz="1100">
                <a:latin typeface="Courier"/>
              </a:rPr>
              <a:t> QuoteType </a:t>
            </a:r>
            <a:r>
              <a:rPr sz="1100">
                <a:solidFill>
                  <a:srgbClr val="666666"/>
                </a:solidFill>
                <a:latin typeface="Courier"/>
              </a:rPr>
              <a:t>=</a:t>
            </a:r>
            <a:r>
              <a:rPr sz="1100">
                <a:latin typeface="Courier"/>
              </a:rPr>
              <a:t> { id</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r>
              <a:rPr sz="1100">
                <a:latin typeface="Courier"/>
              </a:rPr>
              <a:t> quote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r>
              <a:rPr sz="1100">
                <a:latin typeface="Courier"/>
              </a:rPr>
              <a:t> author</a:t>
            </a:r>
            <a:r>
              <a:rPr sz="1100">
                <a:solidFill>
                  <a:srgbClr val="666666"/>
                </a:solidFill>
                <a:latin typeface="Courier"/>
              </a:rPr>
              <a:t>:</a:t>
            </a:r>
            <a:r>
              <a:rPr sz="1100">
                <a:latin typeface="Courier"/>
              </a:rPr>
              <a:t> </a:t>
            </a:r>
            <a:r>
              <a:rPr sz="1100">
                <a:solidFill>
                  <a:srgbClr val="902000"/>
                </a:solidFill>
                <a:latin typeface="Courier"/>
              </a:rPr>
              <a:t>string</a:t>
            </a:r>
            <a:r>
              <a:rPr sz="1100">
                <a:latin typeface="Courier"/>
              </a:rPr>
              <a:t> }</a:t>
            </a:r>
            <a:br/>
            <a:br/>
            <a:r>
              <a:rPr b="1" sz="1100">
                <a:solidFill>
                  <a:srgbClr val="007020"/>
                </a:solidFill>
                <a:latin typeface="Courier"/>
              </a:rPr>
              <a:t>function</a:t>
            </a:r>
            <a:r>
              <a:rPr sz="1100">
                <a:latin typeface="Courier"/>
              </a:rPr>
              <a:t> </a:t>
            </a:r>
            <a:r>
              <a:rPr sz="1100">
                <a:solidFill>
                  <a:srgbClr val="06287E"/>
                </a:solidFill>
                <a:latin typeface="Courier"/>
              </a:rPr>
              <a:t>Quotes</a:t>
            </a:r>
            <a:r>
              <a:rPr sz="1100">
                <a:latin typeface="Courier"/>
              </a:rPr>
              <a:t>() {</a:t>
            </a:r>
            <a:br/>
            <a:r>
              <a:rPr sz="1100">
                <a:latin typeface="Courier"/>
              </a:rPr>
              <a:t>    </a:t>
            </a:r>
            <a:r>
              <a:rPr b="1" sz="1100">
                <a:solidFill>
                  <a:srgbClr val="007020"/>
                </a:solidFill>
                <a:latin typeface="Courier"/>
              </a:rPr>
              <a:t>const</a:t>
            </a:r>
            <a:r>
              <a:rPr sz="1100">
                <a:latin typeface="Courier"/>
              </a:rPr>
              <a:t> [quotes</a:t>
            </a:r>
            <a:r>
              <a:rPr sz="1100">
                <a:solidFill>
                  <a:srgbClr val="666666"/>
                </a:solidFill>
                <a:latin typeface="Courier"/>
              </a:rPr>
              <a:t>,</a:t>
            </a:r>
            <a:r>
              <a:rPr sz="1100">
                <a:latin typeface="Courier"/>
              </a:rPr>
              <a:t> setQuotes] </a:t>
            </a:r>
            <a:r>
              <a:rPr sz="1100">
                <a:solidFill>
                  <a:srgbClr val="666666"/>
                </a:solidFill>
                <a:latin typeface="Courier"/>
              </a:rPr>
              <a:t>=</a:t>
            </a:r>
            <a:r>
              <a:rPr sz="1100">
                <a:latin typeface="Courier"/>
              </a:rPr>
              <a:t> </a:t>
            </a:r>
            <a:r>
              <a:rPr sz="1100">
                <a:solidFill>
                  <a:srgbClr val="06287E"/>
                </a:solidFill>
                <a:latin typeface="Courier"/>
              </a:rPr>
              <a:t>useState</a:t>
            </a:r>
            <a:r>
              <a:rPr sz="1100">
                <a:solidFill>
                  <a:srgbClr val="666666"/>
                </a:solidFill>
                <a:latin typeface="Courier"/>
              </a:rPr>
              <a:t>&lt;</a:t>
            </a:r>
            <a:r>
              <a:rPr sz="1100">
                <a:latin typeface="Courier"/>
              </a:rPr>
              <a:t>QuoteType[]</a:t>
            </a:r>
            <a:r>
              <a:rPr sz="1100">
                <a:solidFill>
                  <a:srgbClr val="666666"/>
                </a:solidFill>
                <a:latin typeface="Courier"/>
              </a:rPr>
              <a:t>&gt;</a:t>
            </a:r>
            <a:r>
              <a:rPr sz="1100">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async</a:t>
            </a:r>
            <a:r>
              <a:rPr sz="1100">
                <a:latin typeface="Courier"/>
              </a:rPr>
              <a:t> ()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const</a:t>
            </a:r>
            <a:r>
              <a:rPr sz="1100">
                <a:latin typeface="Courier"/>
              </a:rPr>
              <a:t> response </a:t>
            </a:r>
            <a:r>
              <a:rPr sz="1100">
                <a:solidFill>
                  <a:srgbClr val="666666"/>
                </a:solidFill>
                <a:latin typeface="Courier"/>
              </a:rPr>
              <a:t>=</a:t>
            </a:r>
            <a:r>
              <a:rPr sz="1100">
                <a:latin typeface="Courier"/>
              </a:rPr>
              <a:t> </a:t>
            </a:r>
            <a:r>
              <a:rPr b="1" sz="1100">
                <a:solidFill>
                  <a:srgbClr val="007020"/>
                </a:solidFill>
                <a:latin typeface="Courier"/>
              </a:rPr>
              <a:t>await</a:t>
            </a:r>
            <a:r>
              <a:rPr sz="1100">
                <a:latin typeface="Courier"/>
              </a:rPr>
              <a:t> </a:t>
            </a:r>
            <a:r>
              <a:rPr sz="1100">
                <a:solidFill>
                  <a:srgbClr val="06287E"/>
                </a:solidFill>
                <a:latin typeface="Courier"/>
              </a:rPr>
              <a:t>fetch</a:t>
            </a:r>
            <a:r>
              <a:rPr sz="1100">
                <a:latin typeface="Courier"/>
              </a:rPr>
              <a:t>(</a:t>
            </a:r>
            <a:r>
              <a:rPr sz="1100">
                <a:solidFill>
                  <a:srgbClr val="4070A0"/>
                </a:solidFill>
                <a:latin typeface="Courier"/>
              </a:rPr>
              <a:t>'https://dummyjson.com/quotes'</a:t>
            </a:r>
            <a:r>
              <a:rPr sz="1100">
                <a:latin typeface="Courier"/>
              </a:rPr>
              <a:t>)</a:t>
            </a:r>
            <a:br/>
            <a:r>
              <a:rPr sz="1100">
                <a:latin typeface="Courier"/>
              </a:rPr>
              <a:t>            </a:t>
            </a:r>
            <a:r>
              <a:rPr b="1" sz="1100">
                <a:solidFill>
                  <a:srgbClr val="007020"/>
                </a:solidFill>
                <a:latin typeface="Courier"/>
              </a:rPr>
              <a:t>const</a:t>
            </a:r>
            <a:r>
              <a:rPr sz="1100">
                <a:latin typeface="Courier"/>
              </a:rPr>
              <a:t> data </a:t>
            </a:r>
            <a:r>
              <a:rPr sz="1100">
                <a:solidFill>
                  <a:srgbClr val="666666"/>
                </a:solidFill>
                <a:latin typeface="Courier"/>
              </a:rPr>
              <a:t>=</a:t>
            </a:r>
            <a:r>
              <a:rPr sz="1100">
                <a:latin typeface="Courier"/>
              </a:rPr>
              <a:t> </a:t>
            </a:r>
            <a:r>
              <a:rPr b="1" sz="1100">
                <a:solidFill>
                  <a:srgbClr val="007020"/>
                </a:solidFill>
                <a:latin typeface="Courier"/>
              </a:rPr>
              <a:t>await</a:t>
            </a:r>
            <a:r>
              <a:rPr sz="1100">
                <a:latin typeface="Courier"/>
              </a:rPr>
              <a:t> response</a:t>
            </a:r>
            <a:r>
              <a:rPr sz="1100">
                <a:solidFill>
                  <a:srgbClr val="666666"/>
                </a:solidFill>
                <a:latin typeface="Courier"/>
              </a:rPr>
              <a:t>.</a:t>
            </a:r>
            <a:r>
              <a:rPr sz="1100">
                <a:solidFill>
                  <a:srgbClr val="06287E"/>
                </a:solidFill>
                <a:latin typeface="Courier"/>
              </a:rPr>
              <a:t>json</a:t>
            </a:r>
            <a:r>
              <a:rPr sz="1100">
                <a:latin typeface="Courier"/>
              </a:rPr>
              <a:t>()</a:t>
            </a:r>
            <a:br/>
            <a:r>
              <a:rPr sz="1100">
                <a:latin typeface="Courier"/>
              </a:rPr>
              <a:t>            </a:t>
            </a:r>
            <a:r>
              <a:rPr sz="1100">
                <a:solidFill>
                  <a:srgbClr val="06287E"/>
                </a:solidFill>
                <a:latin typeface="Courier"/>
              </a:rPr>
              <a:t>setQuotes</a:t>
            </a:r>
            <a:r>
              <a:rPr sz="1100">
                <a:latin typeface="Courier"/>
              </a:rPr>
              <a:t>(data</a:t>
            </a:r>
            <a:r>
              <a:rPr sz="1100">
                <a:solidFill>
                  <a:srgbClr val="666666"/>
                </a:solidFill>
                <a:latin typeface="Courier"/>
              </a:rPr>
              <a:t>.</a:t>
            </a:r>
            <a:r>
              <a:rPr sz="1100">
                <a:solidFill>
                  <a:srgbClr val="7D9029"/>
                </a:solidFill>
                <a:latin typeface="Courier"/>
              </a:rPr>
              <a:t>quotes</a:t>
            </a:r>
            <a:r>
              <a:rPr sz="1100">
                <a:latin typeface="Courier"/>
              </a:rPr>
              <a:t> </a:t>
            </a:r>
            <a:r>
              <a:rPr b="1" sz="1100">
                <a:solidFill>
                  <a:srgbClr val="008000"/>
                </a:solidFill>
                <a:latin typeface="Courier"/>
              </a:rPr>
              <a:t>as</a:t>
            </a:r>
            <a:r>
              <a:rPr sz="1100">
                <a:latin typeface="Courier"/>
              </a:rPr>
              <a:t> QuoteType[])</a:t>
            </a:r>
            <a:br/>
            <a:r>
              <a:rPr sz="1100">
                <a:latin typeface="Courier"/>
              </a:rPr>
              <a:t>        })()</a:t>
            </a:r>
            <a:br/>
            <a:r>
              <a:rPr sz="1100">
                <a:latin typeface="Courier"/>
              </a:rPr>
              <a:t>    }</a:t>
            </a:r>
            <a:r>
              <a:rPr sz="1100">
                <a:solidFill>
                  <a:srgbClr val="666666"/>
                </a:solidFill>
                <a:latin typeface="Courier"/>
              </a:rPr>
              <a:t>,</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ul</a:t>
            </a:r>
            <a:r>
              <a:rPr sz="1100">
                <a:solidFill>
                  <a:srgbClr val="666666"/>
                </a:solidFill>
                <a:latin typeface="Courier"/>
              </a:rPr>
              <a:t>&gt;</a:t>
            </a:r>
            <a:br/>
            <a:r>
              <a:rPr sz="1100">
                <a:latin typeface="Courier"/>
              </a:rPr>
              <a:t>        {quotes</a:t>
            </a:r>
            <a:r>
              <a:rPr sz="1100">
                <a:solidFill>
                  <a:srgbClr val="666666"/>
                </a:solidFill>
                <a:latin typeface="Courier"/>
              </a:rPr>
              <a:t>.</a:t>
            </a:r>
            <a:r>
              <a:rPr sz="1100">
                <a:solidFill>
                  <a:srgbClr val="06287E"/>
                </a:solidFill>
                <a:latin typeface="Courier"/>
              </a:rPr>
              <a:t>map</a:t>
            </a:r>
            <a:r>
              <a:rPr sz="1100">
                <a:latin typeface="Courier"/>
              </a:rPr>
              <a:t>((q) </a:t>
            </a:r>
            <a:r>
              <a:rPr b="1" sz="1100">
                <a:solidFill>
                  <a:srgbClr val="007020"/>
                </a:solidFill>
                <a:latin typeface="Courier"/>
              </a:rPr>
              <a:t>=&gt;</a:t>
            </a:r>
            <a:r>
              <a:rPr sz="1100">
                <a:latin typeface="Courier"/>
              </a:rPr>
              <a:t> </a:t>
            </a:r>
            <a:r>
              <a:rPr sz="1100">
                <a:solidFill>
                  <a:srgbClr val="666666"/>
                </a:solidFill>
                <a:latin typeface="Courier"/>
              </a:rPr>
              <a:t>&lt;</a:t>
            </a:r>
            <a:r>
              <a:rPr sz="1100">
                <a:latin typeface="Courier"/>
              </a:rPr>
              <a:t>li key</a:t>
            </a:r>
            <a:r>
              <a:rPr sz="1100">
                <a:solidFill>
                  <a:srgbClr val="666666"/>
                </a:solidFill>
                <a:latin typeface="Courier"/>
              </a:rPr>
              <a:t>=</a:t>
            </a:r>
            <a:r>
              <a:rPr sz="1100">
                <a:latin typeface="Courier"/>
              </a:rPr>
              <a:t>{q</a:t>
            </a:r>
            <a:r>
              <a:rPr sz="1100">
                <a:solidFill>
                  <a:srgbClr val="666666"/>
                </a:solidFill>
                <a:latin typeface="Courier"/>
              </a:rPr>
              <a:t>.</a:t>
            </a:r>
            <a:r>
              <a:rPr sz="1100">
                <a:solidFill>
                  <a:srgbClr val="7D9029"/>
                </a:solidFill>
                <a:latin typeface="Courier"/>
              </a:rPr>
              <a:t>id</a:t>
            </a:r>
            <a:r>
              <a:rPr sz="1100">
                <a:latin typeface="Courier"/>
              </a:rPr>
              <a:t>}</a:t>
            </a:r>
            <a:r>
              <a:rPr sz="1100">
                <a:solidFill>
                  <a:srgbClr val="666666"/>
                </a:solidFill>
                <a:latin typeface="Courier"/>
              </a:rPr>
              <a:t>&gt;</a:t>
            </a:r>
            <a:r>
              <a:rPr sz="1100">
                <a:latin typeface="Courier"/>
              </a:rPr>
              <a:t>{q</a:t>
            </a:r>
            <a:r>
              <a:rPr sz="1100">
                <a:solidFill>
                  <a:srgbClr val="666666"/>
                </a:solidFill>
                <a:latin typeface="Courier"/>
              </a:rPr>
              <a:t>.</a:t>
            </a:r>
            <a:r>
              <a:rPr sz="1100">
                <a:solidFill>
                  <a:srgbClr val="7D9029"/>
                </a:solidFill>
                <a:latin typeface="Courier"/>
              </a:rPr>
              <a:t>quote</a:t>
            </a:r>
            <a:r>
              <a:rPr sz="1100">
                <a:latin typeface="Courier"/>
              </a:rPr>
              <a:t>} </a:t>
            </a:r>
            <a:r>
              <a:rPr sz="1100">
                <a:solidFill>
                  <a:srgbClr val="666666"/>
                </a:solidFill>
                <a:latin typeface="Courier"/>
              </a:rPr>
              <a:t>-</a:t>
            </a:r>
            <a:r>
              <a:rPr sz="1100">
                <a:latin typeface="Courier"/>
              </a:rPr>
              <a:t> {q</a:t>
            </a:r>
            <a:r>
              <a:rPr sz="1100">
                <a:solidFill>
                  <a:srgbClr val="666666"/>
                </a:solidFill>
                <a:latin typeface="Courier"/>
              </a:rPr>
              <a:t>.</a:t>
            </a:r>
            <a:r>
              <a:rPr sz="1100">
                <a:solidFill>
                  <a:srgbClr val="7D9029"/>
                </a:solidFill>
                <a:latin typeface="Courier"/>
              </a:rPr>
              <a:t>author</a:t>
            </a:r>
            <a:r>
              <a:rPr sz="1100">
                <a:latin typeface="Courier"/>
              </a:rPr>
              <a:t>}</a:t>
            </a:r>
            <a:r>
              <a:rPr sz="1100">
                <a:solidFill>
                  <a:srgbClr val="666666"/>
                </a:solidFill>
                <a:latin typeface="Courier"/>
              </a:rPr>
              <a:t>&lt;/</a:t>
            </a:r>
            <a:r>
              <a:rPr sz="1100">
                <a:latin typeface="Courier"/>
              </a:rPr>
              <a:t>li</a:t>
            </a:r>
            <a:r>
              <a:rPr sz="1100">
                <a:solidFill>
                  <a:srgbClr val="666666"/>
                </a:solidFill>
                <a:latin typeface="Courier"/>
              </a:rPr>
              <a:t>&gt;</a:t>
            </a:r>
            <a:r>
              <a:rPr sz="1100">
                <a:latin typeface="Courier"/>
              </a:rPr>
              <a:t>)}</a:t>
            </a:r>
            <a:br/>
            <a:r>
              <a:rPr sz="1100">
                <a:latin typeface="Courier"/>
              </a:rPr>
              <a:t>    </a:t>
            </a:r>
            <a:r>
              <a:rPr sz="1100">
                <a:solidFill>
                  <a:srgbClr val="666666"/>
                </a:solidFill>
                <a:latin typeface="Courier"/>
              </a:rPr>
              <a:t>&lt;/</a:t>
            </a:r>
            <a:r>
              <a:rPr sz="1100">
                <a:latin typeface="Courier"/>
              </a:rPr>
              <a:t>ul</a:t>
            </a:r>
            <a:r>
              <a:rPr sz="1100">
                <a:solidFill>
                  <a:srgbClr val="666666"/>
                </a:solidFill>
                <a:latin typeface="Courier"/>
              </a:rPr>
              <a:t>&gt;</a:t>
            </a:r>
            <a:r>
              <a:rPr sz="1100">
                <a:latin typeface="Courier"/>
              </a:rPr>
              <a:t>}</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Ansicht</a:t>
            </a:r>
          </a:p>
        </p:txBody>
      </p:sp>
      <p:pic>
        <p:nvPicPr>
          <p:cNvPr descr="Quotes  images/quotes.png" id="0" name="Picture 1"/>
          <p:cNvPicPr>
            <a:picLocks noGrp="1" noChangeAspect="1"/>
          </p:cNvPicPr>
          <p:nvPr/>
        </p:nvPicPr>
        <p:blipFill>
          <a:blip r:embed="rId2"/>
          <a:stretch>
            <a:fillRect/>
          </a:stretch>
        </p:blipFill>
        <p:spPr bwMode="auto">
          <a:xfrm>
            <a:off x="2603500" y="1193800"/>
            <a:ext cx="3924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sz="1100"/>
              <a:t>alt text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Verwendung von LESS in React Projekten</a:t>
            </a:r>
          </a:p>
        </p:txBody>
      </p:sp>
      <p:sp>
        <p:nvSpPr>
          <p:cNvPr id="3" name="Content Placeholder 2"/>
          <p:cNvSpPr>
            <a:spLocks noGrp="1"/>
          </p:cNvSpPr>
          <p:nvPr>
            <p:ph idx="1"/>
          </p:nvPr>
        </p:nvSpPr>
        <p:spPr/>
        <p:txBody>
          <a:bodyPr/>
          <a:lstStyle/>
          <a:p>
            <a:pPr lvl="0"/>
            <a:r>
              <a:rPr sz="1100"/>
              <a:t>LESS ist ein CSS-Präprozessor, der die Verwendung von Variablen, Mixins und Funktionen ermöglicht.</a:t>
            </a:r>
          </a:p>
          <a:p>
            <a:pPr lvl="0"/>
            <a:r>
              <a:rPr sz="1100"/>
              <a:t>LESS wird in React Projekten mittels </a:t>
            </a:r>
            <a:r>
              <a:rPr sz="1100">
                <a:latin typeface="Courier"/>
              </a:rPr>
              <a:t>less</a:t>
            </a:r>
            <a:r>
              <a:rPr sz="1100"/>
              <a:t> installiert.</a:t>
            </a:r>
          </a:p>
          <a:p>
            <a:pPr lvl="0"/>
            <a:r>
              <a:rPr sz="1100"/>
              <a:t>Vite unterstützt LESS out-of-the-box. Es muss nur die Dateiendung von </a:t>
            </a:r>
            <a:r>
              <a:rPr sz="1100">
                <a:latin typeface="Courier"/>
              </a:rPr>
              <a:t>.css</a:t>
            </a:r>
            <a:r>
              <a:rPr sz="1100"/>
              <a:t> auf </a:t>
            </a:r>
            <a:r>
              <a:rPr sz="1100">
                <a:latin typeface="Courier"/>
              </a:rPr>
              <a:t>.less</a:t>
            </a:r>
            <a:r>
              <a:rPr sz="1100"/>
              <a:t> geändert werden.</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Dummyjson.com</a:t>
            </a:r>
          </a:p>
        </p:txBody>
      </p:sp>
      <p:sp>
        <p:nvSpPr>
          <p:cNvPr id="3" name="Content Placeholder 2"/>
          <p:cNvSpPr>
            <a:spLocks noGrp="1"/>
          </p:cNvSpPr>
          <p:nvPr>
            <p:ph idx="1"/>
          </p:nvPr>
        </p:nvSpPr>
        <p:spPr/>
        <p:txBody>
          <a:bodyPr/>
          <a:lstStyle/>
          <a:p>
            <a:pPr lvl="0"/>
            <a:r>
              <a:rPr sz="1100"/>
              <a:t>Dummyjson.com ist eine Website, die Testdaten anbieten.</a:t>
            </a:r>
          </a:p>
          <a:p>
            <a:pPr lvl="0"/>
            <a:r>
              <a:rPr sz="1100"/>
              <a:t>Andere vergleichbare Websites sind:</a:t>
            </a:r>
          </a:p>
          <a:p>
            <a:pPr lvl="1"/>
            <a:r>
              <a:rPr sz="1100"/>
              <a:t>JSONPlaceholder</a:t>
            </a:r>
          </a:p>
          <a:p>
            <a:pPr lvl="1"/>
            <a:r>
              <a:rPr sz="1100"/>
              <a:t>StarWarsAPI</a:t>
            </a:r>
          </a:p>
          <a:p>
            <a:pPr lvl="1"/>
            <a:r>
              <a:rPr sz="1100"/>
              <a:t>PokemonAPI</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Hint: Daten laden in Produktion</a:t>
            </a:r>
          </a:p>
        </p:txBody>
      </p:sp>
      <p:sp>
        <p:nvSpPr>
          <p:cNvPr id="3" name="Content Placeholder 2"/>
          <p:cNvSpPr>
            <a:spLocks noGrp="1"/>
          </p:cNvSpPr>
          <p:nvPr>
            <p:ph idx="1"/>
          </p:nvPr>
        </p:nvSpPr>
        <p:spPr/>
        <p:txBody>
          <a:bodyPr/>
          <a:lstStyle/>
          <a:p>
            <a:pPr lvl="0"/>
            <a:r>
              <a:rPr sz="1100"/>
              <a:t>Es existiert mit Tanstack/react-query eine Bibliothek, die das Laden von Daten vereinfacht.</a:t>
            </a:r>
          </a:p>
          <a:p>
            <a:pPr lvl="0"/>
            <a:r>
              <a:rPr sz="1100"/>
              <a:t>Außerdem können der React-Router und auch der Tanstack-Router verwendet werden, um Daten zu laden. # useRef</a:t>
            </a:r>
          </a:p>
          <a:p>
            <a:pPr lvl="0"/>
            <a:r>
              <a:rPr sz="1100"/>
              <a:t>useRef ist ein Hook, der es ermöglicht sich Werte über die Re-Rendering hinweg zu merken.</a:t>
            </a:r>
          </a:p>
          <a:p>
            <a:pPr lvl="0"/>
            <a:r>
              <a:rPr sz="1100"/>
              <a:t>useRef ist ebenfalls der React-Weg um auf DOM-Elemente zuzugreifen.</a:t>
            </a:r>
          </a:p>
          <a:p>
            <a:pPr lvl="0" indent="0">
              <a:buNone/>
            </a:pPr>
            <a:r>
              <a:rPr b="1" sz="1100">
                <a:solidFill>
                  <a:srgbClr val="008000"/>
                </a:solidFill>
                <a:latin typeface="Courier"/>
              </a:rPr>
              <a:t>import</a:t>
            </a:r>
            <a:r>
              <a:rPr sz="1100">
                <a:latin typeface="Courier"/>
              </a:rPr>
              <a:t> { useRef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RefComponent</a:t>
            </a:r>
            <a:r>
              <a:rPr sz="1100">
                <a:latin typeface="Courier"/>
              </a:rPr>
              <a:t>() {</a:t>
            </a:r>
            <a:br/>
            <a:r>
              <a:rPr sz="1100">
                <a:latin typeface="Courier"/>
              </a:rPr>
              <a:t>    </a:t>
            </a:r>
            <a:r>
              <a:rPr b="1" sz="1100">
                <a:solidFill>
                  <a:srgbClr val="007020"/>
                </a:solidFill>
                <a:latin typeface="Courier"/>
              </a:rPr>
              <a:t>const</a:t>
            </a:r>
            <a:r>
              <a:rPr sz="1100">
                <a:latin typeface="Courier"/>
              </a:rPr>
              <a:t> inputRef </a:t>
            </a:r>
            <a:r>
              <a:rPr sz="1100">
                <a:solidFill>
                  <a:srgbClr val="666666"/>
                </a:solidFill>
                <a:latin typeface="Courier"/>
              </a:rPr>
              <a:t>=</a:t>
            </a:r>
            <a:r>
              <a:rPr sz="1100">
                <a:latin typeface="Courier"/>
              </a:rPr>
              <a:t> </a:t>
            </a:r>
            <a:r>
              <a:rPr sz="1100">
                <a:solidFill>
                  <a:srgbClr val="06287E"/>
                </a:solidFill>
                <a:latin typeface="Courier"/>
              </a:rPr>
              <a:t>useRef</a:t>
            </a:r>
            <a:r>
              <a:rPr sz="1100">
                <a:solidFill>
                  <a:srgbClr val="666666"/>
                </a:solidFill>
                <a:latin typeface="Courier"/>
              </a:rPr>
              <a:t>&lt;</a:t>
            </a:r>
            <a:r>
              <a:rPr sz="1100">
                <a:solidFill>
                  <a:srgbClr val="008000"/>
                </a:solidFill>
                <a:latin typeface="Courier"/>
              </a:rPr>
              <a:t>HTMLInputElement</a:t>
            </a:r>
            <a:r>
              <a:rPr sz="1100">
                <a:solidFill>
                  <a:srgbClr val="666666"/>
                </a:solidFill>
                <a:latin typeface="Courier"/>
              </a:rPr>
              <a:t>&gt;</a:t>
            </a:r>
            <a:r>
              <a:rPr sz="1100">
                <a:latin typeface="Courier"/>
              </a:rPr>
              <a:t>(</a:t>
            </a:r>
            <a:r>
              <a:rPr b="1" sz="1100">
                <a:solidFill>
                  <a:srgbClr val="007020"/>
                </a:solidFill>
                <a:latin typeface="Courier"/>
              </a:rPr>
              <a:t>null</a:t>
            </a:r>
            <a:r>
              <a:rPr sz="1100">
                <a:latin typeface="Courier"/>
              </a:rPr>
              <a:t>)</a:t>
            </a:r>
            <a:r>
              <a:rPr sz="1100">
                <a:solidFill>
                  <a:srgbClr val="666666"/>
                </a:solidFill>
                <a:latin typeface="Courier"/>
              </a:rPr>
              <a:t>;</a:t>
            </a:r>
            <a:br/>
            <a:r>
              <a:rPr sz="1100">
                <a:latin typeface="Courier"/>
              </a:rPr>
              <a:t>    </a:t>
            </a:r>
            <a:r>
              <a:rPr b="1" sz="1100">
                <a:solidFill>
                  <a:srgbClr val="007020"/>
                </a:solidFill>
                <a:latin typeface="Courier"/>
              </a:rPr>
              <a:t>const</a:t>
            </a:r>
            <a:r>
              <a:rPr sz="1100">
                <a:latin typeface="Courier"/>
              </a:rPr>
              <a:t> focusInput </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 inputRef</a:t>
            </a:r>
            <a:r>
              <a:rPr sz="1100">
                <a:solidFill>
                  <a:srgbClr val="666666"/>
                </a:solidFill>
                <a:latin typeface="Courier"/>
              </a:rPr>
              <a:t>.</a:t>
            </a:r>
            <a:r>
              <a:rPr sz="1100">
                <a:solidFill>
                  <a:srgbClr val="7D9029"/>
                </a:solidFill>
                <a:latin typeface="Courier"/>
              </a:rPr>
              <a:t>current</a:t>
            </a:r>
            <a:r>
              <a:rPr sz="1100">
                <a:solidFill>
                  <a:srgbClr val="666666"/>
                </a:solidFill>
                <a:latin typeface="Courier"/>
              </a:rPr>
              <a:t>?.</a:t>
            </a:r>
            <a:r>
              <a:rPr sz="1100">
                <a:solidFill>
                  <a:srgbClr val="06287E"/>
                </a:solidFill>
                <a:latin typeface="Courier"/>
              </a:rPr>
              <a:t>focus</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input ref</a:t>
            </a:r>
            <a:r>
              <a:rPr sz="1100">
                <a:solidFill>
                  <a:srgbClr val="666666"/>
                </a:solidFill>
                <a:latin typeface="Courier"/>
              </a:rPr>
              <a:t>=</a:t>
            </a:r>
            <a:r>
              <a:rPr sz="1100">
                <a:latin typeface="Courier"/>
              </a:rPr>
              <a:t>{inputRef} </a:t>
            </a:r>
            <a:r>
              <a:rPr b="1" sz="1100">
                <a:solidFill>
                  <a:srgbClr val="007020"/>
                </a:solidFill>
                <a:latin typeface="Courier"/>
              </a:rPr>
              <a:t>type</a:t>
            </a:r>
            <a:r>
              <a:rPr sz="1100">
                <a:solidFill>
                  <a:srgbClr val="666666"/>
                </a:solidFill>
                <a:latin typeface="Courier"/>
              </a:rPr>
              <a:t>=</a:t>
            </a:r>
            <a:r>
              <a:rPr sz="1100">
                <a:solidFill>
                  <a:srgbClr val="4070A0"/>
                </a:solidFill>
                <a:latin typeface="Courier"/>
              </a:rPr>
              <a:t>"text"</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{focusInput}</a:t>
            </a:r>
            <a:r>
              <a:rPr sz="1100">
                <a:solidFill>
                  <a:srgbClr val="666666"/>
                </a:solidFill>
                <a:latin typeface="Courier"/>
              </a:rPr>
              <a:t>&gt;</a:t>
            </a:r>
            <a:r>
              <a:rPr sz="1100">
                <a:latin typeface="Courier"/>
              </a:rPr>
              <a:t>Focus Input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r>
              <a:rPr sz="1100">
                <a:latin typeface="Courier"/>
              </a:rPr>
              <a:t>)</a:t>
            </a:r>
            <a:br/>
            <a:r>
              <a:rPr sz="1100">
                <a:latin typeface="Courie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Eigenschaften</a:t>
            </a:r>
          </a:p>
        </p:txBody>
      </p:sp>
      <p:sp>
        <p:nvSpPr>
          <p:cNvPr id="3" name="Content Placeholder 2"/>
          <p:cNvSpPr>
            <a:spLocks noGrp="1"/>
          </p:cNvSpPr>
          <p:nvPr>
            <p:ph idx="1"/>
          </p:nvPr>
        </p:nvSpPr>
        <p:spPr/>
        <p:txBody>
          <a:bodyPr/>
          <a:lstStyle/>
          <a:p>
            <a:pPr lvl="0"/>
            <a:r>
              <a:rPr sz="1100"/>
              <a:t>useRef kann ein generischer Typ übergeben werden, um den Typ des Referenzobjekts zu definieren.</a:t>
            </a:r>
          </a:p>
          <a:p>
            <a:pPr lvl="0"/>
            <a:r>
              <a:rPr sz="1100"/>
              <a:t>useRef kann mit einem initialen Wert initialisiert werden.</a:t>
            </a:r>
          </a:p>
          <a:p>
            <a:pPr lvl="0"/>
            <a:r>
              <a:rPr sz="1100"/>
              <a:t>Der Zugriff auf das aktuelle Element erfolgt über die </a:t>
            </a:r>
            <a:r>
              <a:rPr sz="1100">
                <a:latin typeface="Courier"/>
              </a:rPr>
              <a:t>current</a:t>
            </a:r>
            <a:r>
              <a:rPr sz="1100"/>
              <a:t> Eigenschaft.</a:t>
            </a:r>
          </a:p>
          <a:p>
            <a:pPr lvl="0"/>
            <a:r>
              <a:rPr sz="1100"/>
              <a:t>Man kann mit useRef KEIN Re-Rendering auslösen</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wärend des Renderns</a:t>
            </a:r>
          </a:p>
        </p:txBody>
      </p:sp>
      <p:sp>
        <p:nvSpPr>
          <p:cNvPr id="3" name="Content Placeholder 2"/>
          <p:cNvSpPr>
            <a:spLocks noGrp="1"/>
          </p:cNvSpPr>
          <p:nvPr>
            <p:ph idx="1"/>
          </p:nvPr>
        </p:nvSpPr>
        <p:spPr/>
        <p:txBody>
          <a:bodyPr/>
          <a:lstStyle/>
          <a:p>
            <a:pPr lvl="0"/>
            <a:r>
              <a:rPr sz="1100"/>
              <a:t>useRef wird nur einmal erstellt und bleibt über die gesamte Lebensdauer des Komponenten erhalten.</a:t>
            </a:r>
          </a:p>
          <a:p>
            <a:pPr lvl="0"/>
            <a:r>
              <a:rPr sz="1100"/>
              <a:t>useRef wird nicht neu erstellt, wenn sich der Wert ändert.</a:t>
            </a:r>
          </a:p>
          <a:p>
            <a:pPr lvl="0"/>
            <a:r>
              <a:rPr sz="1100"/>
              <a:t>Die current Eigenschaft von useRef darf nicht in Korpus der Komponente (damit auch nicht im JSX) verwendet werden, da sie sich während des Renderns ändern kann.</a:t>
            </a:r>
          </a:p>
          <a:p>
            <a:pPr lvl="0"/>
            <a:r>
              <a:rPr sz="1100"/>
              <a:t>Remember: React Komponenten müssen rein sein und dürfen keine Seiteneffekte haben.</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Ausnahme von der Rendering-Regel</a:t>
            </a:r>
          </a:p>
        </p:txBody>
      </p:sp>
      <p:sp>
        <p:nvSpPr>
          <p:cNvPr id="3" name="Content Placeholder 2"/>
          <p:cNvSpPr>
            <a:spLocks noGrp="1"/>
          </p:cNvSpPr>
          <p:nvPr>
            <p:ph idx="1"/>
          </p:nvPr>
        </p:nvSpPr>
        <p:spPr/>
        <p:txBody>
          <a:bodyPr/>
          <a:lstStyle/>
          <a:p>
            <a:pPr lvl="0"/>
            <a:r>
              <a:rPr sz="1100"/>
              <a:t>Initialisierung von useRef mit einem DOM-Element ist jedoch erlaubt. Dann sollte man allerdings die Initialisierung nur einmal durchführen, um die Regel der Seiteneffekte nicht zu verletzen.</a:t>
            </a:r>
          </a:p>
          <a:p>
            <a:pPr lvl="0" indent="0">
              <a:buNone/>
            </a:pPr>
            <a:r>
              <a:rPr b="1" sz="1100">
                <a:solidFill>
                  <a:srgbClr val="008000"/>
                </a:solidFill>
                <a:latin typeface="Courier"/>
              </a:rPr>
              <a:t>import</a:t>
            </a:r>
            <a:r>
              <a:rPr sz="1100">
                <a:latin typeface="Courier"/>
              </a:rPr>
              <a:t> { useRef</a:t>
            </a:r>
            <a:r>
              <a:rPr sz="1100">
                <a:solidFill>
                  <a:srgbClr val="666666"/>
                </a:solidFill>
                <a:latin typeface="Courier"/>
              </a:rPr>
              <a:t>,</a:t>
            </a:r>
            <a:r>
              <a:rPr sz="1100">
                <a:latin typeface="Courier"/>
              </a:rPr>
              <a:t> useEffect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Video</a:t>
            </a:r>
            <a:r>
              <a:rPr sz="1100">
                <a:latin typeface="Courier"/>
              </a:rPr>
              <a:t>() {</a:t>
            </a:r>
            <a:br/>
            <a:r>
              <a:rPr sz="1100">
                <a:latin typeface="Courier"/>
              </a:rPr>
              <a:t>  </a:t>
            </a:r>
            <a:r>
              <a:rPr b="1" sz="1100">
                <a:solidFill>
                  <a:srgbClr val="007020"/>
                </a:solidFill>
                <a:latin typeface="Courier"/>
              </a:rPr>
              <a:t>const</a:t>
            </a:r>
            <a:r>
              <a:rPr sz="1100">
                <a:latin typeface="Courier"/>
              </a:rPr>
              <a:t> playerRef </a:t>
            </a:r>
            <a:r>
              <a:rPr sz="1100">
                <a:solidFill>
                  <a:srgbClr val="666666"/>
                </a:solidFill>
                <a:latin typeface="Courier"/>
              </a:rPr>
              <a:t>=</a:t>
            </a:r>
            <a:r>
              <a:rPr sz="1100">
                <a:latin typeface="Courier"/>
              </a:rPr>
              <a:t> </a:t>
            </a:r>
            <a:r>
              <a:rPr sz="1100">
                <a:solidFill>
                  <a:srgbClr val="06287E"/>
                </a:solidFill>
                <a:latin typeface="Courier"/>
              </a:rPr>
              <a:t>useRef</a:t>
            </a:r>
            <a:r>
              <a:rPr sz="1100">
                <a:latin typeface="Courier"/>
              </a:rPr>
              <a:t>(</a:t>
            </a:r>
            <a:r>
              <a:rPr b="1" sz="1100">
                <a:solidFill>
                  <a:srgbClr val="007020"/>
                </a:solidFill>
                <a:latin typeface="Courier"/>
              </a:rPr>
              <a:t>null</a:t>
            </a:r>
            <a:r>
              <a:rPr sz="1100">
                <a:latin typeface="Courier"/>
              </a:rPr>
              <a:t>)</a:t>
            </a:r>
            <a:r>
              <a:rPr sz="1100">
                <a:solidFill>
                  <a:srgbClr val="666666"/>
                </a:solidFill>
                <a:latin typeface="Courier"/>
              </a:rPr>
              <a:t>;</a:t>
            </a:r>
            <a:br/>
            <a:r>
              <a:rPr sz="1100">
                <a:latin typeface="Courier"/>
              </a:rPr>
              <a:t>  </a:t>
            </a:r>
            <a:r>
              <a:rPr b="1" sz="1100">
                <a:solidFill>
                  <a:srgbClr val="007020"/>
                </a:solidFill>
                <a:latin typeface="Courier"/>
              </a:rPr>
              <a:t>if</a:t>
            </a:r>
            <a:r>
              <a:rPr sz="1100">
                <a:latin typeface="Courier"/>
              </a:rPr>
              <a:t> (playerRef</a:t>
            </a:r>
            <a:r>
              <a:rPr sz="1100">
                <a:solidFill>
                  <a:srgbClr val="666666"/>
                </a:solidFill>
                <a:latin typeface="Courier"/>
              </a:rPr>
              <a:t>.</a:t>
            </a:r>
            <a:r>
              <a:rPr sz="1100">
                <a:solidFill>
                  <a:srgbClr val="7D9029"/>
                </a:solidFill>
                <a:latin typeface="Courier"/>
              </a:rPr>
              <a:t>current</a:t>
            </a:r>
            <a:r>
              <a:rPr sz="1100">
                <a:latin typeface="Courier"/>
              </a:rPr>
              <a:t> </a:t>
            </a:r>
            <a:r>
              <a:rPr sz="1100">
                <a:solidFill>
                  <a:srgbClr val="666666"/>
                </a:solidFill>
                <a:latin typeface="Courier"/>
              </a:rPr>
              <a:t>===</a:t>
            </a:r>
            <a:r>
              <a:rPr sz="1100">
                <a:latin typeface="Courier"/>
              </a:rPr>
              <a:t> </a:t>
            </a:r>
            <a:r>
              <a:rPr b="1" sz="1100">
                <a:solidFill>
                  <a:srgbClr val="007020"/>
                </a:solidFill>
                <a:latin typeface="Courier"/>
              </a:rPr>
              <a:t>null</a:t>
            </a:r>
            <a:r>
              <a:rPr sz="1100">
                <a:latin typeface="Courier"/>
              </a:rPr>
              <a:t>) {</a:t>
            </a:r>
            <a:br/>
            <a:r>
              <a:rPr sz="1100">
                <a:latin typeface="Courier"/>
              </a:rPr>
              <a:t>    playerRef</a:t>
            </a:r>
            <a:r>
              <a:rPr sz="1100">
                <a:solidFill>
                  <a:srgbClr val="666666"/>
                </a:solidFill>
                <a:latin typeface="Courier"/>
              </a:rPr>
              <a:t>.</a:t>
            </a:r>
            <a:r>
              <a:rPr sz="1100">
                <a:solidFill>
                  <a:srgbClr val="7D9029"/>
                </a:solidFill>
                <a:latin typeface="Courier"/>
              </a:rPr>
              <a:t>current</a:t>
            </a:r>
            <a:r>
              <a:rPr sz="1100">
                <a:latin typeface="Courier"/>
              </a:rPr>
              <a:t> </a:t>
            </a:r>
            <a:r>
              <a:rPr sz="1100">
                <a:solidFill>
                  <a:srgbClr val="666666"/>
                </a:solidFill>
                <a:latin typeface="Courier"/>
              </a:rPr>
              <a:t>=</a:t>
            </a:r>
            <a:r>
              <a:rPr sz="1100">
                <a:latin typeface="Courier"/>
              </a:rPr>
              <a:t> </a:t>
            </a:r>
            <a:r>
              <a:rPr b="1" sz="1100">
                <a:solidFill>
                  <a:srgbClr val="007020"/>
                </a:solidFill>
                <a:latin typeface="Courier"/>
              </a:rPr>
              <a:t>new</a:t>
            </a:r>
            <a:r>
              <a:rPr sz="1100">
                <a:latin typeface="Courier"/>
              </a:rPr>
              <a:t> </a:t>
            </a:r>
            <a:r>
              <a:rPr sz="1100">
                <a:solidFill>
                  <a:srgbClr val="06287E"/>
                </a:solidFill>
                <a:latin typeface="Courier"/>
              </a:rPr>
              <a:t>VideoPlayer</a:t>
            </a:r>
            <a:r>
              <a:rPr sz="1100">
                <a:latin typeface="Courier"/>
              </a:rPr>
              <a:t>()</a:t>
            </a:r>
            <a:r>
              <a:rPr sz="1100">
                <a:solidFill>
                  <a:srgbClr val="666666"/>
                </a:solidFill>
                <a:latin typeface="Courier"/>
              </a:rPr>
              <a:t>;</a:t>
            </a:r>
            <a:br/>
            <a:r>
              <a:rPr sz="1100">
                <a:latin typeface="Courier"/>
              </a:rPr>
              <a:t>  }</a:t>
            </a:r>
            <a:br/>
            <a:r>
              <a:rPr sz="1100">
                <a:latin typeface="Courier"/>
              </a:rPr>
              <a:t>  </a:t>
            </a:r>
            <a:r>
              <a:rPr i="1" sz="1100">
                <a:solidFill>
                  <a:srgbClr val="60A0B0"/>
                </a:solidFill>
                <a:latin typeface="Courier"/>
              </a:rPr>
              <a:t>// ...</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und useEffect</a:t>
            </a:r>
          </a:p>
        </p:txBody>
      </p:sp>
      <p:sp>
        <p:nvSpPr>
          <p:cNvPr id="3" name="Content Placeholder 2"/>
          <p:cNvSpPr>
            <a:spLocks noGrp="1"/>
          </p:cNvSpPr>
          <p:nvPr>
            <p:ph idx="1"/>
          </p:nvPr>
        </p:nvSpPr>
        <p:spPr/>
        <p:txBody>
          <a:bodyPr/>
          <a:lstStyle/>
          <a:p>
            <a:pPr lvl="0"/>
            <a:r>
              <a:rPr sz="1100"/>
              <a:t>useRef kann in Verbindung mit useEffect verwendet werden, um auf DOM-Elemente zuzugreifen.</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um auf DOM-Elemente eigner Komponenten zuzugreifen</a:t>
            </a:r>
          </a:p>
        </p:txBody>
      </p:sp>
      <p:sp>
        <p:nvSpPr>
          <p:cNvPr id="3" name="Content Placeholder 2"/>
          <p:cNvSpPr>
            <a:spLocks noGrp="1"/>
          </p:cNvSpPr>
          <p:nvPr>
            <p:ph idx="1"/>
          </p:nvPr>
        </p:nvSpPr>
        <p:spPr/>
        <p:txBody>
          <a:bodyPr/>
          <a:lstStyle/>
          <a:p>
            <a:pPr lvl="0"/>
            <a:r>
              <a:rPr sz="1100"/>
              <a:t>useRef kann verwendet werden, um auf DOM-Elemente eigener Komponenten zuzugreifen.</a:t>
            </a:r>
          </a:p>
          <a:p>
            <a:pPr lvl="0"/>
            <a:r>
              <a:rPr sz="1100"/>
              <a:t>Eigene Komponenten unterstützen das ref-Attribut nicht standardmäßig. Dazu muss also eine Forward-Ref-Komponente erstellt werden.</a:t>
            </a:r>
          </a:p>
          <a:p>
            <a:pPr lvl="0" indent="0">
              <a:buNone/>
            </a:pPr>
            <a:r>
              <a:rPr b="1" sz="1100">
                <a:solidFill>
                  <a:srgbClr val="007020"/>
                </a:solidFill>
                <a:latin typeface="Courier"/>
              </a:rPr>
              <a:t>const</a:t>
            </a:r>
            <a:r>
              <a:rPr sz="1100">
                <a:latin typeface="Courier"/>
              </a:rPr>
              <a:t> MyInput </a:t>
            </a:r>
            <a:r>
              <a:rPr sz="1100">
                <a:solidFill>
                  <a:srgbClr val="666666"/>
                </a:solidFill>
                <a:latin typeface="Courier"/>
              </a:rPr>
              <a:t>=</a:t>
            </a:r>
            <a:r>
              <a:rPr sz="1100">
                <a:latin typeface="Courier"/>
              </a:rPr>
              <a:t> </a:t>
            </a:r>
            <a:r>
              <a:rPr sz="1100">
                <a:solidFill>
                  <a:srgbClr val="06287E"/>
                </a:solidFill>
                <a:latin typeface="Courier"/>
              </a:rPr>
              <a:t>forwardRef</a:t>
            </a:r>
            <a:r>
              <a:rPr sz="1100">
                <a:latin typeface="Courier"/>
              </a:rPr>
              <a:t>(({ value</a:t>
            </a:r>
            <a:r>
              <a:rPr sz="1100">
                <a:solidFill>
                  <a:srgbClr val="666666"/>
                </a:solidFill>
                <a:latin typeface="Courier"/>
              </a:rPr>
              <a:t>,</a:t>
            </a:r>
            <a:r>
              <a:rPr sz="1100">
                <a:latin typeface="Courier"/>
              </a:rPr>
              <a:t> onChange }</a:t>
            </a:r>
            <a:r>
              <a:rPr sz="1100">
                <a:solidFill>
                  <a:srgbClr val="666666"/>
                </a:solidFill>
                <a:latin typeface="Courier"/>
              </a:rPr>
              <a:t>,</a:t>
            </a:r>
            <a:r>
              <a:rPr sz="1100">
                <a:latin typeface="Courier"/>
              </a:rPr>
              <a:t> ref)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input value</a:t>
            </a:r>
            <a:r>
              <a:rPr sz="1100">
                <a:solidFill>
                  <a:srgbClr val="666666"/>
                </a:solidFill>
                <a:latin typeface="Courier"/>
              </a:rPr>
              <a:t>=</a:t>
            </a:r>
            <a:r>
              <a:rPr sz="1100">
                <a:latin typeface="Courier"/>
              </a:rPr>
              <a:t>{value} onChange</a:t>
            </a:r>
            <a:r>
              <a:rPr sz="1100">
                <a:solidFill>
                  <a:srgbClr val="666666"/>
                </a:solidFill>
                <a:latin typeface="Courier"/>
              </a:rPr>
              <a:t>=</a:t>
            </a:r>
            <a:r>
              <a:rPr sz="1100">
                <a:latin typeface="Courier"/>
              </a:rPr>
              <a:t>{onChange} ref</a:t>
            </a:r>
            <a:r>
              <a:rPr sz="1100">
                <a:solidFill>
                  <a:srgbClr val="666666"/>
                </a:solidFill>
                <a:latin typeface="Courier"/>
              </a:rPr>
              <a:t>=</a:t>
            </a:r>
            <a:r>
              <a:rPr sz="1100">
                <a:latin typeface="Courier"/>
              </a:rPr>
              <a:t>{ref} </a:t>
            </a:r>
            <a:r>
              <a:rPr sz="1100">
                <a:solidFill>
                  <a:srgbClr val="666666"/>
                </a:solidFill>
                <a:latin typeface="Courier"/>
              </a:rPr>
              <a:t>/&gt;</a:t>
            </a:r>
            <a:br/>
            <a:r>
              <a:rPr sz="1100">
                <a:latin typeface="Courier"/>
              </a:rPr>
              <a:t>  )</a:t>
            </a:r>
            <a:br/>
            <a:r>
              <a:rPr sz="1100">
                <a:latin typeface="Courier"/>
              </a:rPr>
              <a:t>})</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useRef und Forward-Ref</a:t>
            </a:r>
          </a:p>
        </p:txBody>
      </p:sp>
      <p:sp>
        <p:nvSpPr>
          <p:cNvPr id="3" name="Content Placeholder 2"/>
          <p:cNvSpPr>
            <a:spLocks noGrp="1"/>
          </p:cNvSpPr>
          <p:nvPr>
            <p:ph idx="1"/>
          </p:nvPr>
        </p:nvSpPr>
        <p:spPr/>
        <p:txBody>
          <a:bodyPr/>
          <a:lstStyle/>
          <a:p>
            <a:pPr lvl="0"/>
            <a:r>
              <a:rPr sz="1100"/>
              <a:t>Die Verwendung von useRef in Verbindung mit Forward-Ref ist eine gängige Praxis, um auf DOM-Elemente zuzugreifen.</a:t>
            </a:r>
          </a:p>
          <a:p>
            <a:pPr lvl="0"/>
            <a:r>
              <a:rPr sz="1100"/>
              <a:t>Das Input-Element aus dem vorherigen Beispiel kann nun wie folgt verwendet werden:</a:t>
            </a:r>
          </a:p>
          <a:p>
            <a:pPr lvl="0" indent="0">
              <a:buNone/>
            </a:pP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RefComponent</a:t>
            </a:r>
            <a:r>
              <a:rPr sz="1100">
                <a:latin typeface="Courier"/>
              </a:rPr>
              <a:t>() {</a:t>
            </a:r>
            <a:br/>
            <a:r>
              <a:rPr sz="1100">
                <a:latin typeface="Courier"/>
              </a:rPr>
              <a:t>  </a:t>
            </a:r>
            <a:r>
              <a:rPr b="1" sz="1100">
                <a:solidFill>
                  <a:srgbClr val="007020"/>
                </a:solidFill>
                <a:latin typeface="Courier"/>
              </a:rPr>
              <a:t>const</a:t>
            </a:r>
            <a:r>
              <a:rPr sz="1100">
                <a:latin typeface="Courier"/>
              </a:rPr>
              <a:t> inputRef </a:t>
            </a:r>
            <a:r>
              <a:rPr sz="1100">
                <a:solidFill>
                  <a:srgbClr val="666666"/>
                </a:solidFill>
                <a:latin typeface="Courier"/>
              </a:rPr>
              <a:t>=</a:t>
            </a:r>
            <a:r>
              <a:rPr sz="1100">
                <a:latin typeface="Courier"/>
              </a:rPr>
              <a:t> </a:t>
            </a:r>
            <a:r>
              <a:rPr sz="1100">
                <a:solidFill>
                  <a:srgbClr val="06287E"/>
                </a:solidFill>
                <a:latin typeface="Courier"/>
              </a:rPr>
              <a:t>useRef</a:t>
            </a:r>
            <a:r>
              <a:rPr sz="1100">
                <a:solidFill>
                  <a:srgbClr val="666666"/>
                </a:solidFill>
                <a:latin typeface="Courier"/>
              </a:rPr>
              <a:t>&lt;</a:t>
            </a:r>
            <a:r>
              <a:rPr sz="1100">
                <a:solidFill>
                  <a:srgbClr val="008000"/>
                </a:solidFill>
                <a:latin typeface="Courier"/>
              </a:rPr>
              <a:t>HTMLInputElement</a:t>
            </a:r>
            <a:r>
              <a:rPr sz="1100">
                <a:solidFill>
                  <a:srgbClr val="666666"/>
                </a:solidFill>
                <a:latin typeface="Courier"/>
              </a:rPr>
              <a:t>&gt;</a:t>
            </a:r>
            <a:r>
              <a:rPr sz="1100">
                <a:latin typeface="Courier"/>
              </a:rPr>
              <a:t>(</a:t>
            </a:r>
            <a:r>
              <a:rPr b="1" sz="1100">
                <a:solidFill>
                  <a:srgbClr val="007020"/>
                </a:solidFill>
                <a:latin typeface="Courier"/>
              </a:rPr>
              <a:t>null</a:t>
            </a:r>
            <a:r>
              <a:rPr sz="1100">
                <a:latin typeface="Courier"/>
              </a:rPr>
              <a:t>)</a:t>
            </a:r>
            <a:r>
              <a:rPr sz="1100">
                <a:solidFill>
                  <a:srgbClr val="666666"/>
                </a:solidFill>
                <a:latin typeface="Courier"/>
              </a:rPr>
              <a:t>;</a:t>
            </a:r>
            <a:br/>
            <a:r>
              <a:rPr sz="1100">
                <a:latin typeface="Courier"/>
              </a:rPr>
              <a:t>  </a:t>
            </a:r>
            <a:r>
              <a:rPr b="1" sz="1100">
                <a:solidFill>
                  <a:srgbClr val="007020"/>
                </a:solidFill>
                <a:latin typeface="Courier"/>
              </a:rPr>
              <a:t>const</a:t>
            </a:r>
            <a:r>
              <a:rPr sz="1100">
                <a:latin typeface="Courier"/>
              </a:rPr>
              <a:t> focusInput </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 inputRef</a:t>
            </a:r>
            <a:r>
              <a:rPr sz="1100">
                <a:solidFill>
                  <a:srgbClr val="666666"/>
                </a:solidFill>
                <a:latin typeface="Courier"/>
              </a:rPr>
              <a:t>.</a:t>
            </a:r>
            <a:r>
              <a:rPr sz="1100">
                <a:solidFill>
                  <a:srgbClr val="7D9029"/>
                </a:solidFill>
                <a:latin typeface="Courier"/>
              </a:rPr>
              <a:t>current</a:t>
            </a:r>
            <a:r>
              <a:rPr sz="1100">
                <a:solidFill>
                  <a:srgbClr val="666666"/>
                </a:solidFill>
                <a:latin typeface="Courier"/>
              </a:rPr>
              <a:t>?.</a:t>
            </a:r>
            <a:r>
              <a:rPr sz="1100">
                <a:solidFill>
                  <a:srgbClr val="06287E"/>
                </a:solidFill>
                <a:latin typeface="Courier"/>
              </a:rPr>
              <a:t>focus</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MyInput ref</a:t>
            </a:r>
            <a:r>
              <a:rPr sz="1100">
                <a:solidFill>
                  <a:srgbClr val="666666"/>
                </a:solidFill>
                <a:latin typeface="Courier"/>
              </a:rPr>
              <a:t>=</a:t>
            </a:r>
            <a:r>
              <a:rPr sz="1100">
                <a:latin typeface="Courier"/>
              </a:rPr>
              <a:t>{inputRef}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{focusInput}</a:t>
            </a:r>
            <a:r>
              <a:rPr sz="1100">
                <a:solidFill>
                  <a:srgbClr val="666666"/>
                </a:solidFill>
                <a:latin typeface="Courier"/>
              </a:rPr>
              <a:t>&gt;</a:t>
            </a:r>
            <a:r>
              <a:rPr sz="1100">
                <a:latin typeface="Courier"/>
              </a:rPr>
              <a:t>Focus Input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r>
              <a:rPr sz="1100">
                <a:latin typeface="Courier"/>
              </a:rPr>
              <a:t>)</a:t>
            </a:r>
            <a:br/>
            <a:r>
              <a:rPr sz="1100">
                <a:latin typeface="Courier"/>
              </a:rPr>
              <a:t>}</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Hooks</a:t>
            </a:r>
          </a:p>
        </p:txBody>
      </p:sp>
      <p:sp>
        <p:nvSpPr>
          <p:cNvPr id="3" name="Content Placeholder 2"/>
          <p:cNvSpPr>
            <a:spLocks noGrp="1"/>
          </p:cNvSpPr>
          <p:nvPr>
            <p:ph idx="1"/>
          </p:nvPr>
        </p:nvSpPr>
        <p:spPr/>
        <p:txBody>
          <a:bodyPr/>
          <a:lstStyle/>
          <a:p>
            <a:pPr lvl="0"/>
            <a:r>
              <a:rPr sz="1100"/>
              <a:t>Hooks sind Funktionen, die es erlauben, Zustand und andere React Features in Funktionskomponenten zu verwenden.</a:t>
            </a:r>
          </a:p>
          <a:p>
            <a:pPr lvl="0"/>
            <a:r>
              <a:rPr sz="1100"/>
              <a:t>Hooks sind Funktionen, die mit </a:t>
            </a:r>
            <a:r>
              <a:rPr sz="1100">
                <a:latin typeface="Courier"/>
              </a:rPr>
              <a:t>use</a:t>
            </a:r>
            <a:r>
              <a:rPr sz="1100"/>
              <a:t> beginnen.</a:t>
            </a:r>
          </a:p>
          <a:p>
            <a:pPr lvl="0"/>
            <a:r>
              <a:rPr sz="1100"/>
              <a:t>React bietet eine Reihe von vordefinierten Hooks an.</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Hooks die Big-3</a:t>
            </a:r>
          </a:p>
        </p:txBody>
      </p:sp>
      <p:sp>
        <p:nvSpPr>
          <p:cNvPr id="3" name="Content Placeholder 2"/>
          <p:cNvSpPr>
            <a:spLocks noGrp="1"/>
          </p:cNvSpPr>
          <p:nvPr>
            <p:ph idx="1"/>
          </p:nvPr>
        </p:nvSpPr>
        <p:spPr/>
        <p:txBody>
          <a:bodyPr/>
          <a:lstStyle/>
          <a:p>
            <a:pPr lvl="0"/>
            <a:r>
              <a:rPr b="1" sz="1100"/>
              <a:t>useState</a:t>
            </a:r>
            <a:r>
              <a:rPr sz="1100"/>
              <a:t> um Zustände zu verwalten und Re-Rendering auszulösen</a:t>
            </a:r>
          </a:p>
          <a:p>
            <a:pPr lvl="0"/>
            <a:r>
              <a:rPr b="1" sz="1100"/>
              <a:t>useEffect</a:t>
            </a:r>
            <a:r>
              <a:rPr sz="1100"/>
              <a:t> um Seiteneffekte zu handhaben</a:t>
            </a:r>
          </a:p>
          <a:p>
            <a:pPr lvl="0"/>
            <a:r>
              <a:rPr b="1" sz="1100"/>
              <a:t>useRef</a:t>
            </a:r>
            <a:r>
              <a:rPr sz="1100"/>
              <a:t> um auf DOM-Elemente zuzugreifen und sich Werte über Re-Rendering hinweg zu merken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Module</a:t>
            </a:r>
          </a:p>
        </p:txBody>
      </p:sp>
      <p:sp>
        <p:nvSpPr>
          <p:cNvPr id="3" name="Content Placeholder 2"/>
          <p:cNvSpPr>
            <a:spLocks noGrp="1"/>
          </p:cNvSpPr>
          <p:nvPr>
            <p:ph idx="1"/>
          </p:nvPr>
        </p:nvSpPr>
        <p:spPr/>
        <p:txBody>
          <a:bodyPr/>
          <a:lstStyle/>
          <a:p>
            <a:pPr lvl="0"/>
            <a:r>
              <a:rPr sz="1100"/>
              <a:t>Javascript Module entsprechen dem ES6-Modul-Standard.</a:t>
            </a:r>
          </a:p>
          <a:p>
            <a:pPr lvl="0"/>
            <a:r>
              <a:rPr sz="1100"/>
              <a:t>Eine Datei kann mittels </a:t>
            </a:r>
            <a:r>
              <a:rPr sz="1100">
                <a:latin typeface="Courier"/>
              </a:rPr>
              <a:t>export</a:t>
            </a:r>
            <a:r>
              <a:rPr sz="1100"/>
              <a:t> und </a:t>
            </a:r>
            <a:r>
              <a:rPr sz="1100">
                <a:latin typeface="Courier"/>
              </a:rPr>
              <a:t>import</a:t>
            </a:r>
            <a:r>
              <a:rPr sz="1100"/>
              <a:t> einzelne Bestandteile exportieren und importieren.</a:t>
            </a:r>
          </a:p>
          <a:p>
            <a:pPr lvl="0"/>
            <a:r>
              <a:rPr sz="1100"/>
              <a:t>Folgende Javascript Objekte können exportiert werden:</a:t>
            </a:r>
          </a:p>
          <a:p>
            <a:pPr lvl="1"/>
            <a:r>
              <a:rPr sz="1100"/>
              <a:t>Funktionen, Klassen, Variablen, Objekte</a:t>
            </a:r>
          </a:p>
          <a:p>
            <a:pPr lvl="0"/>
            <a:r>
              <a:rPr sz="1100"/>
              <a:t>Ein Export kann zum Default-Export gemacht werden, indem </a:t>
            </a:r>
            <a:r>
              <a:rPr sz="1100">
                <a:latin typeface="Courier"/>
              </a:rPr>
              <a:t>export default</a:t>
            </a:r>
            <a:r>
              <a:rPr sz="1100"/>
              <a:t> verwendet wird.</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Rules of Hooks / Reactity-Rules</a:t>
            </a:r>
          </a:p>
        </p:txBody>
      </p:sp>
      <p:sp>
        <p:nvSpPr>
          <p:cNvPr id="3" name="Content Placeholder 2"/>
          <p:cNvSpPr>
            <a:spLocks noGrp="1"/>
          </p:cNvSpPr>
          <p:nvPr>
            <p:ph idx="1"/>
          </p:nvPr>
        </p:nvSpPr>
        <p:spPr/>
        <p:txBody>
          <a:bodyPr/>
          <a:lstStyle/>
          <a:p>
            <a:pPr lvl="0"/>
            <a:r>
              <a:rPr sz="1100"/>
              <a:t>Hooks dürfen nur in Funktionskomponenten oder in anderen Hooks verwendet werden.</a:t>
            </a:r>
          </a:p>
          <a:p>
            <a:pPr lvl="0"/>
            <a:r>
              <a:rPr sz="1100"/>
              <a:t>Hooks dürfen nicht in Schleifen, Bedingungen oder verschachtelten Funktionen verwendet werden.</a:t>
            </a:r>
          </a:p>
          <a:p>
            <a:pPr lvl="0"/>
            <a:r>
              <a:rPr sz="1100"/>
              <a:t>Hooks müssen immer in der gleichen Reihenfolge aufgerufen werden. (bei jedem Renderdurchlauf)</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Rules of Hooks Anmerkung</a:t>
            </a:r>
          </a:p>
        </p:txBody>
      </p:sp>
      <p:sp>
        <p:nvSpPr>
          <p:cNvPr id="3" name="Content Placeholder 2"/>
          <p:cNvSpPr>
            <a:spLocks noGrp="1"/>
          </p:cNvSpPr>
          <p:nvPr>
            <p:ph idx="1"/>
          </p:nvPr>
        </p:nvSpPr>
        <p:spPr/>
        <p:txBody>
          <a:bodyPr/>
          <a:lstStyle/>
          <a:p>
            <a:pPr lvl="0"/>
            <a:r>
              <a:rPr sz="1100"/>
              <a:t>React merkt sich die Hooks in der Reihenfolge, in der sie aufgerufen werden. (also in einem Array welches mit der Komponente verknüpft ist)</a:t>
            </a:r>
          </a:p>
          <a:p>
            <a:pPr lvl="0"/>
            <a:r>
              <a:rPr sz="1100"/>
              <a:t>Dies ist manchmal ein Problem und man verletzt diese Bedingung durch Fallunterscheidungen oder Schleifen.</a:t>
            </a:r>
          </a:p>
          <a:p>
            <a:pPr lvl="0"/>
            <a:r>
              <a:rPr sz="1100"/>
              <a:t>Auf der Haben-Seite: React gibt eine Warnung aus, wenn Hooks nicht in der richtigen Reihenfolge aufgerufen werden.</a:t>
            </a:r>
          </a:p>
          <a:p>
            <a:pPr lvl="0"/>
            <a:r>
              <a:rPr sz="1100"/>
              <a:t>Auf der Haben-Seite: Man muss Hooks keine Namen beim Aufruf geben und erreicht dadurch den ultra-kompakten Code von funktionalen React-Komponenten.</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Rules of Hooks Beispiel</a:t>
            </a:r>
          </a:p>
        </p:txBody>
      </p:sp>
      <p:sp>
        <p:nvSpPr>
          <p:cNvPr id="3" name="Content Placeholder 2"/>
          <p:cNvSpPr>
            <a:spLocks noGrp="1"/>
          </p:cNvSpPr>
          <p:nvPr>
            <p:ph idx="1"/>
          </p:nvPr>
        </p:nvSpPr>
        <p:spPr/>
        <p:txBody>
          <a:bodyPr/>
          <a:lstStyle/>
          <a:p>
            <a:pPr lvl="0" indent="0">
              <a:buNone/>
            </a:pPr>
            <a:br/>
            <a:r>
              <a:rPr b="1" sz="1100">
                <a:solidFill>
                  <a:srgbClr val="008000"/>
                </a:solidFill>
                <a:latin typeface="Courier"/>
              </a:rPr>
              <a:t>import</a:t>
            </a:r>
            <a:r>
              <a:rPr sz="1100">
                <a:latin typeface="Courier"/>
              </a:rPr>
              <a:t> { useState</a:t>
            </a:r>
            <a:r>
              <a:rPr sz="1100">
                <a:solidFill>
                  <a:srgbClr val="666666"/>
                </a:solidFill>
                <a:latin typeface="Courier"/>
              </a:rPr>
              <a:t>,</a:t>
            </a:r>
            <a:r>
              <a:rPr sz="1100">
                <a:latin typeface="Courier"/>
              </a:rPr>
              <a:t> useEffect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document</a:t>
            </a:r>
            <a:r>
              <a:rPr sz="1100">
                <a:solidFill>
                  <a:srgbClr val="666666"/>
                </a:solidFill>
                <a:latin typeface="Courier"/>
              </a:rPr>
              <a:t>.</a:t>
            </a:r>
            <a:r>
              <a:rPr sz="1100">
                <a:solidFill>
                  <a:srgbClr val="7D9029"/>
                </a:solidFill>
                <a:latin typeface="Courier"/>
              </a:rPr>
              <a:t>title</a:t>
            </a:r>
            <a:r>
              <a:rPr sz="1100">
                <a:latin typeface="Courier"/>
              </a:rPr>
              <a:t> </a:t>
            </a:r>
            <a:r>
              <a:rPr sz="1100">
                <a:solidFill>
                  <a:srgbClr val="666666"/>
                </a:solidFill>
                <a:latin typeface="Courier"/>
              </a:rPr>
              <a:t>=</a:t>
            </a:r>
            <a:r>
              <a:rPr sz="1100">
                <a:latin typeface="Courier"/>
              </a:rPr>
              <a:t> </a:t>
            </a:r>
            <a:r>
              <a:rPr sz="1100">
                <a:solidFill>
                  <a:srgbClr val="4070A0"/>
                </a:solidFill>
                <a:latin typeface="Courier"/>
              </a:rPr>
              <a:t>`You clicked ${</a:t>
            </a:r>
            <a:r>
              <a:rPr sz="1100">
                <a:latin typeface="Courier"/>
              </a:rPr>
              <a:t>count</a:t>
            </a:r>
            <a:r>
              <a:rPr sz="1100">
                <a:solidFill>
                  <a:srgbClr val="4070A0"/>
                </a:solidFill>
                <a:latin typeface="Courier"/>
              </a:rPr>
              <a:t>} times`</a:t>
            </a:r>
            <a:r>
              <a:rPr sz="1100">
                <a:solidFill>
                  <a:srgbClr val="666666"/>
                </a:solidFill>
                <a:latin typeface="Courier"/>
              </a:rPr>
              <a:t>;</a:t>
            </a:r>
            <a:br/>
            <a:r>
              <a:rPr sz="1100">
                <a:latin typeface="Courier"/>
              </a:rPr>
              <a:t>    }</a:t>
            </a:r>
            <a:r>
              <a:rPr sz="1100">
                <a:solidFill>
                  <a:srgbClr val="666666"/>
                </a:solidFill>
                <a:latin typeface="Courier"/>
              </a:rPr>
              <a:t>,</a:t>
            </a:r>
            <a:r>
              <a:rPr sz="1100">
                <a:latin typeface="Courier"/>
              </a:rPr>
              <a:t> [count])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You clicked {count} times</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br/>
            <a:r>
              <a:rPr sz="1100">
                <a:latin typeface="Courier"/>
              </a:rPr>
              <a:t>                Click me</a:t>
            </a:r>
            <a:br/>
            <a:r>
              <a:rPr sz="1100">
                <a:latin typeface="Courier"/>
              </a:rPr>
              <a:t>            </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a:t>
            </a:r>
            <a:br/>
            <a:r>
              <a:rPr sz="1100">
                <a:latin typeface="Courier"/>
              </a:rPr>
              <a:t>}</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Weitere eingebaute wichtige Hooks</a:t>
            </a:r>
          </a:p>
        </p:txBody>
      </p:sp>
      <p:sp>
        <p:nvSpPr>
          <p:cNvPr id="3" name="Content Placeholder 2"/>
          <p:cNvSpPr>
            <a:spLocks noGrp="1"/>
          </p:cNvSpPr>
          <p:nvPr>
            <p:ph idx="1"/>
          </p:nvPr>
        </p:nvSpPr>
        <p:spPr/>
        <p:txBody>
          <a:bodyPr/>
          <a:lstStyle/>
          <a:p>
            <a:pPr lvl="0"/>
            <a:r>
              <a:rPr b="1" sz="1100"/>
              <a:t>useContext</a:t>
            </a:r>
            <a:r>
              <a:rPr sz="1100"/>
              <a:t> um Context zu verwenden</a:t>
            </a:r>
          </a:p>
          <a:p>
            <a:pPr lvl="0"/>
            <a:r>
              <a:rPr b="1" sz="1100"/>
              <a:t>useReducer</a:t>
            </a:r>
            <a:r>
              <a:rPr sz="1100"/>
              <a:t> um komplexere Zustände zu verwalten</a:t>
            </a:r>
          </a:p>
          <a:p>
            <a:pPr lvl="0"/>
            <a:r>
              <a:rPr b="1" sz="1100"/>
              <a:t>useMemo</a:t>
            </a:r>
            <a:r>
              <a:rPr sz="1100"/>
              <a:t> um teure Berechnungen zu vermeiden</a:t>
            </a:r>
          </a:p>
          <a:p>
            <a:pPr lvl="0"/>
            <a:r>
              <a:rPr b="1" sz="1100"/>
              <a:t>useCallback</a:t>
            </a:r>
            <a:r>
              <a:rPr sz="1100"/>
              <a:t> um teure Callbacks zu vermeiden</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Weitere eingebaute Hooks</a:t>
            </a:r>
          </a:p>
        </p:txBody>
      </p:sp>
      <p:sp>
        <p:nvSpPr>
          <p:cNvPr id="3" name="Content Placeholder 2"/>
          <p:cNvSpPr>
            <a:spLocks noGrp="1"/>
          </p:cNvSpPr>
          <p:nvPr>
            <p:ph idx="1"/>
          </p:nvPr>
        </p:nvSpPr>
        <p:spPr/>
        <p:txBody>
          <a:bodyPr/>
          <a:lstStyle/>
          <a:p>
            <a:pPr lvl="0" indent="0" marL="0">
              <a:buNone/>
            </a:pPr>
            <a:r>
              <a:rPr sz="1100"/>
              <a:t>Es existieren noch viele weitere Hooks, die in speziellen Situationen verwendet werden können. In der Regel sind diese Hooks spezialisierte Versionen der Big-3 und der weiteren eingebauten wichtigen Hooks.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useContext</a:t>
            </a:r>
          </a:p>
        </p:txBody>
      </p:sp>
      <p:sp>
        <p:nvSpPr>
          <p:cNvPr id="3" name="Content Placeholder 2"/>
          <p:cNvSpPr>
            <a:spLocks noGrp="1"/>
          </p:cNvSpPr>
          <p:nvPr>
            <p:ph idx="1"/>
          </p:nvPr>
        </p:nvSpPr>
        <p:spPr/>
        <p:txBody>
          <a:bodyPr/>
          <a:lstStyle/>
          <a:p>
            <a:pPr lvl="0"/>
            <a:r>
              <a:rPr sz="1100"/>
              <a:t>useContext ist ein Hook, der es ermöglicht, Context in Funktionskomponenten zu verwenden.</a:t>
            </a:r>
          </a:p>
          <a:p>
            <a:pPr lvl="0"/>
            <a:r>
              <a:rPr sz="1100"/>
              <a:t>useContext gibt den aktuellen Wert des Context zurück.</a:t>
            </a:r>
          </a:p>
          <a:p>
            <a:pPr lvl="0"/>
            <a:r>
              <a:rPr sz="1100"/>
              <a:t>useContext akzeptiert ein Context-Objekt, das von React.createContext zurückgegeben wird.</a:t>
            </a:r>
          </a:p>
          <a:p>
            <a:pPr lvl="0"/>
            <a:r>
              <a:rPr sz="1100"/>
              <a:t>useContext kann in jedem Funktionskomponenten verwendet werden, die innerhalb des Context-Providers gerendert werden.</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useContext Beispiel</a:t>
            </a:r>
          </a:p>
        </p:txBody>
      </p:sp>
      <p:sp>
        <p:nvSpPr>
          <p:cNvPr id="3" name="Content Placeholder 2"/>
          <p:cNvSpPr>
            <a:spLocks noGrp="1"/>
          </p:cNvSpPr>
          <p:nvPr>
            <p:ph idx="1"/>
          </p:nvPr>
        </p:nvSpPr>
        <p:spPr/>
        <p:txBody>
          <a:bodyPr/>
          <a:lstStyle/>
          <a:p>
            <a:pPr lvl="0" indent="0">
              <a:buNone/>
            </a:pPr>
            <a:br/>
            <a:r>
              <a:rPr b="1" sz="1100">
                <a:solidFill>
                  <a:srgbClr val="008000"/>
                </a:solidFill>
                <a:latin typeface="Courier"/>
              </a:rPr>
              <a:t>import</a:t>
            </a:r>
            <a:r>
              <a:rPr sz="1100">
                <a:latin typeface="Courier"/>
              </a:rPr>
              <a:t> { createContext</a:t>
            </a:r>
            <a:r>
              <a:rPr sz="1100">
                <a:solidFill>
                  <a:srgbClr val="666666"/>
                </a:solidFill>
                <a:latin typeface="Courier"/>
              </a:rPr>
              <a:t>,</a:t>
            </a:r>
            <a:r>
              <a:rPr sz="1100">
                <a:latin typeface="Courier"/>
              </a:rPr>
              <a:t> useContext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7020"/>
                </a:solidFill>
                <a:latin typeface="Courier"/>
              </a:rPr>
              <a:t>const</a:t>
            </a:r>
            <a:r>
              <a:rPr sz="1100">
                <a:latin typeface="Courier"/>
              </a:rPr>
              <a:t> ThemeContext </a:t>
            </a:r>
            <a:r>
              <a:rPr sz="1100">
                <a:solidFill>
                  <a:srgbClr val="666666"/>
                </a:solidFill>
                <a:latin typeface="Courier"/>
              </a:rPr>
              <a:t>=</a:t>
            </a:r>
            <a:r>
              <a:rPr sz="1100">
                <a:latin typeface="Courier"/>
              </a:rPr>
              <a:t> </a:t>
            </a:r>
            <a:r>
              <a:rPr sz="1100">
                <a:solidFill>
                  <a:srgbClr val="06287E"/>
                </a:solidFill>
                <a:latin typeface="Courier"/>
              </a:rPr>
              <a:t>createContext</a:t>
            </a:r>
            <a:r>
              <a:rPr sz="1100">
                <a:latin typeface="Courier"/>
              </a:rPr>
              <a:t>(</a:t>
            </a:r>
            <a:r>
              <a:rPr sz="1100">
                <a:solidFill>
                  <a:srgbClr val="4070A0"/>
                </a:solidFill>
                <a:latin typeface="Courier"/>
              </a:rPr>
              <a:t>'light'</a:t>
            </a:r>
            <a:r>
              <a:rPr sz="1100">
                <a:latin typeface="Courier"/>
              </a:rPr>
              <a: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Theme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ThemeContext</a:t>
            </a:r>
            <a:r>
              <a:rPr sz="1100">
                <a:solidFill>
                  <a:srgbClr val="666666"/>
                </a:solidFill>
                <a:latin typeface="Courier"/>
              </a:rPr>
              <a:t>.</a:t>
            </a:r>
            <a:r>
              <a:rPr sz="1100">
                <a:solidFill>
                  <a:srgbClr val="7D9029"/>
                </a:solidFill>
                <a:latin typeface="Courier"/>
              </a:rPr>
              <a:t>Provider</a:t>
            </a:r>
            <a:r>
              <a:rPr sz="1100">
                <a:latin typeface="Courier"/>
              </a:rPr>
              <a:t> value</a:t>
            </a:r>
            <a:r>
              <a:rPr sz="1100">
                <a:solidFill>
                  <a:srgbClr val="666666"/>
                </a:solidFill>
                <a:latin typeface="Courier"/>
              </a:rPr>
              <a:t>=</a:t>
            </a:r>
            <a:r>
              <a:rPr sz="1100">
                <a:solidFill>
                  <a:srgbClr val="4070A0"/>
                </a:solidFill>
                <a:latin typeface="Courier"/>
              </a:rPr>
              <a:t>"dark"</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Toolbar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ThemeContext</a:t>
            </a:r>
            <a:r>
              <a:rPr sz="1100">
                <a:solidFill>
                  <a:srgbClr val="666666"/>
                </a:solidFill>
                <a:latin typeface="Courier"/>
              </a:rPr>
              <a:t>.</a:t>
            </a:r>
            <a:r>
              <a:rPr sz="1100">
                <a:solidFill>
                  <a:srgbClr val="7D9029"/>
                </a:solidFill>
                <a:latin typeface="Courier"/>
              </a:rPr>
              <a:t>Provider</a:t>
            </a:r>
            <a:r>
              <a:rPr sz="1100">
                <a:solidFill>
                  <a:srgbClr val="666666"/>
                </a:solidFill>
                <a:latin typeface="Courier"/>
              </a:rPr>
              <a:t>&gt;</a:t>
            </a:r>
            <a:br/>
            <a:r>
              <a:rPr sz="1100">
                <a:latin typeface="Courier"/>
              </a:rPr>
              <a:t>    )</a:t>
            </a:r>
            <a:r>
              <a:rPr sz="1100">
                <a:solidFill>
                  <a:srgbClr val="666666"/>
                </a:solidFill>
                <a:latin typeface="Courier"/>
              </a:rPr>
              <a:t>;</a:t>
            </a:r>
            <a:br/>
            <a:r>
              <a:rPr sz="1100">
                <a:latin typeface="Courier"/>
              </a:rPr>
              <a:t>}</a:t>
            </a:r>
            <a:br/>
            <a:br/>
            <a:r>
              <a:rPr sz="1100">
                <a:latin typeface="Courier"/>
              </a:rPr>
              <a:t># useContext Verwendung</a:t>
            </a:r>
            <a:br/>
            <a:br/>
            <a:r>
              <a:rPr sz="1100">
                <a:solidFill>
                  <a:srgbClr val="666666"/>
                </a:solidFill>
                <a:latin typeface="Courier"/>
              </a:rPr>
              <a:t>-</a:t>
            </a:r>
            <a:r>
              <a:rPr sz="1100">
                <a:latin typeface="Courier"/>
              </a:rPr>
              <a:t> useContext kann </a:t>
            </a:r>
            <a:r>
              <a:rPr b="1" sz="1100">
                <a:solidFill>
                  <a:srgbClr val="007020"/>
                </a:solidFill>
                <a:latin typeface="Courier"/>
              </a:rPr>
              <a:t>in</a:t>
            </a:r>
            <a:r>
              <a:rPr sz="1100">
                <a:latin typeface="Courier"/>
              </a:rPr>
              <a:t> jedem Funktionskomponenten verwendet werden</a:t>
            </a:r>
            <a:r>
              <a:rPr sz="1100">
                <a:solidFill>
                  <a:srgbClr val="666666"/>
                </a:solidFill>
                <a:latin typeface="Courier"/>
              </a:rPr>
              <a:t>,</a:t>
            </a:r>
            <a:r>
              <a:rPr sz="1100">
                <a:latin typeface="Courier"/>
              </a:rPr>
              <a:t> die innerhalb des Context</a:t>
            </a:r>
            <a:r>
              <a:rPr sz="1100">
                <a:solidFill>
                  <a:srgbClr val="666666"/>
                </a:solidFill>
                <a:latin typeface="Courier"/>
              </a:rPr>
              <a:t>-</a:t>
            </a:r>
            <a:r>
              <a:rPr sz="1100">
                <a:latin typeface="Courier"/>
              </a:rPr>
              <a:t>Providers gerendert werden</a:t>
            </a:r>
            <a:r>
              <a:rPr sz="1100">
                <a:solidFill>
                  <a:srgbClr val="666666"/>
                </a:solidFill>
                <a:latin typeface="Courier"/>
              </a:rPr>
              <a:t>.</a:t>
            </a:r>
            <a:br/>
            <a:br/>
            <a:r>
              <a:rPr sz="1100">
                <a:latin typeface="Courier"/>
              </a:rPr>
              <a:t>Beispiel</a:t>
            </a:r>
            <a:r>
              <a:rPr sz="1100">
                <a:solidFill>
                  <a:srgbClr val="666666"/>
                </a:solidFill>
                <a:latin typeface="Courier"/>
              </a:rPr>
              <a:t>:</a:t>
            </a:r>
            <a:br/>
            <a:br/>
            <a:r>
              <a:rPr sz="1100">
                <a:solidFill>
                  <a:srgbClr val="4070A0"/>
                </a:solidFill>
                <a:latin typeface="Courier"/>
              </a:rPr>
              <a:t>```typescript</a:t>
            </a:r>
            <a:br/>
            <a:br/>
            <a:r>
              <a:rPr sz="1100">
                <a:solidFill>
                  <a:srgbClr val="4070A0"/>
                </a:solidFill>
                <a:latin typeface="Courier"/>
              </a:rPr>
              <a:t>import { createContext, useContext } from 'react';</a:t>
            </a:r>
            <a:br/>
            <a:br/>
            <a:r>
              <a:rPr sz="1100">
                <a:solidFill>
                  <a:srgbClr val="4070A0"/>
                </a:solidFill>
                <a:latin typeface="Courier"/>
              </a:rPr>
              <a:t>export function Toolbar() {</a:t>
            </a:r>
            <a:br/>
            <a:r>
              <a:rPr sz="1100">
                <a:solidFill>
                  <a:srgbClr val="4070A0"/>
                </a:solidFill>
                <a:latin typeface="Courier"/>
              </a:rPr>
              <a:t>    const theme = useContext(ThemeContext);</a:t>
            </a:r>
            <a:br/>
            <a:r>
              <a:rPr sz="1100">
                <a:solidFill>
                  <a:srgbClr val="4070A0"/>
                </a:solidFill>
                <a:latin typeface="Courier"/>
              </a:rPr>
              <a:t>    return &lt;div&gt;Theme: {theme}&lt;/div&gt;;</a:t>
            </a:r>
            <a:br/>
            <a:r>
              <a:rPr sz="1100">
                <a:solidFill>
                  <a:srgbClr val="4070A0"/>
                </a:solidFill>
                <a:latin typeface="Courier"/>
              </a:rPr>
              <a:t>}</a:t>
            </a:r>
          </a:p>
          <a:p>
            <a:pPr lvl="0"/>
            <a:r>
              <a:rPr sz="1100"/>
              <a:t>Die Verschachtelung von Komponenten ist nicht relevant. useContext sucht sich den nächsten “höheren” Context-Provider und verwendet dessen Wert.</a:t>
            </a:r>
          </a:p>
          <a:p>
            <a:pPr lvl="0"/>
            <a:r>
              <a:rPr sz="1100"/>
              <a:t>Mittels useContext kann sogenanntes “Prop-Drilling” vermieden werden.</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useContext und State</a:t>
            </a:r>
          </a:p>
        </p:txBody>
      </p:sp>
      <p:sp>
        <p:nvSpPr>
          <p:cNvPr id="3" name="Content Placeholder 2"/>
          <p:cNvSpPr>
            <a:spLocks noGrp="1"/>
          </p:cNvSpPr>
          <p:nvPr>
            <p:ph idx="1"/>
          </p:nvPr>
        </p:nvSpPr>
        <p:spPr/>
        <p:txBody>
          <a:bodyPr/>
          <a:lstStyle/>
          <a:p>
            <a:pPr lvl="0"/>
            <a:r>
              <a:rPr sz="1100"/>
              <a:t>in Verbindung mit useState kann useContext verwendet werden, um übergreifenden Zustand zu verwalten.</a:t>
            </a:r>
          </a:p>
          <a:p>
            <a:pPr lvl="0"/>
            <a:r>
              <a:rPr sz="1100"/>
              <a:t>Alternative kann useReducer anstelle von useState verwendet werden.</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useReducer</a:t>
            </a:r>
          </a:p>
        </p:txBody>
      </p:sp>
      <p:sp>
        <p:nvSpPr>
          <p:cNvPr id="3" name="Content Placeholder 2"/>
          <p:cNvSpPr>
            <a:spLocks noGrp="1"/>
          </p:cNvSpPr>
          <p:nvPr>
            <p:ph idx="1"/>
          </p:nvPr>
        </p:nvSpPr>
        <p:spPr/>
        <p:txBody>
          <a:bodyPr/>
          <a:lstStyle/>
          <a:p>
            <a:pPr lvl="0"/>
            <a:r>
              <a:rPr sz="1100"/>
              <a:t>useReducer ist eine Alternative zu useState, wenn der Zustand komplexer wird.</a:t>
            </a:r>
          </a:p>
          <a:p>
            <a:pPr lvl="0"/>
            <a:r>
              <a:rPr sz="1100"/>
              <a:t>useReducer akzeptiert einen Reducer und einen initialen Zustand.</a:t>
            </a:r>
          </a:p>
          <a:p>
            <a:pPr lvl="0"/>
            <a:r>
              <a:rPr sz="1100"/>
              <a:t>Die Verwendung von useReducer ist ähnlich wie bei Redux.</a:t>
            </a:r>
          </a:p>
          <a:p>
            <a:pPr lvl="0"/>
            <a:r>
              <a:rPr sz="1100"/>
              <a:t>useReducer ist Geschmackssache und kann in vielen Fällen durch useState ersetzt werden.</a:t>
            </a:r>
          </a:p>
          <a:p>
            <a:pPr lvl="0"/>
            <a:r>
              <a:rPr sz="1100"/>
              <a:t>useReducer löst neben useState auch Re-Rendering aus und bringt Reactivity mit sich.</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useReducer Beispiel</a:t>
            </a:r>
          </a:p>
        </p:txBody>
      </p:sp>
      <p:sp>
        <p:nvSpPr>
          <p:cNvPr id="3" name="Content Placeholder 2"/>
          <p:cNvSpPr>
            <a:spLocks noGrp="1"/>
          </p:cNvSpPr>
          <p:nvPr>
            <p:ph idx="1"/>
          </p:nvPr>
        </p:nvSpPr>
        <p:spPr/>
        <p:txBody>
          <a:bodyPr/>
          <a:lstStyle/>
          <a:p>
            <a:pPr lvl="0" indent="0">
              <a:buNone/>
            </a:pPr>
            <a:r>
              <a:rPr b="1" sz="1100">
                <a:solidFill>
                  <a:srgbClr val="007020"/>
                </a:solidFill>
                <a:latin typeface="Courier"/>
              </a:rPr>
              <a:t>const</a:t>
            </a:r>
            <a:r>
              <a:rPr sz="1100">
                <a:latin typeface="Courier"/>
              </a:rPr>
              <a:t> initialState </a:t>
            </a:r>
            <a:r>
              <a:rPr sz="1100">
                <a:solidFill>
                  <a:srgbClr val="666666"/>
                </a:solidFill>
                <a:latin typeface="Courier"/>
              </a:rPr>
              <a:t>=</a:t>
            </a:r>
            <a:r>
              <a:rPr sz="1100">
                <a:latin typeface="Courier"/>
              </a:rPr>
              <a:t> { count</a:t>
            </a:r>
            <a:r>
              <a:rPr sz="1100">
                <a:solidFill>
                  <a:srgbClr val="666666"/>
                </a:solidFill>
                <a:latin typeface="Courier"/>
              </a:rPr>
              <a:t>:</a:t>
            </a:r>
            <a:r>
              <a:rPr sz="1100">
                <a:latin typeface="Courier"/>
              </a:rPr>
              <a:t> </a:t>
            </a:r>
            <a:r>
              <a:rPr sz="1100">
                <a:solidFill>
                  <a:srgbClr val="40A070"/>
                </a:solidFill>
                <a:latin typeface="Courier"/>
              </a:rPr>
              <a:t>0</a:t>
            </a:r>
            <a:r>
              <a:rPr sz="1100">
                <a:latin typeface="Courier"/>
              </a:rPr>
              <a:t> }</a:t>
            </a:r>
            <a:br/>
            <a:br/>
            <a:r>
              <a:rPr b="1" sz="1100">
                <a:solidFill>
                  <a:srgbClr val="007020"/>
                </a:solidFill>
                <a:latin typeface="Courier"/>
              </a:rPr>
              <a:t>function</a:t>
            </a:r>
            <a:r>
              <a:rPr sz="1100">
                <a:latin typeface="Courier"/>
              </a:rPr>
              <a:t> </a:t>
            </a:r>
            <a:r>
              <a:rPr sz="1100">
                <a:solidFill>
                  <a:srgbClr val="06287E"/>
                </a:solidFill>
                <a:latin typeface="Courier"/>
              </a:rPr>
              <a:t>reducer</a:t>
            </a:r>
            <a:r>
              <a:rPr sz="1100">
                <a:latin typeface="Courier"/>
              </a:rPr>
              <a:t>(state</a:t>
            </a:r>
            <a:r>
              <a:rPr sz="1100">
                <a:solidFill>
                  <a:srgbClr val="666666"/>
                </a:solidFill>
                <a:latin typeface="Courier"/>
              </a:rPr>
              <a:t>,</a:t>
            </a:r>
            <a:r>
              <a:rPr sz="1100">
                <a:latin typeface="Courier"/>
              </a:rPr>
              <a:t> action) {</a:t>
            </a:r>
            <a:br/>
            <a:r>
              <a:rPr sz="1100">
                <a:latin typeface="Courier"/>
              </a:rPr>
              <a:t>    </a:t>
            </a:r>
            <a:r>
              <a:rPr b="1" sz="1100">
                <a:solidFill>
                  <a:srgbClr val="007020"/>
                </a:solidFill>
                <a:latin typeface="Courier"/>
              </a:rPr>
              <a:t>switch</a:t>
            </a:r>
            <a:r>
              <a:rPr sz="1100">
                <a:latin typeface="Courier"/>
              </a:rPr>
              <a:t> (action</a:t>
            </a:r>
            <a:r>
              <a:rPr sz="1100">
                <a:solidFill>
                  <a:srgbClr val="666666"/>
                </a:solidFill>
                <a:latin typeface="Courier"/>
              </a:rPr>
              <a:t>.</a:t>
            </a:r>
            <a:r>
              <a:rPr sz="1100">
                <a:solidFill>
                  <a:srgbClr val="7D9029"/>
                </a:solidFill>
                <a:latin typeface="Courier"/>
              </a:rPr>
              <a:t>type</a:t>
            </a:r>
            <a:r>
              <a:rPr sz="1100">
                <a:latin typeface="Courier"/>
              </a:rPr>
              <a:t>) {</a:t>
            </a:r>
            <a:br/>
            <a:r>
              <a:rPr sz="1100">
                <a:latin typeface="Courier"/>
              </a:rPr>
              <a:t>        </a:t>
            </a:r>
            <a:r>
              <a:rPr b="1" sz="1100">
                <a:solidFill>
                  <a:srgbClr val="007020"/>
                </a:solidFill>
                <a:latin typeface="Courier"/>
              </a:rPr>
              <a:t>case</a:t>
            </a:r>
            <a:r>
              <a:rPr sz="1100">
                <a:latin typeface="Courier"/>
              </a:rPr>
              <a:t> </a:t>
            </a:r>
            <a:r>
              <a:rPr sz="1100">
                <a:solidFill>
                  <a:srgbClr val="4070A0"/>
                </a:solidFill>
                <a:latin typeface="Courier"/>
              </a:rPr>
              <a:t>'increment'</a:t>
            </a:r>
            <a:r>
              <a:rPr sz="1100">
                <a:solidFill>
                  <a:srgbClr val="666666"/>
                </a:solidFill>
                <a:latin typeface="Courier"/>
              </a:rPr>
              <a:t>:</a:t>
            </a:r>
            <a:br/>
            <a:r>
              <a:rPr sz="1100">
                <a:latin typeface="Courier"/>
              </a:rPr>
              <a:t>            </a:t>
            </a:r>
            <a:r>
              <a:rPr b="1" sz="1100">
                <a:solidFill>
                  <a:srgbClr val="007020"/>
                </a:solidFill>
                <a:latin typeface="Courier"/>
              </a:rPr>
              <a:t>return</a:t>
            </a:r>
            <a:r>
              <a:rPr sz="1100">
                <a:latin typeface="Courier"/>
              </a:rPr>
              <a:t> {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 }</a:t>
            </a:r>
            <a:r>
              <a:rPr sz="1100">
                <a:solidFill>
                  <a:srgbClr val="666666"/>
                </a:solidFill>
                <a:latin typeface="Courier"/>
              </a:rPr>
              <a:t>;</a:t>
            </a:r>
            <a:br/>
            <a:r>
              <a:rPr sz="1100">
                <a:latin typeface="Courier"/>
              </a:rPr>
              <a:t>        </a:t>
            </a:r>
            <a:r>
              <a:rPr b="1" sz="1100">
                <a:solidFill>
                  <a:srgbClr val="007020"/>
                </a:solidFill>
                <a:latin typeface="Courier"/>
              </a:rPr>
              <a:t>case</a:t>
            </a:r>
            <a:r>
              <a:rPr sz="1100">
                <a:latin typeface="Courier"/>
              </a:rPr>
              <a:t> </a:t>
            </a:r>
            <a:r>
              <a:rPr sz="1100">
                <a:solidFill>
                  <a:srgbClr val="4070A0"/>
                </a:solidFill>
                <a:latin typeface="Courier"/>
              </a:rPr>
              <a:t>'decrement'</a:t>
            </a:r>
            <a:r>
              <a:rPr sz="1100">
                <a:solidFill>
                  <a:srgbClr val="666666"/>
                </a:solidFill>
                <a:latin typeface="Courier"/>
              </a:rPr>
              <a:t>:</a:t>
            </a:r>
            <a:br/>
            <a:r>
              <a:rPr sz="1100">
                <a:latin typeface="Courier"/>
              </a:rPr>
              <a:t>            </a:t>
            </a:r>
            <a:r>
              <a:rPr b="1" sz="1100">
                <a:solidFill>
                  <a:srgbClr val="007020"/>
                </a:solidFill>
                <a:latin typeface="Courier"/>
              </a:rPr>
              <a:t>return</a:t>
            </a:r>
            <a:r>
              <a:rPr sz="1100">
                <a:latin typeface="Courier"/>
              </a:rPr>
              <a:t> {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 }</a:t>
            </a:r>
            <a:r>
              <a:rPr sz="1100">
                <a:solidFill>
                  <a:srgbClr val="666666"/>
                </a:solidFill>
                <a:latin typeface="Courier"/>
              </a:rPr>
              <a:t>;</a:t>
            </a:r>
            <a:br/>
            <a:r>
              <a:rPr sz="1100">
                <a:latin typeface="Courier"/>
              </a:rPr>
              <a:t>        </a:t>
            </a:r>
            <a:r>
              <a:rPr b="1" sz="1100">
                <a:solidFill>
                  <a:srgbClr val="007020"/>
                </a:solidFill>
                <a:latin typeface="Courier"/>
              </a:rPr>
              <a:t>default</a:t>
            </a:r>
            <a:r>
              <a:rPr sz="1100">
                <a:solidFill>
                  <a:srgbClr val="666666"/>
                </a:solidFill>
                <a:latin typeface="Courier"/>
              </a:rPr>
              <a:t>:</a:t>
            </a:r>
            <a:br/>
            <a:r>
              <a:rPr sz="1100">
                <a:latin typeface="Courier"/>
              </a:rPr>
              <a:t>            </a:t>
            </a:r>
            <a:r>
              <a:rPr b="1" sz="1100">
                <a:solidFill>
                  <a:srgbClr val="007020"/>
                </a:solidFill>
                <a:latin typeface="Courier"/>
              </a:rPr>
              <a:t>throw</a:t>
            </a:r>
            <a:r>
              <a:rPr sz="1100">
                <a:latin typeface="Courier"/>
              </a:rPr>
              <a:t> </a:t>
            </a:r>
            <a:r>
              <a:rPr b="1" sz="1100">
                <a:solidFill>
                  <a:srgbClr val="007020"/>
                </a:solidFill>
                <a:latin typeface="Courier"/>
              </a:rPr>
              <a:t>new</a:t>
            </a:r>
            <a:r>
              <a:rPr sz="1100">
                <a:latin typeface="Courier"/>
              </a:rPr>
              <a:t> </a:t>
            </a:r>
            <a:r>
              <a:rPr sz="1100">
                <a:solidFill>
                  <a:srgbClr val="008000"/>
                </a:solidFill>
                <a:latin typeface="Courier"/>
              </a:rPr>
              <a:t>Error</a:t>
            </a:r>
            <a:r>
              <a:rPr sz="1100">
                <a:latin typeface="Courier"/>
              </a:rPr>
              <a:t>()</a:t>
            </a:r>
            <a:r>
              <a:rPr sz="1100">
                <a:solidFill>
                  <a:srgbClr val="666666"/>
                </a:solidFill>
                <a:latin typeface="Courier"/>
              </a:rPr>
              <a:t>;</a:t>
            </a:r>
            <a:br/>
            <a:r>
              <a:rPr sz="1100">
                <a:latin typeface="Courier"/>
              </a:rPr>
              <a:t>    }</a:t>
            </a:r>
            <a:br/>
            <a:r>
              <a:rPr sz="1100">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Module</a:t>
            </a:r>
          </a:p>
        </p:txBody>
      </p:sp>
      <p:sp>
        <p:nvSpPr>
          <p:cNvPr id="3" name="Content Placeholder 2"/>
          <p:cNvSpPr>
            <a:spLocks noGrp="1"/>
          </p:cNvSpPr>
          <p:nvPr>
            <p:ph idx="1"/>
          </p:nvPr>
        </p:nvSpPr>
        <p:spPr/>
        <p:txBody>
          <a:bodyPr/>
          <a:lstStyle/>
          <a:p>
            <a:pPr lvl="0"/>
            <a:r>
              <a:rPr sz="1100"/>
              <a:t>Ein Default-Export wird ohne geschweifte Klammern importiert werden und wird auf Seite des Imports mit einem beliebigen Namen versehen.</a:t>
            </a:r>
          </a:p>
          <a:p>
            <a:pPr lvl="0"/>
            <a:r>
              <a:rPr sz="1100"/>
              <a:t>Mit geschweiften Klammern werden benannte Exports importiert. Diese Syntax erinnert an die Objekt-Destrukturierung.</a:t>
            </a:r>
          </a:p>
          <a:p>
            <a:pPr lvl="0"/>
            <a:r>
              <a:rPr sz="1100"/>
              <a:t>Beim Importieren können die Namen der importierten Objekte umbenannt werden. (mittels </a:t>
            </a:r>
            <a:r>
              <a:rPr sz="1100">
                <a:latin typeface="Courier"/>
              </a:rPr>
              <a:t>as</a:t>
            </a:r>
            <a:r>
              <a:rPr sz="1100"/>
              <a:t>)</a:t>
            </a:r>
          </a:p>
          <a:p>
            <a:pPr lvl="0"/>
            <a:r>
              <a:rPr sz="1100"/>
              <a:t>Siehe auch: https://developer.mozilla.org/en-US/docs/Web/JavaScript/Guide/Modules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useReducer Pitfalls</a:t>
            </a:r>
          </a:p>
        </p:txBody>
      </p:sp>
      <p:sp>
        <p:nvSpPr>
          <p:cNvPr id="3" name="Content Placeholder 2"/>
          <p:cNvSpPr>
            <a:spLocks noGrp="1"/>
          </p:cNvSpPr>
          <p:nvPr>
            <p:ph idx="1"/>
          </p:nvPr>
        </p:nvSpPr>
        <p:spPr/>
        <p:txBody>
          <a:bodyPr/>
          <a:lstStyle/>
          <a:p>
            <a:pPr lvl="0"/>
            <a:r>
              <a:rPr sz="1100"/>
              <a:t>Beim Reducer ist darauf zu achten, dass der neue Zustand immer neu erstellt wird.</a:t>
            </a:r>
          </a:p>
          <a:p>
            <a:pPr lvl="0"/>
            <a:r>
              <a:rPr sz="1100"/>
              <a:t>Außerdem müssten die Operationen im Reducer immer rein sein und keine Seiteneffekte haben. Dies bedeutet dass eine mehrfache Ausführung des Reducers immer das gleiche Ergebnis liefern muss. Diese Eigenschaft wird auch als “Pure Function” oder als Idempotenz bezeichnet.</a:t>
            </a:r>
          </a:p>
          <a:p>
            <a:pPr lvl="0"/>
            <a:r>
              <a:rPr sz="1100"/>
              <a:t>Der Reducer sollte auch keine Seiteneffekte haben. Das bedeutet, dass der Reducer keine Netzwerkanfragen oder Ähnliches ausführen sollte. Lediglich der Zustand sollte verändert werden.</a:t>
            </a:r>
          </a:p>
          <a:p>
            <a:pPr lvl="0"/>
            <a:r>
              <a:rPr sz="1100"/>
              <a:t>Generell bleibt anzumerken, dass die Verwendung von useReducer in React-Anwendungen eher selten ist. In der Regel reicht useState aus. useReducer ist deutlich schwieriger zu verstehen und zu verwenden.</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Custom Hooks</a:t>
            </a:r>
          </a:p>
        </p:txBody>
      </p:sp>
      <p:sp>
        <p:nvSpPr>
          <p:cNvPr id="3" name="Content Placeholder 2"/>
          <p:cNvSpPr>
            <a:spLocks noGrp="1"/>
          </p:cNvSpPr>
          <p:nvPr>
            <p:ph idx="1"/>
          </p:nvPr>
        </p:nvSpPr>
        <p:spPr/>
        <p:txBody>
          <a:bodyPr/>
          <a:lstStyle/>
          <a:p>
            <a:pPr lvl="0"/>
            <a:r>
              <a:rPr sz="1100"/>
              <a:t>Custom Hooks sind Funktionen, die mit </a:t>
            </a:r>
            <a:r>
              <a:rPr sz="1100">
                <a:latin typeface="Courier"/>
              </a:rPr>
              <a:t>use</a:t>
            </a:r>
            <a:r>
              <a:rPr sz="1100"/>
              <a:t> beginnen und andere Hooks verwenden.</a:t>
            </a:r>
          </a:p>
          <a:p>
            <a:pPr lvl="0"/>
            <a:r>
              <a:rPr sz="1100"/>
              <a:t>Custom Hooks können in anderen Komponenten verwendet werden.</a:t>
            </a:r>
          </a:p>
          <a:p>
            <a:pPr lvl="0"/>
            <a:r>
              <a:rPr sz="1100"/>
              <a:t>Custom Hooks die Zustand verwenden (via useState oder useReducer) können in anderen Komponenten verwendet werden, um deren Zustand zu verwalten.</a:t>
            </a:r>
          </a:p>
          <a:p>
            <a:pPr lvl="0"/>
            <a:r>
              <a:rPr sz="1100"/>
              <a:t>Hooks binden sich immer an die Komponente, in der sie verwendet werden. Der Aufruf eines Customhooks ist gleichbedeutend mit dem Aufruf des Hooks in der Komponente, in der es definiert wurde.</a:t>
            </a:r>
          </a:p>
          <a:p>
            <a:pPr lvl="0"/>
            <a:r>
              <a:rPr sz="1100"/>
              <a:t>Custom Hooks dürfen kein JSX zurückgeben, sondern wären Sie Komponenten und keine Hooks.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Beispiel für Custom Hook</a:t>
            </a:r>
          </a:p>
        </p:txBody>
      </p:sp>
      <p:sp>
        <p:nvSpPr>
          <p:cNvPr id="3" name="Content Placeholder 2"/>
          <p:cNvSpPr>
            <a:spLocks noGrp="1"/>
          </p:cNvSpPr>
          <p:nvPr>
            <p:ph idx="1"/>
          </p:nvPr>
        </p:nvSpPr>
        <p:spPr/>
        <p:txBody>
          <a:bodyPr/>
          <a:lstStyle/>
          <a:p>
            <a:pPr lvl="0"/>
            <a:r>
              <a:rPr sz="1100"/>
              <a:t>ForceUpdate/ForceRender sollte wahrscheinlich nicht notwendig sein, aber demonstriert wie man ein CustomHook für eine ForceRender Funktion implementieren kann.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useForceRender</a:t>
            </a:r>
            <a:r>
              <a:rPr sz="1100">
                <a:latin typeface="Courier"/>
              </a:rPr>
              <a:t>() {</a:t>
            </a:r>
            <a:br/>
            <a:r>
              <a:rPr sz="1100">
                <a:latin typeface="Courier"/>
              </a:rPr>
              <a:t>    </a:t>
            </a:r>
            <a:r>
              <a:rPr b="1" sz="1100">
                <a:solidFill>
                  <a:srgbClr val="007020"/>
                </a:solidFill>
                <a:latin typeface="Courier"/>
              </a:rPr>
              <a:t>const</a:t>
            </a:r>
            <a:r>
              <a:rPr sz="1100">
                <a:latin typeface="Courier"/>
              </a:rPr>
              <a:t> [ trigger</a:t>
            </a:r>
            <a:r>
              <a:rPr sz="1100">
                <a:solidFill>
                  <a:srgbClr val="666666"/>
                </a:solidFill>
                <a:latin typeface="Courier"/>
              </a:rPr>
              <a:t>,</a:t>
            </a:r>
            <a:r>
              <a:rPr sz="1100">
                <a:latin typeface="Courier"/>
              </a:rPr>
              <a:t> setTrigger ]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b="1" sz="1100">
                <a:solidFill>
                  <a:srgbClr val="007020"/>
                </a:solidFill>
                <a:latin typeface="Courier"/>
              </a:rPr>
              <a:t>false</a:t>
            </a:r>
            <a:r>
              <a:rPr sz="1100">
                <a:latin typeface="Courier"/>
              </a:rPr>
              <a:t>)</a:t>
            </a:r>
            <a:br/>
            <a:r>
              <a:rPr sz="1100">
                <a:latin typeface="Courier"/>
              </a:rPr>
              <a:t>    </a:t>
            </a:r>
            <a:r>
              <a:rPr b="1" sz="1100">
                <a:solidFill>
                  <a:srgbClr val="007020"/>
                </a:solidFill>
                <a:latin typeface="Courier"/>
              </a:rPr>
              <a:t>return</a:t>
            </a:r>
            <a:r>
              <a:rPr sz="1100">
                <a:latin typeface="Courier"/>
              </a:rPr>
              <a:t> () </a:t>
            </a:r>
            <a:r>
              <a:rPr b="1" sz="1100">
                <a:solidFill>
                  <a:srgbClr val="007020"/>
                </a:solidFill>
                <a:latin typeface="Courier"/>
              </a:rPr>
              <a:t>=&gt;</a:t>
            </a:r>
            <a:r>
              <a:rPr sz="1100">
                <a:latin typeface="Courier"/>
              </a:rPr>
              <a:t> { </a:t>
            </a:r>
            <a:r>
              <a:rPr sz="1100">
                <a:solidFill>
                  <a:srgbClr val="06287E"/>
                </a:solidFill>
                <a:latin typeface="Courier"/>
              </a:rPr>
              <a:t>setTrigger</a:t>
            </a:r>
            <a:r>
              <a:rPr sz="1100">
                <a:latin typeface="Courier"/>
              </a:rPr>
              <a:t>(</a:t>
            </a:r>
            <a:r>
              <a:rPr sz="1100">
                <a:solidFill>
                  <a:srgbClr val="666666"/>
                </a:solidFill>
                <a:latin typeface="Courier"/>
              </a:rPr>
              <a:t>!</a:t>
            </a:r>
            <a:r>
              <a:rPr sz="1100">
                <a:latin typeface="Courier"/>
              </a:rPr>
              <a:t>trigger)}</a:t>
            </a:r>
            <a:br/>
            <a:r>
              <a:rPr sz="1100">
                <a:latin typeface="Courier"/>
              </a:rPr>
              <a:t>}</a:t>
            </a:r>
          </a:p>
          <a:p>
            <a:pPr lvl="0" indent="0" marL="0">
              <a:buNone/>
            </a:pPr>
            <a:r>
              <a:rPr sz="1100"/>
              <a:t>Verwendung wäre wie folgt:</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Refs</a:t>
            </a:r>
            <a:r>
              <a:rPr sz="1100">
                <a:latin typeface="Courier"/>
              </a:rPr>
              <a:t>() {</a:t>
            </a:r>
            <a:br/>
            <a:r>
              <a:rPr sz="1100">
                <a:latin typeface="Courier"/>
              </a:rPr>
              <a:t>    </a:t>
            </a:r>
            <a:r>
              <a:rPr b="1" sz="1100">
                <a:solidFill>
                  <a:srgbClr val="007020"/>
                </a:solidFill>
                <a:latin typeface="Courier"/>
              </a:rPr>
              <a:t>const</a:t>
            </a:r>
            <a:r>
              <a:rPr sz="1100">
                <a:latin typeface="Courier"/>
              </a:rPr>
              <a:t> forceRenderFunc </a:t>
            </a:r>
            <a:r>
              <a:rPr sz="1100">
                <a:solidFill>
                  <a:srgbClr val="666666"/>
                </a:solidFill>
                <a:latin typeface="Courier"/>
              </a:rPr>
              <a:t>=</a:t>
            </a:r>
            <a:r>
              <a:rPr sz="1100">
                <a:latin typeface="Courier"/>
              </a:rPr>
              <a:t> </a:t>
            </a:r>
            <a:r>
              <a:rPr sz="1100">
                <a:solidFill>
                  <a:srgbClr val="06287E"/>
                </a:solidFill>
                <a:latin typeface="Courier"/>
              </a:rPr>
              <a:t>useForceRender</a:t>
            </a:r>
            <a:r>
              <a:rPr sz="1100">
                <a:latin typeface="Courier"/>
              </a:rPr>
              <a:t>()</a:t>
            </a:r>
            <a:b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onClick</a:t>
            </a:r>
            <a:r>
              <a:rPr sz="1100">
                <a:latin typeface="Courier"/>
              </a:rPr>
              <a:t>(e</a:t>
            </a:r>
            <a:r>
              <a:rPr sz="1100">
                <a:solidFill>
                  <a:srgbClr val="666666"/>
                </a:solidFill>
                <a:latin typeface="Courier"/>
              </a:rPr>
              <a:t>:</a:t>
            </a:r>
            <a:r>
              <a:rPr sz="1100">
                <a:latin typeface="Courier"/>
              </a:rPr>
              <a:t> </a:t>
            </a:r>
            <a:r>
              <a:rPr sz="1100">
                <a:solidFill>
                  <a:srgbClr val="008000"/>
                </a:solidFill>
                <a:latin typeface="Courier"/>
              </a:rPr>
              <a:t>MouseEvent</a:t>
            </a:r>
            <a:r>
              <a:rPr sz="1100">
                <a:latin typeface="Courier"/>
              </a:rPr>
              <a:t>) {</a:t>
            </a:r>
            <a:br/>
            <a:r>
              <a:rPr sz="1100">
                <a:latin typeface="Courier"/>
              </a:rPr>
              <a:t>        </a:t>
            </a:r>
            <a:r>
              <a:rPr sz="1100">
                <a:solidFill>
                  <a:srgbClr val="06287E"/>
                </a:solidFill>
                <a:latin typeface="Courier"/>
              </a:rPr>
              <a:t>forceRenderFunc</a:t>
            </a:r>
            <a:r>
              <a:rPr sz="1100">
                <a:latin typeface="Courier"/>
              </a:rPr>
              <a:t>()</a:t>
            </a:r>
            <a:br/>
            <a:r>
              <a:rPr sz="1100">
                <a:latin typeface="Courier"/>
              </a:rPr>
              <a:t>    }</a:t>
            </a:r>
            <a:br/>
            <a:r>
              <a:rPr sz="1100">
                <a:latin typeface="Courier"/>
              </a:rPr>
              <a:t>    </a:t>
            </a:r>
            <a:r>
              <a:rPr sz="1100">
                <a:solidFill>
                  <a:srgbClr val="666666"/>
                </a:solidFill>
                <a:latin typeface="Courier"/>
              </a:rPr>
              <a:t>...</a:t>
            </a:r>
            <a:br/>
            <a:r>
              <a:rPr sz="1100">
                <a:latin typeface="Courier"/>
              </a:rPr>
              <a:t>}</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Der forceRender CustomHook</a:t>
            </a:r>
          </a:p>
        </p:txBody>
      </p:sp>
      <p:sp>
        <p:nvSpPr>
          <p:cNvPr id="3" name="Content Placeholder 2"/>
          <p:cNvSpPr>
            <a:spLocks noGrp="1"/>
          </p:cNvSpPr>
          <p:nvPr>
            <p:ph idx="1"/>
          </p:nvPr>
        </p:nvSpPr>
        <p:spPr/>
        <p:txBody>
          <a:bodyPr/>
          <a:lstStyle/>
          <a:p>
            <a:pPr lvl="0"/>
            <a:r>
              <a:rPr sz="1100"/>
              <a:t>Der Hook hat einen internen Zustand </a:t>
            </a:r>
            <a:r>
              <a:rPr sz="1100">
                <a:latin typeface="Courier"/>
              </a:rPr>
              <a:t>trigger</a:t>
            </a:r>
            <a:r>
              <a:rPr sz="1100"/>
              <a:t>, der bei jedem Aufruf der forceRend Hooks umgekehrt wird.</a:t>
            </a:r>
          </a:p>
          <a:p>
            <a:pPr lvl="0"/>
            <a:r>
              <a:rPr sz="1100"/>
              <a:t>Der Hook gibt eine Funktion zurück, die den Zustand umkehrt und damit ein Rerendering der Komponente auslöst.</a:t>
            </a:r>
          </a:p>
          <a:p>
            <a:pPr lvl="0"/>
            <a:r>
              <a:rPr sz="1100"/>
              <a:t>Der Hook könnte auch die Setter-Funktion zurückgeben, um den Zustand von außen zu ändern.</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Der useWindowSize Custom Hook</a:t>
            </a:r>
          </a:p>
        </p:txBody>
      </p:sp>
      <p:sp>
        <p:nvSpPr>
          <p:cNvPr id="3" name="Content Placeholder 2"/>
          <p:cNvSpPr>
            <a:spLocks noGrp="1"/>
          </p:cNvSpPr>
          <p:nvPr>
            <p:ph idx="1"/>
          </p:nvPr>
        </p:nvSpPr>
        <p:spPr/>
        <p:txBody>
          <a:bodyPr/>
          <a:lstStyle/>
          <a:p>
            <a:pPr lvl="0" indent="0" marL="0">
              <a:buNone/>
            </a:pPr>
            <a:r>
              <a:rPr sz="1100"/>
              <a:t>Definition des Hooks in eigener Datei .. WindowSize.tsx oder useWindowSize.tsx</a:t>
            </a:r>
          </a:p>
          <a:p>
            <a:pPr lvl="0" indent="0">
              <a:buNone/>
            </a:pPr>
            <a:r>
              <a:rPr b="1" sz="1100">
                <a:solidFill>
                  <a:srgbClr val="007020"/>
                </a:solidFill>
                <a:latin typeface="Courier"/>
              </a:rPr>
              <a:t>type</a:t>
            </a:r>
            <a:r>
              <a:rPr sz="1100">
                <a:latin typeface="Courier"/>
              </a:rPr>
              <a:t> WindowSize </a:t>
            </a:r>
            <a:r>
              <a:rPr sz="1100">
                <a:solidFill>
                  <a:srgbClr val="666666"/>
                </a:solidFill>
                <a:latin typeface="Courier"/>
              </a:rPr>
              <a:t>=</a:t>
            </a:r>
            <a:r>
              <a:rPr sz="1100">
                <a:latin typeface="Courier"/>
              </a:rPr>
              <a:t> { width</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r>
              <a:rPr sz="1100">
                <a:latin typeface="Courier"/>
              </a:rPr>
              <a:t> height</a:t>
            </a:r>
            <a:r>
              <a:rPr sz="1100">
                <a:solidFill>
                  <a:srgbClr val="666666"/>
                </a:solidFill>
                <a:latin typeface="Courier"/>
              </a:rPr>
              <a:t>:</a:t>
            </a:r>
            <a:r>
              <a:rPr sz="1100">
                <a:latin typeface="Courier"/>
              </a:rPr>
              <a:t> </a:t>
            </a:r>
            <a:r>
              <a:rPr sz="1100">
                <a:solidFill>
                  <a:srgbClr val="902000"/>
                </a:solidFill>
                <a:latin typeface="Courier"/>
              </a:rPr>
              <a:t>number</a:t>
            </a:r>
            <a:r>
              <a:rPr sz="1100">
                <a:latin typeface="Courier"/>
              </a:rPr>
              <a:t> }  </a:t>
            </a:r>
            <a:r>
              <a:rPr i="1" sz="1100">
                <a:solidFill>
                  <a:srgbClr val="60A0B0"/>
                </a:solidFill>
                <a:latin typeface="Courier"/>
              </a:rPr>
              <a:t>// typ definieren</a:t>
            </a: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useWindowSize</a:t>
            </a:r>
            <a:r>
              <a:rPr sz="1100">
                <a:latin typeface="Courier"/>
              </a:rPr>
              <a:t>() {</a:t>
            </a:r>
            <a:br/>
            <a:r>
              <a:rPr sz="1100">
                <a:latin typeface="Courier"/>
              </a:rPr>
              <a:t>    </a:t>
            </a:r>
            <a:r>
              <a:rPr b="1" sz="1100">
                <a:solidFill>
                  <a:srgbClr val="007020"/>
                </a:solidFill>
                <a:latin typeface="Courier"/>
              </a:rPr>
              <a:t>const</a:t>
            </a:r>
            <a:r>
              <a:rPr sz="1100">
                <a:latin typeface="Courier"/>
              </a:rPr>
              <a:t> [ size</a:t>
            </a:r>
            <a:r>
              <a:rPr sz="1100">
                <a:solidFill>
                  <a:srgbClr val="666666"/>
                </a:solidFill>
                <a:latin typeface="Courier"/>
              </a:rPr>
              <a:t>,</a:t>
            </a:r>
            <a:r>
              <a:rPr sz="1100">
                <a:latin typeface="Courier"/>
              </a:rPr>
              <a:t> setSize ] </a:t>
            </a:r>
            <a:r>
              <a:rPr sz="1100">
                <a:solidFill>
                  <a:srgbClr val="666666"/>
                </a:solidFill>
                <a:latin typeface="Courier"/>
              </a:rPr>
              <a:t>=</a:t>
            </a:r>
            <a:r>
              <a:rPr sz="1100">
                <a:latin typeface="Courier"/>
              </a:rPr>
              <a:t> </a:t>
            </a:r>
            <a:r>
              <a:rPr sz="1100">
                <a:solidFill>
                  <a:srgbClr val="06287E"/>
                </a:solidFill>
                <a:latin typeface="Courier"/>
              </a:rPr>
              <a:t>useState</a:t>
            </a:r>
            <a:r>
              <a:rPr sz="1100">
                <a:solidFill>
                  <a:srgbClr val="666666"/>
                </a:solidFill>
                <a:latin typeface="Courier"/>
              </a:rPr>
              <a:t>&lt;</a:t>
            </a:r>
            <a:r>
              <a:rPr sz="1100">
                <a:latin typeface="Courier"/>
              </a:rPr>
              <a:t>WindowSize</a:t>
            </a:r>
            <a:r>
              <a:rPr sz="1100">
                <a:solidFill>
                  <a:srgbClr val="666666"/>
                </a:solidFill>
                <a:latin typeface="Courier"/>
              </a:rPr>
              <a:t>&gt;</a:t>
            </a:r>
            <a:r>
              <a:rPr sz="1100">
                <a:latin typeface="Courier"/>
              </a:rPr>
              <a:t>(</a:t>
            </a:r>
            <a:br/>
            <a:r>
              <a:rPr sz="1100">
                <a:latin typeface="Courier"/>
              </a:rPr>
              <a:t>    { width</a:t>
            </a:r>
            <a:r>
              <a:rPr sz="1100">
                <a:solidFill>
                  <a:srgbClr val="666666"/>
                </a:solidFill>
                <a:latin typeface="Courier"/>
              </a:rPr>
              <a:t>:</a:t>
            </a: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7D9029"/>
                </a:solidFill>
                <a:latin typeface="Courier"/>
              </a:rPr>
              <a:t>innerWidth</a:t>
            </a:r>
            <a:r>
              <a:rPr sz="1100">
                <a:solidFill>
                  <a:srgbClr val="666666"/>
                </a:solidFill>
                <a:latin typeface="Courier"/>
              </a:rPr>
              <a:t>,</a:t>
            </a:r>
            <a:r>
              <a:rPr sz="1100">
                <a:latin typeface="Courier"/>
              </a:rPr>
              <a:t> height</a:t>
            </a:r>
            <a:r>
              <a:rPr sz="1100">
                <a:solidFill>
                  <a:srgbClr val="666666"/>
                </a:solidFill>
                <a:latin typeface="Courier"/>
              </a:rPr>
              <a:t>:</a:t>
            </a: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7D9029"/>
                </a:solidFill>
                <a:latin typeface="Courier"/>
              </a:rPr>
              <a:t>innerHeight</a:t>
            </a:r>
            <a:r>
              <a:rPr sz="1100">
                <a:latin typeface="Courier"/>
              </a:rPr>
              <a:t> }) </a:t>
            </a:r>
            <a:r>
              <a:rPr i="1" sz="1100">
                <a:solidFill>
                  <a:srgbClr val="60A0B0"/>
                </a:solidFill>
                <a:latin typeface="Courier"/>
              </a:rPr>
              <a:t>// sinnvoll initialisieren</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const</a:t>
            </a:r>
            <a:r>
              <a:rPr sz="1100">
                <a:latin typeface="Courier"/>
              </a:rPr>
              <a:t> windowListener </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setSize</a:t>
            </a:r>
            <a:r>
              <a:rPr sz="1100">
                <a:latin typeface="Courier"/>
              </a:rPr>
              <a:t>({ width</a:t>
            </a:r>
            <a:r>
              <a:rPr sz="1100">
                <a:solidFill>
                  <a:srgbClr val="666666"/>
                </a:solidFill>
                <a:latin typeface="Courier"/>
              </a:rPr>
              <a:t>:</a:t>
            </a: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7D9029"/>
                </a:solidFill>
                <a:latin typeface="Courier"/>
              </a:rPr>
              <a:t>innerWidth</a:t>
            </a:r>
            <a:r>
              <a:rPr sz="1100">
                <a:solidFill>
                  <a:srgbClr val="666666"/>
                </a:solidFill>
                <a:latin typeface="Courier"/>
              </a:rPr>
              <a:t>,</a:t>
            </a:r>
            <a:r>
              <a:rPr sz="1100">
                <a:latin typeface="Courier"/>
              </a:rPr>
              <a:t> height</a:t>
            </a:r>
            <a:r>
              <a:rPr sz="1100">
                <a:solidFill>
                  <a:srgbClr val="666666"/>
                </a:solidFill>
                <a:latin typeface="Courier"/>
              </a:rPr>
              <a:t>:</a:t>
            </a: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7D9029"/>
                </a:solidFill>
                <a:latin typeface="Courier"/>
              </a:rPr>
              <a:t>innerHeight</a:t>
            </a:r>
            <a:r>
              <a:rPr sz="1100">
                <a:latin typeface="Courier"/>
              </a:rPr>
              <a:t> })</a:t>
            </a:r>
            <a:br/>
            <a:r>
              <a:rPr sz="1100">
                <a:latin typeface="Courier"/>
              </a:rPr>
              <a:t>        }</a:t>
            </a:r>
            <a:b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06287E"/>
                </a:solidFill>
                <a:latin typeface="Courier"/>
              </a:rPr>
              <a:t>addEventListener</a:t>
            </a:r>
            <a:r>
              <a:rPr sz="1100">
                <a:latin typeface="Courier"/>
              </a:rPr>
              <a:t>(</a:t>
            </a:r>
            <a:r>
              <a:rPr sz="1100">
                <a:solidFill>
                  <a:srgbClr val="4070A0"/>
                </a:solidFill>
                <a:latin typeface="Courier"/>
              </a:rPr>
              <a:t>'resize'</a:t>
            </a:r>
            <a:r>
              <a:rPr sz="1100">
                <a:solidFill>
                  <a:srgbClr val="666666"/>
                </a:solidFill>
                <a:latin typeface="Courier"/>
              </a:rPr>
              <a:t>,</a:t>
            </a:r>
            <a:r>
              <a:rPr sz="1100">
                <a:latin typeface="Courier"/>
              </a:rPr>
              <a:t> windowListener)  </a:t>
            </a:r>
            <a:r>
              <a:rPr i="1" sz="1100">
                <a:solidFill>
                  <a:srgbClr val="60A0B0"/>
                </a:solidFill>
                <a:latin typeface="Courier"/>
              </a:rPr>
              <a:t>// listener registrieren</a:t>
            </a:r>
            <a:br/>
            <a:r>
              <a:rPr sz="1100">
                <a:latin typeface="Courier"/>
              </a:rPr>
              <a:t>        </a:t>
            </a:r>
            <a:r>
              <a:rPr b="1" sz="1100">
                <a:solidFill>
                  <a:srgbClr val="007020"/>
                </a:solidFill>
                <a:latin typeface="Courier"/>
              </a:rPr>
              <a:t>return</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window</a:t>
            </a:r>
            <a:r>
              <a:rPr sz="1100">
                <a:solidFill>
                  <a:srgbClr val="666666"/>
                </a:solidFill>
                <a:latin typeface="Courier"/>
              </a:rPr>
              <a:t>.</a:t>
            </a:r>
            <a:r>
              <a:rPr sz="1100">
                <a:solidFill>
                  <a:srgbClr val="06287E"/>
                </a:solidFill>
                <a:latin typeface="Courier"/>
              </a:rPr>
              <a:t>removeEventListener</a:t>
            </a:r>
            <a:r>
              <a:rPr sz="1100">
                <a:latin typeface="Courier"/>
              </a:rPr>
              <a:t>(</a:t>
            </a:r>
            <a:r>
              <a:rPr sz="1100">
                <a:solidFill>
                  <a:srgbClr val="4070A0"/>
                </a:solidFill>
                <a:latin typeface="Courier"/>
              </a:rPr>
              <a:t>'resize'</a:t>
            </a:r>
            <a:r>
              <a:rPr sz="1100">
                <a:solidFill>
                  <a:srgbClr val="666666"/>
                </a:solidFill>
                <a:latin typeface="Courier"/>
              </a:rPr>
              <a:t>,</a:t>
            </a:r>
            <a:r>
              <a:rPr sz="1100">
                <a:latin typeface="Courier"/>
              </a:rPr>
              <a:t> windowListener)  </a:t>
            </a:r>
            <a:r>
              <a:rPr i="1" sz="1100">
                <a:solidFill>
                  <a:srgbClr val="60A0B0"/>
                </a:solidFill>
                <a:latin typeface="Courier"/>
              </a:rPr>
              <a:t>// wichtig: Cleanup</a:t>
            </a:r>
            <a:br/>
            <a:r>
              <a:rPr sz="1100">
                <a:latin typeface="Courier"/>
              </a:rPr>
              <a:t>        }</a:t>
            </a:r>
            <a:br/>
            <a:r>
              <a:rPr sz="1100">
                <a:latin typeface="Courier"/>
              </a:rPr>
              <a:t>    }</a:t>
            </a:r>
            <a:r>
              <a:rPr sz="1100">
                <a:solidFill>
                  <a:srgbClr val="666666"/>
                </a:solidFill>
                <a:latin typeface="Courier"/>
              </a:rPr>
              <a:t>,</a:t>
            </a:r>
            <a:r>
              <a:rPr sz="1100">
                <a:latin typeface="Courier"/>
              </a:rPr>
              <a:t> [])  </a:t>
            </a:r>
            <a:r>
              <a:rPr i="1" sz="1100">
                <a:solidFill>
                  <a:srgbClr val="60A0B0"/>
                </a:solidFill>
                <a:latin typeface="Courier"/>
              </a:rPr>
              <a:t>// wichtig: dependency array muss leer sein, aber vorhanden</a:t>
            </a:r>
            <a:br/>
            <a:r>
              <a:rPr sz="1100">
                <a:latin typeface="Courier"/>
              </a:rPr>
              <a:t>    </a:t>
            </a:r>
            <a:r>
              <a:rPr b="1" sz="1100">
                <a:solidFill>
                  <a:srgbClr val="007020"/>
                </a:solidFill>
                <a:latin typeface="Courier"/>
              </a:rPr>
              <a:t>return</a:t>
            </a:r>
            <a:r>
              <a:rPr sz="1100">
                <a:latin typeface="Courier"/>
              </a:rPr>
              <a:t> size</a:t>
            </a:r>
            <a:br/>
            <a:r>
              <a:rPr sz="1100">
                <a:latin typeface="Courier"/>
              </a:rPr>
              <a: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Der useWindowSize Custom Hook</a:t>
            </a:r>
          </a:p>
        </p:txBody>
      </p:sp>
      <p:sp>
        <p:nvSpPr>
          <p:cNvPr id="3" name="Content Placeholder 2"/>
          <p:cNvSpPr>
            <a:spLocks noGrp="1"/>
          </p:cNvSpPr>
          <p:nvPr>
            <p:ph idx="1"/>
          </p:nvPr>
        </p:nvSpPr>
        <p:spPr/>
        <p:txBody>
          <a:bodyPr/>
          <a:lstStyle/>
          <a:p>
            <a:pPr lvl="0"/>
            <a:r>
              <a:rPr sz="1100"/>
              <a:t>Verwendung des Hooks liefert dann REAKTIV die Windowgröße (jedes mal wenn sich die Fenstergröße ändert)</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MyComponent</a:t>
            </a:r>
            <a:r>
              <a:rPr sz="1100">
                <a:latin typeface="Courier"/>
              </a:rPr>
              <a:t>() {</a:t>
            </a:r>
            <a:br/>
            <a:r>
              <a:rPr sz="1100">
                <a:latin typeface="Courier"/>
              </a:rPr>
              <a:t>    </a:t>
            </a:r>
            <a:r>
              <a:rPr b="1" sz="1100">
                <a:solidFill>
                  <a:srgbClr val="007020"/>
                </a:solidFill>
                <a:latin typeface="Courier"/>
              </a:rPr>
              <a:t>const</a:t>
            </a:r>
            <a:r>
              <a:rPr sz="1100">
                <a:latin typeface="Courier"/>
              </a:rPr>
              <a:t> size </a:t>
            </a:r>
            <a:r>
              <a:rPr sz="1100">
                <a:solidFill>
                  <a:srgbClr val="666666"/>
                </a:solidFill>
                <a:latin typeface="Courier"/>
              </a:rPr>
              <a:t>=</a:t>
            </a:r>
            <a:r>
              <a:rPr sz="1100">
                <a:latin typeface="Courier"/>
              </a:rPr>
              <a:t> </a:t>
            </a:r>
            <a:r>
              <a:rPr sz="1100">
                <a:solidFill>
                  <a:srgbClr val="06287E"/>
                </a:solidFill>
                <a:latin typeface="Courier"/>
              </a:rPr>
              <a:t>useWindowSize</a:t>
            </a:r>
            <a:r>
              <a:rPr sz="1100">
                <a:latin typeface="Courier"/>
              </a:rPr>
              <a:t>()</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r>
              <a:rPr sz="1100">
                <a:latin typeface="Courier"/>
              </a:rPr>
              <a:t>Width</a:t>
            </a:r>
            <a:r>
              <a:rPr sz="1100">
                <a:solidFill>
                  <a:srgbClr val="666666"/>
                </a:solidFill>
                <a:latin typeface="Courier"/>
              </a:rPr>
              <a:t>=</a:t>
            </a:r>
            <a:r>
              <a:rPr sz="1100">
                <a:latin typeface="Courier"/>
              </a:rPr>
              <a:t>{size</a:t>
            </a:r>
            <a:r>
              <a:rPr sz="1100">
                <a:solidFill>
                  <a:srgbClr val="666666"/>
                </a:solidFill>
                <a:latin typeface="Courier"/>
              </a:rPr>
              <a:t>.</a:t>
            </a:r>
            <a:r>
              <a:rPr sz="1100">
                <a:solidFill>
                  <a:srgbClr val="7D9029"/>
                </a:solidFill>
                <a:latin typeface="Courier"/>
              </a:rPr>
              <a:t>width</a:t>
            </a:r>
            <a:r>
              <a:rPr sz="1100">
                <a:latin typeface="Courier"/>
              </a:rPr>
              <a:t>}</a:t>
            </a:r>
            <a:r>
              <a:rPr sz="1100">
                <a:solidFill>
                  <a:srgbClr val="666666"/>
                </a:solidFill>
                <a:latin typeface="Courier"/>
              </a:rPr>
              <a:t>,</a:t>
            </a:r>
            <a:r>
              <a:rPr sz="1100">
                <a:latin typeface="Courier"/>
              </a:rPr>
              <a:t> Height</a:t>
            </a:r>
            <a:r>
              <a:rPr sz="1100">
                <a:solidFill>
                  <a:srgbClr val="666666"/>
                </a:solidFill>
                <a:latin typeface="Courier"/>
              </a:rPr>
              <a:t>=</a:t>
            </a:r>
            <a:r>
              <a:rPr sz="1100">
                <a:latin typeface="Courier"/>
              </a:rPr>
              <a:t>{size</a:t>
            </a:r>
            <a:r>
              <a:rPr sz="1100">
                <a:solidFill>
                  <a:srgbClr val="666666"/>
                </a:solidFill>
                <a:latin typeface="Courier"/>
              </a:rPr>
              <a:t>.</a:t>
            </a:r>
            <a:r>
              <a:rPr sz="1100">
                <a:solidFill>
                  <a:srgbClr val="7D9029"/>
                </a:solidFill>
                <a:latin typeface="Courier"/>
              </a:rPr>
              <a:t>height</a:t>
            </a:r>
            <a:r>
              <a:rPr sz="1100">
                <a:latin typeface="Courier"/>
              </a:rPr>
              <a:t>}</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a:t>
            </a:r>
          </a:p>
          <a:p>
            <a:pPr lvl="0"/>
            <a:r>
              <a:rPr sz="1100"/>
              <a:t>Komponenten die diesen Hook verwenden, rendern sich also jedes mal neu, wenn sich die Fenstergröße ändert und bekommen die aktuelle Fenstergröße übergeben.</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Weitere Beispiel für Custom Hooks</a:t>
            </a:r>
          </a:p>
        </p:txBody>
      </p:sp>
      <p:sp>
        <p:nvSpPr>
          <p:cNvPr id="3" name="Content Placeholder 2"/>
          <p:cNvSpPr>
            <a:spLocks noGrp="1"/>
          </p:cNvSpPr>
          <p:nvPr>
            <p:ph idx="1"/>
          </p:nvPr>
        </p:nvSpPr>
        <p:spPr/>
        <p:txBody>
          <a:bodyPr/>
          <a:lstStyle/>
          <a:p>
            <a:pPr lvl="0"/>
            <a:r>
              <a:rPr sz="1100"/>
              <a:t>useCurrentUser()</a:t>
            </a:r>
          </a:p>
          <a:p>
            <a:pPr lvl="0"/>
            <a:r>
              <a:rPr sz="1100"/>
              <a:t>useLocalStorage()</a:t>
            </a:r>
          </a:p>
          <a:p>
            <a:pPr lvl="0"/>
            <a:r>
              <a:rPr sz="1100"/>
              <a:t>useFetch()</a:t>
            </a:r>
          </a:p>
          <a:p>
            <a:pPr lvl="0"/>
            <a:r>
              <a:rPr sz="1100"/>
              <a:t>useDebounce()</a:t>
            </a:r>
          </a:p>
          <a:p>
            <a:pPr lvl="0"/>
            <a:r>
              <a:rPr sz="1100"/>
              <a:t>useThrottle()</a:t>
            </a:r>
          </a:p>
          <a:p>
            <a:pPr lvl="0"/>
            <a:r>
              <a:rPr sz="1100"/>
              <a:t>useInterval()</a:t>
            </a:r>
          </a:p>
          <a:p>
            <a:pPr lvl="0"/>
            <a:r>
              <a:rPr sz="1100"/>
              <a:t>useWindowScrollPosition()</a:t>
            </a:r>
          </a:p>
          <a:p>
            <a:pPr lvl="0"/>
            <a:r>
              <a:rPr sz="1100"/>
              <a:t>useOrientation()</a:t>
            </a:r>
          </a:p>
          <a:p>
            <a:pPr lvl="0"/>
            <a:r>
              <a:rPr sz="1100"/>
              <a:t>useOnlineStatus()</a:t>
            </a:r>
          </a:p>
          <a:p>
            <a:pPr lvl="0"/>
            <a:r>
              <a:rPr sz="1100"/>
              <a:t>useGeolocation()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Custom Hooks und Zustand</a:t>
            </a:r>
          </a:p>
        </p:txBody>
      </p:sp>
      <p:sp>
        <p:nvSpPr>
          <p:cNvPr id="3" name="Content Placeholder 2"/>
          <p:cNvSpPr>
            <a:spLocks noGrp="1"/>
          </p:cNvSpPr>
          <p:nvPr>
            <p:ph idx="1"/>
          </p:nvPr>
        </p:nvSpPr>
        <p:spPr/>
        <p:txBody>
          <a:bodyPr/>
          <a:lstStyle/>
          <a:p>
            <a:pPr lvl="0"/>
            <a:r>
              <a:rPr sz="1100"/>
              <a:t>Viele der Custom-Hooks sind nach dem gleichem Schema aufgebaut:</a:t>
            </a:r>
          </a:p>
          <a:p>
            <a:pPr lvl="1"/>
            <a:r>
              <a:rPr sz="1100"/>
              <a:t>Zustand definieren</a:t>
            </a:r>
          </a:p>
          <a:p>
            <a:pPr lvl="1"/>
            <a:r>
              <a:rPr sz="1100"/>
              <a:t>Effekt definieren</a:t>
            </a:r>
          </a:p>
          <a:p>
            <a:pPr lvl="1"/>
            <a:r>
              <a:rPr sz="1100"/>
              <a:t>Effekt registrieren</a:t>
            </a:r>
          </a:p>
          <a:p>
            <a:pPr lvl="1"/>
            <a:r>
              <a:rPr sz="1100"/>
              <a:t>Cleanup definieren</a:t>
            </a:r>
          </a:p>
          <a:p>
            <a:pPr lvl="1"/>
            <a:r>
              <a:rPr sz="1100"/>
              <a:t>Cleanup registrieren</a:t>
            </a:r>
          </a:p>
          <a:p>
            <a:pPr lvl="0"/>
            <a:r>
              <a:rPr sz="1100"/>
              <a:t>Man kann also auch Custom-Hooks für eigene Modell-Klassen definieren, die dann in anderen Komponenten verwendet werden können.</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DevTools</a:t>
            </a:r>
          </a:p>
        </p:txBody>
      </p:sp>
      <p:sp>
        <p:nvSpPr>
          <p:cNvPr id="3" name="Content Placeholder 2"/>
          <p:cNvSpPr>
            <a:spLocks noGrp="1"/>
          </p:cNvSpPr>
          <p:nvPr>
            <p:ph idx="1"/>
          </p:nvPr>
        </p:nvSpPr>
        <p:spPr/>
        <p:txBody>
          <a:bodyPr/>
          <a:lstStyle/>
          <a:p>
            <a:pPr lvl="0"/>
            <a:r>
              <a:rPr sz="1100"/>
              <a:t>React DevTools ist ein Browser-Plugin, das es ermöglicht, React-Komponenten im Browser zu inspizieren.</a:t>
            </a:r>
          </a:p>
          <a:p>
            <a:pPr lvl="0"/>
            <a:r>
              <a:rPr sz="1100"/>
              <a:t>Es zeigt die Komponentenstruktur und den Zustand der Komponenten an.</a:t>
            </a:r>
          </a:p>
          <a:p>
            <a:pPr lvl="0"/>
            <a:r>
              <a:rPr sz="1100"/>
              <a:t>Es ermöglicht auch das Ändern des Zustands von Komponenten.</a:t>
            </a:r>
          </a:p>
          <a:p>
            <a:pPr lvl="0"/>
            <a:r>
              <a:rPr sz="1100"/>
              <a:t>Verfügbar für Chrome, Firefox und Edge.</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Installation</a:t>
            </a:r>
          </a:p>
        </p:txBody>
      </p:sp>
      <p:sp>
        <p:nvSpPr>
          <p:cNvPr id="3" name="Content Placeholder 2"/>
          <p:cNvSpPr>
            <a:spLocks noGrp="1"/>
          </p:cNvSpPr>
          <p:nvPr>
            <p:ph idx="1"/>
          </p:nvPr>
        </p:nvSpPr>
        <p:spPr/>
        <p:txBody>
          <a:bodyPr/>
          <a:lstStyle/>
          <a:p>
            <a:pPr lvl="0"/>
            <a:r>
              <a:rPr sz="1100"/>
              <a:t>Chrome: https://chrome.google.com/webstore/detail/react-developer-tools/fmkadmapgofadopljbjfkapdkoienihi</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Einbinden von Resourcen mittels import</a:t>
            </a:r>
          </a:p>
        </p:txBody>
      </p:sp>
      <p:sp>
        <p:nvSpPr>
          <p:cNvPr id="3" name="Content Placeholder 2"/>
          <p:cNvSpPr>
            <a:spLocks noGrp="1"/>
          </p:cNvSpPr>
          <p:nvPr>
            <p:ph idx="1"/>
          </p:nvPr>
        </p:nvSpPr>
        <p:spPr/>
        <p:txBody>
          <a:bodyPr/>
          <a:lstStyle/>
          <a:p>
            <a:pPr lvl="0"/>
            <a:r>
              <a:rPr sz="1100"/>
              <a:t>Resourcen wie Bilder, Videos, Fonts, JSON-Dateien, etc. können in React Projekten mittels </a:t>
            </a:r>
            <a:r>
              <a:rPr sz="1100">
                <a:latin typeface="Courier"/>
              </a:rPr>
              <a:t>import</a:t>
            </a:r>
            <a:r>
              <a:rPr sz="1100"/>
              <a:t> eingebunden werden.</a:t>
            </a:r>
          </a:p>
          <a:p>
            <a:pPr lvl="0"/>
            <a:r>
              <a:rPr sz="1100"/>
              <a:t>Die Resourcen werden dann in den Build-Prozess integriert und können in der Anwendung verwendet werden.</a:t>
            </a:r>
          </a:p>
          <a:p>
            <a:pPr lvl="0"/>
            <a:r>
              <a:rPr sz="1100"/>
              <a:t>Vite unterstützt das Einbinden von vielen Resourcen out-of-the-box.</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Verwendung</a:t>
            </a:r>
          </a:p>
        </p:txBody>
      </p:sp>
      <p:sp>
        <p:nvSpPr>
          <p:cNvPr id="3" name="Content Placeholder 2"/>
          <p:cNvSpPr>
            <a:spLocks noGrp="1"/>
          </p:cNvSpPr>
          <p:nvPr>
            <p:ph idx="1"/>
          </p:nvPr>
        </p:nvSpPr>
        <p:spPr/>
        <p:txBody>
          <a:bodyPr/>
          <a:lstStyle/>
          <a:p>
            <a:pPr lvl="0"/>
            <a:r>
              <a:rPr sz="1100"/>
              <a:t>Nach der Installation kann das Plugin im Browser geöffnet werden.</a:t>
            </a:r>
          </a:p>
          <a:p>
            <a:pPr lvl="0"/>
            <a:r>
              <a:rPr sz="1100"/>
              <a:t>Es zeigt die Komponentenstruktur und den Zustand der Komponenten an.</a:t>
            </a:r>
          </a:p>
          <a:p>
            <a:pPr lvl="0"/>
            <a:r>
              <a:rPr sz="1100"/>
              <a:t>Es ermöglicht auch das Ändern des Zustands von Komponenten.</a:t>
            </a:r>
          </a:p>
          <a:p>
            <a:pPr lvl="0"/>
            <a:r>
              <a:rPr sz="1100"/>
              <a:t>Es kann von der React-Sicht in die DOM-Sicht gewechselt werden.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Testing mit React Testing Library und Vitest</a:t>
            </a:r>
          </a:p>
        </p:txBody>
      </p:sp>
      <p:sp>
        <p:nvSpPr>
          <p:cNvPr id="3" name="Content Placeholder 2"/>
          <p:cNvSpPr>
            <a:spLocks noGrp="1"/>
          </p:cNvSpPr>
          <p:nvPr>
            <p:ph idx="1"/>
          </p:nvPr>
        </p:nvSpPr>
        <p:spPr/>
        <p:txBody>
          <a:bodyPr/>
          <a:lstStyle/>
          <a:p>
            <a:pPr lvl="0"/>
            <a:r>
              <a:rPr sz="1100"/>
              <a:t>Vitest ist eine Testingtool welches auf Vite und Jest basiert.</a:t>
            </a:r>
          </a:p>
          <a:p>
            <a:pPr lvl="0"/>
            <a:r>
              <a:rPr sz="1100"/>
              <a:t>React Testing Library ist eine Testing Library für React, die ein Testen von Webanwendungen ermöglicht. Dazu wird ein DOM-Tree erstellt und die Komponenten in diesem Tree getestet. Diese Tests können auf dem Server headless laufen.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Installation von Vitest</a:t>
            </a:r>
          </a:p>
        </p:txBody>
      </p:sp>
      <p:sp>
        <p:nvSpPr>
          <p:cNvPr id="3" name="Content Placeholder 2"/>
          <p:cNvSpPr>
            <a:spLocks noGrp="1"/>
          </p:cNvSpPr>
          <p:nvPr>
            <p:ph idx="1"/>
          </p:nvPr>
        </p:nvSpPr>
        <p:spPr/>
        <p:txBody>
          <a:bodyPr/>
          <a:lstStyle/>
          <a:p>
            <a:pPr lvl="0" indent="0">
              <a:buNone/>
            </a:pPr>
            <a:r>
              <a:rPr sz="1100">
                <a:latin typeface="Courier"/>
              </a:rPr>
              <a:t>npm install </a:t>
            </a:r>
            <a:r>
              <a:rPr sz="1100">
                <a:solidFill>
                  <a:srgbClr val="7D9029"/>
                </a:solidFill>
                <a:latin typeface="Courier"/>
              </a:rPr>
              <a:t>--save-dev</a:t>
            </a:r>
            <a:r>
              <a:rPr sz="1100">
                <a:latin typeface="Courier"/>
              </a:rPr>
              <a:t> vitest @vitest/ui @testing-library/vue @testing-library/jest-dom jsdom</a:t>
            </a:r>
          </a:p>
          <a:p>
            <a:pPr lvl="0" indent="0" marL="0">
              <a:buNone/>
            </a:pPr>
            <a:r>
              <a:rPr sz="1100"/>
              <a:t>Erstellen einer </a:t>
            </a:r>
            <a:r>
              <a:rPr sz="1100">
                <a:latin typeface="Courier"/>
              </a:rPr>
              <a:t>vite.config.ts</a:t>
            </a:r>
            <a:r>
              <a:rPr sz="1100"/>
              <a:t> Datei:</a:t>
            </a:r>
          </a:p>
          <a:p>
            <a:pPr lvl="0" indent="0">
              <a:buNone/>
            </a:pPr>
            <a:r>
              <a:rPr b="1" sz="1100">
                <a:solidFill>
                  <a:srgbClr val="008000"/>
                </a:solidFill>
                <a:latin typeface="Courier"/>
              </a:rPr>
              <a:t>export</a:t>
            </a:r>
            <a:r>
              <a:rPr sz="1100">
                <a:latin typeface="Courier"/>
              </a:rPr>
              <a:t> </a:t>
            </a:r>
            <a:r>
              <a:rPr b="1" sz="1100">
                <a:solidFill>
                  <a:srgbClr val="008000"/>
                </a:solidFill>
                <a:latin typeface="Courier"/>
              </a:rPr>
              <a:t>default</a:t>
            </a:r>
            <a:r>
              <a:rPr sz="1100">
                <a:latin typeface="Courier"/>
              </a:rPr>
              <a:t> </a:t>
            </a:r>
            <a:r>
              <a:rPr sz="1100">
                <a:solidFill>
                  <a:srgbClr val="06287E"/>
                </a:solidFill>
                <a:latin typeface="Courier"/>
              </a:rPr>
              <a:t>defineConfig</a:t>
            </a:r>
            <a:r>
              <a:rPr sz="1100">
                <a:latin typeface="Courier"/>
              </a:rPr>
              <a:t>({</a:t>
            </a:r>
            <a:br/>
            <a:r>
              <a:rPr sz="1100">
                <a:latin typeface="Courier"/>
              </a:rPr>
              <a:t>    test</a:t>
            </a:r>
            <a:r>
              <a:rPr sz="1100">
                <a:solidFill>
                  <a:srgbClr val="666666"/>
                </a:solidFill>
                <a:latin typeface="Courier"/>
              </a:rPr>
              <a:t>:</a:t>
            </a:r>
            <a:r>
              <a:rPr sz="1100">
                <a:latin typeface="Courier"/>
              </a:rPr>
              <a:t> {</a:t>
            </a:r>
            <a:br/>
            <a:r>
              <a:rPr sz="1100">
                <a:latin typeface="Courier"/>
              </a:rPr>
              <a:t>        environment</a:t>
            </a:r>
            <a:r>
              <a:rPr sz="1100">
                <a:solidFill>
                  <a:srgbClr val="666666"/>
                </a:solidFill>
                <a:latin typeface="Courier"/>
              </a:rPr>
              <a:t>:</a:t>
            </a:r>
            <a:r>
              <a:rPr sz="1100">
                <a:latin typeface="Courier"/>
              </a:rPr>
              <a:t> </a:t>
            </a:r>
            <a:r>
              <a:rPr sz="1100">
                <a:solidFill>
                  <a:srgbClr val="4070A0"/>
                </a:solidFill>
                <a:latin typeface="Courier"/>
              </a:rPr>
              <a:t>'jsdom'</a:t>
            </a:r>
            <a:r>
              <a:rPr sz="1100">
                <a:solidFill>
                  <a:srgbClr val="666666"/>
                </a:solidFill>
                <a:latin typeface="Courier"/>
              </a:rPr>
              <a:t>,</a:t>
            </a:r>
            <a:br/>
            <a:r>
              <a:rPr sz="1100">
                <a:latin typeface="Courier"/>
              </a:rPr>
              <a:t>        globals</a:t>
            </a:r>
            <a:r>
              <a:rPr sz="1100">
                <a:solidFill>
                  <a:srgbClr val="666666"/>
                </a:solidFill>
                <a:latin typeface="Courier"/>
              </a:rPr>
              <a:t>:</a:t>
            </a:r>
            <a:r>
              <a:rPr sz="1100">
                <a:latin typeface="Courier"/>
              </a:rPr>
              <a:t> </a:t>
            </a:r>
            <a:r>
              <a:rPr b="1" sz="1100">
                <a:solidFill>
                  <a:srgbClr val="007020"/>
                </a:solidFill>
                <a:latin typeface="Courier"/>
              </a:rPr>
              <a:t>true</a:t>
            </a:r>
            <a:r>
              <a:rPr sz="1100">
                <a:solidFill>
                  <a:srgbClr val="666666"/>
                </a:solidFill>
                <a:latin typeface="Courier"/>
              </a:rPr>
              <a:t>,</a:t>
            </a:r>
            <a:br/>
            <a:r>
              <a:rPr sz="1100">
                <a:latin typeface="Courier"/>
              </a:rPr>
              <a:t>        setupFiles</a:t>
            </a:r>
            <a:r>
              <a:rPr sz="1100">
                <a:solidFill>
                  <a:srgbClr val="666666"/>
                </a:solidFill>
                <a:latin typeface="Courier"/>
              </a:rPr>
              <a:t>:</a:t>
            </a:r>
            <a:r>
              <a:rPr sz="1100">
                <a:latin typeface="Courier"/>
              </a:rPr>
              <a:t> [</a:t>
            </a:r>
            <a:r>
              <a:rPr sz="1100">
                <a:solidFill>
                  <a:srgbClr val="4070A0"/>
                </a:solidFill>
                <a:latin typeface="Courier"/>
              </a:rPr>
              <a:t>'./src/testsetup.ts'</a:t>
            </a:r>
            <a:r>
              <a:rPr sz="1100">
                <a:latin typeface="Courier"/>
              </a:rPr>
              <a:t>]</a:t>
            </a:r>
            <a:r>
              <a:rPr sz="1100">
                <a:solidFill>
                  <a:srgbClr val="666666"/>
                </a:solidFill>
                <a:latin typeface="Courier"/>
              </a:rPr>
              <a:t>,</a:t>
            </a:r>
            <a:r>
              <a:rPr sz="1100">
                <a:latin typeface="Courier"/>
              </a:rPr>
              <a:t>  # optional</a:t>
            </a:r>
            <a:br/>
            <a:r>
              <a:rPr sz="1100">
                <a:latin typeface="Courier"/>
              </a:rPr>
              <a:t>    }</a:t>
            </a:r>
            <a:r>
              <a:rPr sz="1100">
                <a:solidFill>
                  <a:srgbClr val="666666"/>
                </a:solidFill>
                <a:latin typeface="Courier"/>
              </a:rPr>
              <a:t>,</a:t>
            </a:r>
            <a:br/>
            <a:r>
              <a:rPr sz="1100">
                <a:latin typeface="Courier"/>
              </a:rPr>
              <a:t>})</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Erstellen einer Testdatei</a:t>
            </a:r>
          </a:p>
        </p:txBody>
      </p:sp>
      <p:sp>
        <p:nvSpPr>
          <p:cNvPr id="3" name="Content Placeholder 2"/>
          <p:cNvSpPr>
            <a:spLocks noGrp="1"/>
          </p:cNvSpPr>
          <p:nvPr>
            <p:ph idx="1"/>
          </p:nvPr>
        </p:nvSpPr>
        <p:spPr/>
        <p:txBody>
          <a:bodyPr/>
          <a:lstStyle/>
          <a:p>
            <a:pPr lvl="0"/>
            <a:r>
              <a:rPr sz="1100"/>
              <a:t>Alle Dateien, die mit </a:t>
            </a:r>
            <a:r>
              <a:rPr sz="1100">
                <a:latin typeface="Courier"/>
              </a:rPr>
              <a:t>.ts</a:t>
            </a:r>
            <a:r>
              <a:rPr sz="1100"/>
              <a:t> oder mit </a:t>
            </a:r>
            <a:r>
              <a:rPr sz="1100">
                <a:latin typeface="Courier"/>
              </a:rPr>
              <a:t>.tsx</a:t>
            </a:r>
            <a:r>
              <a:rPr sz="1100"/>
              <a:t> werden von Vitest als Testdateien erkannt und erlauben die Verwendung von Typescript in den Tests. Ebendso alle Dateien, die im </a:t>
            </a:r>
            <a:r>
              <a:rPr sz="1100">
                <a:latin typeface="Courier"/>
              </a:rPr>
              <a:t>test</a:t>
            </a:r>
            <a:r>
              <a:rPr sz="1100"/>
              <a:t> Ordner liegen.</a:t>
            </a:r>
          </a:p>
          <a:p>
            <a:pPr lvl="0"/>
            <a:r>
              <a:rPr sz="1100"/>
              <a:t>Die Tests können auf der Konsole mit </a:t>
            </a:r>
            <a:r>
              <a:rPr sz="1100">
                <a:latin typeface="Courier"/>
              </a:rPr>
              <a:t>npm run test</a:t>
            </a:r>
            <a:r>
              <a:rPr sz="1100"/>
              <a:t> ausgeführt werden. Dabei wird der Test-Runner von Vitest gestartet. Der Aufruf ist gleichbedeutend mit dem Aufruf von </a:t>
            </a:r>
            <a:r>
              <a:rPr sz="1100">
                <a:latin typeface="Courier"/>
              </a:rPr>
              <a:t>npx vite test</a:t>
            </a:r>
            <a:r>
              <a:rPr sz="1100"/>
              <a:t> aus dem Projectverzeichnis.</a:t>
            </a:r>
          </a:p>
          <a:p>
            <a:pPr lvl="0"/>
            <a:r>
              <a:rPr sz="1100"/>
              <a:t>PS: </a:t>
            </a:r>
            <a:r>
              <a:rPr sz="1100">
                <a:latin typeface="Courier"/>
              </a:rPr>
              <a:t>npx</a:t>
            </a:r>
            <a:r>
              <a:rPr sz="1100"/>
              <a:t> führt ein Binary aus dem </a:t>
            </a:r>
            <a:r>
              <a:rPr sz="1100">
                <a:latin typeface="Courier"/>
              </a:rPr>
              <a:t>node_modules</a:t>
            </a:r>
            <a:r>
              <a:rPr sz="1100"/>
              <a:t> Ordner des Projekts aus.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Ausführen von Tests</a:t>
            </a:r>
          </a:p>
        </p:txBody>
      </p:sp>
      <p:sp>
        <p:nvSpPr>
          <p:cNvPr id="3" name="Content Placeholder 2"/>
          <p:cNvSpPr>
            <a:spLocks noGrp="1"/>
          </p:cNvSpPr>
          <p:nvPr>
            <p:ph idx="1"/>
          </p:nvPr>
        </p:nvSpPr>
        <p:spPr/>
        <p:txBody>
          <a:bodyPr/>
          <a:lstStyle/>
          <a:p>
            <a:pPr lvl="0" indent="0" marL="0">
              <a:buNone/>
            </a:pPr>
            <a:r>
              <a:rPr sz="1100"/>
              <a:t>Tests ausführen mittels:</a:t>
            </a:r>
          </a:p>
          <a:p>
            <a:pPr lvl="0" indent="0">
              <a:buNone/>
            </a:pPr>
            <a:r>
              <a:rPr sz="1100">
                <a:latin typeface="Courier"/>
              </a:rPr>
              <a:t>vitest         </a:t>
            </a:r>
            <a:r>
              <a:rPr i="1" sz="1100">
                <a:solidFill>
                  <a:srgbClr val="60A0B0"/>
                </a:solidFill>
                <a:latin typeface="Courier"/>
              </a:rPr>
              <a:t># im terminal</a:t>
            </a:r>
          </a:p>
          <a:p>
            <a:pPr lvl="0" indent="0" marL="0">
              <a:buNone/>
            </a:pPr>
            <a:r>
              <a:rPr sz="1100"/>
              <a:t>Optional</a:t>
            </a:r>
          </a:p>
          <a:p>
            <a:pPr lvl="0" indent="0">
              <a:buNone/>
            </a:pPr>
            <a:r>
              <a:rPr sz="1100">
                <a:latin typeface="Courier"/>
              </a:rPr>
              <a:t>vitest -ui     # sehr schöne UI</a:t>
            </a:r>
          </a:p>
          <a:p>
            <a:pPr lvl="0" indent="0" marL="0">
              <a:buNone/>
            </a:pPr>
            <a:r>
              <a:rPr sz="1100"/>
              <a:t>IntelliJ IDEA/Webstorm können die Tests auch direkt ausführen.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Ein Beispiel-Test</a:t>
            </a:r>
          </a:p>
        </p:txBody>
      </p:sp>
      <p:sp>
        <p:nvSpPr>
          <p:cNvPr id="3" name="Content Placeholder 2"/>
          <p:cNvSpPr>
            <a:spLocks noGrp="1"/>
          </p:cNvSpPr>
          <p:nvPr>
            <p:ph idx="1"/>
          </p:nvPr>
        </p:nvSpPr>
        <p:spPr/>
        <p:txBody>
          <a:bodyPr/>
          <a:lstStyle/>
          <a:p>
            <a:pPr lvl="0" indent="0" marL="0">
              <a:buNone/>
            </a:pPr>
            <a:r>
              <a:rPr sz="1100"/>
              <a:t>Hier wird in eimem Test die Komponente </a:t>
            </a:r>
            <a:r>
              <a:rPr sz="1100">
                <a:latin typeface="Courier"/>
              </a:rPr>
              <a:t>Banner</a:t>
            </a:r>
            <a:r>
              <a:rPr sz="1100"/>
              <a:t> getestet. Die Komponente wird gerendert und dann wird geprüft, ob der Text “Hello Banner” im DOM vorhanden ist.</a:t>
            </a:r>
          </a:p>
          <a:p>
            <a:pPr lvl="0" indent="0">
              <a:buNone/>
            </a:pPr>
            <a:r>
              <a:rPr b="1" sz="1100">
                <a:solidFill>
                  <a:srgbClr val="008000"/>
                </a:solidFill>
                <a:latin typeface="Courier"/>
              </a:rPr>
              <a:t>import</a:t>
            </a:r>
            <a:r>
              <a:rPr sz="1100">
                <a:latin typeface="Courier"/>
              </a:rPr>
              <a:t> </a:t>
            </a:r>
            <a:r>
              <a:rPr sz="1100">
                <a:solidFill>
                  <a:srgbClr val="4070A0"/>
                </a:solidFill>
                <a:latin typeface="Courier"/>
              </a:rPr>
              <a:t>'@testing-library/jest-dom'</a:t>
            </a:r>
            <a:br/>
            <a:r>
              <a:rPr b="1" sz="1100">
                <a:solidFill>
                  <a:srgbClr val="008000"/>
                </a:solidFill>
                <a:latin typeface="Courier"/>
              </a:rPr>
              <a:t>import</a:t>
            </a:r>
            <a:r>
              <a:rPr sz="1100">
                <a:latin typeface="Courier"/>
              </a:rPr>
              <a:t> { render</a:t>
            </a:r>
            <a:r>
              <a:rPr sz="1100">
                <a:solidFill>
                  <a:srgbClr val="666666"/>
                </a:solidFill>
                <a:latin typeface="Courier"/>
              </a:rPr>
              <a:t>,</a:t>
            </a:r>
            <a:r>
              <a:rPr sz="1100">
                <a:latin typeface="Courier"/>
              </a:rPr>
              <a:t> </a:t>
            </a:r>
            <a:r>
              <a:rPr sz="1100">
                <a:solidFill>
                  <a:srgbClr val="008000"/>
                </a:solidFill>
                <a:latin typeface="Courier"/>
              </a:rPr>
              <a:t>screen</a:t>
            </a:r>
            <a:r>
              <a:rPr sz="1100">
                <a:solidFill>
                  <a:srgbClr val="666666"/>
                </a:solidFill>
                <a:latin typeface="Courier"/>
              </a:rPr>
              <a:t>,</a:t>
            </a:r>
            <a:r>
              <a:rPr sz="1100">
                <a:latin typeface="Courier"/>
              </a:rPr>
              <a:t> waitFor} </a:t>
            </a:r>
            <a:r>
              <a:rPr b="1" sz="1100">
                <a:solidFill>
                  <a:srgbClr val="008000"/>
                </a:solidFill>
                <a:latin typeface="Courier"/>
              </a:rPr>
              <a:t>from</a:t>
            </a:r>
            <a:r>
              <a:rPr sz="1100">
                <a:latin typeface="Courier"/>
              </a:rPr>
              <a:t> </a:t>
            </a:r>
            <a:r>
              <a:rPr sz="1100">
                <a:solidFill>
                  <a:srgbClr val="4070A0"/>
                </a:solidFill>
                <a:latin typeface="Courier"/>
              </a:rPr>
              <a:t>'@testing-library/react'</a:t>
            </a:r>
            <a:r>
              <a:rPr sz="1100">
                <a:solidFill>
                  <a:srgbClr val="666666"/>
                </a:solidFill>
                <a:latin typeface="Courier"/>
              </a:rPr>
              <a:t>;</a:t>
            </a:r>
            <a:br/>
            <a:r>
              <a:rPr b="1" sz="1100">
                <a:solidFill>
                  <a:srgbClr val="008000"/>
                </a:solidFill>
                <a:latin typeface="Courier"/>
              </a:rPr>
              <a:t>import</a:t>
            </a:r>
            <a:r>
              <a:rPr sz="1100">
                <a:latin typeface="Courier"/>
              </a:rPr>
              <a:t> { Banner } </a:t>
            </a:r>
            <a:r>
              <a:rPr b="1" sz="1100">
                <a:solidFill>
                  <a:srgbClr val="008000"/>
                </a:solidFill>
                <a:latin typeface="Courier"/>
              </a:rPr>
              <a:t>from</a:t>
            </a:r>
            <a:r>
              <a:rPr sz="1100">
                <a:latin typeface="Courier"/>
              </a:rPr>
              <a:t> </a:t>
            </a:r>
            <a:r>
              <a:rPr sz="1100">
                <a:solidFill>
                  <a:srgbClr val="4070A0"/>
                </a:solidFill>
                <a:latin typeface="Courier"/>
              </a:rPr>
              <a:t>'../004_banner/Banner'</a:t>
            </a:r>
            <a:br/>
            <a:r>
              <a:rPr sz="1100">
                <a:solidFill>
                  <a:srgbClr val="06287E"/>
                </a:solidFill>
                <a:latin typeface="Courier"/>
              </a:rPr>
              <a:t>test</a:t>
            </a:r>
            <a:r>
              <a:rPr sz="1100">
                <a:latin typeface="Courier"/>
              </a:rPr>
              <a:t>(</a:t>
            </a:r>
            <a:r>
              <a:rPr sz="1100">
                <a:solidFill>
                  <a:srgbClr val="4070A0"/>
                </a:solidFill>
                <a:latin typeface="Courier"/>
              </a:rPr>
              <a:t>"reacttest"</a:t>
            </a:r>
            <a:r>
              <a:rPr sz="1100">
                <a:solidFill>
                  <a:srgbClr val="666666"/>
                </a:solidFill>
                <a:latin typeface="Courier"/>
              </a:rPr>
              <a:t>,</a:t>
            </a:r>
            <a:r>
              <a:rPr sz="1100">
                <a:latin typeface="Courier"/>
              </a:rPr>
              <a:t> </a:t>
            </a:r>
            <a:r>
              <a:rPr b="1" sz="1100">
                <a:solidFill>
                  <a:srgbClr val="007020"/>
                </a:solidFill>
                <a:latin typeface="Courier"/>
              </a:rPr>
              <a:t>async</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render</a:t>
            </a:r>
            <a:r>
              <a:rPr sz="1100">
                <a:latin typeface="Courier"/>
              </a:rPr>
              <a:t>(</a:t>
            </a:r>
            <a:r>
              <a:rPr sz="1100">
                <a:solidFill>
                  <a:srgbClr val="666666"/>
                </a:solidFill>
                <a:latin typeface="Courier"/>
              </a:rPr>
              <a:t>&lt;</a:t>
            </a:r>
            <a:r>
              <a:rPr sz="1100">
                <a:latin typeface="Courier"/>
              </a:rPr>
              <a:t>Banner visible text</a:t>
            </a:r>
            <a:r>
              <a:rPr sz="1100">
                <a:solidFill>
                  <a:srgbClr val="666666"/>
                </a:solidFill>
                <a:latin typeface="Courier"/>
              </a:rPr>
              <a:t>=</a:t>
            </a:r>
            <a:r>
              <a:rPr sz="1100">
                <a:solidFill>
                  <a:srgbClr val="4070A0"/>
                </a:solidFill>
                <a:latin typeface="Courier"/>
              </a:rPr>
              <a:t>"Hello Banner"</a:t>
            </a:r>
            <a:r>
              <a:rPr sz="1100">
                <a:solidFill>
                  <a:srgbClr val="666666"/>
                </a:solidFill>
                <a:latin typeface="Courier"/>
              </a:rPr>
              <a:t>&gt;&lt;/</a:t>
            </a:r>
            <a:r>
              <a:rPr sz="1100">
                <a:latin typeface="Courier"/>
              </a:rPr>
              <a:t>Banner</a:t>
            </a:r>
            <a:r>
              <a:rPr sz="1100">
                <a:solidFill>
                  <a:srgbClr val="666666"/>
                </a:solidFill>
                <a:latin typeface="Courier"/>
              </a:rPr>
              <a:t>&gt;</a:t>
            </a:r>
            <a:r>
              <a:rPr sz="1100">
                <a:latin typeface="Courier"/>
              </a:rPr>
              <a:t>)</a:t>
            </a:r>
            <a:br/>
            <a:r>
              <a:rPr sz="1100">
                <a:latin typeface="Courier"/>
              </a:rPr>
              <a:t>    </a:t>
            </a:r>
            <a:r>
              <a:rPr b="1" sz="1100">
                <a:solidFill>
                  <a:srgbClr val="007020"/>
                </a:solidFill>
                <a:latin typeface="Courier"/>
              </a:rPr>
              <a:t>await</a:t>
            </a:r>
            <a:r>
              <a:rPr sz="1100">
                <a:latin typeface="Courier"/>
              </a:rPr>
              <a:t> </a:t>
            </a:r>
            <a:r>
              <a:rPr sz="1100">
                <a:solidFill>
                  <a:srgbClr val="06287E"/>
                </a:solidFill>
                <a:latin typeface="Courier"/>
              </a:rPr>
              <a:t>waitFor</a:t>
            </a:r>
            <a:r>
              <a:rPr sz="1100">
                <a:latin typeface="Courier"/>
              </a:rPr>
              <a:t>(()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const</a:t>
            </a:r>
            <a:r>
              <a:rPr sz="1100">
                <a:latin typeface="Courier"/>
              </a:rPr>
              <a:t> matcher </a:t>
            </a:r>
            <a:r>
              <a:rPr sz="1100">
                <a:solidFill>
                  <a:srgbClr val="666666"/>
                </a:solidFill>
                <a:latin typeface="Courier"/>
              </a:rPr>
              <a:t>=</a:t>
            </a:r>
            <a:r>
              <a:rPr sz="1100">
                <a:latin typeface="Courier"/>
              </a:rPr>
              <a:t> </a:t>
            </a:r>
            <a:r>
              <a:rPr sz="1100">
                <a:solidFill>
                  <a:srgbClr val="06287E"/>
                </a:solidFill>
                <a:latin typeface="Courier"/>
              </a:rPr>
              <a:t>expect</a:t>
            </a:r>
            <a:r>
              <a:rPr sz="1100">
                <a:latin typeface="Courier"/>
              </a:rPr>
              <a:t>(</a:t>
            </a:r>
            <a:r>
              <a:rPr sz="1100">
                <a:solidFill>
                  <a:srgbClr val="008000"/>
                </a:solidFill>
                <a:latin typeface="Courier"/>
              </a:rPr>
              <a:t>screen</a:t>
            </a:r>
            <a:r>
              <a:rPr sz="1100">
                <a:solidFill>
                  <a:srgbClr val="666666"/>
                </a:solidFill>
                <a:latin typeface="Courier"/>
              </a:rPr>
              <a:t>.</a:t>
            </a:r>
            <a:r>
              <a:rPr sz="1100">
                <a:solidFill>
                  <a:srgbClr val="06287E"/>
                </a:solidFill>
                <a:latin typeface="Courier"/>
              </a:rPr>
              <a:t>getByText</a:t>
            </a:r>
            <a:r>
              <a:rPr sz="1100">
                <a:latin typeface="Courier"/>
              </a:rPr>
              <a:t>(</a:t>
            </a:r>
            <a:r>
              <a:rPr sz="1100">
                <a:solidFill>
                  <a:srgbClr val="4070A0"/>
                </a:solidFill>
                <a:latin typeface="Courier"/>
              </a:rPr>
              <a:t>"Hello Banner"</a:t>
            </a:r>
            <a:r>
              <a:rPr sz="1100">
                <a:latin typeface="Courier"/>
              </a:rPr>
              <a:t>))</a:t>
            </a:r>
            <a:br/>
            <a:r>
              <a:rPr sz="1100">
                <a:latin typeface="Courier"/>
              </a:rPr>
              <a:t>        matcher</a:t>
            </a:r>
            <a:r>
              <a:rPr sz="1100">
                <a:solidFill>
                  <a:srgbClr val="666666"/>
                </a:solidFill>
                <a:latin typeface="Courier"/>
              </a:rPr>
              <a:t>.</a:t>
            </a:r>
            <a:r>
              <a:rPr sz="1100">
                <a:solidFill>
                  <a:srgbClr val="06287E"/>
                </a:solidFill>
                <a:latin typeface="Courier"/>
              </a:rPr>
              <a:t>toBeInTheDocument</a:t>
            </a:r>
            <a:r>
              <a:rPr sz="1100">
                <a:latin typeface="Courier"/>
              </a:rPr>
              <a:t>()</a:t>
            </a:r>
            <a:br/>
            <a:r>
              <a:rPr sz="1100">
                <a:latin typeface="Courier"/>
              </a:rPr>
              <a:t>    })</a:t>
            </a:r>
            <a:br/>
            <a:r>
              <a:rPr sz="1100">
                <a:latin typeface="Courier"/>
              </a:rPr>
              <a:t>})</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Router</a:t>
            </a:r>
          </a:p>
        </p:txBody>
      </p:sp>
      <p:sp>
        <p:nvSpPr>
          <p:cNvPr id="3" name="Content Placeholder 2"/>
          <p:cNvSpPr>
            <a:spLocks noGrp="1"/>
          </p:cNvSpPr>
          <p:nvPr>
            <p:ph idx="1"/>
          </p:nvPr>
        </p:nvSpPr>
        <p:spPr/>
        <p:txBody>
          <a:bodyPr/>
          <a:lstStyle/>
          <a:p>
            <a:pPr lvl="0"/>
            <a:r>
              <a:rPr sz="1100"/>
              <a:t>Der Standard-Router für React ist </a:t>
            </a:r>
            <a:r>
              <a:rPr sz="1100">
                <a:latin typeface="Courier"/>
              </a:rPr>
              <a:t>react-router-dom</a:t>
            </a:r>
            <a:r>
              <a:rPr sz="1100"/>
              <a:t>.</a:t>
            </a:r>
          </a:p>
          <a:p>
            <a:pPr lvl="0"/>
            <a:r>
              <a:rPr sz="1100"/>
              <a:t>Dieser ist mittlerweile ein Teil von Remix.js</a:t>
            </a:r>
          </a:p>
          <a:p>
            <a:pPr lvl="0"/>
            <a:r>
              <a:rPr sz="1100"/>
              <a:t>Next.js hat einen eigenen Router, der auf </a:t>
            </a:r>
            <a:r>
              <a:rPr sz="1100">
                <a:latin typeface="Courier"/>
              </a:rPr>
              <a:t>react-router-dom</a:t>
            </a:r>
            <a:r>
              <a:rPr sz="1100"/>
              <a:t> basiert.</a:t>
            </a:r>
          </a:p>
          <a:p>
            <a:pPr lvl="0"/>
            <a:r>
              <a:rPr sz="1100"/>
              <a:t>Der Router ist ein zentrales Element in einer Webanwendung. Er ist dafür zuständig, die URL zu parsen und die entsprechende Komponente zu rendern.</a:t>
            </a:r>
          </a:p>
          <a:p>
            <a:pPr lvl="0"/>
            <a:r>
              <a:rPr sz="1100"/>
              <a:t>Der Router kann auch dazu verwendet werden, um die Navigation in der Webanwendung zu steuern.</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Installation</a:t>
            </a:r>
          </a:p>
        </p:txBody>
      </p:sp>
      <p:sp>
        <p:nvSpPr>
          <p:cNvPr id="3" name="Content Placeholder 2"/>
          <p:cNvSpPr>
            <a:spLocks noGrp="1"/>
          </p:cNvSpPr>
          <p:nvPr>
            <p:ph idx="1"/>
          </p:nvPr>
        </p:nvSpPr>
        <p:spPr/>
        <p:txBody>
          <a:bodyPr/>
          <a:lstStyle/>
          <a:p>
            <a:pPr lvl="0" indent="0">
              <a:buNone/>
            </a:pPr>
            <a:r>
              <a:rPr sz="1100">
                <a:latin typeface="Courier"/>
              </a:rPr>
              <a:t>npm install react-router-dom</a:t>
            </a:r>
          </a:p>
          <a:p>
            <a:pPr lvl="0" indent="0" marL="0">
              <a:buNone/>
            </a:pPr>
            <a:r>
              <a:rPr sz="1100"/>
              <a:t>Der Router wird also als Runtime-Dependency installiert.</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Verwendung</a:t>
            </a:r>
          </a:p>
        </p:txBody>
      </p:sp>
      <p:sp>
        <p:nvSpPr>
          <p:cNvPr id="3" name="Content Placeholder 2"/>
          <p:cNvSpPr>
            <a:spLocks noGrp="1"/>
          </p:cNvSpPr>
          <p:nvPr>
            <p:ph idx="1"/>
          </p:nvPr>
        </p:nvSpPr>
        <p:spPr/>
        <p:txBody>
          <a:bodyPr/>
          <a:lstStyle/>
          <a:p>
            <a:pPr lvl="0" indent="0">
              <a:buNone/>
            </a:pPr>
            <a:r>
              <a:rPr b="1" sz="1100">
                <a:solidFill>
                  <a:srgbClr val="008000"/>
                </a:solidFill>
                <a:latin typeface="Courier"/>
              </a:rPr>
              <a:t>import</a:t>
            </a:r>
            <a:r>
              <a:rPr sz="1100">
                <a:latin typeface="Courier"/>
              </a:rPr>
              <a:t> { BrowserRouter </a:t>
            </a:r>
            <a:r>
              <a:rPr b="1" sz="1100">
                <a:solidFill>
                  <a:srgbClr val="008000"/>
                </a:solidFill>
                <a:latin typeface="Courier"/>
              </a:rPr>
              <a:t>as</a:t>
            </a:r>
            <a:r>
              <a:rPr sz="1100">
                <a:latin typeface="Courier"/>
              </a:rPr>
              <a:t> Router</a:t>
            </a:r>
            <a:r>
              <a:rPr sz="1100">
                <a:solidFill>
                  <a:srgbClr val="666666"/>
                </a:solidFill>
                <a:latin typeface="Courier"/>
              </a:rPr>
              <a:t>,</a:t>
            </a:r>
            <a:r>
              <a:rPr sz="1100">
                <a:latin typeface="Courier"/>
              </a:rPr>
              <a:t> Route</a:t>
            </a:r>
            <a:r>
              <a:rPr sz="1100">
                <a:solidFill>
                  <a:srgbClr val="666666"/>
                </a:solidFill>
                <a:latin typeface="Courier"/>
              </a:rPr>
              <a:t>,</a:t>
            </a:r>
            <a:r>
              <a:rPr sz="1100">
                <a:latin typeface="Courier"/>
              </a:rPr>
              <a:t> Switch } </a:t>
            </a:r>
            <a:r>
              <a:rPr b="1" sz="1100">
                <a:solidFill>
                  <a:srgbClr val="008000"/>
                </a:solidFill>
                <a:latin typeface="Courier"/>
              </a:rPr>
              <a:t>from</a:t>
            </a:r>
            <a:r>
              <a:rPr sz="1100">
                <a:latin typeface="Courier"/>
              </a:rPr>
              <a:t> </a:t>
            </a:r>
            <a:r>
              <a:rPr sz="1100">
                <a:solidFill>
                  <a:srgbClr val="4070A0"/>
                </a:solidFill>
                <a:latin typeface="Courier"/>
              </a:rPr>
              <a:t>'react-router-dom'</a:t>
            </a:r>
            <a:br/>
            <a:r>
              <a:rPr b="1" sz="1100">
                <a:solidFill>
                  <a:srgbClr val="008000"/>
                </a:solidFill>
                <a:latin typeface="Courier"/>
              </a:rPr>
              <a:t>import</a:t>
            </a:r>
            <a:r>
              <a:rPr sz="1100">
                <a:latin typeface="Courier"/>
              </a:rPr>
              <a:t> { Home } </a:t>
            </a:r>
            <a:r>
              <a:rPr b="1" sz="1100">
                <a:solidFill>
                  <a:srgbClr val="008000"/>
                </a:solidFill>
                <a:latin typeface="Courier"/>
              </a:rPr>
              <a:t>from</a:t>
            </a:r>
            <a:r>
              <a:rPr sz="1100">
                <a:latin typeface="Courier"/>
              </a:rPr>
              <a:t> </a:t>
            </a:r>
            <a:r>
              <a:rPr sz="1100">
                <a:solidFill>
                  <a:srgbClr val="4070A0"/>
                </a:solidFill>
                <a:latin typeface="Courier"/>
              </a:rPr>
              <a:t>'./Home'</a:t>
            </a:r>
            <a:br/>
            <a:r>
              <a:rPr b="1" sz="1100">
                <a:solidFill>
                  <a:srgbClr val="008000"/>
                </a:solidFill>
                <a:latin typeface="Courier"/>
              </a:rPr>
              <a:t>import</a:t>
            </a:r>
            <a:r>
              <a:rPr sz="1100">
                <a:latin typeface="Courier"/>
              </a:rPr>
              <a:t> { About } </a:t>
            </a:r>
            <a:r>
              <a:rPr b="1" sz="1100">
                <a:solidFill>
                  <a:srgbClr val="008000"/>
                </a:solidFill>
                <a:latin typeface="Courier"/>
              </a:rPr>
              <a:t>from</a:t>
            </a:r>
            <a:r>
              <a:rPr sz="1100">
                <a:latin typeface="Courier"/>
              </a:rPr>
              <a:t> </a:t>
            </a:r>
            <a:r>
              <a:rPr sz="1100">
                <a:solidFill>
                  <a:srgbClr val="4070A0"/>
                </a:solidFill>
                <a:latin typeface="Courier"/>
              </a:rPr>
              <a:t>'./About'</a:t>
            </a:r>
            <a:br/>
            <a:br/>
            <a:r>
              <a:rPr b="1" sz="1100">
                <a:solidFill>
                  <a:srgbClr val="007020"/>
                </a:solidFill>
                <a:latin typeface="Courier"/>
              </a:rPr>
              <a:t>const</a:t>
            </a:r>
            <a:r>
              <a:rPr sz="1100">
                <a:latin typeface="Courier"/>
              </a:rPr>
              <a:t> routes </a:t>
            </a:r>
            <a:r>
              <a:rPr sz="1100">
                <a:solidFill>
                  <a:srgbClr val="666666"/>
                </a:solidFill>
                <a:latin typeface="Courier"/>
              </a:rPr>
              <a:t>=</a:t>
            </a:r>
            <a:r>
              <a:rPr sz="1100">
                <a:latin typeface="Courier"/>
              </a:rPr>
              <a:t> [</a:t>
            </a:r>
            <a:br/>
            <a:r>
              <a:rPr sz="1100">
                <a:latin typeface="Courier"/>
              </a:rPr>
              <a:t>  { path</a:t>
            </a:r>
            <a:r>
              <a:rPr sz="1100">
                <a:solidFill>
                  <a:srgbClr val="666666"/>
                </a:solidFill>
                <a:latin typeface="Courier"/>
              </a:rPr>
              <a:t>:</a:t>
            </a:r>
            <a:r>
              <a:rPr sz="1100">
                <a:latin typeface="Courier"/>
              </a:rPr>
              <a:t> </a:t>
            </a:r>
            <a:r>
              <a:rPr sz="1100">
                <a:solidFill>
                  <a:srgbClr val="4070A0"/>
                </a:solidFill>
                <a:latin typeface="Courier"/>
              </a:rPr>
              <a:t>"/"</a:t>
            </a:r>
            <a:r>
              <a:rPr sz="1100">
                <a:solidFill>
                  <a:srgbClr val="666666"/>
                </a:solidFill>
                <a:latin typeface="Courier"/>
              </a:rPr>
              <a:t>,</a:t>
            </a:r>
            <a:r>
              <a:rPr sz="1100">
                <a:latin typeface="Courier"/>
              </a:rPr>
              <a:t> component</a:t>
            </a:r>
            <a:r>
              <a:rPr sz="1100">
                <a:solidFill>
                  <a:srgbClr val="666666"/>
                </a:solidFill>
                <a:latin typeface="Courier"/>
              </a:rPr>
              <a:t>:</a:t>
            </a:r>
            <a:r>
              <a:rPr sz="1100">
                <a:latin typeface="Courier"/>
              </a:rPr>
              <a:t> Home }</a:t>
            </a:r>
            <a:r>
              <a:rPr sz="1100">
                <a:solidFill>
                  <a:srgbClr val="666666"/>
                </a:solidFill>
                <a:latin typeface="Courier"/>
              </a:rPr>
              <a:t>,</a:t>
            </a:r>
            <a:br/>
            <a:r>
              <a:rPr sz="1100">
                <a:latin typeface="Courier"/>
              </a:rPr>
              <a:t>  { path</a:t>
            </a:r>
            <a:r>
              <a:rPr sz="1100">
                <a:solidFill>
                  <a:srgbClr val="666666"/>
                </a:solidFill>
                <a:latin typeface="Courier"/>
              </a:rPr>
              <a:t>:</a:t>
            </a:r>
            <a:r>
              <a:rPr sz="1100">
                <a:latin typeface="Courier"/>
              </a:rPr>
              <a:t> </a:t>
            </a:r>
            <a:r>
              <a:rPr sz="1100">
                <a:solidFill>
                  <a:srgbClr val="4070A0"/>
                </a:solidFill>
                <a:latin typeface="Courier"/>
              </a:rPr>
              <a:t>"/about"</a:t>
            </a:r>
            <a:r>
              <a:rPr sz="1100">
                <a:solidFill>
                  <a:srgbClr val="666666"/>
                </a:solidFill>
                <a:latin typeface="Courier"/>
              </a:rPr>
              <a:t>,</a:t>
            </a:r>
            <a:r>
              <a:rPr sz="1100">
                <a:latin typeface="Courier"/>
              </a:rPr>
              <a:t> component</a:t>
            </a:r>
            <a:r>
              <a:rPr sz="1100">
                <a:solidFill>
                  <a:srgbClr val="666666"/>
                </a:solidFill>
                <a:latin typeface="Courier"/>
              </a:rPr>
              <a:t>:</a:t>
            </a:r>
            <a:r>
              <a:rPr sz="1100">
                <a:latin typeface="Courier"/>
              </a:rPr>
              <a:t> About }</a:t>
            </a:r>
            <a:br/>
            <a:r>
              <a:rPr sz="1100">
                <a:latin typeface="Courier"/>
              </a:rPr>
              <a:t>]</a:t>
            </a:r>
            <a:br/>
            <a:r>
              <a:rPr b="1" sz="1100">
                <a:solidFill>
                  <a:srgbClr val="007020"/>
                </a:solidFill>
                <a:latin typeface="Courier"/>
              </a:rPr>
              <a:t>const</a:t>
            </a:r>
            <a:r>
              <a:rPr sz="1100">
                <a:latin typeface="Courier"/>
              </a:rPr>
              <a:t> router </a:t>
            </a:r>
            <a:r>
              <a:rPr sz="1100">
                <a:solidFill>
                  <a:srgbClr val="666666"/>
                </a:solidFill>
                <a:latin typeface="Courier"/>
              </a:rPr>
              <a:t>=</a:t>
            </a:r>
            <a:r>
              <a:rPr sz="1100">
                <a:latin typeface="Courier"/>
              </a:rPr>
              <a:t> </a:t>
            </a:r>
            <a:r>
              <a:rPr sz="1100">
                <a:solidFill>
                  <a:srgbClr val="06287E"/>
                </a:solidFill>
                <a:latin typeface="Courier"/>
              </a:rPr>
              <a:t>createHashRouter</a:t>
            </a:r>
            <a:r>
              <a:rPr sz="1100">
                <a:latin typeface="Courier"/>
              </a:rPr>
              <a:t>(allroutes)</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Router</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RouterProvider router</a:t>
            </a:r>
            <a:r>
              <a:rPr sz="1100">
                <a:solidFill>
                  <a:srgbClr val="666666"/>
                </a:solidFill>
                <a:latin typeface="Courier"/>
              </a:rPr>
              <a:t>=</a:t>
            </a:r>
            <a:r>
              <a:rPr sz="1100">
                <a:latin typeface="Courier"/>
              </a:rPr>
              <a:t>{router} </a:t>
            </a:r>
            <a:r>
              <a:rPr sz="1100">
                <a:solidFill>
                  <a:srgbClr val="666666"/>
                </a:solidFill>
                <a:latin typeface="Courier"/>
              </a:rPr>
              <a:t>/&gt;</a:t>
            </a:r>
            <a:br/>
            <a:r>
              <a:rPr sz="1100">
                <a:latin typeface="Courier"/>
              </a:rPr>
              <a:t>}</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Verschiedene Router</a:t>
            </a:r>
          </a:p>
        </p:txBody>
      </p:sp>
      <p:sp>
        <p:nvSpPr>
          <p:cNvPr id="3" name="Content Placeholder 2"/>
          <p:cNvSpPr>
            <a:spLocks noGrp="1"/>
          </p:cNvSpPr>
          <p:nvPr>
            <p:ph idx="1"/>
          </p:nvPr>
        </p:nvSpPr>
        <p:spPr/>
        <p:txBody>
          <a:bodyPr/>
          <a:lstStyle/>
          <a:p>
            <a:pPr lvl="0" indent="0" marL="0">
              <a:buNone/>
            </a:pPr>
            <a:r>
              <a:rPr sz="1100"/>
              <a:t>Welcher Router? - createBrowserRouter … immer außer wenn es nicht geht - createHashRouter … wenn man den Server nicht konfigurieren kann/möchte und “Sub-URLs” nicht funktionieren (github pages, Apache Capacitor, iOS/Android Webviews) - createStaticRouter … ohne äußere Routes, zum Beispiel beim Testing oder SSR - createMemoryRouter … die Router History ist ein Objekt im Speicher und kann selber initialisiert werden.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Fonts</a:t>
            </a:r>
          </a:p>
        </p:txBody>
      </p:sp>
      <p:sp>
        <p:nvSpPr>
          <p:cNvPr id="3" name="Content Placeholder 2"/>
          <p:cNvSpPr>
            <a:spLocks noGrp="1"/>
          </p:cNvSpPr>
          <p:nvPr>
            <p:ph idx="1"/>
          </p:nvPr>
        </p:nvSpPr>
        <p:spPr/>
        <p:txBody>
          <a:bodyPr/>
          <a:lstStyle/>
          <a:p>
            <a:pPr lvl="0"/>
            <a:r>
              <a:rPr sz="1100"/>
              <a:t>Insbesondere bei Fonts ist es wichtig, die Ladezeit zu optimieren.</a:t>
            </a:r>
          </a:p>
          <a:p>
            <a:pPr lvl="0"/>
            <a:r>
              <a:rPr sz="1100"/>
              <a:t>In Deutschland gibt es auch Datenschutzbestimmungen, die die Verwendung von Google Fonts und anderen Fonts einschränken, falls die Fonts aus dem Internet geladen werden.</a:t>
            </a:r>
          </a:p>
          <a:p>
            <a:pPr lvl="0"/>
            <a:r>
              <a:rPr sz="1100"/>
              <a:t>Lokal eingebundene Fonts sind eine Möglichkeit, um die Ladezeit zu optimieren und die Datenschutzbestimmungen einzuhalten.</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Router Hooks</a:t>
            </a:r>
          </a:p>
        </p:txBody>
      </p:sp>
      <p:sp>
        <p:nvSpPr>
          <p:cNvPr id="3" name="Content Placeholder 2"/>
          <p:cNvSpPr>
            <a:spLocks noGrp="1"/>
          </p:cNvSpPr>
          <p:nvPr>
            <p:ph idx="1"/>
          </p:nvPr>
        </p:nvSpPr>
        <p:spPr/>
        <p:txBody>
          <a:bodyPr/>
          <a:lstStyle/>
          <a:p>
            <a:pPr lvl="0"/>
            <a:r>
              <a:rPr sz="1100"/>
              <a:t>Mittels Hooks kann man den Router programmatisch steuern</a:t>
            </a:r>
          </a:p>
          <a:p>
            <a:pPr lvl="0"/>
            <a:r>
              <a:rPr sz="1100"/>
              <a:t>useLocation() gibt die aktuelle Route/den aktuellen Pfad zurück</a:t>
            </a:r>
          </a:p>
          <a:p>
            <a:pPr lvl="0"/>
            <a:r>
              <a:rPr sz="1100"/>
              <a:t>useNavigate() gibt die Funktion navigate() zum programmatischen Navigieren zurück (mittels index oder mittels Pfad)</a:t>
            </a:r>
          </a:p>
          <a:p>
            <a:pPr lvl="0"/>
            <a:r>
              <a:rPr sz="1100"/>
              <a:t>useParams() gibt ein Objekt mit dem Query-Parametern zurück</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Nested Routes und </a:t>
            </a:r>
          </a:p>
        </p:txBody>
      </p:sp>
      <p:sp>
        <p:nvSpPr>
          <p:cNvPr id="3" name="Content Placeholder 2"/>
          <p:cNvSpPr>
            <a:spLocks noGrp="1"/>
          </p:cNvSpPr>
          <p:nvPr>
            <p:ph idx="1"/>
          </p:nvPr>
        </p:nvSpPr>
        <p:spPr/>
        <p:txBody>
          <a:bodyPr/>
          <a:lstStyle/>
          <a:p>
            <a:pPr lvl="0"/>
            <a:r>
              <a:rPr sz="1100"/>
              <a:t>Nested Routes sind verschachtelte Routen, die in einer Komponente dargestellt werden.</a:t>
            </a:r>
          </a:p>
          <a:p>
            <a:pPr lvl="0"/>
            <a:r>
              <a:rPr sz="1100"/>
              <a:t>Nested Routes werden in der Parent-Komponente definiert und in der Child-Komponente dargestellt.</a:t>
            </a:r>
          </a:p>
          <a:p>
            <a:pPr lvl="0"/>
            <a:r>
              <a:rPr sz="1100"/>
              <a:t>Nested Routes werden in dem </a:t>
            </a:r>
            <a:r>
              <a:rPr sz="1100">
                <a:latin typeface="Courier"/>
              </a:rPr>
              <a:t>&lt;Outlet&gt;</a:t>
            </a:r>
            <a:r>
              <a:rPr sz="1100"/>
              <a:t>-Tag dargestellt.</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Globale Callback f+r Route-Änderungen</a:t>
            </a:r>
          </a:p>
        </p:txBody>
      </p:sp>
      <p:sp>
        <p:nvSpPr>
          <p:cNvPr id="3" name="Content Placeholder 2"/>
          <p:cNvSpPr>
            <a:spLocks noGrp="1"/>
          </p:cNvSpPr>
          <p:nvPr>
            <p:ph idx="1"/>
          </p:nvPr>
        </p:nvSpPr>
        <p:spPr/>
        <p:txBody>
          <a:bodyPr/>
          <a:lstStyle/>
          <a:p>
            <a:pPr lvl="0"/>
            <a:r>
              <a:rPr sz="1100"/>
              <a:t>Mittels der Reaktivität von React und des Router Hooks useLocation() kann man mittels eines kleinen Custom-Hooks auf alle Routen-Änderungen reagieren.</a:t>
            </a:r>
          </a:p>
          <a:p>
            <a:pPr lvl="0" indent="0">
              <a:buNone/>
            </a:pPr>
            <a:r>
              <a:rPr b="1" sz="1100">
                <a:solidFill>
                  <a:srgbClr val="008000"/>
                </a:solidFill>
                <a:latin typeface="Courier"/>
              </a:rPr>
              <a:t>import</a:t>
            </a:r>
            <a:r>
              <a:rPr sz="1100">
                <a:latin typeface="Courier"/>
              </a:rPr>
              <a:t> React</a:t>
            </a:r>
            <a:r>
              <a:rPr sz="1100">
                <a:solidFill>
                  <a:srgbClr val="666666"/>
                </a:solidFill>
                <a:latin typeface="Courier"/>
              </a:rPr>
              <a:t>,</a:t>
            </a:r>
            <a:r>
              <a:rPr sz="1100">
                <a:latin typeface="Courier"/>
              </a:rPr>
              <a:t> { useEffect } </a:t>
            </a:r>
            <a:r>
              <a:rPr b="1" sz="1100">
                <a:solidFill>
                  <a:srgbClr val="008000"/>
                </a:solidFill>
                <a:latin typeface="Courier"/>
              </a:rPr>
              <a:t>from</a:t>
            </a:r>
            <a:r>
              <a:rPr sz="1100">
                <a:latin typeface="Courier"/>
              </a:rPr>
              <a:t> </a:t>
            </a:r>
            <a:r>
              <a:rPr sz="1100">
                <a:solidFill>
                  <a:srgbClr val="4070A0"/>
                </a:solidFill>
                <a:latin typeface="Courier"/>
              </a:rPr>
              <a:t>"react"</a:t>
            </a:r>
            <a:br/>
            <a:r>
              <a:rPr b="1" sz="1100">
                <a:solidFill>
                  <a:srgbClr val="008000"/>
                </a:solidFill>
                <a:latin typeface="Courier"/>
              </a:rPr>
              <a:t>import</a:t>
            </a:r>
            <a:r>
              <a:rPr sz="1100">
                <a:latin typeface="Courier"/>
              </a:rPr>
              <a:t> { useLocation } </a:t>
            </a:r>
            <a:r>
              <a:rPr b="1" sz="1100">
                <a:solidFill>
                  <a:srgbClr val="008000"/>
                </a:solidFill>
                <a:latin typeface="Courier"/>
              </a:rPr>
              <a:t>from</a:t>
            </a:r>
            <a:r>
              <a:rPr sz="1100">
                <a:latin typeface="Courier"/>
              </a:rPr>
              <a:t> </a:t>
            </a:r>
            <a:r>
              <a:rPr sz="1100">
                <a:solidFill>
                  <a:srgbClr val="4070A0"/>
                </a:solidFill>
                <a:latin typeface="Courier"/>
              </a:rPr>
              <a:t>"react-router-dom"</a:t>
            </a:r>
            <a:br/>
            <a:br/>
            <a:r>
              <a:rPr i="1" sz="1100">
                <a:solidFill>
                  <a:srgbClr val="60A0B0"/>
                </a:solidFill>
                <a:latin typeface="Courier"/>
              </a:rPr>
              <a:t>// Custom hook to track route changes</a:t>
            </a:r>
            <a:br/>
            <a:r>
              <a:rPr b="1" sz="1100">
                <a:solidFill>
                  <a:srgbClr val="007020"/>
                </a:solidFill>
                <a:latin typeface="Courier"/>
              </a:rPr>
              <a:t>const</a:t>
            </a:r>
            <a:r>
              <a:rPr sz="1100">
                <a:latin typeface="Courier"/>
              </a:rPr>
              <a:t> useTrackRouteChange </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const</a:t>
            </a:r>
            <a:r>
              <a:rPr sz="1100">
                <a:latin typeface="Courier"/>
              </a:rPr>
              <a:t> location </a:t>
            </a:r>
            <a:r>
              <a:rPr sz="1100">
                <a:solidFill>
                  <a:srgbClr val="666666"/>
                </a:solidFill>
                <a:latin typeface="Courier"/>
              </a:rPr>
              <a:t>=</a:t>
            </a:r>
            <a:r>
              <a:rPr sz="1100">
                <a:latin typeface="Courier"/>
              </a:rPr>
              <a:t> </a:t>
            </a:r>
            <a:r>
              <a:rPr sz="1100">
                <a:solidFill>
                  <a:srgbClr val="06287E"/>
                </a:solidFill>
                <a:latin typeface="Courier"/>
              </a:rPr>
              <a:t>useLocation</a:t>
            </a:r>
            <a:r>
              <a:rPr sz="1100">
                <a:latin typeface="Courier"/>
              </a:rPr>
              <a:t>()</a:t>
            </a:r>
            <a:r>
              <a:rPr sz="1100">
                <a:solidFill>
                  <a:srgbClr val="666666"/>
                </a:solidFill>
                <a:latin typeface="Courier"/>
              </a:rPr>
              <a:t>;</a:t>
            </a:r>
            <a:br/>
            <a:r>
              <a:rPr sz="1100">
                <a:latin typeface="Courier"/>
              </a:rPr>
              <a:t>    </a:t>
            </a:r>
            <a:r>
              <a:rPr sz="1100">
                <a:solidFill>
                  <a:srgbClr val="06287E"/>
                </a:solidFill>
                <a:latin typeface="Courier"/>
              </a:rPr>
              <a:t>useEffect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"Route changed to:"</a:t>
            </a:r>
            <a:r>
              <a:rPr sz="1100">
                <a:solidFill>
                  <a:srgbClr val="666666"/>
                </a:solidFill>
                <a:latin typeface="Courier"/>
              </a:rPr>
              <a:t>,</a:t>
            </a:r>
            <a:r>
              <a:rPr sz="1100">
                <a:latin typeface="Courier"/>
              </a:rPr>
              <a:t> location</a:t>
            </a:r>
            <a:r>
              <a:rPr sz="1100">
                <a:solidFill>
                  <a:srgbClr val="666666"/>
                </a:solidFill>
                <a:latin typeface="Courier"/>
              </a:rPr>
              <a:t>.</a:t>
            </a:r>
            <a:r>
              <a:rPr sz="1100">
                <a:solidFill>
                  <a:srgbClr val="7D9029"/>
                </a:solidFill>
                <a:latin typeface="Courier"/>
              </a:rPr>
              <a:t>pathname</a:t>
            </a:r>
            <a:r>
              <a:rPr sz="1100">
                <a:latin typeface="Courier"/>
              </a:rPr>
              <a:t>)</a:t>
            </a:r>
            <a:r>
              <a:rPr sz="1100">
                <a:solidFill>
                  <a:srgbClr val="666666"/>
                </a:solidFill>
                <a:latin typeface="Courier"/>
              </a:rPr>
              <a:t>;</a:t>
            </a:r>
            <a:br/>
            <a:r>
              <a:rPr sz="1100">
                <a:latin typeface="Courier"/>
              </a:rPr>
              <a:t>        </a:t>
            </a:r>
            <a:r>
              <a:rPr i="1" sz="1100">
                <a:solidFill>
                  <a:srgbClr val="60A0B0"/>
                </a:solidFill>
                <a:latin typeface="Courier"/>
              </a:rPr>
              <a:t>// analytics.trackPageView(location.pathname);</a:t>
            </a:r>
            <a:br/>
            <a:r>
              <a:rPr sz="1100">
                <a:latin typeface="Courier"/>
              </a:rPr>
              <a:t>    }</a:t>
            </a:r>
            <a:r>
              <a:rPr sz="1100">
                <a:solidFill>
                  <a:srgbClr val="666666"/>
                </a:solidFill>
                <a:latin typeface="Courier"/>
              </a:rPr>
              <a:t>,</a:t>
            </a:r>
            <a:r>
              <a:rPr sz="1100">
                <a:latin typeface="Courier"/>
              </a:rPr>
              <a:t> [location])  </a:t>
            </a:r>
            <a:r>
              <a:rPr i="1" sz="1100">
                <a:solidFill>
                  <a:srgbClr val="60A0B0"/>
                </a:solidFill>
                <a:latin typeface="Courier"/>
              </a:rPr>
              <a:t>// run every time the location changes</a:t>
            </a:r>
            <a:br/>
            <a:r>
              <a:rPr sz="1100">
                <a:latin typeface="Courier"/>
              </a:rPr>
              <a:t>}</a:t>
            </a:r>
          </a:p>
          <a:p>
            <a:pPr lvl="0"/>
            <a:r>
              <a:rPr sz="1100"/>
              <a:t>Somit kann man zum Beispiel ein Analytics-Tool einbinden, das auf alle Routen-Änderungen reagiert oder bei bestimmten Bereichen der Webanwendung spezielle Aktionen ausführen.</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Vite and Tailwind CSS</a:t>
            </a:r>
          </a:p>
        </p:txBody>
      </p:sp>
      <p:sp>
        <p:nvSpPr>
          <p:cNvPr id="3" name="Content Placeholder 2"/>
          <p:cNvSpPr>
            <a:spLocks noGrp="1"/>
          </p:cNvSpPr>
          <p:nvPr>
            <p:ph idx="1"/>
          </p:nvPr>
        </p:nvSpPr>
        <p:spPr/>
        <p:txBody>
          <a:bodyPr/>
          <a:lstStyle/>
          <a:p>
            <a:pPr lvl="0"/>
            <a:r>
              <a:rPr sz="1100"/>
              <a:t>Tailwind CSS ist eine Utility-First CSS-Framework</a:t>
            </a:r>
          </a:p>
          <a:p>
            <a:pPr lvl="0"/>
            <a:r>
              <a:rPr sz="1100"/>
              <a:t>Es wird verwendet, um benutzerdefinierte Designs zu erstellen, ohne CSS zu schreiben. Man schreibt nur CSS-Klassen in den HTML-Code und kombiniert sie, um das Design zu erstellen.</a:t>
            </a:r>
          </a:p>
          <a:p>
            <a:pPr lvl="0"/>
            <a:r>
              <a:rPr sz="1100"/>
              <a:t>Kombinationen von Tailwind-Klassen können mittels @apply zu herkömmlichen CSS-Klassen zusammengefasst werden.</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Vite und Tailwind CSS Installation</a:t>
            </a:r>
          </a:p>
        </p:txBody>
      </p:sp>
      <p:sp>
        <p:nvSpPr>
          <p:cNvPr id="3" name="Content Placeholder 2"/>
          <p:cNvSpPr>
            <a:spLocks noGrp="1"/>
          </p:cNvSpPr>
          <p:nvPr>
            <p:ph idx="1"/>
          </p:nvPr>
        </p:nvSpPr>
        <p:spPr/>
        <p:txBody>
          <a:bodyPr/>
          <a:lstStyle/>
          <a:p>
            <a:pPr lvl="0"/>
            <a:r>
              <a:rPr sz="1100"/>
              <a:t>Setup:</a:t>
            </a:r>
          </a:p>
          <a:p>
            <a:pPr lvl="0" indent="0">
              <a:buNone/>
            </a:pPr>
            <a:r>
              <a:rPr sz="1100">
                <a:latin typeface="Courier"/>
              </a:rPr>
              <a:t>npm install </a:t>
            </a:r>
            <a:r>
              <a:rPr sz="1100">
                <a:solidFill>
                  <a:srgbClr val="7D9029"/>
                </a:solidFill>
                <a:latin typeface="Courier"/>
              </a:rPr>
              <a:t>-D</a:t>
            </a:r>
            <a:r>
              <a:rPr sz="1100">
                <a:latin typeface="Courier"/>
              </a:rPr>
              <a:t> tailwindcss postcss autoprefixer</a:t>
            </a:r>
            <a:br/>
            <a:r>
              <a:rPr sz="1100">
                <a:latin typeface="Courier"/>
              </a:rPr>
              <a:t>npx tailwindcss init </a:t>
            </a:r>
            <a:r>
              <a:rPr sz="1100">
                <a:solidFill>
                  <a:srgbClr val="7D9029"/>
                </a:solidFill>
                <a:latin typeface="Courier"/>
              </a:rPr>
              <a:t>-p</a:t>
            </a:r>
          </a:p>
          <a:p>
            <a:pPr lvl="0"/>
            <a:r>
              <a:rPr sz="1100">
                <a:latin typeface="Courier"/>
              </a:rPr>
              <a:t>tailwind.config.js</a:t>
            </a:r>
            <a:r>
              <a:rPr sz="1100"/>
              <a:t> anlegen</a:t>
            </a:r>
          </a:p>
          <a:p>
            <a:pPr lvl="0" indent="0">
              <a:buNone/>
            </a:pPr>
            <a:r>
              <a:rPr i="1" sz="1100">
                <a:solidFill>
                  <a:srgbClr val="60A0B0"/>
                </a:solidFill>
                <a:latin typeface="Courier"/>
              </a:rPr>
              <a:t>/** </a:t>
            </a:r>
            <a:r>
              <a:rPr b="1" i="1" sz="1100">
                <a:solidFill>
                  <a:srgbClr val="60A0B0"/>
                </a:solidFill>
                <a:latin typeface="Courier"/>
              </a:rPr>
              <a:t>@type</a:t>
            </a:r>
            <a:r>
              <a:rPr i="1" sz="1100">
                <a:solidFill>
                  <a:srgbClr val="60A0B0"/>
                </a:solidFill>
                <a:latin typeface="Courier"/>
              </a:rPr>
              <a:t> {import('tailwindcss').Config} */</a:t>
            </a:r>
            <a:br/>
            <a:r>
              <a:rPr b="1" sz="1100">
                <a:solidFill>
                  <a:srgbClr val="008000"/>
                </a:solidFill>
                <a:latin typeface="Courier"/>
              </a:rPr>
              <a:t>export</a:t>
            </a:r>
            <a:r>
              <a:rPr sz="1100">
                <a:latin typeface="Courier"/>
              </a:rPr>
              <a:t> </a:t>
            </a:r>
            <a:r>
              <a:rPr b="1" sz="1100">
                <a:solidFill>
                  <a:srgbClr val="008000"/>
                </a:solidFill>
                <a:latin typeface="Courier"/>
              </a:rPr>
              <a:t>default</a:t>
            </a:r>
            <a:r>
              <a:rPr sz="1100">
                <a:latin typeface="Courier"/>
              </a:rPr>
              <a:t> {</a:t>
            </a:r>
            <a:br/>
            <a:r>
              <a:rPr sz="1100">
                <a:latin typeface="Courier"/>
              </a:rPr>
              <a:t>  </a:t>
            </a:r>
            <a:r>
              <a:rPr sz="1100">
                <a:solidFill>
                  <a:srgbClr val="902000"/>
                </a:solidFill>
                <a:latin typeface="Courier"/>
              </a:rPr>
              <a:t>content</a:t>
            </a:r>
            <a:r>
              <a:rPr sz="1100">
                <a:solidFill>
                  <a:srgbClr val="666666"/>
                </a:solidFill>
                <a:latin typeface="Courier"/>
              </a:rPr>
              <a:t>:</a:t>
            </a:r>
            <a:r>
              <a:rPr sz="1100">
                <a:latin typeface="Courier"/>
              </a:rPr>
              <a:t> [</a:t>
            </a:r>
            <a:br/>
            <a:r>
              <a:rPr sz="1100">
                <a:latin typeface="Courier"/>
              </a:rPr>
              <a:t>    </a:t>
            </a:r>
            <a:r>
              <a:rPr sz="1100">
                <a:solidFill>
                  <a:srgbClr val="4070A0"/>
                </a:solidFill>
                <a:latin typeface="Courier"/>
              </a:rPr>
              <a:t>"./index.html"</a:t>
            </a:r>
            <a:r>
              <a:rPr sz="1100">
                <a:solidFill>
                  <a:srgbClr val="666666"/>
                </a:solidFill>
                <a:latin typeface="Courier"/>
              </a:rPr>
              <a:t>,</a:t>
            </a:r>
            <a:br/>
            <a:r>
              <a:rPr sz="1100">
                <a:latin typeface="Courier"/>
              </a:rPr>
              <a:t>    </a:t>
            </a:r>
            <a:r>
              <a:rPr sz="1100">
                <a:solidFill>
                  <a:srgbClr val="4070A0"/>
                </a:solidFill>
                <a:latin typeface="Courier"/>
              </a:rPr>
              <a:t>"./src/**/*.{js,ts,jsx,tsx}"</a:t>
            </a:r>
            <a:r>
              <a:rPr sz="1100">
                <a:solidFill>
                  <a:srgbClr val="666666"/>
                </a:solidFill>
                <a:latin typeface="Courier"/>
              </a:rPr>
              <a:t>,</a:t>
            </a:r>
            <a:br/>
            <a:r>
              <a:rPr sz="1100">
                <a:latin typeface="Courier"/>
              </a:rPr>
              <a:t>  ]</a:t>
            </a:r>
            <a:r>
              <a:rPr sz="1100">
                <a:solidFill>
                  <a:srgbClr val="666666"/>
                </a:solidFill>
                <a:latin typeface="Courier"/>
              </a:rPr>
              <a:t>,</a:t>
            </a:r>
            <a:br/>
            <a:r>
              <a:rPr sz="1100">
                <a:latin typeface="Courier"/>
              </a:rPr>
              <a:t>  </a:t>
            </a:r>
            <a:r>
              <a:rPr sz="1100">
                <a:solidFill>
                  <a:srgbClr val="902000"/>
                </a:solidFill>
                <a:latin typeface="Courier"/>
              </a:rPr>
              <a:t>theme</a:t>
            </a:r>
            <a:r>
              <a:rPr sz="1100">
                <a:solidFill>
                  <a:srgbClr val="666666"/>
                </a:solidFill>
                <a:latin typeface="Courier"/>
              </a:rPr>
              <a:t>:</a:t>
            </a:r>
            <a:r>
              <a:rPr sz="1100">
                <a:latin typeface="Courier"/>
              </a:rPr>
              <a:t> {  </a:t>
            </a:r>
            <a:r>
              <a:rPr sz="1100">
                <a:solidFill>
                  <a:srgbClr val="902000"/>
                </a:solidFill>
                <a:latin typeface="Courier"/>
              </a:rPr>
              <a:t>extend</a:t>
            </a:r>
            <a:r>
              <a:rPr sz="1100">
                <a:solidFill>
                  <a:srgbClr val="666666"/>
                </a:solidFill>
                <a:latin typeface="Courier"/>
              </a:rPr>
              <a:t>:</a:t>
            </a:r>
            <a:r>
              <a:rPr sz="1100">
                <a:latin typeface="Courier"/>
              </a:rPr>
              <a:t> {}</a:t>
            </a:r>
            <a:r>
              <a:rPr sz="1100">
                <a:solidFill>
                  <a:srgbClr val="666666"/>
                </a:solidFill>
                <a:latin typeface="Courier"/>
              </a:rPr>
              <a:t>,</a:t>
            </a:r>
            <a:r>
              <a:rPr sz="1100">
                <a:latin typeface="Courier"/>
              </a:rPr>
              <a:t>  }</a:t>
            </a:r>
            <a:r>
              <a:rPr sz="1100">
                <a:solidFill>
                  <a:srgbClr val="666666"/>
                </a:solidFill>
                <a:latin typeface="Courier"/>
              </a:rPr>
              <a:t>,</a:t>
            </a:r>
            <a:br/>
            <a:r>
              <a:rPr sz="1100">
                <a:latin typeface="Courier"/>
              </a:rPr>
              <a:t>  </a:t>
            </a:r>
            <a:r>
              <a:rPr sz="1100">
                <a:solidFill>
                  <a:srgbClr val="902000"/>
                </a:solidFill>
                <a:latin typeface="Courier"/>
              </a:rPr>
              <a:t>plugins</a:t>
            </a:r>
            <a:r>
              <a:rPr sz="1100">
                <a:solidFill>
                  <a:srgbClr val="666666"/>
                </a:solidFill>
                <a:latin typeface="Courier"/>
              </a:rPr>
              <a:t>:</a:t>
            </a:r>
            <a:r>
              <a:rPr sz="1100">
                <a:latin typeface="Courier"/>
              </a:rPr>
              <a:t> []</a:t>
            </a:r>
            <a:r>
              <a:rPr sz="1100">
                <a:solidFill>
                  <a:srgbClr val="666666"/>
                </a:solidFill>
                <a:latin typeface="Courier"/>
              </a:rPr>
              <a:t>,</a:t>
            </a:r>
            <a:br/>
            <a:r>
              <a:rPr sz="1100">
                <a:latin typeface="Courier"/>
              </a:rPr>
              <a:t>}</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Vite und Tailwind CSS Konfiguration</a:t>
            </a:r>
          </a:p>
        </p:txBody>
      </p:sp>
      <p:sp>
        <p:nvSpPr>
          <p:cNvPr id="3" name="Content Placeholder 2"/>
          <p:cNvSpPr>
            <a:spLocks noGrp="1"/>
          </p:cNvSpPr>
          <p:nvPr>
            <p:ph idx="1"/>
          </p:nvPr>
        </p:nvSpPr>
        <p:spPr/>
        <p:txBody>
          <a:bodyPr/>
          <a:lstStyle/>
          <a:p>
            <a:pPr lvl="0" indent="0" marL="0">
              <a:buNone/>
            </a:pPr>
            <a:r>
              <a:rPr sz="1100"/>
              <a:t>In index.css (oder anderer Haupt-Css Datei) folgendes am Anfang einfügen:</a:t>
            </a:r>
          </a:p>
          <a:p>
            <a:pPr lvl="0" indent="0">
              <a:buNone/>
            </a:pPr>
            <a:r>
              <a:rPr b="1" sz="1100">
                <a:solidFill>
                  <a:srgbClr val="008000"/>
                </a:solidFill>
                <a:latin typeface="Courier"/>
              </a:rPr>
              <a:t>@tailwind</a:t>
            </a:r>
            <a:r>
              <a:rPr sz="1100">
                <a:latin typeface="Courier"/>
              </a:rPr>
              <a:t> base</a:t>
            </a:r>
            <a:r>
              <a:rPr sz="1100">
                <a:solidFill>
                  <a:srgbClr val="666666"/>
                </a:solidFill>
                <a:latin typeface="Courier"/>
              </a:rPr>
              <a:t>;</a:t>
            </a:r>
            <a:br/>
            <a:r>
              <a:rPr b="1" sz="1100">
                <a:solidFill>
                  <a:srgbClr val="008000"/>
                </a:solidFill>
                <a:latin typeface="Courier"/>
              </a:rPr>
              <a:t>@tailwind</a:t>
            </a:r>
            <a:r>
              <a:rPr sz="1100">
                <a:latin typeface="Courier"/>
              </a:rPr>
              <a:t> components</a:t>
            </a:r>
            <a:r>
              <a:rPr sz="1100">
                <a:solidFill>
                  <a:srgbClr val="666666"/>
                </a:solidFill>
                <a:latin typeface="Courier"/>
              </a:rPr>
              <a:t>;</a:t>
            </a:r>
            <a:br/>
            <a:r>
              <a:rPr b="1" sz="1100">
                <a:solidFill>
                  <a:srgbClr val="008000"/>
                </a:solidFill>
                <a:latin typeface="Courier"/>
              </a:rPr>
              <a:t>@tailwind</a:t>
            </a:r>
            <a:r>
              <a:rPr sz="1100">
                <a:latin typeface="Courier"/>
              </a:rPr>
              <a:t> utilities</a:t>
            </a:r>
            <a:r>
              <a:rPr sz="1100">
                <a:solidFill>
                  <a:srgbClr val="666666"/>
                </a:solidFill>
                <a:latin typeface="Courier"/>
              </a:rPr>
              <a:t>;</a:t>
            </a:r>
          </a:p>
          <a:p>
            <a:pPr lvl="0" indent="0" marL="0">
              <a:buNone/>
            </a:pPr>
            <a:r>
              <a:rPr sz="1100"/>
              <a:t>Nach Bedarf und Gusto eigene Classes mit Tailwind Styles befüllen mittels @apply</a:t>
            </a:r>
          </a:p>
          <a:p>
            <a:pPr lvl="0" indent="0">
              <a:buNone/>
            </a:pPr>
            <a:r>
              <a:rPr sz="1100">
                <a:latin typeface="Courier"/>
              </a:rPr>
              <a:t>button {</a:t>
            </a:r>
            <a:br/>
            <a:r>
              <a:rPr sz="1100">
                <a:latin typeface="Courier"/>
              </a:rPr>
              <a:t>    </a:t>
            </a:r>
            <a:r>
              <a:rPr b="1" sz="1100">
                <a:solidFill>
                  <a:srgbClr val="008000"/>
                </a:solidFill>
                <a:latin typeface="Courier"/>
              </a:rPr>
              <a:t>@apply</a:t>
            </a:r>
            <a:r>
              <a:rPr sz="1100">
                <a:latin typeface="Courier"/>
              </a:rPr>
              <a:t> w-full bg-blue-500 text-white p-4</a:t>
            </a:r>
            <a:br/>
            <a:r>
              <a:rPr sz="1100">
                <a:latin typeface="Courier"/>
              </a:rPr>
              <a:t>}</a:t>
            </a:r>
            <a:br/>
            <a:br/>
            <a:r>
              <a:rPr sz="1100">
                <a:latin typeface="Courier"/>
              </a:rPr>
              <a:t>a {  </a:t>
            </a:r>
            <a:r>
              <a:rPr b="1" sz="1100">
                <a:solidFill>
                  <a:srgbClr val="FF0000"/>
                </a:solidFill>
                <a:latin typeface="Courier"/>
              </a:rPr>
              <a:t>// mixing allowed</a:t>
            </a:r>
            <a:br/>
            <a:r>
              <a:rPr sz="1100">
                <a:latin typeface="Courier"/>
              </a:rPr>
              <a:t>    </a:t>
            </a:r>
            <a:r>
              <a:rPr b="1" sz="1100">
                <a:solidFill>
                  <a:srgbClr val="007020"/>
                </a:solidFill>
                <a:latin typeface="Courier"/>
              </a:rPr>
              <a:t>cursor</a:t>
            </a:r>
            <a:r>
              <a:rPr sz="1100">
                <a:latin typeface="Courier"/>
              </a:rPr>
              <a:t>: </a:t>
            </a:r>
            <a:r>
              <a:rPr sz="1100">
                <a:solidFill>
                  <a:srgbClr val="40A070"/>
                </a:solidFill>
                <a:latin typeface="Courier"/>
              </a:rPr>
              <a:t>pointer</a:t>
            </a:r>
            <a:r>
              <a:rPr sz="1100">
                <a:solidFill>
                  <a:srgbClr val="666666"/>
                </a:solidFill>
                <a:latin typeface="Courier"/>
              </a:rPr>
              <a:t>;</a:t>
            </a:r>
            <a:br/>
            <a:r>
              <a:rPr sz="1100">
                <a:latin typeface="Courier"/>
              </a:rPr>
              <a:t>    </a:t>
            </a:r>
            <a:r>
              <a:rPr b="1" sz="1100">
                <a:solidFill>
                  <a:srgbClr val="007020"/>
                </a:solidFill>
                <a:latin typeface="Courier"/>
              </a:rPr>
              <a:t>text-decoration</a:t>
            </a:r>
            <a:r>
              <a:rPr sz="1100">
                <a:latin typeface="Courier"/>
              </a:rPr>
              <a:t>: </a:t>
            </a:r>
            <a:r>
              <a:rPr sz="1100">
                <a:solidFill>
                  <a:srgbClr val="40A070"/>
                </a:solidFill>
                <a:latin typeface="Courier"/>
              </a:rPr>
              <a:t>none</a:t>
            </a:r>
            <a:r>
              <a:rPr sz="1100">
                <a:solidFill>
                  <a:srgbClr val="666666"/>
                </a:solidFill>
                <a:latin typeface="Courier"/>
              </a:rPr>
              <a:t>;</a:t>
            </a:r>
            <a:br/>
            <a:r>
              <a:rPr sz="1100">
                <a:latin typeface="Courier"/>
              </a:rPr>
              <a:t>    </a:t>
            </a:r>
            <a:r>
              <a:rPr b="1" sz="1100">
                <a:solidFill>
                  <a:srgbClr val="007020"/>
                </a:solidFill>
                <a:latin typeface="Courier"/>
              </a:rPr>
              <a:t>color</a:t>
            </a:r>
            <a:r>
              <a:rPr sz="1100">
                <a:latin typeface="Courier"/>
              </a:rPr>
              <a:t>: </a:t>
            </a:r>
            <a:r>
              <a:rPr sz="1100">
                <a:solidFill>
                  <a:srgbClr val="008000"/>
                </a:solidFill>
                <a:latin typeface="Courier"/>
              </a:rPr>
              <a:t>inherit</a:t>
            </a:r>
            <a:r>
              <a:rPr sz="1100">
                <a:solidFill>
                  <a:srgbClr val="666666"/>
                </a:solidFill>
                <a:latin typeface="Courier"/>
              </a:rPr>
              <a:t>;</a:t>
            </a:r>
            <a:br/>
            <a:r>
              <a:rPr sz="1100">
                <a:latin typeface="Courier"/>
              </a:rPr>
              <a:t>    </a:t>
            </a:r>
            <a:r>
              <a:rPr b="1" sz="1100">
                <a:solidFill>
                  <a:srgbClr val="008000"/>
                </a:solidFill>
                <a:latin typeface="Courier"/>
              </a:rPr>
              <a:t>@apply</a:t>
            </a:r>
            <a:r>
              <a:rPr sz="1100">
                <a:latin typeface="Courier"/>
              </a:rPr>
              <a:t> text-blue-800</a:t>
            </a:r>
            <a:r>
              <a:rPr sz="1100">
                <a:solidFill>
                  <a:srgbClr val="666666"/>
                </a:solidFill>
                <a:latin typeface="Courier"/>
              </a:rPr>
              <a:t>;</a:t>
            </a:r>
            <a:br/>
            <a:r>
              <a:rPr sz="1100">
                <a:latin typeface="Courier"/>
              </a:rPr>
              <a:t>}</a:t>
            </a:r>
            <a:br/>
            <a:r>
              <a:rPr sz="1100">
                <a:latin typeface="Courier"/>
              </a:rPr>
              <a:t>a:hover { @apply text-blue-600</a:t>
            </a:r>
            <a:r>
              <a:rPr sz="1100">
                <a:solidFill>
                  <a:srgbClr val="666666"/>
                </a:solidFill>
                <a:latin typeface="Courier"/>
              </a:rPr>
              <a:t>;</a:t>
            </a:r>
            <a:r>
              <a:rPr sz="1100">
                <a:latin typeface="Courier"/>
              </a:rPr>
              <a:t> }</a:t>
            </a:r>
            <a:br/>
            <a:r>
              <a:rPr sz="1100">
                <a:latin typeface="Courier"/>
              </a:rPr>
              <a:t>a</a:t>
            </a:r>
            <a:r>
              <a:rPr sz="1100">
                <a:solidFill>
                  <a:srgbClr val="06287E"/>
                </a:solidFill>
                <a:latin typeface="Courier"/>
              </a:rPr>
              <a:t>.active</a:t>
            </a:r>
            <a:r>
              <a:rPr sz="1100">
                <a:latin typeface="Courier"/>
              </a:rPr>
              <a:t> { </a:t>
            </a:r>
            <a:r>
              <a:rPr b="1" sz="1100">
                <a:solidFill>
                  <a:srgbClr val="008000"/>
                </a:solidFill>
                <a:latin typeface="Courier"/>
              </a:rPr>
              <a:t>@apply</a:t>
            </a:r>
            <a:r>
              <a:rPr sz="1100">
                <a:latin typeface="Courier"/>
              </a:rPr>
              <a:t> border-b-2 border-blue-500</a:t>
            </a:r>
            <a:r>
              <a:rPr sz="1100">
                <a:solidFill>
                  <a:srgbClr val="666666"/>
                </a:solidFill>
                <a:latin typeface="Courier"/>
              </a:rPr>
              <a:t>;</a:t>
            </a:r>
            <a:r>
              <a:rPr sz="1100">
                <a:latin typeface="Courier"/>
              </a:rPr>
              <a:t> }</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und Animationen</a:t>
            </a:r>
          </a:p>
        </p:txBody>
      </p:sp>
      <p:sp>
        <p:nvSpPr>
          <p:cNvPr id="3" name="Content Placeholder 2"/>
          <p:cNvSpPr>
            <a:spLocks noGrp="1"/>
          </p:cNvSpPr>
          <p:nvPr>
            <p:ph idx="1"/>
          </p:nvPr>
        </p:nvSpPr>
        <p:spPr/>
        <p:txBody>
          <a:bodyPr/>
          <a:lstStyle/>
          <a:p>
            <a:pPr lvl="0"/>
            <a:r>
              <a:rPr sz="1100"/>
              <a:t>In React-Dom sind keine Animationen eingebaut.</a:t>
            </a:r>
          </a:p>
          <a:p>
            <a:pPr lvl="0"/>
            <a:r>
              <a:rPr sz="1100"/>
              <a:t>Ein beliebtes Animations-Framework ist Framer Motion.</a:t>
            </a:r>
          </a:p>
          <a:p>
            <a:pPr lvl="0"/>
            <a:r>
              <a:rPr sz="1100"/>
              <a:t>Einfache Animationen kann man auch leicht selber in React mittels CSS-Transitions oder CSS-Animations erstellen.</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Framer Motion</a:t>
            </a:r>
          </a:p>
        </p:txBody>
      </p:sp>
      <p:sp>
        <p:nvSpPr>
          <p:cNvPr id="3" name="Content Placeholder 2"/>
          <p:cNvSpPr>
            <a:spLocks noGrp="1"/>
          </p:cNvSpPr>
          <p:nvPr>
            <p:ph idx="1"/>
          </p:nvPr>
        </p:nvSpPr>
        <p:spPr/>
        <p:txBody>
          <a:bodyPr/>
          <a:lstStyle/>
          <a:p>
            <a:pPr lvl="0"/>
            <a:r>
              <a:rPr sz="1100"/>
              <a:t>Framer Motion ist eine Library für React, die es ermöglicht, Animationen zu erstellen.</a:t>
            </a:r>
          </a:p>
          <a:p>
            <a:pPr lvl="0"/>
            <a:r>
              <a:rPr sz="1100"/>
              <a:t>Installation:</a:t>
            </a:r>
          </a:p>
          <a:p>
            <a:pPr lvl="0" indent="0">
              <a:buNone/>
            </a:pPr>
            <a:r>
              <a:rPr sz="1100">
                <a:latin typeface="Courier"/>
              </a:rPr>
              <a:t>npm install framer-motion</a:t>
            </a:r>
          </a:p>
          <a:p>
            <a:pPr lvl="0"/>
            <a:r>
              <a:rPr sz="1100"/>
              <a:t>Beispiel:</a:t>
            </a:r>
          </a:p>
          <a:p>
            <a:pPr lvl="0" indent="0">
              <a:buNone/>
            </a:pPr>
            <a:br/>
            <a:r>
              <a:rPr b="1" sz="1100">
                <a:solidFill>
                  <a:srgbClr val="008000"/>
                </a:solidFill>
                <a:latin typeface="Courier"/>
              </a:rPr>
              <a:t>import</a:t>
            </a:r>
            <a:r>
              <a:rPr sz="1100">
                <a:latin typeface="Courier"/>
              </a:rPr>
              <a:t> { motion } </a:t>
            </a:r>
            <a:r>
              <a:rPr b="1" sz="1100">
                <a:solidFill>
                  <a:srgbClr val="008000"/>
                </a:solidFill>
                <a:latin typeface="Courier"/>
              </a:rPr>
              <a:t>from</a:t>
            </a:r>
            <a:r>
              <a:rPr sz="1100">
                <a:latin typeface="Courier"/>
              </a:rPr>
              <a:t> </a:t>
            </a:r>
            <a:r>
              <a:rPr sz="1100">
                <a:solidFill>
                  <a:srgbClr val="4070A0"/>
                </a:solidFill>
                <a:latin typeface="Courier"/>
              </a:rPr>
              <a:t>'framer-motion'</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AnimatedComponent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motion</a:t>
            </a:r>
            <a:r>
              <a:rPr sz="1100">
                <a:solidFill>
                  <a:srgbClr val="666666"/>
                </a:solidFill>
                <a:latin typeface="Courier"/>
              </a:rPr>
              <a:t>.</a:t>
            </a:r>
            <a:r>
              <a:rPr sz="1100">
                <a:solidFill>
                  <a:srgbClr val="7D9029"/>
                </a:solidFill>
                <a:latin typeface="Courier"/>
              </a:rPr>
              <a:t>div</a:t>
            </a:r>
            <a:br/>
            <a:r>
              <a:rPr sz="1100">
                <a:latin typeface="Courier"/>
              </a:rPr>
              <a:t>            initial</a:t>
            </a:r>
            <a:r>
              <a:rPr sz="1100">
                <a:solidFill>
                  <a:srgbClr val="666666"/>
                </a:solidFill>
                <a:latin typeface="Courier"/>
              </a:rPr>
              <a:t>=</a:t>
            </a:r>
            <a:r>
              <a:rPr sz="1100">
                <a:latin typeface="Courier"/>
              </a:rPr>
              <a:t>{{ opacity</a:t>
            </a:r>
            <a:r>
              <a:rPr sz="1100">
                <a:solidFill>
                  <a:srgbClr val="666666"/>
                </a:solidFill>
                <a:latin typeface="Courier"/>
              </a:rPr>
              <a:t>:</a:t>
            </a:r>
            <a:r>
              <a:rPr sz="1100">
                <a:latin typeface="Courier"/>
              </a:rPr>
              <a:t> </a:t>
            </a:r>
            <a:r>
              <a:rPr sz="1100">
                <a:solidFill>
                  <a:srgbClr val="40A070"/>
                </a:solidFill>
                <a:latin typeface="Courier"/>
              </a:rPr>
              <a:t>0</a:t>
            </a:r>
            <a:r>
              <a:rPr sz="1100">
                <a:latin typeface="Courier"/>
              </a:rPr>
              <a:t> }}</a:t>
            </a:r>
            <a:br/>
            <a:r>
              <a:rPr sz="1100">
                <a:latin typeface="Courier"/>
              </a:rPr>
              <a:t>            animate</a:t>
            </a:r>
            <a:r>
              <a:rPr sz="1100">
                <a:solidFill>
                  <a:srgbClr val="666666"/>
                </a:solidFill>
                <a:latin typeface="Courier"/>
              </a:rPr>
              <a:t>=</a:t>
            </a:r>
            <a:r>
              <a:rPr sz="1100">
                <a:latin typeface="Courier"/>
              </a:rPr>
              <a:t>{{ opacity</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 }}</a:t>
            </a:r>
            <a:br/>
            <a:r>
              <a:rPr sz="1100">
                <a:latin typeface="Courier"/>
              </a:rPr>
              <a:t>            transition</a:t>
            </a:r>
            <a:r>
              <a:rPr sz="1100">
                <a:solidFill>
                  <a:srgbClr val="666666"/>
                </a:solidFill>
                <a:latin typeface="Courier"/>
              </a:rPr>
              <a:t>=</a:t>
            </a:r>
            <a:r>
              <a:rPr sz="1100">
                <a:latin typeface="Courier"/>
              </a:rPr>
              <a:t>{{ duration</a:t>
            </a:r>
            <a:r>
              <a:rPr sz="1100">
                <a:solidFill>
                  <a:srgbClr val="666666"/>
                </a:solidFill>
                <a:latin typeface="Courier"/>
              </a:rPr>
              <a:t>:</a:t>
            </a:r>
            <a:r>
              <a:rPr sz="1100">
                <a:latin typeface="Courier"/>
              </a:rPr>
              <a:t> </a:t>
            </a:r>
            <a:r>
              <a:rPr sz="1100">
                <a:solidFill>
                  <a:srgbClr val="40A070"/>
                </a:solidFill>
                <a:latin typeface="Courier"/>
              </a:rPr>
              <a:t>2</a:t>
            </a:r>
            <a:r>
              <a:rPr sz="1100">
                <a:latin typeface="Courier"/>
              </a:rPr>
              <a:t> }}</a:t>
            </a:r>
            <a:b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Animated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motion</a:t>
            </a:r>
            <a:r>
              <a:rPr sz="1100">
                <a:solidFill>
                  <a:srgbClr val="666666"/>
                </a:solidFill>
                <a:latin typeface="Courier"/>
              </a:rPr>
              <a:t>.</a:t>
            </a:r>
            <a:r>
              <a:rPr sz="1100">
                <a:solidFill>
                  <a:srgbClr val="7D9029"/>
                </a:solidFill>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Icons</a:t>
            </a:r>
          </a:p>
        </p:txBody>
      </p:sp>
      <p:sp>
        <p:nvSpPr>
          <p:cNvPr id="3" name="Content Placeholder 2"/>
          <p:cNvSpPr>
            <a:spLocks noGrp="1"/>
          </p:cNvSpPr>
          <p:nvPr>
            <p:ph idx="1"/>
          </p:nvPr>
        </p:nvSpPr>
        <p:spPr/>
        <p:txBody>
          <a:bodyPr/>
          <a:lstStyle/>
          <a:p>
            <a:pPr lvl="0"/>
            <a:r>
              <a:rPr sz="1100"/>
              <a:t>Icons können als SVG-Dateien eingebunden werden.</a:t>
            </a:r>
          </a:p>
          <a:p>
            <a:pPr lvl="0"/>
            <a:r>
              <a:rPr sz="1100"/>
              <a:t>SVG-Dateien können auch als Komponenten in React verwendet werden.</a:t>
            </a:r>
          </a:p>
          <a:p>
            <a:pPr lvl="0"/>
            <a:r>
              <a:rPr sz="1100"/>
              <a:t>Es gibt auch Libraries wie </a:t>
            </a:r>
            <a:r>
              <a:rPr sz="1100">
                <a:latin typeface="Courier"/>
              </a:rPr>
              <a:t>react-icons</a:t>
            </a:r>
            <a:r>
              <a:rPr sz="1100"/>
              <a:t> oder </a:t>
            </a:r>
            <a:r>
              <a:rPr sz="1100">
                <a:latin typeface="Courier"/>
              </a:rPr>
              <a:t>heroicons</a:t>
            </a:r>
            <a:r>
              <a:rPr sz="1100"/>
              <a:t> die Icons als Komponenten bereitstellen.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Vite Proxy</a:t>
            </a:r>
          </a:p>
        </p:txBody>
      </p:sp>
      <p:sp>
        <p:nvSpPr>
          <p:cNvPr id="3" name="Content Placeholder 2"/>
          <p:cNvSpPr>
            <a:spLocks noGrp="1"/>
          </p:cNvSpPr>
          <p:nvPr>
            <p:ph idx="1"/>
          </p:nvPr>
        </p:nvSpPr>
        <p:spPr/>
        <p:txBody>
          <a:bodyPr/>
          <a:lstStyle/>
          <a:p>
            <a:pPr lvl="0"/>
            <a:r>
              <a:rPr sz="1100"/>
              <a:t>Vite hat eine eingebaute Proxy-Funktion, die es ermöglicht, Anfragen an einen anderen Server weiterzuleiten.</a:t>
            </a:r>
          </a:p>
          <a:p>
            <a:pPr lvl="0"/>
            <a:r>
              <a:rPr sz="1100"/>
              <a:t>Das ist besonders nützlich, wenn man Anforderungen an einen anderen Server sendet und diese aufgrund der SOP blockiert werden.</a:t>
            </a:r>
          </a:p>
          <a:p>
            <a:pPr lvl="0"/>
            <a:r>
              <a:rPr sz="1100"/>
              <a:t>Da man keine CORS-Header setzen möchte, ist die Verwendung eines Proxys eine gute Möglichkeit, um dieses Problem zu umgehen.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Webpack und create-react-app</a:t>
            </a:r>
          </a:p>
        </p:txBody>
      </p:sp>
      <p:sp>
        <p:nvSpPr>
          <p:cNvPr id="3" name="Content Placeholder 2"/>
          <p:cNvSpPr>
            <a:spLocks noGrp="1"/>
          </p:cNvSpPr>
          <p:nvPr>
            <p:ph idx="1"/>
          </p:nvPr>
        </p:nvSpPr>
        <p:spPr/>
        <p:txBody>
          <a:bodyPr/>
          <a:lstStyle/>
          <a:p>
            <a:pPr lvl="0"/>
            <a:r>
              <a:rPr sz="1100"/>
              <a:t>Webpack ist der Bundler der vor Vite am meisten verwendet wurde.</a:t>
            </a:r>
          </a:p>
          <a:p>
            <a:pPr lvl="0"/>
            <a:r>
              <a:rPr sz="1100"/>
              <a:t>Webpack benötigt keine native Unterstützung für ES-Module, da es alles in Bundles packt und auch während der Entwicklungszeit keine Module verwendet.</a:t>
            </a:r>
          </a:p>
          <a:p>
            <a:pPr lvl="0"/>
            <a:r>
              <a:rPr sz="1100"/>
              <a:t>Der alte Standard zum Anlegen von React-Projekten war </a:t>
            </a:r>
            <a:r>
              <a:rPr sz="1100">
                <a:latin typeface="Courier"/>
              </a:rPr>
              <a:t>create-react-app</a:t>
            </a:r>
            <a:r>
              <a:rPr sz="1100"/>
              <a:t>. Die von diesem Tool erstellten Projekte verwenden Webpack.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a:t>
            </a:r>
          </a:p>
        </p:txBody>
      </p:sp>
      <p:sp>
        <p:nvSpPr>
          <p:cNvPr id="3" name="Content Placeholder 2"/>
          <p:cNvSpPr>
            <a:spLocks noGrp="1"/>
          </p:cNvSpPr>
          <p:nvPr>
            <p:ph idx="1"/>
          </p:nvPr>
        </p:nvSpPr>
        <p:spPr/>
        <p:txBody>
          <a:bodyPr/>
          <a:lstStyle/>
          <a:p>
            <a:pPr lvl="0"/>
            <a:r>
              <a:rPr sz="1100"/>
              <a:t>Komponenten-basiert</a:t>
            </a:r>
          </a:p>
          <a:p>
            <a:pPr lvl="0"/>
            <a:r>
              <a:rPr sz="1100"/>
              <a:t>Virtueller DOM</a:t>
            </a:r>
          </a:p>
          <a:p>
            <a:pPr lvl="0"/>
            <a:r>
              <a:rPr sz="1100"/>
              <a:t>One-Way Datenfluss</a:t>
            </a:r>
          </a:p>
          <a:p>
            <a:pPr lvl="0"/>
            <a:r>
              <a:rPr sz="1100"/>
              <a:t>Lifecycle-Hooks</a:t>
            </a:r>
          </a:p>
          <a:p>
            <a:pPr lvl="0"/>
            <a:r>
              <a:rPr sz="1100"/>
              <a:t>Statemanagement</a:t>
            </a:r>
          </a:p>
          <a:p>
            <a:pPr lvl="0"/>
            <a:r>
              <a:rPr sz="1100"/>
              <a:t>Deklarative Syntax</a:t>
            </a:r>
          </a:p>
          <a:p>
            <a:pPr lvl="0"/>
            <a:r>
              <a:rPr sz="1100"/>
              <a:t>Ökosystem “Webtech” (Bundler, NPM Packages, Typescript)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und React</a:t>
            </a:r>
          </a:p>
        </p:txBody>
      </p:sp>
      <p:sp>
        <p:nvSpPr>
          <p:cNvPr id="3" name="Content Placeholder 2"/>
          <p:cNvSpPr>
            <a:spLocks noGrp="1"/>
          </p:cNvSpPr>
          <p:nvPr>
            <p:ph idx="1"/>
          </p:nvPr>
        </p:nvSpPr>
        <p:spPr/>
        <p:txBody>
          <a:bodyPr/>
          <a:lstStyle/>
          <a:p>
            <a:pPr lvl="0"/>
            <a:r>
              <a:rPr sz="1100"/>
              <a:t>React verwendet folgende Javascript-Idiome häufig:</a:t>
            </a:r>
          </a:p>
          <a:p>
            <a:pPr lvl="0"/>
            <a:r>
              <a:rPr sz="1100"/>
              <a:t>Destructuring</a:t>
            </a:r>
          </a:p>
          <a:p>
            <a:pPr lvl="0"/>
            <a:r>
              <a:rPr sz="1100"/>
              <a:t>Spread-Operator</a:t>
            </a:r>
          </a:p>
          <a:p>
            <a:pPr lvl="0"/>
            <a:r>
              <a:rPr sz="1100"/>
              <a:t>Arrow-Functions</a:t>
            </a:r>
          </a:p>
          <a:p>
            <a:pPr lvl="0"/>
            <a:r>
              <a:rPr sz="1100"/>
              <a:t>Template-Strings</a:t>
            </a:r>
          </a:p>
          <a:p>
            <a:pPr lvl="0"/>
            <a:r>
              <a:rPr sz="1100"/>
              <a:t>Optional Chaining</a:t>
            </a:r>
          </a:p>
          <a:p>
            <a:pPr lvl="0"/>
            <a:r>
              <a:rPr sz="1100"/>
              <a:t>Nullish Coalescing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Destrukturierung von Objekten</a:t>
            </a:r>
          </a:p>
        </p:txBody>
      </p:sp>
      <p:sp>
        <p:nvSpPr>
          <p:cNvPr id="3" name="Content Placeholder 2"/>
          <p:cNvSpPr>
            <a:spLocks noGrp="1"/>
          </p:cNvSpPr>
          <p:nvPr>
            <p:ph idx="1"/>
          </p:nvPr>
        </p:nvSpPr>
        <p:spPr/>
        <p:txBody>
          <a:bodyPr/>
          <a:lstStyle/>
          <a:p>
            <a:pPr lvl="0"/>
            <a:r>
              <a:rPr sz="1100"/>
              <a:t>In Javascript können Variablen mittels Destructuring aus Objekten extrahiert werden</a:t>
            </a:r>
          </a:p>
          <a:p>
            <a:pPr lvl="0" indent="0" marL="0">
              <a:buNone/>
            </a:pPr>
            <a:r>
              <a:rPr sz="1100"/>
              <a:t>Beispiel:</a:t>
            </a:r>
          </a:p>
          <a:p>
            <a:pPr lvl="0" indent="0">
              <a:buNone/>
            </a:pPr>
            <a:r>
              <a:rPr b="1" sz="1100">
                <a:solidFill>
                  <a:srgbClr val="007020"/>
                </a:solidFill>
                <a:latin typeface="Courier"/>
              </a:rPr>
              <a:t>const</a:t>
            </a:r>
            <a:r>
              <a:rPr sz="1100">
                <a:latin typeface="Courier"/>
              </a:rPr>
              <a:t> person </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'Max'</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a:t>
            </a:r>
            <a:r>
              <a:rPr sz="1100">
                <a:solidFill>
                  <a:srgbClr val="40A070"/>
                </a:solidFill>
                <a:latin typeface="Courier"/>
              </a:rPr>
              <a:t>30</a:t>
            </a:r>
            <a:r>
              <a:rPr sz="1100">
                <a:latin typeface="Courier"/>
              </a:rPr>
              <a:t>}</a:t>
            </a:r>
            <a:r>
              <a:rPr sz="1100">
                <a:solidFill>
                  <a:srgbClr val="666666"/>
                </a:solidFill>
                <a:latin typeface="Courier"/>
              </a:rPr>
              <a:t>;</a:t>
            </a:r>
            <a:br/>
            <a:r>
              <a:rPr b="1" sz="1100">
                <a:solidFill>
                  <a:srgbClr val="007020"/>
                </a:solidFill>
                <a:latin typeface="Courier"/>
              </a:rPr>
              <a:t>const</a:t>
            </a:r>
            <a:r>
              <a:rPr sz="1100">
                <a:latin typeface="Courier"/>
              </a:rPr>
              <a:t> {name</a:t>
            </a:r>
            <a:r>
              <a:rPr sz="1100">
                <a:solidFill>
                  <a:srgbClr val="666666"/>
                </a:solidFill>
                <a:latin typeface="Courier"/>
              </a:rPr>
              <a:t>,</a:t>
            </a:r>
            <a:r>
              <a:rPr sz="1100">
                <a:latin typeface="Courier"/>
              </a:rPr>
              <a:t> age} </a:t>
            </a:r>
            <a:r>
              <a:rPr sz="1100">
                <a:solidFill>
                  <a:srgbClr val="666666"/>
                </a:solidFill>
                <a:latin typeface="Courier"/>
              </a:rPr>
              <a:t>=</a:t>
            </a:r>
            <a:r>
              <a:rPr sz="1100">
                <a:latin typeface="Courier"/>
              </a:rPr>
              <a:t> person</a:t>
            </a:r>
            <a:r>
              <a:rPr sz="1100">
                <a:solidFill>
                  <a:srgbClr val="666666"/>
                </a:solidFill>
                <a:latin typeface="Courier"/>
              </a:rPr>
              <a:t>;</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(name)</a:t>
            </a:r>
            <a:r>
              <a:rPr sz="1100">
                <a:solidFill>
                  <a:srgbClr val="666666"/>
                </a:solidFill>
                <a:latin typeface="Courier"/>
              </a:rPr>
              <a:t>;</a:t>
            </a:r>
            <a:r>
              <a:rPr sz="1100">
                <a:latin typeface="Courier"/>
              </a:rPr>
              <a:t> </a:t>
            </a:r>
            <a:r>
              <a:rPr i="1" sz="1100">
                <a:solidFill>
                  <a:srgbClr val="60A0B0"/>
                </a:solidFill>
                <a:latin typeface="Courier"/>
              </a:rPr>
              <a:t>// Max</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(age)</a:t>
            </a:r>
            <a:r>
              <a:rPr sz="1100">
                <a:solidFill>
                  <a:srgbClr val="666666"/>
                </a:solidFill>
                <a:latin typeface="Courier"/>
              </a:rPr>
              <a:t>;</a:t>
            </a:r>
            <a:r>
              <a:rPr sz="1100">
                <a:latin typeface="Courier"/>
              </a:rPr>
              <a:t> </a:t>
            </a:r>
            <a:r>
              <a:rPr i="1" sz="1100">
                <a:solidFill>
                  <a:srgbClr val="60A0B0"/>
                </a:solidFill>
                <a:latin typeface="Courier"/>
              </a:rPr>
              <a:t>// 30</a:t>
            </a:r>
          </a:p>
          <a:p>
            <a:pPr lvl="0"/>
            <a:r>
              <a:rPr sz="1100"/>
              <a:t>Das erspart das Schreiben von </a:t>
            </a:r>
            <a:r>
              <a:rPr sz="1100">
                <a:latin typeface="Courier"/>
              </a:rPr>
              <a:t>props.name</a:t>
            </a:r>
            <a:r>
              <a:rPr sz="1100"/>
              <a:t> und </a:t>
            </a:r>
            <a:r>
              <a:rPr sz="1100">
                <a:latin typeface="Courier"/>
              </a:rPr>
              <a:t>props.age</a:t>
            </a:r>
            <a:r>
              <a:rPr sz="1100"/>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Destrukturierung von Arrays</a:t>
            </a:r>
          </a:p>
        </p:txBody>
      </p:sp>
      <p:sp>
        <p:nvSpPr>
          <p:cNvPr id="3" name="Content Placeholder 2"/>
          <p:cNvSpPr>
            <a:spLocks noGrp="1"/>
          </p:cNvSpPr>
          <p:nvPr>
            <p:ph idx="1"/>
          </p:nvPr>
        </p:nvSpPr>
        <p:spPr/>
        <p:txBody>
          <a:bodyPr/>
          <a:lstStyle/>
          <a:p>
            <a:pPr lvl="0"/>
            <a:r>
              <a:rPr sz="1100"/>
              <a:t>Arrays können ebenfalls destrukturiert werden:</a:t>
            </a:r>
          </a:p>
          <a:p>
            <a:pPr lvl="0" indent="0">
              <a:buNone/>
            </a:pPr>
            <a:r>
              <a:rPr b="1" sz="1100">
                <a:solidFill>
                  <a:srgbClr val="007020"/>
                </a:solidFill>
                <a:latin typeface="Courier"/>
              </a:rPr>
              <a:t>const</a:t>
            </a:r>
            <a:r>
              <a:rPr sz="1100">
                <a:latin typeface="Courier"/>
              </a:rPr>
              <a:t> numbers </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a:t>
            </a:r>
            <a:r>
              <a:rPr sz="1100">
                <a:solidFill>
                  <a:srgbClr val="40A070"/>
                </a:solidFill>
                <a:latin typeface="Courier"/>
              </a:rPr>
              <a:t>2</a:t>
            </a:r>
            <a:r>
              <a:rPr sz="1100">
                <a:latin typeface="Courier"/>
              </a:rPr>
              <a:t> ]</a:t>
            </a:r>
            <a:r>
              <a:rPr sz="1100">
                <a:solidFill>
                  <a:srgbClr val="666666"/>
                </a:solidFill>
                <a:latin typeface="Courier"/>
              </a:rPr>
              <a:t>;</a:t>
            </a:r>
            <a:br/>
            <a:r>
              <a:rPr b="1" sz="1100">
                <a:solidFill>
                  <a:srgbClr val="007020"/>
                </a:solidFill>
                <a:latin typeface="Courier"/>
              </a:rPr>
              <a:t>const</a:t>
            </a:r>
            <a:r>
              <a:rPr sz="1100">
                <a:latin typeface="Courier"/>
              </a:rPr>
              <a:t> [first</a:t>
            </a:r>
            <a:r>
              <a:rPr sz="1100">
                <a:solidFill>
                  <a:srgbClr val="666666"/>
                </a:solidFill>
                <a:latin typeface="Courier"/>
              </a:rPr>
              <a:t>,</a:t>
            </a:r>
            <a:r>
              <a:rPr sz="1100">
                <a:latin typeface="Courier"/>
              </a:rPr>
              <a:t> second ] </a:t>
            </a:r>
            <a:r>
              <a:rPr sz="1100">
                <a:solidFill>
                  <a:srgbClr val="666666"/>
                </a:solidFill>
                <a:latin typeface="Courier"/>
              </a:rPr>
              <a:t>=</a:t>
            </a:r>
            <a:r>
              <a:rPr sz="1100">
                <a:latin typeface="Courier"/>
              </a:rPr>
              <a:t> numbers</a:t>
            </a:r>
            <a:r>
              <a:rPr sz="1100">
                <a:solidFill>
                  <a:srgbClr val="666666"/>
                </a:solidFill>
                <a:latin typeface="Courier"/>
              </a:rPr>
              <a:t>;</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(first)</a:t>
            </a:r>
            <a:r>
              <a:rPr sz="1100">
                <a:solidFill>
                  <a:srgbClr val="666666"/>
                </a:solidFill>
                <a:latin typeface="Courier"/>
              </a:rPr>
              <a:t>;</a:t>
            </a:r>
            <a:r>
              <a:rPr sz="1100">
                <a:latin typeface="Courier"/>
              </a:rPr>
              <a:t> </a:t>
            </a:r>
            <a:r>
              <a:rPr i="1" sz="1100">
                <a:solidFill>
                  <a:srgbClr val="60A0B0"/>
                </a:solidFill>
                <a:latin typeface="Courier"/>
              </a:rPr>
              <a:t>// 1</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(second)</a:t>
            </a:r>
            <a:r>
              <a:rPr sz="1100">
                <a:solidFill>
                  <a:srgbClr val="666666"/>
                </a:solidFill>
                <a:latin typeface="Courier"/>
              </a:rPr>
              <a:t>;</a:t>
            </a:r>
            <a:r>
              <a:rPr sz="1100">
                <a:latin typeface="Courier"/>
              </a:rPr>
              <a:t> </a:t>
            </a:r>
            <a:r>
              <a:rPr i="1" sz="1100">
                <a:solidFill>
                  <a:srgbClr val="60A0B0"/>
                </a:solidFill>
                <a:latin typeface="Courier"/>
              </a:rPr>
              <a:t>//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Spread-Operator</a:t>
            </a:r>
          </a:p>
        </p:txBody>
      </p:sp>
      <p:sp>
        <p:nvSpPr>
          <p:cNvPr id="3" name="Content Placeholder 2"/>
          <p:cNvSpPr>
            <a:spLocks noGrp="1"/>
          </p:cNvSpPr>
          <p:nvPr>
            <p:ph idx="1"/>
          </p:nvPr>
        </p:nvSpPr>
        <p:spPr/>
        <p:txBody>
          <a:bodyPr/>
          <a:lstStyle/>
          <a:p>
            <a:pPr lvl="0"/>
            <a:r>
              <a:rPr sz="1100"/>
              <a:t>Der Spread-Operator </a:t>
            </a:r>
            <a:r>
              <a:rPr sz="1100">
                <a:latin typeface="Courier"/>
              </a:rPr>
              <a:t>...</a:t>
            </a:r>
            <a:r>
              <a:rPr sz="1100"/>
              <a:t> kann verwendet werden, um Objekte zu kopieren und zu erweitern:</a:t>
            </a:r>
          </a:p>
          <a:p>
            <a:pPr lvl="0" indent="0">
              <a:buNone/>
            </a:pPr>
            <a:r>
              <a:rPr b="1" sz="1100">
                <a:solidFill>
                  <a:srgbClr val="007020"/>
                </a:solidFill>
                <a:latin typeface="Courier"/>
              </a:rPr>
              <a:t>const</a:t>
            </a:r>
            <a:r>
              <a:rPr sz="1100">
                <a:latin typeface="Courier"/>
              </a:rPr>
              <a:t> person </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'Max'</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a:t>
            </a:r>
            <a:r>
              <a:rPr sz="1100">
                <a:solidFill>
                  <a:srgbClr val="40A070"/>
                </a:solidFill>
                <a:latin typeface="Courier"/>
              </a:rPr>
              <a:t>30</a:t>
            </a:r>
            <a:r>
              <a:rPr sz="1100">
                <a:latin typeface="Courier"/>
              </a:rPr>
              <a:t>}</a:t>
            </a:r>
            <a:r>
              <a:rPr sz="1100">
                <a:solidFill>
                  <a:srgbClr val="666666"/>
                </a:solidFill>
                <a:latin typeface="Courier"/>
              </a:rPr>
              <a:t>;</a:t>
            </a:r>
            <a:br/>
            <a:r>
              <a:rPr b="1" sz="1100">
                <a:solidFill>
                  <a:srgbClr val="007020"/>
                </a:solidFill>
                <a:latin typeface="Courier"/>
              </a:rPr>
              <a:t>const</a:t>
            </a:r>
            <a:r>
              <a:rPr sz="1100">
                <a:latin typeface="Courier"/>
              </a:rPr>
              <a:t> copied </a:t>
            </a:r>
            <a:r>
              <a:rPr sz="1100">
                <a:solidFill>
                  <a:srgbClr val="666666"/>
                </a:solidFill>
                <a:latin typeface="Courier"/>
              </a:rPr>
              <a:t>=</a:t>
            </a:r>
            <a:r>
              <a:rPr sz="1100">
                <a:latin typeface="Courier"/>
              </a:rPr>
              <a:t> {</a:t>
            </a:r>
            <a:r>
              <a:rPr sz="1100">
                <a:solidFill>
                  <a:srgbClr val="666666"/>
                </a:solidFill>
                <a:latin typeface="Courier"/>
              </a:rPr>
              <a:t>...</a:t>
            </a:r>
            <a:r>
              <a:rPr sz="1100">
                <a:latin typeface="Courier"/>
              </a:rPr>
              <a:t>person</a:t>
            </a:r>
            <a:r>
              <a:rPr sz="1100">
                <a:solidFill>
                  <a:srgbClr val="666666"/>
                </a:solidFill>
                <a:latin typeface="Courier"/>
              </a:rPr>
              <a:t>,</a:t>
            </a:r>
            <a:r>
              <a:rPr sz="1100">
                <a:latin typeface="Courier"/>
              </a:rPr>
              <a:t> job</a:t>
            </a:r>
            <a:r>
              <a:rPr sz="1100">
                <a:solidFill>
                  <a:srgbClr val="666666"/>
                </a:solidFill>
                <a:latin typeface="Courier"/>
              </a:rPr>
              <a:t>:</a:t>
            </a:r>
            <a:r>
              <a:rPr sz="1100">
                <a:latin typeface="Courier"/>
              </a:rPr>
              <a:t> </a:t>
            </a:r>
            <a:r>
              <a:rPr sz="1100">
                <a:solidFill>
                  <a:srgbClr val="4070A0"/>
                </a:solidFill>
                <a:latin typeface="Courier"/>
              </a:rPr>
              <a:t>'Developer'</a:t>
            </a:r>
            <a:r>
              <a:rPr sz="1100">
                <a:latin typeface="Courier"/>
              </a:rPr>
              <a:t>}</a:t>
            </a:r>
            <a:r>
              <a:rPr sz="1100">
                <a:solidFill>
                  <a:srgbClr val="666666"/>
                </a:solidFill>
                <a:latin typeface="Courier"/>
              </a:rPr>
              <a:t>;</a:t>
            </a:r>
          </a:p>
          <a:p>
            <a:pPr lvl="0"/>
            <a:r>
              <a:rPr sz="1100"/>
              <a:t>Der Spread-Operator kann auch verwendet werden, um Arrays zu kopieren und zu erweitern:</a:t>
            </a:r>
          </a:p>
          <a:p>
            <a:pPr lvl="0" indent="0">
              <a:buNone/>
            </a:pPr>
            <a:r>
              <a:rPr b="1" sz="1100">
                <a:solidFill>
                  <a:srgbClr val="007020"/>
                </a:solidFill>
                <a:latin typeface="Courier"/>
              </a:rPr>
              <a:t>const</a:t>
            </a:r>
            <a:r>
              <a:rPr sz="1100">
                <a:latin typeface="Courier"/>
              </a:rPr>
              <a:t> numbers </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a:t>
            </a:r>
            <a:r>
              <a:rPr sz="1100">
                <a:solidFill>
                  <a:srgbClr val="40A070"/>
                </a:solidFill>
                <a:latin typeface="Courier"/>
              </a:rPr>
              <a:t>2</a:t>
            </a:r>
            <a:r>
              <a:rPr sz="1100">
                <a:solidFill>
                  <a:srgbClr val="666666"/>
                </a:solidFill>
                <a:latin typeface="Courier"/>
              </a:rPr>
              <a:t>,</a:t>
            </a:r>
            <a:r>
              <a:rPr sz="1100">
                <a:latin typeface="Courier"/>
              </a:rPr>
              <a:t> </a:t>
            </a:r>
            <a:r>
              <a:rPr sz="1100">
                <a:solidFill>
                  <a:srgbClr val="40A070"/>
                </a:solidFill>
                <a:latin typeface="Courier"/>
              </a:rPr>
              <a:t>3</a:t>
            </a:r>
            <a:r>
              <a:rPr sz="1100">
                <a:latin typeface="Courier"/>
              </a:rPr>
              <a:t>]</a:t>
            </a:r>
            <a:r>
              <a:rPr sz="1100">
                <a:solidFill>
                  <a:srgbClr val="666666"/>
                </a:solidFill>
                <a:latin typeface="Courier"/>
              </a:rPr>
              <a:t>;</a:t>
            </a:r>
            <a:br/>
            <a:r>
              <a:rPr b="1" sz="1100">
                <a:solidFill>
                  <a:srgbClr val="007020"/>
                </a:solidFill>
                <a:latin typeface="Courier"/>
              </a:rPr>
              <a:t>const</a:t>
            </a:r>
            <a:r>
              <a:rPr sz="1100">
                <a:latin typeface="Courier"/>
              </a:rPr>
              <a:t> copied </a:t>
            </a:r>
            <a:r>
              <a:rPr sz="1100">
                <a:solidFill>
                  <a:srgbClr val="666666"/>
                </a:solidFill>
                <a:latin typeface="Courier"/>
              </a:rPr>
              <a:t>=</a:t>
            </a:r>
            <a:r>
              <a:rPr sz="1100">
                <a:latin typeface="Courier"/>
              </a:rPr>
              <a:t> [</a:t>
            </a:r>
            <a:r>
              <a:rPr sz="1100">
                <a:solidFill>
                  <a:srgbClr val="666666"/>
                </a:solidFill>
                <a:latin typeface="Courier"/>
              </a:rPr>
              <a:t>...</a:t>
            </a:r>
            <a:r>
              <a:rPr sz="1100">
                <a:latin typeface="Courier"/>
              </a:rPr>
              <a:t>numbers</a:t>
            </a:r>
            <a:r>
              <a:rPr sz="1100">
                <a:solidFill>
                  <a:srgbClr val="666666"/>
                </a:solidFill>
                <a:latin typeface="Courier"/>
              </a:rPr>
              <a:t>,</a:t>
            </a:r>
            <a:r>
              <a:rPr sz="1100">
                <a:latin typeface="Courier"/>
              </a:rPr>
              <a:t> </a:t>
            </a:r>
            <a:r>
              <a:rPr sz="1100">
                <a:solidFill>
                  <a:srgbClr val="40A070"/>
                </a:solidFill>
                <a:latin typeface="Courier"/>
              </a:rPr>
              <a:t>4</a:t>
            </a:r>
            <a:r>
              <a:rPr sz="1100">
                <a:latin typeface="Courier"/>
              </a:rPr>
              <a:t>]</a:t>
            </a:r>
            <a:r>
              <a:rPr sz="1100">
                <a:solidFill>
                  <a:srgbClr val="666666"/>
                </a:solidFill>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Arrow-Functions</a:t>
            </a:r>
          </a:p>
        </p:txBody>
      </p:sp>
      <p:sp>
        <p:nvSpPr>
          <p:cNvPr id="3" name="Content Placeholder 2"/>
          <p:cNvSpPr>
            <a:spLocks noGrp="1"/>
          </p:cNvSpPr>
          <p:nvPr>
            <p:ph idx="1"/>
          </p:nvPr>
        </p:nvSpPr>
        <p:spPr/>
        <p:txBody>
          <a:bodyPr/>
          <a:lstStyle/>
          <a:p>
            <a:pPr lvl="0"/>
            <a:r>
              <a:rPr sz="1100"/>
              <a:t>Arrow-Functions sind eine kürzere Schreibweise für Funktionen:</a:t>
            </a:r>
          </a:p>
          <a:p>
            <a:pPr lvl="0" indent="0">
              <a:buNone/>
            </a:pPr>
            <a:r>
              <a:rPr b="1" sz="1100">
                <a:solidFill>
                  <a:srgbClr val="007020"/>
                </a:solidFill>
                <a:latin typeface="Courier"/>
              </a:rPr>
              <a:t>const</a:t>
            </a:r>
            <a:r>
              <a:rPr sz="1100">
                <a:latin typeface="Courier"/>
              </a:rPr>
              <a:t> add </a:t>
            </a:r>
            <a:r>
              <a:rPr sz="1100">
                <a:solidFill>
                  <a:srgbClr val="666666"/>
                </a:solidFill>
                <a:latin typeface="Courier"/>
              </a:rPr>
              <a:t>=</a:t>
            </a:r>
            <a:r>
              <a:rPr sz="1100">
                <a:latin typeface="Courier"/>
              </a:rPr>
              <a:t> (a</a:t>
            </a:r>
            <a:r>
              <a:rPr sz="1100">
                <a:solidFill>
                  <a:srgbClr val="666666"/>
                </a:solidFill>
                <a:latin typeface="Courier"/>
              </a:rPr>
              <a:t>,</a:t>
            </a:r>
            <a:r>
              <a:rPr sz="1100">
                <a:latin typeface="Courier"/>
              </a:rPr>
              <a:t> b) </a:t>
            </a:r>
            <a:r>
              <a:rPr b="1" sz="1100">
                <a:solidFill>
                  <a:srgbClr val="007020"/>
                </a:solidFill>
                <a:latin typeface="Courier"/>
              </a:rPr>
              <a:t>=&gt;</a:t>
            </a:r>
            <a:r>
              <a:rPr sz="1100">
                <a:latin typeface="Courier"/>
              </a:rPr>
              <a:t> a </a:t>
            </a:r>
            <a:r>
              <a:rPr sz="1100">
                <a:solidFill>
                  <a:srgbClr val="666666"/>
                </a:solidFill>
                <a:latin typeface="Courier"/>
              </a:rPr>
              <a:t>+</a:t>
            </a:r>
            <a:r>
              <a:rPr sz="1100">
                <a:latin typeface="Courier"/>
              </a:rPr>
              <a:t> b</a:t>
            </a:r>
            <a:r>
              <a:rPr sz="1100">
                <a:solidFill>
                  <a:srgbClr val="666666"/>
                </a:solidFill>
                <a:latin typeface="Courier"/>
              </a:rPr>
              <a:t>;</a:t>
            </a:r>
          </a:p>
          <a:p>
            <a:pPr lvl="0" indent="0" marL="0">
              <a:buNone/>
            </a:pPr>
            <a:r>
              <a:rPr sz="1100"/>
              <a:t>anstelle von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add</a:t>
            </a:r>
            <a:r>
              <a:rPr sz="1100">
                <a:latin typeface="Courier"/>
              </a:rPr>
              <a:t>(a</a:t>
            </a:r>
            <a:r>
              <a:rPr sz="1100">
                <a:solidFill>
                  <a:srgbClr val="666666"/>
                </a:solidFill>
                <a:latin typeface="Courier"/>
              </a:rPr>
              <a:t>,</a:t>
            </a:r>
            <a:r>
              <a:rPr sz="1100">
                <a:latin typeface="Courier"/>
              </a:rPr>
              <a:t> b) { </a:t>
            </a:r>
            <a:r>
              <a:rPr b="1" sz="1100">
                <a:solidFill>
                  <a:srgbClr val="007020"/>
                </a:solidFill>
                <a:latin typeface="Courier"/>
              </a:rPr>
              <a:t>return</a:t>
            </a:r>
            <a:r>
              <a:rPr sz="1100">
                <a:latin typeface="Courier"/>
              </a:rPr>
              <a:t> a </a:t>
            </a:r>
            <a:r>
              <a:rPr sz="1100">
                <a:solidFill>
                  <a:srgbClr val="666666"/>
                </a:solidFill>
                <a:latin typeface="Courier"/>
              </a:rPr>
              <a:t>+</a:t>
            </a:r>
            <a:r>
              <a:rPr sz="1100">
                <a:latin typeface="Courier"/>
              </a:rPr>
              <a:t> b</a:t>
            </a:r>
            <a:r>
              <a:rPr sz="1100">
                <a:solidFill>
                  <a:srgbClr val="666666"/>
                </a:solidFill>
                <a:latin typeface="Courier"/>
              </a:rPr>
              <a:t>;</a:t>
            </a:r>
            <a:r>
              <a:rPr sz="1100">
                <a:latin typeface="Courier"/>
              </a:rPr>
              <a:t>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Arrow-Functions</a:t>
            </a:r>
          </a:p>
        </p:txBody>
      </p:sp>
      <p:sp>
        <p:nvSpPr>
          <p:cNvPr id="3" name="Content Placeholder 2"/>
          <p:cNvSpPr>
            <a:spLocks noGrp="1"/>
          </p:cNvSpPr>
          <p:nvPr>
            <p:ph idx="1"/>
          </p:nvPr>
        </p:nvSpPr>
        <p:spPr/>
        <p:txBody>
          <a:bodyPr/>
          <a:lstStyle/>
          <a:p>
            <a:pPr lvl="0"/>
            <a:r>
              <a:rPr sz="1100"/>
              <a:t>Folgende Kurzschreibweisen sind möglich:</a:t>
            </a:r>
          </a:p>
          <a:p>
            <a:pPr lvl="0" indent="0">
              <a:buNone/>
            </a:pPr>
            <a:r>
              <a:rPr b="1" sz="1100">
                <a:solidFill>
                  <a:srgbClr val="007020"/>
                </a:solidFill>
                <a:latin typeface="Courier"/>
              </a:rPr>
              <a:t>const</a:t>
            </a:r>
            <a:r>
              <a:rPr sz="1100">
                <a:latin typeface="Courier"/>
              </a:rPr>
              <a:t> square </a:t>
            </a:r>
            <a:r>
              <a:rPr sz="1100">
                <a:solidFill>
                  <a:srgbClr val="666666"/>
                </a:solidFill>
                <a:latin typeface="Courier"/>
              </a:rPr>
              <a:t>=</a:t>
            </a:r>
            <a:r>
              <a:rPr sz="1100">
                <a:latin typeface="Courier"/>
              </a:rPr>
              <a:t> (a) </a:t>
            </a:r>
            <a:r>
              <a:rPr b="1" sz="1100">
                <a:solidFill>
                  <a:srgbClr val="007020"/>
                </a:solidFill>
                <a:latin typeface="Courier"/>
              </a:rPr>
              <a:t>=&gt;</a:t>
            </a:r>
            <a:r>
              <a:rPr sz="1100">
                <a:latin typeface="Courier"/>
              </a:rPr>
              <a:t> { </a:t>
            </a:r>
            <a:r>
              <a:rPr b="1" sz="1100">
                <a:solidFill>
                  <a:srgbClr val="007020"/>
                </a:solidFill>
                <a:latin typeface="Courier"/>
              </a:rPr>
              <a:t>return</a:t>
            </a:r>
            <a:r>
              <a:rPr sz="1100">
                <a:latin typeface="Courier"/>
              </a:rPr>
              <a:t> a </a:t>
            </a:r>
            <a:r>
              <a:rPr sz="1100">
                <a:solidFill>
                  <a:srgbClr val="666666"/>
                </a:solidFill>
                <a:latin typeface="Courier"/>
              </a:rPr>
              <a:t>*</a:t>
            </a:r>
            <a:r>
              <a:rPr sz="1100">
                <a:latin typeface="Courier"/>
              </a:rPr>
              <a:t> a</a:t>
            </a:r>
            <a:r>
              <a:rPr sz="1100">
                <a:solidFill>
                  <a:srgbClr val="666666"/>
                </a:solidFill>
                <a:latin typeface="Courier"/>
              </a:rPr>
              <a:t>;</a:t>
            </a:r>
            <a:r>
              <a:rPr sz="1100">
                <a:latin typeface="Courier"/>
              </a:rPr>
              <a:t> }</a:t>
            </a:r>
            <a:br/>
            <a:r>
              <a:rPr b="1" sz="1100">
                <a:solidFill>
                  <a:srgbClr val="007020"/>
                </a:solidFill>
                <a:latin typeface="Courier"/>
              </a:rPr>
              <a:t>const</a:t>
            </a:r>
            <a:r>
              <a:rPr sz="1100">
                <a:latin typeface="Courier"/>
              </a:rPr>
              <a:t> square </a:t>
            </a:r>
            <a:r>
              <a:rPr sz="1100">
                <a:solidFill>
                  <a:srgbClr val="666666"/>
                </a:solidFill>
                <a:latin typeface="Courier"/>
              </a:rPr>
              <a:t>=</a:t>
            </a:r>
            <a:r>
              <a:rPr sz="1100">
                <a:latin typeface="Courier"/>
              </a:rPr>
              <a:t> (a) </a:t>
            </a:r>
            <a:r>
              <a:rPr b="1" sz="1100">
                <a:solidFill>
                  <a:srgbClr val="007020"/>
                </a:solidFill>
                <a:latin typeface="Courier"/>
              </a:rPr>
              <a:t>=&gt;</a:t>
            </a:r>
            <a:r>
              <a:rPr sz="1100">
                <a:latin typeface="Courier"/>
              </a:rPr>
              <a:t> a </a:t>
            </a:r>
            <a:r>
              <a:rPr sz="1100">
                <a:solidFill>
                  <a:srgbClr val="666666"/>
                </a:solidFill>
                <a:latin typeface="Courier"/>
              </a:rPr>
              <a:t>*</a:t>
            </a:r>
            <a:r>
              <a:rPr sz="1100">
                <a:latin typeface="Courier"/>
              </a:rPr>
              <a:t> a</a:t>
            </a:r>
            <a:r>
              <a:rPr sz="1100">
                <a:solidFill>
                  <a:srgbClr val="666666"/>
                </a:solidFill>
                <a:latin typeface="Courier"/>
              </a:rPr>
              <a:t>;</a:t>
            </a:r>
            <a:br/>
            <a:r>
              <a:rPr b="1" sz="1100">
                <a:solidFill>
                  <a:srgbClr val="007020"/>
                </a:solidFill>
                <a:latin typeface="Courier"/>
              </a:rPr>
              <a:t>const</a:t>
            </a:r>
            <a:r>
              <a:rPr sz="1100">
                <a:latin typeface="Courier"/>
              </a:rPr>
              <a:t> square </a:t>
            </a:r>
            <a:r>
              <a:rPr sz="1100">
                <a:solidFill>
                  <a:srgbClr val="666666"/>
                </a:solidFill>
                <a:latin typeface="Courier"/>
              </a:rPr>
              <a:t>=</a:t>
            </a:r>
            <a:r>
              <a:rPr sz="1100">
                <a:latin typeface="Courier"/>
              </a:rPr>
              <a:t> a </a:t>
            </a:r>
            <a:r>
              <a:rPr b="1" sz="1100">
                <a:solidFill>
                  <a:srgbClr val="007020"/>
                </a:solidFill>
                <a:latin typeface="Courier"/>
              </a:rPr>
              <a:t>=&gt;</a:t>
            </a:r>
            <a:r>
              <a:rPr sz="1100">
                <a:latin typeface="Courier"/>
              </a:rPr>
              <a:t> a </a:t>
            </a:r>
            <a:r>
              <a:rPr sz="1100">
                <a:solidFill>
                  <a:srgbClr val="666666"/>
                </a:solidFill>
                <a:latin typeface="Courier"/>
              </a:rPr>
              <a:t>*</a:t>
            </a:r>
            <a:r>
              <a:rPr sz="1100">
                <a:latin typeface="Courier"/>
              </a:rPr>
              <a:t> a</a:t>
            </a:r>
            <a:r>
              <a:rPr sz="1100">
                <a:solidFill>
                  <a:srgbClr val="666666"/>
                </a:solidFill>
                <a:latin typeface="Courier"/>
              </a:rPr>
              <a:t>;</a:t>
            </a:r>
          </a:p>
          <a:p>
            <a:pPr lvl="0"/>
            <a:r>
              <a:rPr sz="1100"/>
              <a:t>Wenn die Funktion mehr als eine Anweisung enthält, müssen geschweifte Klammern verwendet werden.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Template-Strings</a:t>
            </a:r>
          </a:p>
        </p:txBody>
      </p:sp>
      <p:sp>
        <p:nvSpPr>
          <p:cNvPr id="3" name="Content Placeholder 2"/>
          <p:cNvSpPr>
            <a:spLocks noGrp="1"/>
          </p:cNvSpPr>
          <p:nvPr>
            <p:ph idx="1"/>
          </p:nvPr>
        </p:nvSpPr>
        <p:spPr/>
        <p:txBody>
          <a:bodyPr/>
          <a:lstStyle/>
          <a:p>
            <a:pPr lvl="0"/>
            <a:r>
              <a:rPr sz="1100"/>
              <a:t>Template-Strings ermöglichen das Einbetten von Variablen in Strings:</a:t>
            </a:r>
          </a:p>
          <a:p>
            <a:pPr lvl="0" indent="0">
              <a:buNone/>
            </a:pPr>
            <a:r>
              <a:rPr b="1" sz="1100">
                <a:solidFill>
                  <a:srgbClr val="007020"/>
                </a:solidFill>
                <a:latin typeface="Courier"/>
              </a:rPr>
              <a:t>const</a:t>
            </a:r>
            <a:r>
              <a:rPr sz="1100">
                <a:latin typeface="Courier"/>
              </a:rPr>
              <a:t> name </a:t>
            </a:r>
            <a:r>
              <a:rPr sz="1100">
                <a:solidFill>
                  <a:srgbClr val="666666"/>
                </a:solidFill>
                <a:latin typeface="Courier"/>
              </a:rPr>
              <a:t>=</a:t>
            </a:r>
            <a:r>
              <a:rPr sz="1100">
                <a:latin typeface="Courier"/>
              </a:rPr>
              <a:t> </a:t>
            </a:r>
            <a:r>
              <a:rPr sz="1100">
                <a:solidFill>
                  <a:srgbClr val="4070A0"/>
                </a:solidFill>
                <a:latin typeface="Courier"/>
              </a:rPr>
              <a:t>'Max'</a:t>
            </a:r>
            <a:r>
              <a:rPr sz="1100">
                <a:solidFill>
                  <a:srgbClr val="666666"/>
                </a:solidFill>
                <a:latin typeface="Courier"/>
              </a:rPr>
              <a:t>;</a:t>
            </a:r>
            <a:br/>
            <a:r>
              <a:rPr b="1" sz="1100">
                <a:solidFill>
                  <a:srgbClr val="007020"/>
                </a:solidFill>
                <a:latin typeface="Courier"/>
              </a:rPr>
              <a:t>const</a:t>
            </a:r>
            <a:r>
              <a:rPr sz="1100">
                <a:latin typeface="Courier"/>
              </a:rPr>
              <a:t> greeting </a:t>
            </a:r>
            <a:r>
              <a:rPr sz="1100">
                <a:solidFill>
                  <a:srgbClr val="666666"/>
                </a:solidFill>
                <a:latin typeface="Courier"/>
              </a:rPr>
              <a:t>=</a:t>
            </a:r>
            <a:r>
              <a:rPr sz="1100">
                <a:latin typeface="Courier"/>
              </a:rPr>
              <a:t> </a:t>
            </a:r>
            <a:r>
              <a:rPr sz="1100">
                <a:solidFill>
                  <a:srgbClr val="4070A0"/>
                </a:solidFill>
                <a:latin typeface="Courier"/>
              </a:rPr>
              <a:t>`Hello ${</a:t>
            </a:r>
            <a:r>
              <a:rPr sz="1100">
                <a:latin typeface="Courier"/>
              </a:rPr>
              <a:t>name</a:t>
            </a:r>
            <a:r>
              <a:rPr sz="1100">
                <a:solidFill>
                  <a:srgbClr val="4070A0"/>
                </a:solidFill>
                <a:latin typeface="Courier"/>
              </a:rPr>
              <a:t>}`</a:t>
            </a:r>
            <a:r>
              <a:rPr sz="1100">
                <a:solidFill>
                  <a:srgbClr val="666666"/>
                </a:solidFill>
                <a:latin typeface="Courier"/>
              </a:rPr>
              <a:t>;</a:t>
            </a:r>
          </a:p>
          <a:p>
            <a:pPr lvl="0"/>
            <a:r>
              <a:rPr sz="1100"/>
              <a:t>Template-Strings können auch über mehrere Zeilen gehen: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Optional Chaining</a:t>
            </a:r>
          </a:p>
        </p:txBody>
      </p:sp>
      <p:sp>
        <p:nvSpPr>
          <p:cNvPr id="3" name="Content Placeholder 2"/>
          <p:cNvSpPr>
            <a:spLocks noGrp="1"/>
          </p:cNvSpPr>
          <p:nvPr>
            <p:ph idx="1"/>
          </p:nvPr>
        </p:nvSpPr>
        <p:spPr/>
        <p:txBody>
          <a:bodyPr/>
          <a:lstStyle/>
          <a:p>
            <a:pPr lvl="0"/>
            <a:r>
              <a:rPr sz="1100"/>
              <a:t>Der Optional-Chaining-Operator </a:t>
            </a:r>
            <a:r>
              <a:rPr sz="1100">
                <a:latin typeface="Courier"/>
              </a:rPr>
              <a:t>?.</a:t>
            </a:r>
            <a:r>
              <a:rPr sz="1100"/>
              <a:t> ermöglicht den Zugriff auf Eigenschaften von Objekten, die möglicherweise </a:t>
            </a:r>
            <a:r>
              <a:rPr sz="1100">
                <a:latin typeface="Courier"/>
              </a:rPr>
              <a:t>null</a:t>
            </a:r>
            <a:r>
              <a:rPr sz="1100"/>
              <a:t> oder </a:t>
            </a:r>
            <a:r>
              <a:rPr sz="1100">
                <a:latin typeface="Courier"/>
              </a:rPr>
              <a:t>undefined</a:t>
            </a:r>
            <a:r>
              <a:rPr sz="1100"/>
              <a:t> sind:</a:t>
            </a:r>
          </a:p>
          <a:p>
            <a:pPr lvl="0" indent="0">
              <a:buNone/>
            </a:pPr>
            <a:r>
              <a:rPr b="1" sz="1100">
                <a:solidFill>
                  <a:srgbClr val="007020"/>
                </a:solidFill>
                <a:latin typeface="Courier"/>
              </a:rPr>
              <a:t>const</a:t>
            </a:r>
            <a:r>
              <a:rPr sz="1100">
                <a:latin typeface="Courier"/>
              </a:rPr>
              <a:t> person </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'Max'</a:t>
            </a:r>
            <a:r>
              <a:rPr sz="1100">
                <a:latin typeface="Courier"/>
              </a:rPr>
              <a:t>}</a:t>
            </a:r>
            <a:r>
              <a:rPr sz="1100">
                <a:solidFill>
                  <a:srgbClr val="666666"/>
                </a:solidFill>
                <a:latin typeface="Courier"/>
              </a:rPr>
              <a:t>;</a:t>
            </a:r>
            <a:br/>
            <a:r>
              <a:rPr b="1" sz="1100">
                <a:solidFill>
                  <a:srgbClr val="007020"/>
                </a:solidFill>
                <a:latin typeface="Courier"/>
              </a:rPr>
              <a:t>const</a:t>
            </a:r>
            <a:r>
              <a:rPr sz="1100">
                <a:latin typeface="Courier"/>
              </a:rPr>
              <a:t> age </a:t>
            </a:r>
            <a:r>
              <a:rPr sz="1100">
                <a:solidFill>
                  <a:srgbClr val="666666"/>
                </a:solidFill>
                <a:latin typeface="Courier"/>
              </a:rPr>
              <a:t>=</a:t>
            </a:r>
            <a:r>
              <a:rPr sz="1100">
                <a:latin typeface="Courier"/>
              </a:rPr>
              <a:t> person</a:t>
            </a:r>
            <a:r>
              <a:rPr sz="1100">
                <a:solidFill>
                  <a:srgbClr val="666666"/>
                </a:solidFill>
                <a:latin typeface="Courier"/>
              </a:rPr>
              <a:t>.</a:t>
            </a:r>
            <a:r>
              <a:rPr sz="1100">
                <a:solidFill>
                  <a:srgbClr val="7D9029"/>
                </a:solidFill>
                <a:latin typeface="Courier"/>
              </a:rPr>
              <a:t>age</a:t>
            </a:r>
            <a:r>
              <a:rPr sz="1100">
                <a:solidFill>
                  <a:srgbClr val="666666"/>
                </a:solidFill>
                <a:latin typeface="Courier"/>
              </a:rPr>
              <a:t>?.</a:t>
            </a:r>
            <a:r>
              <a:rPr sz="1100">
                <a:solidFill>
                  <a:srgbClr val="06287E"/>
                </a:solidFill>
                <a:latin typeface="Courier"/>
              </a:rPr>
              <a:t>toString</a:t>
            </a:r>
            <a:r>
              <a:rPr sz="1100">
                <a:latin typeface="Courier"/>
              </a:rPr>
              <a:t>()</a:t>
            </a:r>
            <a:r>
              <a:rPr sz="1100">
                <a:solidFill>
                  <a:srgbClr val="666666"/>
                </a:solidFill>
                <a:latin typeface="Courier"/>
              </a:rPr>
              <a:t>;</a:t>
            </a:r>
          </a:p>
          <a:p>
            <a:pPr lvl="0"/>
            <a:r>
              <a:rPr sz="1100"/>
              <a:t>Der Zugriff auf </a:t>
            </a:r>
            <a:r>
              <a:rPr sz="1100">
                <a:latin typeface="Courier"/>
              </a:rPr>
              <a:t>person.age</a:t>
            </a:r>
            <a:r>
              <a:rPr sz="1100"/>
              <a:t> würde einen Fehler werfen, wenn </a:t>
            </a:r>
            <a:r>
              <a:rPr sz="1100">
                <a:latin typeface="Courier"/>
              </a:rPr>
              <a:t>person</a:t>
            </a:r>
            <a:r>
              <a:rPr sz="1100"/>
              <a:t> </a:t>
            </a:r>
            <a:r>
              <a:rPr sz="1100">
                <a:latin typeface="Courier"/>
              </a:rPr>
              <a:t>null</a:t>
            </a:r>
            <a:r>
              <a:rPr sz="1100"/>
              <a:t> oder </a:t>
            </a:r>
            <a:r>
              <a:rPr sz="1100">
                <a:latin typeface="Courier"/>
              </a:rPr>
              <a:t>undefined</a:t>
            </a:r>
            <a:r>
              <a:rPr sz="1100"/>
              <a:t> ist.</a:t>
            </a:r>
          </a:p>
          <a:p>
            <a:pPr lvl="0"/>
            <a:r>
              <a:rPr sz="1100"/>
              <a:t>Mit dem Optional-Chaining-Operator wird </a:t>
            </a:r>
            <a:r>
              <a:rPr sz="1100">
                <a:latin typeface="Courier"/>
              </a:rPr>
              <a:t>undefined</a:t>
            </a:r>
            <a:r>
              <a:rPr sz="1100"/>
              <a:t> zurückgegeben, wenn </a:t>
            </a:r>
            <a:r>
              <a:rPr sz="1100">
                <a:latin typeface="Courier"/>
              </a:rPr>
              <a:t>person</a:t>
            </a:r>
            <a:r>
              <a:rPr sz="1100"/>
              <a:t> </a:t>
            </a:r>
            <a:r>
              <a:rPr sz="1100">
                <a:latin typeface="Courier"/>
              </a:rPr>
              <a:t>null</a:t>
            </a:r>
            <a:r>
              <a:rPr sz="1100"/>
              <a:t> oder </a:t>
            </a:r>
            <a:r>
              <a:rPr sz="1100">
                <a:latin typeface="Courier"/>
              </a:rPr>
              <a:t>undefined</a:t>
            </a:r>
            <a:r>
              <a:rPr sz="1100"/>
              <a:t> ist.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Nullish Coalescing</a:t>
            </a:r>
          </a:p>
        </p:txBody>
      </p:sp>
      <p:sp>
        <p:nvSpPr>
          <p:cNvPr id="3" name="Content Placeholder 2"/>
          <p:cNvSpPr>
            <a:spLocks noGrp="1"/>
          </p:cNvSpPr>
          <p:nvPr>
            <p:ph idx="1"/>
          </p:nvPr>
        </p:nvSpPr>
        <p:spPr/>
        <p:txBody>
          <a:bodyPr/>
          <a:lstStyle/>
          <a:p>
            <a:pPr lvl="0"/>
            <a:r>
              <a:rPr sz="1100"/>
              <a:t>Der Nullish-Coalescing-Operator </a:t>
            </a:r>
            <a:r>
              <a:rPr sz="1100">
                <a:latin typeface="Courier"/>
              </a:rPr>
              <a:t>??</a:t>
            </a:r>
            <a:r>
              <a:rPr sz="1100"/>
              <a:t> ermöglicht es, einen Standardwert zu definieren, wenn der Wert </a:t>
            </a:r>
            <a:r>
              <a:rPr sz="1100">
                <a:latin typeface="Courier"/>
              </a:rPr>
              <a:t>null</a:t>
            </a:r>
            <a:r>
              <a:rPr sz="1100"/>
              <a:t> oder </a:t>
            </a:r>
            <a:r>
              <a:rPr sz="1100">
                <a:latin typeface="Courier"/>
              </a:rPr>
              <a:t>undefined</a:t>
            </a:r>
            <a:r>
              <a:rPr sz="1100"/>
              <a:t> ist:</a:t>
            </a:r>
          </a:p>
          <a:p>
            <a:pPr lvl="0" indent="0">
              <a:buNone/>
            </a:pPr>
            <a:r>
              <a:rPr b="1" sz="1100">
                <a:solidFill>
                  <a:srgbClr val="007020"/>
                </a:solidFill>
                <a:latin typeface="Courier"/>
              </a:rPr>
              <a:t>const</a:t>
            </a:r>
            <a:r>
              <a:rPr sz="1100">
                <a:latin typeface="Courier"/>
              </a:rPr>
              <a:t> name </a:t>
            </a:r>
            <a:r>
              <a:rPr sz="1100">
                <a:solidFill>
                  <a:srgbClr val="666666"/>
                </a:solidFill>
                <a:latin typeface="Courier"/>
              </a:rPr>
              <a:t>=</a:t>
            </a:r>
            <a:r>
              <a:rPr sz="1100">
                <a:latin typeface="Courier"/>
              </a:rPr>
              <a:t> </a:t>
            </a:r>
            <a:r>
              <a:rPr b="1" sz="1100">
                <a:solidFill>
                  <a:srgbClr val="007020"/>
                </a:solidFill>
                <a:latin typeface="Courier"/>
              </a:rPr>
              <a:t>null</a:t>
            </a:r>
            <a:r>
              <a:rPr sz="1100">
                <a:solidFill>
                  <a:srgbClr val="666666"/>
                </a:solidFill>
                <a:latin typeface="Courier"/>
              </a:rPr>
              <a:t>;</a:t>
            </a:r>
            <a:br/>
            <a:r>
              <a:rPr b="1" sz="1100">
                <a:solidFill>
                  <a:srgbClr val="007020"/>
                </a:solidFill>
                <a:latin typeface="Courier"/>
              </a:rPr>
              <a:t>const</a:t>
            </a:r>
            <a:r>
              <a:rPr sz="1100">
                <a:latin typeface="Courier"/>
              </a:rPr>
              <a:t> defaultName </a:t>
            </a:r>
            <a:r>
              <a:rPr sz="1100">
                <a:solidFill>
                  <a:srgbClr val="666666"/>
                </a:solidFill>
                <a:latin typeface="Courier"/>
              </a:rPr>
              <a:t>=</a:t>
            </a:r>
            <a:r>
              <a:rPr sz="1100">
                <a:latin typeface="Courier"/>
              </a:rPr>
              <a:t> name </a:t>
            </a:r>
            <a:r>
              <a:rPr sz="1100">
                <a:solidFill>
                  <a:srgbClr val="666666"/>
                </a:solidFill>
                <a:latin typeface="Courier"/>
              </a:rPr>
              <a:t>??</a:t>
            </a:r>
            <a:r>
              <a:rPr sz="1100">
                <a:latin typeface="Courier"/>
              </a:rPr>
              <a:t> </a:t>
            </a:r>
            <a:r>
              <a:rPr sz="1100">
                <a:solidFill>
                  <a:srgbClr val="4070A0"/>
                </a:solidFill>
                <a:latin typeface="Courier"/>
              </a:rPr>
              <a:t>'Max'</a:t>
            </a:r>
            <a:r>
              <a:rPr sz="1100">
                <a:solidFill>
                  <a:srgbClr val="666666"/>
                </a:solidFill>
                <a:latin typeface="Courier"/>
              </a:rPr>
              <a:t>;</a:t>
            </a:r>
          </a:p>
          <a:p>
            <a:pPr lvl="0"/>
            <a:r>
              <a:rPr sz="1100"/>
              <a:t>Der || Operator würde auch bei einem leeren String oder </a:t>
            </a:r>
            <a:r>
              <a:rPr sz="1100">
                <a:latin typeface="Courier"/>
              </a:rPr>
              <a:t>0</a:t>
            </a:r>
            <a:r>
              <a:rPr sz="1100"/>
              <a:t> den Standardwert zurückgeben.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Projects</a:t>
            </a:r>
          </a:p>
        </p:txBody>
      </p:sp>
      <p:sp>
        <p:nvSpPr>
          <p:cNvPr id="3" name="Content Placeholder 2"/>
          <p:cNvSpPr>
            <a:spLocks noGrp="1"/>
          </p:cNvSpPr>
          <p:nvPr>
            <p:ph idx="1"/>
          </p:nvPr>
        </p:nvSpPr>
        <p:spPr/>
        <p:txBody>
          <a:bodyPr/>
          <a:lstStyle/>
          <a:p>
            <a:pPr lvl="0"/>
            <a:r>
              <a:rPr sz="1100"/>
              <a:t>React-Projekte haben eine package.json Datei, die die Abhängigkeiten und Skripte definiert.</a:t>
            </a:r>
          </a:p>
          <a:p>
            <a:pPr lvl="0"/>
            <a:r>
              <a:rPr sz="1100"/>
              <a:t>Package.json Datei:</a:t>
            </a:r>
          </a:p>
          <a:p>
            <a:pPr lvl="1"/>
            <a:r>
              <a:rPr sz="1100">
                <a:latin typeface="Courier"/>
              </a:rPr>
              <a:t>dependencies</a:t>
            </a:r>
            <a:r>
              <a:rPr sz="1100"/>
              <a:t>: Abhängigkeiten, die für das Projekt benötigt werden.</a:t>
            </a:r>
          </a:p>
          <a:p>
            <a:pPr lvl="1"/>
            <a:r>
              <a:rPr sz="1100">
                <a:latin typeface="Courier"/>
              </a:rPr>
              <a:t>devDependencies</a:t>
            </a:r>
            <a:r>
              <a:rPr sz="1100"/>
              <a:t>: Abhängigkeiten, die nur für die Entwicklung benötigt werden.</a:t>
            </a:r>
          </a:p>
          <a:p>
            <a:pPr lvl="1"/>
            <a:r>
              <a:rPr sz="1100">
                <a:latin typeface="Courier"/>
              </a:rPr>
              <a:t>scripts</a:t>
            </a:r>
            <a:r>
              <a:rPr sz="1100"/>
              <a:t>: Skripte, die im Projekt ausgeführt werden können.</a:t>
            </a:r>
          </a:p>
          <a:p>
            <a:pPr lvl="0"/>
            <a:r>
              <a:rPr sz="1100"/>
              <a:t>Die package.json Datei wird mit dem Node-Package-Manager (npm) erstellt und verwaltet.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Ökosystem</a:t>
            </a:r>
          </a:p>
        </p:txBody>
      </p:sp>
      <p:sp>
        <p:nvSpPr>
          <p:cNvPr id="3" name="Content Placeholder 2"/>
          <p:cNvSpPr>
            <a:spLocks noGrp="1"/>
          </p:cNvSpPr>
          <p:nvPr>
            <p:ph idx="1"/>
          </p:nvPr>
        </p:nvSpPr>
        <p:spPr/>
        <p:txBody>
          <a:bodyPr/>
          <a:lstStyle/>
          <a:p>
            <a:pPr lvl="0"/>
            <a:r>
              <a:rPr sz="1100"/>
              <a:t>Bundler: Webpack, Vite, Turbo</a:t>
            </a:r>
          </a:p>
          <a:p>
            <a:pPr lvl="0"/>
            <a:r>
              <a:rPr sz="1100"/>
              <a:t>Setup: create-react-app, Vite</a:t>
            </a:r>
          </a:p>
          <a:p>
            <a:pPr lvl="0"/>
            <a:r>
              <a:rPr sz="1100"/>
              <a:t>Testing: Jest, Cypress, Enzyme, Vitest</a:t>
            </a:r>
          </a:p>
          <a:p>
            <a:pPr lvl="0"/>
            <a:r>
              <a:rPr sz="1100"/>
              <a:t>Linting, Transpiling: Babel, ESLint, Prettier</a:t>
            </a:r>
          </a:p>
          <a:p>
            <a:pPr lvl="0"/>
            <a:r>
              <a:rPr sz="1100"/>
              <a:t>IDEs: VSCode, Webstorm/Intellij, Neovim, Emacs</a:t>
            </a:r>
          </a:p>
          <a:p>
            <a:pPr lvl="0"/>
            <a:r>
              <a:rPr sz="1100"/>
              <a:t>Package Management: npm, Pnpm, yarn</a:t>
            </a:r>
          </a:p>
          <a:p>
            <a:pPr lvl="0"/>
            <a:r>
              <a:rPr sz="1100"/>
              <a:t>Libs: tanstack-query/table/form, React-Router, Redux-Toolkit</a:t>
            </a:r>
          </a:p>
          <a:p>
            <a:pPr lvl="0"/>
            <a:r>
              <a:rPr sz="1100"/>
              <a:t>State-Stores: Zustand, Redux</a:t>
            </a:r>
          </a:p>
          <a:p>
            <a:pPr lvl="0"/>
            <a:r>
              <a:rPr sz="1100"/>
              <a:t>Frameworks: next.js, Gatsby, Remix, Astro</a:t>
            </a:r>
          </a:p>
          <a:p>
            <a:pPr lvl="0"/>
            <a:r>
              <a:rPr sz="1100"/>
              <a:t>Native: React-Native</a:t>
            </a:r>
          </a:p>
          <a:p>
            <a:pPr lvl="0"/>
            <a:r>
              <a:rPr sz="1100"/>
              <a:t>UI: Material-UI, Tailwind, Mantine, Carbon, Prime-Faces, Chakra-UI, Shadcn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Erstellen von neuen React-Projekten</a:t>
            </a:r>
          </a:p>
        </p:txBody>
      </p:sp>
      <p:sp>
        <p:nvSpPr>
          <p:cNvPr id="3" name="Content Placeholder 2"/>
          <p:cNvSpPr>
            <a:spLocks noGrp="1"/>
          </p:cNvSpPr>
          <p:nvPr>
            <p:ph idx="1"/>
          </p:nvPr>
        </p:nvSpPr>
        <p:spPr/>
        <p:txBody>
          <a:bodyPr/>
          <a:lstStyle/>
          <a:p>
            <a:pPr lvl="0"/>
            <a:r>
              <a:rPr sz="1100"/>
              <a:t>Es gibt verschiedene Möglichkeiten, um ein neues React-Projekt zu erstellen.</a:t>
            </a:r>
          </a:p>
          <a:p>
            <a:pPr lvl="0"/>
            <a:r>
              <a:rPr sz="1100"/>
              <a:t>Eine nicht mehr aktuelle Möglichkeit ist die Verwendung von </a:t>
            </a:r>
            <a:r>
              <a:rPr sz="1100">
                <a:latin typeface="Courier"/>
              </a:rPr>
              <a:t>create-react-app</a:t>
            </a:r>
            <a:r>
              <a:rPr sz="1100"/>
              <a:t>.</a:t>
            </a:r>
          </a:p>
          <a:p>
            <a:pPr lvl="0"/>
            <a:r>
              <a:rPr sz="1100"/>
              <a:t>Eine aktuelle Möglichkeit ist die Verwendung von </a:t>
            </a:r>
            <a:r>
              <a:rPr sz="1100">
                <a:latin typeface="Courier"/>
              </a:rPr>
              <a:t>Vite</a:t>
            </a:r>
            <a:r>
              <a:rPr sz="1100"/>
              <a: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Erstellen von React-Projekten mit Vite</a:t>
            </a:r>
          </a:p>
        </p:txBody>
      </p:sp>
      <p:sp>
        <p:nvSpPr>
          <p:cNvPr id="3" name="Content Placeholder 2"/>
          <p:cNvSpPr>
            <a:spLocks noGrp="1"/>
          </p:cNvSpPr>
          <p:nvPr>
            <p:ph idx="1"/>
          </p:nvPr>
        </p:nvSpPr>
        <p:spPr/>
        <p:txBody>
          <a:bodyPr/>
          <a:lstStyle/>
          <a:p>
            <a:pPr lvl="0"/>
            <a:r>
              <a:rPr sz="1100"/>
              <a:t>Beispiel:</a:t>
            </a:r>
          </a:p>
          <a:p>
            <a:pPr lvl="0" indent="0">
              <a:buNone/>
            </a:pPr>
            <a:br/>
            <a:r>
              <a:rPr sz="1100">
                <a:latin typeface="Courier"/>
              </a:rPr>
              <a:t>npm init vite@latest</a:t>
            </a:r>
          </a:p>
          <a:p>
            <a:pPr lvl="0"/>
            <a:r>
              <a:rPr sz="1100"/>
              <a:t>Es wird anschließend ein Projektname und ein Template ausgewählt.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wichtigsten Run-Scripte eines Vite-Projekts</a:t>
            </a:r>
          </a:p>
        </p:txBody>
      </p:sp>
      <p:sp>
        <p:nvSpPr>
          <p:cNvPr id="3" name="Content Placeholder 2"/>
          <p:cNvSpPr>
            <a:spLocks noGrp="1"/>
          </p:cNvSpPr>
          <p:nvPr>
            <p:ph idx="1"/>
          </p:nvPr>
        </p:nvSpPr>
        <p:spPr/>
        <p:txBody>
          <a:bodyPr/>
          <a:lstStyle/>
          <a:p>
            <a:pPr lvl="0"/>
            <a:r>
              <a:rPr sz="1100">
                <a:latin typeface="Courier"/>
              </a:rPr>
              <a:t>npm run dev</a:t>
            </a:r>
            <a:r>
              <a:rPr sz="1100"/>
              <a:t>: Startet den Entwicklungsserver.</a:t>
            </a:r>
          </a:p>
          <a:p>
            <a:pPr lvl="0"/>
            <a:r>
              <a:rPr sz="1100">
                <a:latin typeface="Courier"/>
              </a:rPr>
              <a:t>npm run build</a:t>
            </a:r>
            <a:r>
              <a:rPr sz="1100"/>
              <a:t>: Erstellt ein Produktions-Build.</a:t>
            </a:r>
          </a:p>
          <a:p>
            <a:pPr lvl="0" indent="0" marL="0">
              <a:buNone/>
            </a:pPr>
            <a:r>
              <a:rPr sz="1100"/>
              <a:t>Die Tools können auch auf der Kommandozeile direkt mittels </a:t>
            </a:r>
            <a:r>
              <a:rPr sz="1100">
                <a:latin typeface="Courier"/>
              </a:rPr>
              <a:t>npx</a:t>
            </a:r>
            <a:r>
              <a:rPr sz="1100"/>
              <a:t> ausgeführt werden.</a:t>
            </a:r>
          </a:p>
          <a:p>
            <a:pPr lvl="0"/>
            <a:r>
              <a:rPr sz="1100">
                <a:latin typeface="Courier"/>
              </a:rPr>
              <a:t>npx vite</a:t>
            </a:r>
            <a:r>
              <a:rPr sz="1100"/>
              <a:t>: Startet den Entwicklungsserver.</a:t>
            </a:r>
          </a:p>
          <a:p>
            <a:pPr lvl="0"/>
            <a:r>
              <a:rPr sz="1100">
                <a:latin typeface="Courier"/>
              </a:rPr>
              <a:t>npx vite build</a:t>
            </a:r>
            <a:r>
              <a:rPr sz="1100"/>
              <a:t>: Erstellt ein Produktions-Build.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und Typescript</a:t>
            </a:r>
          </a:p>
        </p:txBody>
      </p:sp>
      <p:sp>
        <p:nvSpPr>
          <p:cNvPr id="3" name="Content Placeholder 2"/>
          <p:cNvSpPr>
            <a:spLocks noGrp="1"/>
          </p:cNvSpPr>
          <p:nvPr>
            <p:ph idx="1"/>
          </p:nvPr>
        </p:nvSpPr>
        <p:spPr/>
        <p:txBody>
          <a:bodyPr/>
          <a:lstStyle/>
          <a:p>
            <a:pPr lvl="0"/>
            <a:r>
              <a:rPr sz="1100"/>
              <a:t>Die Verwendung von Typescript in React-Projekten ist sehr verbreitet aber nicht zwingend notwendig.</a:t>
            </a:r>
          </a:p>
          <a:p>
            <a:pPr lvl="0"/>
            <a:r>
              <a:rPr sz="1100"/>
              <a:t>Typescript bietet viele Vorteile, wie z.B. Typsicherheit und bessere Code-Verständlichkeit.</a:t>
            </a:r>
          </a:p>
          <a:p>
            <a:pPr lvl="0"/>
            <a:r>
              <a:rPr sz="1100"/>
              <a:t>Die Vorteile von Typescript kommen in Projekten zum tragen die:</a:t>
            </a:r>
          </a:p>
          <a:p>
            <a:pPr lvl="0" indent="0" marL="0">
              <a:buNone/>
            </a:pPr>
            <a:r>
              <a:rPr sz="1100"/>
              <a:t>\</a:t>
            </a:r>
          </a:p>
          <a:p>
            <a:pPr lvl="0" indent="-342900" marL="342900">
              <a:buAutoNum type="arabicPeriod"/>
            </a:pPr>
            <a:r>
              <a:rPr sz="1100"/>
              <a:t>Größeren Umfang haben (mehr als &gt; 200 Zeilen Sourceode).</a:t>
            </a:r>
          </a:p>
          <a:p>
            <a:pPr lvl="0" indent="-342900" marL="342900">
              <a:buAutoNum type="arabicPeriod"/>
            </a:pPr>
            <a:r>
              <a:rPr sz="1100"/>
              <a:t>Von mehreren Entwicklern bearbeitet werden.</a:t>
            </a:r>
          </a:p>
          <a:p>
            <a:pPr lvl="0" indent="-342900" marL="342900">
              <a:buAutoNum type="arabicPeriod"/>
            </a:pPr>
            <a:r>
              <a:rPr sz="1100"/>
              <a:t>Längerfristig gewartet werden.</a:t>
            </a:r>
          </a:p>
          <a:p>
            <a:pPr lvl="0" indent="0" marL="0">
              <a:buNone/>
            </a:pPr>
            <a:r>
              <a:rPr sz="1100"/>
              <a:t>Außerdem ist auch die Developer-Experience (DX) mit Typescript besser.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und Typescript</a:t>
            </a:r>
          </a:p>
        </p:txBody>
      </p:sp>
      <p:sp>
        <p:nvSpPr>
          <p:cNvPr id="3" name="Content Placeholder 2"/>
          <p:cNvSpPr>
            <a:spLocks noGrp="1"/>
          </p:cNvSpPr>
          <p:nvPr>
            <p:ph idx="1"/>
          </p:nvPr>
        </p:nvSpPr>
        <p:spPr/>
        <p:txBody>
          <a:bodyPr/>
          <a:lstStyle/>
          <a:p>
            <a:pPr lvl="0" indent="0" marL="0">
              <a:buNone/>
            </a:pPr>
            <a:r>
              <a:rPr sz="1100"/>
              <a:t>Der Nachteil von Typescript ist, dass man sich in die Sprache einarbeiten muss und es anfangs zu Verwirrung führen kann.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Typdefinitionen in React</a:t>
            </a:r>
          </a:p>
        </p:txBody>
      </p:sp>
      <p:sp>
        <p:nvSpPr>
          <p:cNvPr id="3" name="Content Placeholder 2"/>
          <p:cNvSpPr>
            <a:spLocks noGrp="1"/>
          </p:cNvSpPr>
          <p:nvPr>
            <p:ph idx="1"/>
          </p:nvPr>
        </p:nvSpPr>
        <p:spPr/>
        <p:txBody>
          <a:bodyPr/>
          <a:lstStyle/>
          <a:p>
            <a:pPr lvl="0" indent="0" marL="0">
              <a:buNone/>
            </a:pPr>
            <a:r>
              <a:rPr sz="1100"/>
              <a:t>React bringt Typdefinitionen und Type-Helper mit. React kann also Out-Of-The-Box mit Typescript verwendet werden.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Projektstruktur</a:t>
            </a:r>
          </a:p>
        </p:txBody>
      </p:sp>
      <p:sp>
        <p:nvSpPr>
          <p:cNvPr id="3" name="Content Placeholder 2"/>
          <p:cNvSpPr>
            <a:spLocks noGrp="1"/>
          </p:cNvSpPr>
          <p:nvPr>
            <p:ph idx="1"/>
          </p:nvPr>
        </p:nvSpPr>
        <p:spPr/>
        <p:txBody>
          <a:bodyPr/>
          <a:lstStyle/>
          <a:p>
            <a:pPr lvl="0"/>
            <a:r>
              <a:rPr sz="1100">
                <a:latin typeface="Courier"/>
              </a:rPr>
              <a:t>index.html</a:t>
            </a:r>
            <a:r>
              <a:rPr sz="1100"/>
              <a:t> wird vom Browser geöffnet und lädt weitere Scripts</a:t>
            </a:r>
          </a:p>
          <a:p>
            <a:pPr lvl="0"/>
            <a:r>
              <a:rPr sz="1100">
                <a:latin typeface="Courier"/>
              </a:rPr>
              <a:t>index.html</a:t>
            </a:r>
            <a:r>
              <a:rPr sz="1100"/>
              <a:t> enthält das “root”-div</a:t>
            </a:r>
          </a:p>
          <a:p>
            <a:pPr lvl="0"/>
            <a:r>
              <a:rPr sz="1100"/>
              <a:t>Das Script main.tsx “mounted” React im Root-Div</a:t>
            </a:r>
          </a:p>
          <a:p>
            <a:pPr lvl="0"/>
            <a:r>
              <a:rPr sz="1100"/>
              <a:t>Die Hauptkomponente names </a:t>
            </a:r>
            <a:r>
              <a:rPr sz="1100">
                <a:latin typeface="Courier"/>
              </a:rPr>
              <a:t>&lt;App&gt;</a:t>
            </a:r>
            <a:r>
              <a:rPr sz="1100"/>
              <a:t> wird gerendert.</a:t>
            </a:r>
          </a:p>
          <a:p>
            <a:pPr lvl="0"/>
            <a:r>
              <a:rPr sz="1100"/>
              <a:t>Optional kann der Strict-Mode von React verwendet werden. Dieser läuft nur zur Entwicklungszeit und hilft dabei, Fehler zu finden.</a:t>
            </a:r>
          </a:p>
          <a:p>
            <a:pPr lvl="0"/>
            <a:r>
              <a:rPr sz="1100"/>
              <a:t>Der Script-Mode findet Fehler wie z.B. veraltete Lifecycle-Methoden oder veraltete Context-APIs.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Serverside Rendering (SSR) und React</a:t>
            </a:r>
          </a:p>
        </p:txBody>
      </p:sp>
      <p:sp>
        <p:nvSpPr>
          <p:cNvPr id="3" name="Content Placeholder 2"/>
          <p:cNvSpPr>
            <a:spLocks noGrp="1"/>
          </p:cNvSpPr>
          <p:nvPr>
            <p:ph idx="1"/>
          </p:nvPr>
        </p:nvSpPr>
        <p:spPr/>
        <p:txBody>
          <a:bodyPr/>
          <a:lstStyle/>
          <a:p>
            <a:pPr lvl="0"/>
            <a:r>
              <a:rPr sz="1100"/>
              <a:t>React ist im Client und im Server lauffähig. Serverseitig wird React verwendet, um die Komponenten zu rendern und den HTML-Code zu generieren.</a:t>
            </a:r>
          </a:p>
          <a:p>
            <a:pPr lvl="0"/>
            <a:r>
              <a:rPr sz="1100"/>
              <a:t>Um Serverseitiges React zu verwenden, wird ein Server benötigt, der React-Code ausführen kann. In der Regel wird ein Framework wie Next.js oder Remix.js verwendet.</a:t>
            </a:r>
          </a:p>
          <a:p>
            <a:pPr lvl="0"/>
            <a:r>
              <a:rPr sz="1100"/>
              <a:t>SSR Frameworks für React sind: Next.js, Remix.js, Gatsby.js und Astro.</a:t>
            </a:r>
          </a:p>
          <a:p>
            <a:pPr lvl="0"/>
            <a:r>
              <a:rPr sz="1100"/>
              <a:t>Next.js verwendet String-Expressions wie </a:t>
            </a:r>
            <a:r>
              <a:rPr sz="1100">
                <a:latin typeface="Courier"/>
              </a:rPr>
              <a:t>"use client"</a:t>
            </a:r>
            <a:r>
              <a:rPr sz="1100"/>
              <a:t> und </a:t>
            </a:r>
            <a:r>
              <a:rPr sz="1100">
                <a:latin typeface="Courier"/>
              </a:rPr>
              <a:t>"use server"</a:t>
            </a:r>
            <a:r>
              <a:rPr sz="1100"/>
              <a:t> um zu entscheiden, ob der Code im Client oder im Server ausgeführt wird.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Components</a:t>
            </a:r>
          </a:p>
        </p:txBody>
      </p:sp>
      <p:sp>
        <p:nvSpPr>
          <p:cNvPr id="3" name="Content Placeholder 2"/>
          <p:cNvSpPr>
            <a:spLocks noGrp="1"/>
          </p:cNvSpPr>
          <p:nvPr>
            <p:ph idx="1"/>
          </p:nvPr>
        </p:nvSpPr>
        <p:spPr/>
        <p:txBody>
          <a:bodyPr/>
          <a:lstStyle/>
          <a:p>
            <a:pPr lvl="0"/>
            <a:r>
              <a:rPr sz="1100"/>
              <a:t>Die kleinste Einheit in React ist die Komponente. Diese Komponenten werden ‘functional components’ genannt.</a:t>
            </a:r>
          </a:p>
          <a:p>
            <a:pPr lvl="0"/>
            <a:r>
              <a:rPr sz="1100"/>
              <a:t>Komponenten sind Funktionen, die JSX zurückgeben und bestehen aus:</a:t>
            </a:r>
          </a:p>
          <a:p>
            <a:pPr lvl="1"/>
            <a:r>
              <a:rPr sz="1100"/>
              <a:t>Props</a:t>
            </a:r>
          </a:p>
          <a:p>
            <a:pPr lvl="1"/>
            <a:r>
              <a:rPr sz="1100"/>
              <a:t>JSX</a:t>
            </a:r>
          </a:p>
          <a:p>
            <a:pPr lvl="1"/>
            <a:r>
              <a:rPr sz="1100"/>
              <a:t>Hooks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Konzepte</a:t>
            </a:r>
          </a:p>
        </p:txBody>
      </p:sp>
      <p:sp>
        <p:nvSpPr>
          <p:cNvPr id="3" name="Content Placeholder 2"/>
          <p:cNvSpPr>
            <a:spLocks noGrp="1"/>
          </p:cNvSpPr>
          <p:nvPr>
            <p:ph idx="1"/>
          </p:nvPr>
        </p:nvSpPr>
        <p:spPr/>
        <p:txBody>
          <a:bodyPr/>
          <a:lstStyle/>
          <a:p>
            <a:pPr lvl="0"/>
            <a:r>
              <a:rPr sz="1100"/>
              <a:t>Modernes React verwendet Funktionale Komponenten und Hooks</a:t>
            </a:r>
          </a:p>
          <a:p>
            <a:pPr lvl="0"/>
            <a:r>
              <a:rPr sz="1100"/>
              <a:t>Funktionale Komponenten sind einfacher zu lesen und zu schreiben</a:t>
            </a:r>
          </a:p>
          <a:p>
            <a:pPr lvl="0"/>
            <a:r>
              <a:rPr sz="1100"/>
              <a:t>Funktionale Komponenten sind Javascript-Funktionen mit folgenden Eigenschaften:</a:t>
            </a:r>
            <a:br/>
            <a:br/>
          </a:p>
          <a:p>
            <a:pPr lvl="0" indent="-342900" marL="342900">
              <a:buAutoNum type="arabicPeriod"/>
            </a:pPr>
            <a:r>
              <a:rPr sz="1100"/>
              <a:t>Sie akzeptieren optional ein Objekt mit Eigenschaften (props) und geben React-Elemente (=JSX) zurück</a:t>
            </a:r>
          </a:p>
          <a:p>
            <a:pPr lvl="0" indent="-342900" marL="342900">
              <a:buAutoNum type="arabicPeriod"/>
            </a:pPr>
            <a:r>
              <a:rPr sz="1100"/>
              <a:t>Die Bezeichnung der Funktion muss mit einem Großbuchstaben beginnen</a:t>
            </a:r>
          </a:p>
          <a:p>
            <a:pPr lvl="0" indent="-342900" marL="342900">
              <a:buAutoNum type="arabicPeriod"/>
            </a:pPr>
            <a:r>
              <a:rPr sz="1100"/>
              <a:t>Innerhalb von Komponenten können Hooks verwendet werden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Weiterführende Links und Ressourcen</a:t>
            </a:r>
          </a:p>
        </p:txBody>
      </p:sp>
      <p:sp>
        <p:nvSpPr>
          <p:cNvPr id="3" name="Content Placeholder 2"/>
          <p:cNvSpPr>
            <a:spLocks noGrp="1"/>
          </p:cNvSpPr>
          <p:nvPr>
            <p:ph idx="1"/>
          </p:nvPr>
        </p:nvSpPr>
        <p:spPr/>
        <p:txBody>
          <a:bodyPr/>
          <a:lstStyle/>
          <a:p>
            <a:pPr lvl="0"/>
            <a:r>
              <a:rPr sz="1100"/>
              <a:t>CSS, HTML und Javascript im Mozilla Developer Network https://developer.mozilla.org/en-US/</a:t>
            </a:r>
          </a:p>
          <a:p>
            <a:pPr lvl="0"/>
            <a:r>
              <a:rPr sz="1100"/>
              <a:t>React.Dev https://react.dev</a:t>
            </a:r>
          </a:p>
          <a:p>
            <a:pPr lvl="0"/>
            <a:r>
              <a:rPr sz="1100"/>
              <a:t>React Router https://reactrouter.com/</a:t>
            </a:r>
          </a:p>
          <a:p>
            <a:pPr lvl="0"/>
            <a:r>
              <a:rPr sz="1100"/>
              <a:t>Net Ninja React Tutorial (Free) https://www.youtube.com/watch?v=j942wKiXFu8</a:t>
            </a:r>
          </a:p>
          <a:p>
            <a:pPr lvl="0"/>
            <a:r>
              <a:rPr sz="1100"/>
              <a:t>ByteGrad (12 React Tips) https://www.youtube.com/watch?v=-yIsQPp31L0</a:t>
            </a:r>
          </a:p>
          <a:p>
            <a:pPr lvl="0"/>
            <a:r>
              <a:rPr sz="1100"/>
              <a:t>React Beispiele aus dem Kurs</a:t>
            </a:r>
          </a:p>
          <a:p>
            <a:pPr lvl="1"/>
            <a:r>
              <a:rPr sz="1100"/>
              <a:t>https://github.com/srutz/reactempty</a:t>
            </a:r>
          </a:p>
          <a:p>
            <a:pPr lvl="1"/>
            <a:r>
              <a:rPr sz="1100"/>
              <a:t>https://github.com/srutz/react_examples</a:t>
            </a:r>
          </a:p>
          <a:p>
            <a:pPr lvl="1"/>
            <a:r>
              <a:rPr sz="1100"/>
              <a:t>https://github.com/srutz/react_site</a:t>
            </a:r>
          </a:p>
          <a:p>
            <a:pPr lvl="0"/>
            <a:r>
              <a:rPr sz="1100"/>
              <a:t>Podcasts: Podrocket, Syntax.fm</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Ein Beispiel</a:t>
            </a:r>
          </a:p>
        </p:txBody>
      </p:sp>
      <p:sp>
        <p:nvSpPr>
          <p:cNvPr id="3" name="Content Placeholder 2"/>
          <p:cNvSpPr>
            <a:spLocks noGrp="1"/>
          </p:cNvSpPr>
          <p:nvPr>
            <p:ph idx="1"/>
          </p:nvPr>
        </p:nvSpPr>
        <p:spPr/>
        <p:txBody>
          <a:bodyPr/>
          <a:lstStyle/>
          <a:p>
            <a:pPr lvl="0"/>
            <a:r>
              <a:rPr sz="1100"/>
              <a:t>In React erstellt man Komponenten um diese in anderen Komponenten wiederzuverwenden.</a:t>
            </a:r>
          </a:p>
          <a:p>
            <a:pPr lvl="0"/>
            <a:r>
              <a:rPr sz="1100"/>
              <a:t>Beispiel:</a:t>
            </a:r>
          </a:p>
          <a:p>
            <a:pPr lvl="0"/>
            <a:r>
              <a:rPr sz="1100"/>
              <a:t>Komponente für Links: </a:t>
            </a:r>
          </a:p>
          <a:p>
            <a:pPr lvl="0"/>
            <a:r>
              <a:rPr sz="1100"/>
              <a:t>Komponente für Benutzer-Bilder: </a:t>
            </a:r>
          </a:p>
          <a:p>
            <a:pPr lvl="0"/>
            <a:r>
              <a:rPr sz="1100"/>
              <a:t>Komponente für verlinkte Benutzer-Bilder:</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UserPictureWithLink</a:t>
            </a:r>
            <a:r>
              <a:rPr sz="1100">
                <a:latin typeface="Courier"/>
              </a:rPr>
              <a:t>(props)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&gt;&lt;</a:t>
            </a:r>
            <a:r>
              <a:rPr sz="1100">
                <a:latin typeface="Courier"/>
              </a:rPr>
              <a:t>UserPicture user</a:t>
            </a:r>
            <a:r>
              <a:rPr sz="1100">
                <a:solidFill>
                  <a:srgbClr val="666666"/>
                </a:solidFill>
                <a:latin typeface="Courier"/>
              </a:rPr>
              <a:t>=</a:t>
            </a:r>
            <a:r>
              <a:rPr sz="1100">
                <a:latin typeface="Courier"/>
              </a:rPr>
              <a:t>{props</a:t>
            </a:r>
            <a:r>
              <a:rPr sz="1100">
                <a:solidFill>
                  <a:srgbClr val="666666"/>
                </a:solidFill>
                <a:latin typeface="Courier"/>
              </a:rPr>
              <a:t>.</a:t>
            </a:r>
            <a:r>
              <a:rPr sz="1100">
                <a:solidFill>
                  <a:srgbClr val="7D9029"/>
                </a:solidFill>
                <a:latin typeface="Courier"/>
              </a:rPr>
              <a:t>user</a:t>
            </a:r>
            <a:r>
              <a:rPr sz="1100">
                <a:latin typeface="Courier"/>
              </a:rPr>
              <a:t>}</a:t>
            </a:r>
            <a:r>
              <a:rPr sz="1100">
                <a:solidFill>
                  <a:srgbClr val="666666"/>
                </a:solidFill>
                <a:latin typeface="Courier"/>
              </a:rPr>
              <a:t>/&gt;&lt;</a:t>
            </a:r>
            <a:r>
              <a:rPr sz="1100">
                <a:latin typeface="Courier"/>
              </a:rPr>
              <a:t>LinkRenderer link</a:t>
            </a:r>
            <a:r>
              <a:rPr sz="1100">
                <a:solidFill>
                  <a:srgbClr val="666666"/>
                </a:solidFill>
                <a:latin typeface="Courier"/>
              </a:rPr>
              <a:t>=</a:t>
            </a:r>
            <a:r>
              <a:rPr sz="1100">
                <a:latin typeface="Courier"/>
              </a:rPr>
              <a:t>”</a:t>
            </a:r>
            <a:r>
              <a:rPr sz="1100">
                <a:solidFill>
                  <a:srgbClr val="666666"/>
                </a:solidFill>
                <a:latin typeface="Courier"/>
              </a:rPr>
              <a:t>...</a:t>
            </a:r>
            <a:r>
              <a:rPr sz="1100">
                <a:latin typeface="Courier"/>
              </a:rPr>
              <a:t>”</a:t>
            </a:r>
            <a:r>
              <a:rPr sz="1100">
                <a:solidFill>
                  <a:srgbClr val="666666"/>
                </a:solidFill>
                <a:latin typeface="Courier"/>
              </a:rPr>
              <a:t>/&gt;&lt;/</a:t>
            </a:r>
            <a:r>
              <a:rPr sz="1100">
                <a:latin typeface="Courier"/>
              </a:rPr>
              <a:t>div</a:t>
            </a:r>
            <a:r>
              <a:rPr sz="1100">
                <a:solidFill>
                  <a:srgbClr val="666666"/>
                </a:solidFill>
                <a:latin typeface="Courier"/>
              </a:rPr>
              <a:t>&gt;</a:t>
            </a:r>
            <a:br/>
            <a:r>
              <a:rPr sz="1100">
                <a:latin typeface="Courier"/>
              </a:rPr>
              <a: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Zentrale Philosophie und Erfolgsrezept für Reactprojekte</a:t>
            </a:r>
          </a:p>
        </p:txBody>
      </p:sp>
      <p:sp>
        <p:nvSpPr>
          <p:cNvPr id="3" name="Content Placeholder 2"/>
          <p:cNvSpPr>
            <a:spLocks noGrp="1"/>
          </p:cNvSpPr>
          <p:nvPr>
            <p:ph idx="1"/>
          </p:nvPr>
        </p:nvSpPr>
        <p:spPr/>
        <p:txBody>
          <a:bodyPr/>
          <a:lstStyle/>
          <a:p>
            <a:pPr lvl="0"/>
            <a:r>
              <a:rPr sz="1100"/>
              <a:t>Erstellen von Komponenten, die nur eine Aufgabe erfüllen</a:t>
            </a:r>
          </a:p>
          <a:p>
            <a:pPr lvl="0"/>
            <a:r>
              <a:rPr sz="1100"/>
              <a:t>Komponenten sind möglichst klein</a:t>
            </a:r>
          </a:p>
          <a:p>
            <a:pPr lvl="0"/>
            <a:r>
              <a:rPr sz="1100"/>
              <a:t>Einfache Komponenten haben keinen Zustand, sondern nur Props oder Children</a:t>
            </a:r>
          </a:p>
          <a:p>
            <a:pPr lvl="0"/>
            <a:r>
              <a:rPr sz="1100"/>
              <a:t>Custom Hooks um Logik zentral zu verwalten und reaktiv wiederzuverwenden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Components-Props</a:t>
            </a:r>
          </a:p>
        </p:txBody>
      </p:sp>
      <p:sp>
        <p:nvSpPr>
          <p:cNvPr id="3" name="Content Placeholder 2"/>
          <p:cNvSpPr>
            <a:spLocks noGrp="1"/>
          </p:cNvSpPr>
          <p:nvPr>
            <p:ph idx="1"/>
          </p:nvPr>
        </p:nvSpPr>
        <p:spPr/>
        <p:txBody>
          <a:bodyPr/>
          <a:lstStyle/>
          <a:p>
            <a:pPr lvl="0"/>
            <a:r>
              <a:rPr sz="1100"/>
              <a:t>Props sind die Eigenschaften, die an ein React-Element übergeben werden</a:t>
            </a:r>
          </a:p>
          <a:p>
            <a:pPr lvl="0"/>
            <a:r>
              <a:rPr sz="1100"/>
              <a:t>Props dürfen nicht verändert werden (immutable)</a:t>
            </a:r>
          </a:p>
          <a:p>
            <a:pPr lvl="0"/>
            <a:r>
              <a:rPr sz="1100"/>
              <a:t>Props sollten typisiert werden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Typisierung von Props</a:t>
            </a:r>
          </a:p>
        </p:txBody>
      </p:sp>
      <p:sp>
        <p:nvSpPr>
          <p:cNvPr id="3" name="Content Placeholder 2"/>
          <p:cNvSpPr>
            <a:spLocks noGrp="1"/>
          </p:cNvSpPr>
          <p:nvPr>
            <p:ph idx="1"/>
          </p:nvPr>
        </p:nvSpPr>
        <p:spPr/>
        <p:txBody>
          <a:bodyPr/>
          <a:lstStyle/>
          <a:p>
            <a:pPr lvl="0"/>
            <a:r>
              <a:rPr sz="1100"/>
              <a:t>Die Typsierung von Props bietet folgende Vorteile:</a:t>
            </a:r>
          </a:p>
          <a:p>
            <a:pPr lvl="0" indent="-342900" marL="342900">
              <a:buAutoNum type="arabicPeriod"/>
            </a:pPr>
            <a:r>
              <a:rPr sz="1100"/>
              <a:t>Fehler werden zur Entwicklungszeit erkannt</a:t>
            </a:r>
          </a:p>
          <a:p>
            <a:pPr lvl="0" indent="-342900" marL="342900">
              <a:buAutoNum type="arabicPeriod"/>
            </a:pPr>
            <a:r>
              <a:rPr sz="1100"/>
              <a:t>Die Dokumentation wird verbessert</a:t>
            </a:r>
          </a:p>
          <a:p>
            <a:pPr lvl="0" indent="-342900" marL="342900">
              <a:buAutoNum type="arabicPeriod"/>
            </a:pPr>
            <a:r>
              <a:rPr sz="1100"/>
              <a:t>Die IDE kann die Entwickler unterstützen</a:t>
            </a:r>
          </a:p>
          <a:p>
            <a:pPr lvl="0" indent="-342900" marL="342900">
              <a:buAutoNum type="arabicPeriod"/>
            </a:pPr>
            <a:r>
              <a:rPr sz="1100"/>
              <a:t>Fehlererkennung beim Aufrufer</a:t>
            </a:r>
          </a:p>
          <a:p>
            <a:pPr lvl="0" indent="-342900" marL="342900">
              <a:buAutoNum type="arabicPeriod"/>
            </a:pPr>
            <a:r>
              <a:rPr sz="1100"/>
              <a:t>Fehlererkennung innerhalb der Komponente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Beispiel für typisierte Props</a:t>
            </a:r>
          </a:p>
        </p:txBody>
      </p:sp>
      <p:sp>
        <p:nvSpPr>
          <p:cNvPr id="3" name="Content Placeholder 2"/>
          <p:cNvSpPr>
            <a:spLocks noGrp="1"/>
          </p:cNvSpPr>
          <p:nvPr>
            <p:ph idx="1"/>
          </p:nvPr>
        </p:nvSpPr>
        <p:spPr/>
        <p:txBody>
          <a:bodyPr/>
          <a:lstStyle/>
          <a:p>
            <a:pPr lvl="0"/>
            <a:r>
              <a:rPr sz="1100"/>
              <a:t>Eine Komponente die eine Person anzeigt könnte folgendermaßen typisiert werden:</a:t>
            </a:r>
          </a:p>
          <a:p>
            <a:pPr lvl="0" indent="0">
              <a:buNone/>
            </a:pPr>
            <a:r>
              <a:rPr b="1" sz="1100">
                <a:solidFill>
                  <a:srgbClr val="007020"/>
                </a:solidFill>
                <a:latin typeface="Courier"/>
              </a:rPr>
              <a:t>interface</a:t>
            </a:r>
            <a:r>
              <a:rPr sz="1100">
                <a:latin typeface="Courier"/>
              </a:rPr>
              <a:t> PersonProps {</a:t>
            </a:r>
            <a:b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br/>
            <a:r>
              <a:rPr sz="1100">
                <a:latin typeface="Courier"/>
              </a:rPr>
              <a:t>}</a:t>
            </a:r>
          </a:p>
          <a:p>
            <a:pPr lvl="0" indent="0" marL="0">
              <a:buNone/>
            </a:pPr>
            <a:r>
              <a:rPr sz="1100"/>
              <a:t>oder äquivalent</a:t>
            </a:r>
          </a:p>
          <a:p>
            <a:pPr lvl="0" indent="0">
              <a:buNone/>
            </a:pPr>
            <a:r>
              <a:rPr b="1" sz="1100">
                <a:solidFill>
                  <a:srgbClr val="007020"/>
                </a:solidFill>
                <a:latin typeface="Courier"/>
              </a:rPr>
              <a:t>type</a:t>
            </a:r>
            <a:r>
              <a:rPr sz="1100">
                <a:latin typeface="Courier"/>
              </a:rPr>
              <a:t> PersonProps </a:t>
            </a:r>
            <a:r>
              <a:rPr sz="1100">
                <a:solidFill>
                  <a:srgbClr val="666666"/>
                </a:solidFill>
                <a:latin typeface="Courier"/>
              </a:rPr>
              <a:t>=</a:t>
            </a:r>
            <a:r>
              <a:rPr sz="1100">
                <a:latin typeface="Courier"/>
              </a:rPr>
              <a:t> {</a:t>
            </a:r>
            <a:b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br/>
            <a:r>
              <a:rPr sz="1100">
                <a:latin typeface="Courie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Beispiel für typisierte Props</a:t>
            </a:r>
          </a:p>
        </p:txBody>
      </p:sp>
      <p:sp>
        <p:nvSpPr>
          <p:cNvPr id="3" name="Content Placeholder 2"/>
          <p:cNvSpPr>
            <a:spLocks noGrp="1"/>
          </p:cNvSpPr>
          <p:nvPr>
            <p:ph idx="1"/>
          </p:nvPr>
        </p:nvSpPr>
        <p:spPr/>
        <p:txBody>
          <a:bodyPr/>
          <a:lstStyle/>
          <a:p>
            <a:pPr lvl="0"/>
            <a:r>
              <a:rPr sz="1100"/>
              <a:t>Die Komponente könnte dann folgendermaßen aussehen: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(props</a:t>
            </a:r>
            <a:r>
              <a:rPr sz="1100">
                <a:solidFill>
                  <a:srgbClr val="666666"/>
                </a:solidFill>
                <a:latin typeface="Courier"/>
              </a:rPr>
              <a:t>:</a:t>
            </a:r>
            <a:r>
              <a:rPr sz="1100">
                <a:latin typeface="Courier"/>
              </a:rPr>
              <a:t> PersonProps)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{props</a:t>
            </a:r>
            <a:r>
              <a:rPr sz="1100">
                <a:solidFill>
                  <a:srgbClr val="666666"/>
                </a:solidFill>
                <a:latin typeface="Courier"/>
              </a:rPr>
              <a:t>.</a:t>
            </a:r>
            <a:r>
              <a:rPr sz="1100">
                <a:solidFill>
                  <a:srgbClr val="7D9029"/>
                </a:solidFill>
                <a:latin typeface="Courier"/>
              </a:rPr>
              <a:t>name</a:t>
            </a:r>
            <a:r>
              <a:rPr sz="1100">
                <a:latin typeface="Courier"/>
              </a:rPr>
              <a: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{props</a:t>
            </a:r>
            <a:r>
              <a:rPr sz="1100">
                <a:solidFill>
                  <a:srgbClr val="666666"/>
                </a:solidFill>
                <a:latin typeface="Courier"/>
              </a:rPr>
              <a:t>.</a:t>
            </a:r>
            <a:r>
              <a:rPr sz="1100">
                <a:solidFill>
                  <a:srgbClr val="7D9029"/>
                </a:solidFill>
                <a:latin typeface="Courier"/>
              </a:rPr>
              <a:t>age</a:t>
            </a:r>
            <a:r>
              <a:rPr sz="1100">
                <a:latin typeface="Courier"/>
              </a:rPr>
              <a: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Beispiel für typisierte Props (Inline Typ-Definition)</a:t>
            </a:r>
          </a:p>
        </p:txBody>
      </p:sp>
      <p:sp>
        <p:nvSpPr>
          <p:cNvPr id="3" name="Content Placeholder 2"/>
          <p:cNvSpPr>
            <a:spLocks noGrp="1"/>
          </p:cNvSpPr>
          <p:nvPr>
            <p:ph idx="1"/>
          </p:nvPr>
        </p:nvSpPr>
        <p:spPr/>
        <p:txBody>
          <a:bodyPr/>
          <a:lstStyle/>
          <a:p>
            <a:pPr lvl="0"/>
            <a:r>
              <a:rPr sz="1100"/>
              <a:t>Die Props können auch direkt in der Funktionsdefinition typisiert werden: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(props</a:t>
            </a:r>
            <a:r>
              <a:rPr sz="1100">
                <a:solidFill>
                  <a:srgbClr val="666666"/>
                </a:solidFill>
                <a:latin typeface="Courier"/>
              </a:rPr>
              <a:t>:</a:t>
            </a:r>
            <a:r>
              <a:rPr sz="1100">
                <a:latin typeface="Courier"/>
              </a:rPr>
              <a:t> {</a:t>
            </a:r>
            <a:b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{props</a:t>
            </a:r>
            <a:r>
              <a:rPr sz="1100">
                <a:solidFill>
                  <a:srgbClr val="666666"/>
                </a:solidFill>
                <a:latin typeface="Courier"/>
              </a:rPr>
              <a:t>.</a:t>
            </a:r>
            <a:r>
              <a:rPr sz="1100">
                <a:solidFill>
                  <a:srgbClr val="7D9029"/>
                </a:solidFill>
                <a:latin typeface="Courier"/>
              </a:rPr>
              <a:t>name</a:t>
            </a:r>
            <a:r>
              <a:rPr sz="1100">
                <a:latin typeface="Courier"/>
              </a:rPr>
              <a: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{props</a:t>
            </a:r>
            <a:r>
              <a:rPr sz="1100">
                <a:solidFill>
                  <a:srgbClr val="666666"/>
                </a:solidFill>
                <a:latin typeface="Courier"/>
              </a:rPr>
              <a:t>.</a:t>
            </a:r>
            <a:r>
              <a:rPr sz="1100">
                <a:solidFill>
                  <a:srgbClr val="7D9029"/>
                </a:solidFill>
                <a:latin typeface="Courier"/>
              </a:rPr>
              <a:t>age</a:t>
            </a:r>
            <a:r>
              <a:rPr sz="1100">
                <a:latin typeface="Courier"/>
              </a:rPr>
              <a: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Destructuring von Props</a:t>
            </a:r>
          </a:p>
        </p:txBody>
      </p:sp>
      <p:sp>
        <p:nvSpPr>
          <p:cNvPr id="3" name="Content Placeholder 2"/>
          <p:cNvSpPr>
            <a:spLocks noGrp="1"/>
          </p:cNvSpPr>
          <p:nvPr>
            <p:ph idx="1"/>
          </p:nvPr>
        </p:nvSpPr>
        <p:spPr/>
        <p:txBody>
          <a:bodyPr/>
          <a:lstStyle/>
          <a:p>
            <a:pPr lvl="0"/>
            <a:r>
              <a:rPr sz="1100"/>
              <a:t>In Javascript können Variablen mittels Destructuring aus Objekten extrahiert werden</a:t>
            </a:r>
          </a:p>
          <a:p>
            <a:pPr lvl="0" indent="0" marL="0">
              <a:buNone/>
            </a:pPr>
            <a:r>
              <a:rPr sz="1100"/>
              <a:t>Beispiel:</a:t>
            </a:r>
          </a:p>
          <a:p>
            <a:pPr lvl="0" indent="0">
              <a:buNone/>
            </a:pPr>
            <a:r>
              <a:rPr b="1" sz="1100">
                <a:solidFill>
                  <a:srgbClr val="007020"/>
                </a:solidFill>
                <a:latin typeface="Courier"/>
              </a:rPr>
              <a:t>const</a:t>
            </a:r>
            <a:r>
              <a:rPr sz="1100">
                <a:latin typeface="Courier"/>
              </a:rPr>
              <a:t> person </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'Max'</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a:t>
            </a:r>
            <a:r>
              <a:rPr sz="1100">
                <a:solidFill>
                  <a:srgbClr val="40A070"/>
                </a:solidFill>
                <a:latin typeface="Courier"/>
              </a:rPr>
              <a:t>30</a:t>
            </a:r>
            <a:r>
              <a:rPr sz="1100">
                <a:latin typeface="Courier"/>
              </a:rPr>
              <a:t>}</a:t>
            </a:r>
            <a:r>
              <a:rPr sz="1100">
                <a:solidFill>
                  <a:srgbClr val="666666"/>
                </a:solidFill>
                <a:latin typeface="Courier"/>
              </a:rPr>
              <a:t>;</a:t>
            </a:r>
            <a:br/>
            <a:r>
              <a:rPr b="1" sz="1100">
                <a:solidFill>
                  <a:srgbClr val="007020"/>
                </a:solidFill>
                <a:latin typeface="Courier"/>
              </a:rPr>
              <a:t>const</a:t>
            </a:r>
            <a:r>
              <a:rPr sz="1100">
                <a:latin typeface="Courier"/>
              </a:rPr>
              <a:t> {name</a:t>
            </a:r>
            <a:r>
              <a:rPr sz="1100">
                <a:solidFill>
                  <a:srgbClr val="666666"/>
                </a:solidFill>
                <a:latin typeface="Courier"/>
              </a:rPr>
              <a:t>,</a:t>
            </a:r>
            <a:r>
              <a:rPr sz="1100">
                <a:latin typeface="Courier"/>
              </a:rPr>
              <a:t> age} </a:t>
            </a:r>
            <a:r>
              <a:rPr sz="1100">
                <a:solidFill>
                  <a:srgbClr val="666666"/>
                </a:solidFill>
                <a:latin typeface="Courier"/>
              </a:rPr>
              <a:t>=</a:t>
            </a:r>
            <a:r>
              <a:rPr sz="1100">
                <a:latin typeface="Courier"/>
              </a:rPr>
              <a:t> person</a:t>
            </a:r>
            <a:r>
              <a:rPr sz="1100">
                <a:solidFill>
                  <a:srgbClr val="666666"/>
                </a:solidFill>
                <a:latin typeface="Courier"/>
              </a:rPr>
              <a:t>;</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(name)</a:t>
            </a:r>
            <a:r>
              <a:rPr sz="1100">
                <a:solidFill>
                  <a:srgbClr val="666666"/>
                </a:solidFill>
                <a:latin typeface="Courier"/>
              </a:rPr>
              <a:t>;</a:t>
            </a:r>
            <a:r>
              <a:rPr sz="1100">
                <a:latin typeface="Courier"/>
              </a:rPr>
              <a:t> </a:t>
            </a:r>
            <a:r>
              <a:rPr i="1" sz="1100">
                <a:solidFill>
                  <a:srgbClr val="60A0B0"/>
                </a:solidFill>
                <a:latin typeface="Courier"/>
              </a:rPr>
              <a:t>// Max</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(age)</a:t>
            </a:r>
            <a:r>
              <a:rPr sz="1100">
                <a:solidFill>
                  <a:srgbClr val="666666"/>
                </a:solidFill>
                <a:latin typeface="Courier"/>
              </a:rPr>
              <a:t>;</a:t>
            </a:r>
            <a:r>
              <a:rPr sz="1100">
                <a:latin typeface="Courier"/>
              </a:rPr>
              <a:t> </a:t>
            </a:r>
            <a:r>
              <a:rPr i="1" sz="1100">
                <a:solidFill>
                  <a:srgbClr val="60A0B0"/>
                </a:solidFill>
                <a:latin typeface="Courier"/>
              </a:rPr>
              <a:t>// 30</a:t>
            </a:r>
          </a:p>
          <a:p>
            <a:pPr lvl="0" indent="0" marL="0">
              <a:buNone/>
            </a:pPr>
            <a:r>
              <a:rPr sz="1100"/>
              <a:t>Das erspart das Schreiben von </a:t>
            </a:r>
            <a:r>
              <a:rPr sz="1100">
                <a:latin typeface="Courier"/>
              </a:rPr>
              <a:t>props.name</a:t>
            </a:r>
            <a:r>
              <a:rPr sz="1100"/>
              <a:t> und </a:t>
            </a:r>
            <a:r>
              <a:rPr sz="1100">
                <a:latin typeface="Courier"/>
              </a:rPr>
              <a:t>props.age</a:t>
            </a:r>
            <a:r>
              <a:rPr sz="1100"/>
              <a: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Destructuring von Props in React</a:t>
            </a:r>
          </a:p>
        </p:txBody>
      </p:sp>
      <p:sp>
        <p:nvSpPr>
          <p:cNvPr id="3" name="Content Placeholder 2"/>
          <p:cNvSpPr>
            <a:spLocks noGrp="1"/>
          </p:cNvSpPr>
          <p:nvPr>
            <p:ph idx="1"/>
          </p:nvPr>
        </p:nvSpPr>
        <p:spPr/>
        <p:txBody>
          <a:bodyPr/>
          <a:lstStyle/>
          <a:p>
            <a:pPr lvl="0" indent="0">
              <a:buNone/>
            </a:pP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(props</a:t>
            </a:r>
            <a:r>
              <a:rPr sz="1100">
                <a:solidFill>
                  <a:srgbClr val="666666"/>
                </a:solidFill>
                <a:latin typeface="Courier"/>
              </a:rPr>
              <a:t>:</a:t>
            </a:r>
            <a:r>
              <a:rPr sz="1100">
                <a:latin typeface="Courier"/>
              </a:rPr>
              <a:t> PersonProps) {</a:t>
            </a:r>
            <a:br/>
            <a:r>
              <a:rPr sz="1100">
                <a:latin typeface="Courier"/>
              </a:rPr>
              <a:t>  </a:t>
            </a:r>
            <a:r>
              <a:rPr b="1" sz="1100">
                <a:solidFill>
                  <a:srgbClr val="007020"/>
                </a:solidFill>
                <a:latin typeface="Courier"/>
              </a:rPr>
              <a:t>const</a:t>
            </a:r>
            <a:r>
              <a:rPr sz="1100">
                <a:latin typeface="Courier"/>
              </a:rPr>
              <a:t> {name</a:t>
            </a:r>
            <a:r>
              <a:rPr sz="1100">
                <a:solidFill>
                  <a:srgbClr val="666666"/>
                </a:solidFill>
                <a:latin typeface="Courier"/>
              </a:rPr>
              <a:t>,</a:t>
            </a:r>
            <a:r>
              <a:rPr sz="1100">
                <a:latin typeface="Courier"/>
              </a:rPr>
              <a:t> age} </a:t>
            </a:r>
            <a:r>
              <a:rPr sz="1100">
                <a:solidFill>
                  <a:srgbClr val="666666"/>
                </a:solidFill>
                <a:latin typeface="Courier"/>
              </a:rPr>
              <a:t>=</a:t>
            </a:r>
            <a:r>
              <a:rPr sz="1100">
                <a:latin typeface="Courier"/>
              </a:rPr>
              <a:t> props</a:t>
            </a:r>
            <a:r>
              <a:rPr sz="1100">
                <a:solidFill>
                  <a:srgbClr val="666666"/>
                </a:solidFill>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{name}</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{age}</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Destrukturierung von Props in React inline</a:t>
            </a:r>
          </a:p>
        </p:txBody>
      </p:sp>
      <p:sp>
        <p:nvSpPr>
          <p:cNvPr id="3" name="Content Placeholder 2"/>
          <p:cNvSpPr>
            <a:spLocks noGrp="1"/>
          </p:cNvSpPr>
          <p:nvPr>
            <p:ph idx="1"/>
          </p:nvPr>
        </p:nvSpPr>
        <p:spPr/>
        <p:txBody>
          <a:bodyPr/>
          <a:lstStyle/>
          <a:p>
            <a:pPr lvl="0" indent="0">
              <a:buNone/>
            </a:pP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({name</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PersonProps)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{name}</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{age}</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Online Entwicklungsumgebungen und Playgrounds</a:t>
            </a:r>
          </a:p>
        </p:txBody>
      </p:sp>
      <p:sp>
        <p:nvSpPr>
          <p:cNvPr id="3" name="Content Placeholder 2"/>
          <p:cNvSpPr>
            <a:spLocks noGrp="1"/>
          </p:cNvSpPr>
          <p:nvPr>
            <p:ph idx="1"/>
          </p:nvPr>
        </p:nvSpPr>
        <p:spPr/>
        <p:txBody>
          <a:bodyPr/>
          <a:lstStyle/>
          <a:p>
            <a:pPr lvl="0"/>
            <a:r>
              <a:rPr sz="1100"/>
              <a:t>VsCode im Browser/Zero Install https://vscode.dev/</a:t>
            </a:r>
          </a:p>
          <a:p>
            <a:pPr lvl="0"/>
            <a:r>
              <a:rPr sz="1100"/>
              <a:t>Github Codespaces</a:t>
            </a:r>
          </a:p>
          <a:p>
            <a:pPr lvl="0"/>
            <a:r>
              <a:rPr sz="1100"/>
              <a:t>Codepen https://codepen.io/</a:t>
            </a:r>
          </a:p>
          <a:p>
            <a:pPr lvl="0"/>
            <a:r>
              <a:rPr sz="1100"/>
              <a:t>Stackblitz https://stackblitz.com/</a:t>
            </a:r>
          </a:p>
          <a:p>
            <a:pPr lvl="0"/>
            <a:r>
              <a:rPr sz="1100"/>
              <a:t>TypeScript Playground https://www.typescriptlang.org/play</a:t>
            </a:r>
          </a:p>
          <a:p>
            <a:pPr lvl="0"/>
            <a:r>
              <a:rPr sz="1100"/>
              <a:t>CodeSandbox https://codesandbox.io/</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Destructuring und Typisierung inline</a:t>
            </a:r>
          </a:p>
        </p:txBody>
      </p:sp>
      <p:sp>
        <p:nvSpPr>
          <p:cNvPr id="3" name="Content Placeholder 2"/>
          <p:cNvSpPr>
            <a:spLocks noGrp="1"/>
          </p:cNvSpPr>
          <p:nvPr>
            <p:ph idx="1"/>
          </p:nvPr>
        </p:nvSpPr>
        <p:spPr/>
        <p:txBody>
          <a:bodyPr/>
          <a:lstStyle/>
          <a:p>
            <a:pPr lvl="0" indent="0">
              <a:buNone/>
            </a:pP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({name</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{name}</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{age}</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Bool’sche Props</a:t>
            </a:r>
          </a:p>
        </p:txBody>
      </p:sp>
      <p:sp>
        <p:nvSpPr>
          <p:cNvPr id="3" name="Content Placeholder 2"/>
          <p:cNvSpPr>
            <a:spLocks noGrp="1"/>
          </p:cNvSpPr>
          <p:nvPr>
            <p:ph idx="1"/>
          </p:nvPr>
        </p:nvSpPr>
        <p:spPr/>
        <p:txBody>
          <a:bodyPr/>
          <a:lstStyle/>
          <a:p>
            <a:pPr lvl="0"/>
            <a:r>
              <a:rPr sz="1100"/>
              <a:t>Boolsche Props werden als optional typisiert, damit beim Aufruf der Komponente nicht immer ein Wert übergeben werden muss. Es wird also die bool’sche Prop auf </a:t>
            </a:r>
            <a:r>
              <a:rPr sz="1100">
                <a:latin typeface="Courier"/>
              </a:rPr>
              <a:t>true</a:t>
            </a:r>
            <a:r>
              <a:rPr sz="1100"/>
              <a:t> gesetzt, wenn sie übergeben wird. Ein setzen auf </a:t>
            </a:r>
            <a:r>
              <a:rPr sz="1100">
                <a:latin typeface="Courier"/>
              </a:rPr>
              <a:t>false</a:t>
            </a:r>
            <a:r>
              <a:rPr sz="1100"/>
              <a:t> ist nicht notwendig, es reicht, wenn die Prop nicht übergeben wird.</a:t>
            </a:r>
          </a:p>
          <a:p>
            <a:pPr lvl="0"/>
            <a:r>
              <a:rPr sz="1100"/>
              <a:t>Wenn der Wert der Props dynamisch ist, kann der Wert auch explizit auf </a:t>
            </a:r>
            <a:r>
              <a:rPr sz="1100">
                <a:latin typeface="Courier"/>
              </a:rPr>
              <a:t>true</a:t>
            </a:r>
            <a:r>
              <a:rPr sz="1100"/>
              <a:t> oder </a:t>
            </a:r>
            <a:r>
              <a:rPr sz="1100">
                <a:latin typeface="Courier"/>
              </a:rPr>
              <a:t>false</a:t>
            </a:r>
            <a:r>
              <a:rPr sz="1100"/>
              <a:t> gesetzt werden.</a:t>
            </a:r>
          </a:p>
          <a:p>
            <a:pPr lvl="0" indent="0">
              <a:buNone/>
            </a:pPr>
            <a:r>
              <a:rPr b="1" sz="1100">
                <a:solidFill>
                  <a:srgbClr val="007020"/>
                </a:solidFill>
                <a:latin typeface="Courier"/>
              </a:rPr>
              <a:t>interface</a:t>
            </a:r>
            <a:r>
              <a:rPr sz="1100">
                <a:latin typeface="Courier"/>
              </a:rPr>
              <a:t> PersonProps {</a:t>
            </a:r>
            <a:b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br/>
            <a:r>
              <a:rPr sz="1100">
                <a:latin typeface="Courier"/>
              </a:rPr>
              <a:t>  student</a:t>
            </a:r>
            <a:r>
              <a:rPr sz="1100">
                <a:solidFill>
                  <a:srgbClr val="666666"/>
                </a:solidFill>
                <a:latin typeface="Courier"/>
              </a:rPr>
              <a:t>?:</a:t>
            </a:r>
            <a:r>
              <a:rPr sz="1100">
                <a:latin typeface="Courier"/>
              </a:rPr>
              <a:t> </a:t>
            </a:r>
            <a:r>
              <a:rPr sz="1100">
                <a:solidFill>
                  <a:srgbClr val="902000"/>
                </a:solidFill>
                <a:latin typeface="Courier"/>
              </a:rPr>
              <a:t>boolean</a:t>
            </a:r>
            <a:r>
              <a:rPr sz="1100">
                <a:solidFill>
                  <a:srgbClr val="666666"/>
                </a:solidFill>
                <a:latin typeface="Courier"/>
              </a:rPr>
              <a:t>;</a:t>
            </a:r>
            <a:br/>
            <a:r>
              <a:rPr sz="1100">
                <a:latin typeface="Courier"/>
              </a:rPr>
              <a:t>}</a:t>
            </a:r>
          </a:p>
          <a:p>
            <a:pPr lvl="0" indent="0" marL="0">
              <a:buNone/>
            </a:pPr>
            <a:r>
              <a:rPr sz="1100"/>
              <a:t>Verwendung:</a:t>
            </a:r>
          </a:p>
          <a:p>
            <a:pPr lvl="0" indent="0">
              <a:buNone/>
            </a:pPr>
            <a:r>
              <a:rPr b="1" sz="1100">
                <a:solidFill>
                  <a:srgbClr val="008000"/>
                </a:solidFill>
                <a:latin typeface="Courier"/>
              </a:rPr>
              <a:t>export</a:t>
            </a:r>
            <a:r>
              <a:rPr sz="1100">
                <a:latin typeface="Courier"/>
              </a:rPr>
              <a:t> </a:t>
            </a:r>
            <a:r>
              <a:rPr b="1" sz="1100">
                <a:solidFill>
                  <a:srgbClr val="008000"/>
                </a:solidFill>
                <a:latin typeface="Courier"/>
              </a:rPr>
              <a:t>default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App</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"Max"</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30</a:t>
            </a:r>
            <a:r>
              <a:rPr sz="1100">
                <a:latin typeface="Courier"/>
              </a:rPr>
              <a:t>} student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Default Werte für Props (Destructuring)</a:t>
            </a:r>
          </a:p>
        </p:txBody>
      </p:sp>
      <p:sp>
        <p:nvSpPr>
          <p:cNvPr id="3" name="Content Placeholder 2"/>
          <p:cNvSpPr>
            <a:spLocks noGrp="1"/>
          </p:cNvSpPr>
          <p:nvPr>
            <p:ph idx="1"/>
          </p:nvPr>
        </p:nvSpPr>
        <p:spPr/>
        <p:txBody>
          <a:bodyPr/>
          <a:lstStyle/>
          <a:p>
            <a:pPr lvl="0"/>
            <a:r>
              <a:rPr sz="1100"/>
              <a:t>Default-Werte können direkt in der Destrukturierung definiert werden</a:t>
            </a:r>
          </a:p>
          <a:p>
            <a:pPr lvl="0" indent="0">
              <a:buNone/>
            </a:pPr>
            <a:r>
              <a:rPr b="1" sz="1100">
                <a:solidFill>
                  <a:srgbClr val="007020"/>
                </a:solidFill>
                <a:latin typeface="Courier"/>
              </a:rPr>
              <a:t>type</a:t>
            </a:r>
            <a:r>
              <a:rPr sz="1100">
                <a:latin typeface="Courier"/>
              </a:rPr>
              <a:t> PersonProps </a:t>
            </a:r>
            <a:r>
              <a:rPr sz="1100">
                <a:solidFill>
                  <a:srgbClr val="666666"/>
                </a:solidFill>
                <a:latin typeface="Courier"/>
              </a:rPr>
              <a:t>=</a:t>
            </a:r>
            <a:r>
              <a:rPr sz="1100">
                <a:latin typeface="Courier"/>
              </a:rPr>
              <a:t> {</a:t>
            </a:r>
            <a:br/>
            <a:r>
              <a:rPr sz="1100">
                <a:latin typeface="Courier"/>
              </a:rPr>
              <a:t>  name</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  age</a:t>
            </a:r>
            <a:r>
              <a:rPr sz="1100">
                <a:solidFill>
                  <a:srgbClr val="666666"/>
                </a:solidFill>
                <a:latin typeface="Courier"/>
              </a:rPr>
              <a:t>:</a:t>
            </a:r>
            <a:r>
              <a:rPr sz="1100">
                <a:latin typeface="Courier"/>
              </a:rPr>
              <a:t> </a:t>
            </a:r>
            <a:r>
              <a:rPr sz="1100">
                <a:solidFill>
                  <a:srgbClr val="902000"/>
                </a:solidFill>
                <a:latin typeface="Courier"/>
              </a:rPr>
              <a:t>number</a:t>
            </a:r>
            <a:r>
              <a:rPr sz="1100">
                <a:solidFill>
                  <a:srgbClr val="666666"/>
                </a:solidFill>
                <a:latin typeface="Courier"/>
              </a:rPr>
              <a:t>;</a:t>
            </a:r>
            <a:br/>
            <a:r>
              <a:rPr sz="1100">
                <a:latin typeface="Courier"/>
              </a:rPr>
              <a:t>}</a:t>
            </a:r>
            <a:br/>
            <a:r>
              <a:rPr b="1" sz="1100">
                <a:solidFill>
                  <a:srgbClr val="007020"/>
                </a:solidFill>
                <a:latin typeface="Courier"/>
              </a:rPr>
              <a:t>function</a:t>
            </a:r>
            <a:r>
              <a:rPr sz="1100">
                <a:latin typeface="Courier"/>
              </a:rPr>
              <a:t> </a:t>
            </a:r>
            <a:r>
              <a:rPr sz="1100">
                <a:solidFill>
                  <a:srgbClr val="06287E"/>
                </a:solidFill>
                <a:latin typeface="Courier"/>
              </a:rPr>
              <a:t>Person</a:t>
            </a:r>
            <a:r>
              <a:rPr sz="1100">
                <a:latin typeface="Courier"/>
              </a:rPr>
              <a:t>({name</a:t>
            </a:r>
            <a:r>
              <a:rPr sz="1100">
                <a:solidFill>
                  <a:srgbClr val="666666"/>
                </a:solidFill>
                <a:latin typeface="Courier"/>
              </a:rPr>
              <a:t>,</a:t>
            </a:r>
            <a:r>
              <a:rPr sz="1100">
                <a:latin typeface="Courier"/>
              </a:rPr>
              <a:t> age </a:t>
            </a:r>
            <a:r>
              <a:rPr sz="1100">
                <a:solidFill>
                  <a:srgbClr val="666666"/>
                </a:solidFill>
                <a:latin typeface="Courier"/>
              </a:rPr>
              <a:t>=</a:t>
            </a:r>
            <a:r>
              <a:rPr sz="1100">
                <a:latin typeface="Courier"/>
              </a:rPr>
              <a:t> </a:t>
            </a:r>
            <a:r>
              <a:rPr sz="1100">
                <a:solidFill>
                  <a:srgbClr val="40A070"/>
                </a:solidFill>
                <a:latin typeface="Courier"/>
              </a:rPr>
              <a:t>35</a:t>
            </a:r>
            <a:r>
              <a:rPr sz="1100">
                <a:latin typeface="Courier"/>
              </a:rPr>
              <a:t> }</a:t>
            </a:r>
            <a:r>
              <a:rPr sz="1100">
                <a:solidFill>
                  <a:srgbClr val="666666"/>
                </a:solidFill>
                <a:latin typeface="Courier"/>
              </a:rPr>
              <a:t>:</a:t>
            </a:r>
            <a:r>
              <a:rPr sz="1100">
                <a:latin typeface="Courier"/>
              </a:rPr>
              <a:t> PersonProps)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{name}</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{age}</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Children-Props</a:t>
            </a:r>
          </a:p>
        </p:txBody>
      </p:sp>
      <p:sp>
        <p:nvSpPr>
          <p:cNvPr id="3" name="Content Placeholder 2"/>
          <p:cNvSpPr>
            <a:spLocks noGrp="1"/>
          </p:cNvSpPr>
          <p:nvPr>
            <p:ph idx="1"/>
          </p:nvPr>
        </p:nvSpPr>
        <p:spPr/>
        <p:txBody>
          <a:bodyPr/>
          <a:lstStyle/>
          <a:p>
            <a:pPr lvl="0" indent="0" marL="0">
              <a:buNone/>
            </a:pPr>
            <a:r>
              <a:rPr sz="1100"/>
              <a:t>Wenn man Komponenten ineinander verschachtelten möchte, dann kann man dieses in der von HTML gewohnten Art und Weise tun: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Example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Wrapper</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"Max"</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30</a:t>
            </a:r>
            <a:r>
              <a:rPr sz="1100">
                <a:latin typeface="Courier"/>
              </a:rPr>
              <a:t>}</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Wrapper</a:t>
            </a:r>
            <a:r>
              <a:rPr sz="1100">
                <a:solidFill>
                  <a:srgbClr val="666666"/>
                </a:solidFill>
                <a:latin typeface="Courier"/>
              </a:rPr>
              <a:t>&gt;</a:t>
            </a:r>
            <a:br/>
            <a:r>
              <a:rPr sz="1100">
                <a:latin typeface="Courier"/>
              </a:rPr>
              <a:t>    )</a:t>
            </a:r>
            <a:br/>
            <a:r>
              <a:rPr sz="1100">
                <a:latin typeface="Courier"/>
              </a:rPr>
              <a: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Children-Props</a:t>
            </a:r>
          </a:p>
        </p:txBody>
      </p:sp>
      <p:sp>
        <p:nvSpPr>
          <p:cNvPr id="3" name="Content Placeholder 2"/>
          <p:cNvSpPr>
            <a:spLocks noGrp="1"/>
          </p:cNvSpPr>
          <p:nvPr>
            <p:ph idx="1"/>
          </p:nvPr>
        </p:nvSpPr>
        <p:spPr/>
        <p:txBody>
          <a:bodyPr/>
          <a:lstStyle/>
          <a:p>
            <a:pPr lvl="0" indent="0" marL="0">
              <a:buNone/>
            </a:pPr>
            <a:r>
              <a:rPr sz="1100"/>
              <a:t>In der Wrapper-Komonente kann man dann die </a:t>
            </a:r>
            <a:r>
              <a:rPr sz="1100">
                <a:latin typeface="Courier"/>
              </a:rPr>
              <a:t>children</a:t>
            </a:r>
            <a:r>
              <a:rPr sz="1100"/>
              <a:t>-Props verwenden um die verschachtelten Komponenten anzuzeigen: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Wrapper</a:t>
            </a:r>
            <a:r>
              <a:rPr sz="1100">
                <a:latin typeface="Courier"/>
              </a:rPr>
              <a:t>({ children }</a:t>
            </a:r>
            <a:r>
              <a:rPr sz="1100">
                <a:solidFill>
                  <a:srgbClr val="666666"/>
                </a:solidFill>
                <a:latin typeface="Courier"/>
              </a:rPr>
              <a:t>:</a:t>
            </a:r>
            <a:r>
              <a:rPr sz="1100">
                <a:latin typeface="Courier"/>
              </a:rPr>
              <a:t> {children</a:t>
            </a:r>
            <a:r>
              <a:rPr sz="1100">
                <a:solidFill>
                  <a:srgbClr val="666666"/>
                </a:solidFill>
                <a:latin typeface="Courier"/>
              </a:rPr>
              <a:t>:</a:t>
            </a:r>
            <a:r>
              <a:rPr sz="1100">
                <a:latin typeface="Courier"/>
              </a:rPr>
              <a:t> React</a:t>
            </a:r>
            <a:r>
              <a:rPr sz="1100">
                <a:solidFill>
                  <a:srgbClr val="666666"/>
                </a:solidFill>
                <a:latin typeface="Courier"/>
              </a:rPr>
              <a:t>.</a:t>
            </a:r>
            <a:r>
              <a:rPr sz="1100">
                <a:solidFill>
                  <a:srgbClr val="7D9029"/>
                </a:solidFill>
                <a:latin typeface="Courier"/>
              </a:rPr>
              <a:t>ReactNode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{children}</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a:p>
            <a:pPr lvl="0" indent="0" marL="0">
              <a:buNone/>
            </a:pPr>
            <a:r>
              <a:rPr sz="1100">
                <a:latin typeface="Courier"/>
              </a:rPr>
              <a:t>children</a:t>
            </a:r>
            <a:r>
              <a:rPr sz="1100"/>
              <a:t> ist ein spezielles Attribut, welches alle verschachtelten Komponenten enthält. React stellt diesen Prop-Typ automatisch zur Verfügung.</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Children-Props</a:t>
            </a:r>
          </a:p>
        </p:txBody>
      </p:sp>
      <p:sp>
        <p:nvSpPr>
          <p:cNvPr id="3" name="Content Placeholder 2"/>
          <p:cNvSpPr>
            <a:spLocks noGrp="1"/>
          </p:cNvSpPr>
          <p:nvPr>
            <p:ph idx="1"/>
          </p:nvPr>
        </p:nvSpPr>
        <p:spPr/>
        <p:txBody>
          <a:bodyPr/>
          <a:lstStyle/>
          <a:p>
            <a:pPr lvl="0" indent="0" marL="0">
              <a:buNone/>
            </a:pPr>
            <a:r>
              <a:rPr sz="1100"/>
              <a:t>Wenn children wie oben als required Feld definiert ist, dann muss es auch immer übergeben werden. Manchmal ist es gewünscht, dass children optional sind. In diesem Fall kann man den Prop-Typ wie folgt mittels eines ? als optional definieren: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Wrapper</a:t>
            </a:r>
            <a:r>
              <a:rPr sz="1100">
                <a:latin typeface="Courier"/>
              </a:rPr>
              <a:t>({ children }</a:t>
            </a:r>
            <a:r>
              <a:rPr sz="1100">
                <a:solidFill>
                  <a:srgbClr val="666666"/>
                </a:solidFill>
                <a:latin typeface="Courier"/>
              </a:rPr>
              <a:t>:</a:t>
            </a:r>
            <a:r>
              <a:rPr sz="1100">
                <a:latin typeface="Courier"/>
              </a:rPr>
              <a:t> {children</a:t>
            </a:r>
            <a:r>
              <a:rPr sz="1100">
                <a:solidFill>
                  <a:srgbClr val="666666"/>
                </a:solidFill>
                <a:latin typeface="Courier"/>
              </a:rPr>
              <a:t>?:</a:t>
            </a:r>
            <a:r>
              <a:rPr sz="1100">
                <a:latin typeface="Courier"/>
              </a:rPr>
              <a:t> React</a:t>
            </a:r>
            <a:r>
              <a:rPr sz="1100">
                <a:solidFill>
                  <a:srgbClr val="666666"/>
                </a:solidFill>
                <a:latin typeface="Courier"/>
              </a:rPr>
              <a:t>.</a:t>
            </a:r>
            <a:r>
              <a:rPr sz="1100">
                <a:solidFill>
                  <a:srgbClr val="7D9029"/>
                </a:solidFill>
                <a:latin typeface="Courier"/>
              </a:rPr>
              <a:t>ReactNode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{children}</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Children-Props mit dem PropsWithChildren Type-Helper</a:t>
            </a:r>
          </a:p>
        </p:txBody>
      </p:sp>
      <p:sp>
        <p:nvSpPr>
          <p:cNvPr id="3" name="Content Placeholder 2"/>
          <p:cNvSpPr>
            <a:spLocks noGrp="1"/>
          </p:cNvSpPr>
          <p:nvPr>
            <p:ph idx="1"/>
          </p:nvPr>
        </p:nvSpPr>
        <p:spPr/>
        <p:txBody>
          <a:bodyPr/>
          <a:lstStyle/>
          <a:p>
            <a:pPr lvl="0" indent="0" marL="0">
              <a:buNone/>
            </a:pPr>
            <a:r>
              <a:rPr sz="1100"/>
              <a:t>Es gibt auch einen Type-Helper </a:t>
            </a:r>
            <a:r>
              <a:rPr sz="1100">
                <a:latin typeface="Courier"/>
              </a:rPr>
              <a:t>PropsWithChildren</a:t>
            </a:r>
            <a:r>
              <a:rPr sz="1100"/>
              <a:t>, der die Typisierung von children-Props vereinfacht:</a:t>
            </a:r>
          </a:p>
          <a:p>
            <a:pPr lvl="0" indent="0">
              <a:buNone/>
            </a:pPr>
            <a:r>
              <a:rPr b="1" sz="1100">
                <a:solidFill>
                  <a:srgbClr val="008000"/>
                </a:solidFill>
                <a:latin typeface="Courier"/>
              </a:rPr>
              <a:t>import</a:t>
            </a:r>
            <a:r>
              <a:rPr sz="1100">
                <a:latin typeface="Courier"/>
              </a:rPr>
              <a:t> { PropsWithChildren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Wrapper</a:t>
            </a:r>
            <a:r>
              <a:rPr sz="1100">
                <a:latin typeface="Courier"/>
              </a:rPr>
              <a:t>({ children</a:t>
            </a:r>
            <a:r>
              <a:rPr sz="1100">
                <a:solidFill>
                  <a:srgbClr val="666666"/>
                </a:solidFill>
                <a:latin typeface="Courier"/>
              </a:rPr>
              <a:t>,</a:t>
            </a:r>
            <a:r>
              <a:rPr sz="1100">
                <a:latin typeface="Courier"/>
              </a:rPr>
              <a:t> otherProp1</a:t>
            </a:r>
            <a:r>
              <a:rPr sz="1100">
                <a:solidFill>
                  <a:srgbClr val="666666"/>
                </a:solidFill>
                <a:latin typeface="Courier"/>
              </a:rPr>
              <a:t>,</a:t>
            </a:r>
            <a:r>
              <a:rPr sz="1100">
                <a:latin typeface="Courier"/>
              </a:rPr>
              <a:t> otherProps2 }</a:t>
            </a:r>
            <a:br/>
            <a:r>
              <a:rPr sz="1100">
                <a:latin typeface="Courier"/>
              </a:rPr>
              <a:t>    </a:t>
            </a:r>
            <a:r>
              <a:rPr sz="1100">
                <a:solidFill>
                  <a:srgbClr val="666666"/>
                </a:solidFill>
                <a:latin typeface="Courier"/>
              </a:rPr>
              <a:t>:</a:t>
            </a:r>
            <a:r>
              <a:rPr sz="1100">
                <a:latin typeface="Courier"/>
              </a:rPr>
              <a:t> PropsWithChildren</a:t>
            </a:r>
            <a:r>
              <a:rPr sz="1100">
                <a:solidFill>
                  <a:srgbClr val="666666"/>
                </a:solidFill>
                <a:latin typeface="Courier"/>
              </a:rPr>
              <a:t>&lt;</a:t>
            </a:r>
            <a:r>
              <a:rPr sz="1100">
                <a:latin typeface="Courier"/>
              </a:rPr>
              <a:t>{otherProp1</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r>
              <a:rPr sz="1100">
                <a:latin typeface="Courier"/>
              </a:rPr>
              <a:t> otherProp2</a:t>
            </a:r>
            <a:r>
              <a:rPr sz="1100">
                <a:solidFill>
                  <a:srgbClr val="666666"/>
                </a:solidFill>
                <a:latin typeface="Courier"/>
              </a:rPr>
              <a:t>?:</a:t>
            </a:r>
            <a:r>
              <a:rPr sz="1100">
                <a:latin typeface="Courier"/>
              </a:rPr>
              <a:t> </a:t>
            </a:r>
            <a:r>
              <a:rPr sz="1100">
                <a:solidFill>
                  <a:srgbClr val="902000"/>
                </a:solidFill>
                <a:latin typeface="Courier"/>
              </a:rPr>
              <a:t>number</a:t>
            </a:r>
            <a:r>
              <a:rPr sz="1100">
                <a:latin typeface="Courier"/>
              </a:rPr>
              <a:t>}</a:t>
            </a:r>
            <a:r>
              <a:rPr sz="1100">
                <a:solidFill>
                  <a:srgbClr val="666666"/>
                </a:solidFill>
                <a:latin typeface="Courier"/>
              </a:rPr>
              <a:t>&gt;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{children}</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Typisierung von Standard-HTML Attributen</a:t>
            </a:r>
          </a:p>
        </p:txBody>
      </p:sp>
      <p:sp>
        <p:nvSpPr>
          <p:cNvPr id="3" name="Content Placeholder 2"/>
          <p:cNvSpPr>
            <a:spLocks noGrp="1"/>
          </p:cNvSpPr>
          <p:nvPr>
            <p:ph idx="1"/>
          </p:nvPr>
        </p:nvSpPr>
        <p:spPr/>
        <p:txBody>
          <a:bodyPr/>
          <a:lstStyle/>
          <a:p>
            <a:pPr lvl="0" indent="0" marL="0">
              <a:buNone/>
            </a:pPr>
            <a:r>
              <a:rPr sz="1100"/>
              <a:t>Manchmal möchte man Standard-HTML Attribute des obersten HTML-Tags einer Komponente an diese übergeben. Dafür gibt es bei React die Typdefinitionen </a:t>
            </a:r>
            <a:r>
              <a:rPr sz="1100">
                <a:latin typeface="Courier"/>
              </a:rPr>
              <a:t>ComponentProps</a:t>
            </a:r>
            <a:r>
              <a:rPr sz="1100"/>
              <a:t> und </a:t>
            </a:r>
            <a:r>
              <a:rPr sz="1100">
                <a:latin typeface="Courier"/>
              </a:rPr>
              <a:t>ComponentPropsWithRef</a:t>
            </a:r>
            <a:r>
              <a:rPr sz="1100"/>
              <a:t>-</a:t>
            </a:r>
          </a:p>
          <a:p>
            <a:pPr lvl="0" indent="0" marL="0">
              <a:buNone/>
            </a:pPr>
            <a:r>
              <a:rPr sz="1100"/>
              <a:t>Beispiel:</a:t>
            </a:r>
          </a:p>
          <a:p>
            <a:pPr lvl="0" indent="0">
              <a:buNone/>
            </a:pPr>
            <a:r>
              <a:rPr b="1" sz="1100">
                <a:solidFill>
                  <a:srgbClr val="008000"/>
                </a:solidFill>
                <a:latin typeface="Courier"/>
              </a:rPr>
              <a:t>import</a:t>
            </a:r>
            <a:r>
              <a:rPr sz="1100">
                <a:latin typeface="Courier"/>
              </a:rPr>
              <a:t> { ComponentProps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i="1" sz="1100">
                <a:solidFill>
                  <a:srgbClr val="60A0B0"/>
                </a:solidFill>
                <a:latin typeface="Courier"/>
              </a:rPr>
              <a:t>// Typ-Vereinigungsmenge mittels &amp; Operator</a:t>
            </a:r>
            <a:br/>
            <a:r>
              <a:rPr b="1" sz="1100">
                <a:solidFill>
                  <a:srgbClr val="007020"/>
                </a:solidFill>
                <a:latin typeface="Courier"/>
              </a:rPr>
              <a:t>type</a:t>
            </a:r>
            <a:r>
              <a:rPr sz="1100">
                <a:latin typeface="Courier"/>
              </a:rPr>
              <a:t> MyDivProps </a:t>
            </a:r>
            <a:r>
              <a:rPr sz="1100">
                <a:solidFill>
                  <a:srgbClr val="666666"/>
                </a:solidFill>
                <a:latin typeface="Courier"/>
              </a:rPr>
              <a:t>=</a:t>
            </a:r>
            <a:r>
              <a:rPr sz="1100">
                <a:latin typeface="Courier"/>
              </a:rPr>
              <a:t> ComponentProps</a:t>
            </a:r>
            <a:r>
              <a:rPr sz="1100">
                <a:solidFill>
                  <a:srgbClr val="666666"/>
                </a:solidFill>
                <a:latin typeface="Courier"/>
              </a:rPr>
              <a:t>&lt;</a:t>
            </a:r>
            <a:r>
              <a:rPr sz="1100">
                <a:solidFill>
                  <a:srgbClr val="4070A0"/>
                </a:solidFill>
                <a:latin typeface="Courier"/>
              </a:rPr>
              <a:t>"div"</a:t>
            </a:r>
            <a:r>
              <a:rPr sz="1100">
                <a:solidFill>
                  <a:srgbClr val="666666"/>
                </a:solidFill>
                <a:latin typeface="Courier"/>
              </a:rPr>
              <a:t>&gt;</a:t>
            </a:r>
            <a:r>
              <a:rPr sz="1100">
                <a:latin typeface="Courier"/>
              </a:rPr>
              <a:t> </a:t>
            </a:r>
            <a:r>
              <a:rPr sz="1100">
                <a:solidFill>
                  <a:srgbClr val="666666"/>
                </a:solidFill>
                <a:latin typeface="Courier"/>
              </a:rPr>
              <a:t>&amp;</a:t>
            </a:r>
            <a:r>
              <a:rPr sz="1100">
                <a:latin typeface="Courier"/>
              </a:rPr>
              <a:t> {</a:t>
            </a:r>
            <a:br/>
            <a:r>
              <a:rPr sz="1100">
                <a:latin typeface="Courier"/>
              </a:rPr>
              <a:t>  myProp</a:t>
            </a:r>
            <a:r>
              <a:rPr sz="1100">
                <a:solidFill>
                  <a:srgbClr val="666666"/>
                </a:solidFill>
                <a:latin typeface="Courier"/>
              </a:rPr>
              <a:t>:</a:t>
            </a:r>
            <a:r>
              <a:rPr sz="1100">
                <a:latin typeface="Courier"/>
              </a:rPr>
              <a:t> </a:t>
            </a:r>
            <a:r>
              <a:rPr sz="1100">
                <a:solidFill>
                  <a:srgbClr val="902000"/>
                </a:solidFill>
                <a:latin typeface="Courier"/>
              </a:rPr>
              <a:t>string</a:t>
            </a:r>
            <a:r>
              <a:rPr sz="1100">
                <a:solidFill>
                  <a:srgbClr val="666666"/>
                </a:solidFill>
                <a:latin typeface="Courier"/>
              </a:rPr>
              <a:t>;</a:t>
            </a:r>
            <a:br/>
            <a:r>
              <a:rPr sz="1100">
                <a:latin typeface="Courier"/>
              </a:rPr>
              <a:t>}</a:t>
            </a:r>
            <a:br/>
            <a:br/>
            <a:r>
              <a:rPr b="1" sz="1100">
                <a:solidFill>
                  <a:srgbClr val="007020"/>
                </a:solidFill>
                <a:latin typeface="Courier"/>
              </a:rPr>
              <a:t>const</a:t>
            </a:r>
            <a:r>
              <a:rPr sz="1100">
                <a:latin typeface="Courier"/>
              </a:rPr>
              <a:t> MyDiv </a:t>
            </a:r>
            <a:r>
              <a:rPr sz="1100">
                <a:solidFill>
                  <a:srgbClr val="666666"/>
                </a:solidFill>
                <a:latin typeface="Courier"/>
              </a:rPr>
              <a:t>=</a:t>
            </a:r>
            <a:r>
              <a:rPr sz="1100">
                <a:latin typeface="Courier"/>
              </a:rPr>
              <a:t> ({ myProp</a:t>
            </a:r>
            <a:r>
              <a:rPr sz="1100">
                <a:solidFill>
                  <a:srgbClr val="666666"/>
                </a:solidFill>
                <a:latin typeface="Courier"/>
              </a:rPr>
              <a:t>,</a:t>
            </a:r>
            <a:r>
              <a:rPr sz="1100">
                <a:latin typeface="Courier"/>
              </a:rPr>
              <a:t> </a:t>
            </a:r>
            <a:r>
              <a:rPr sz="1100">
                <a:solidFill>
                  <a:srgbClr val="666666"/>
                </a:solidFill>
                <a:latin typeface="Courier"/>
              </a:rPr>
              <a:t>...</a:t>
            </a:r>
            <a:r>
              <a:rPr sz="1100">
                <a:latin typeface="Courier"/>
              </a:rPr>
              <a:t>props }</a:t>
            </a:r>
            <a:r>
              <a:rPr sz="1100">
                <a:solidFill>
                  <a:srgbClr val="666666"/>
                </a:solidFill>
                <a:latin typeface="Courier"/>
              </a:rPr>
              <a:t>:</a:t>
            </a:r>
            <a:r>
              <a:rPr sz="1100">
                <a:latin typeface="Courier"/>
              </a:rPr>
              <a:t> MyDivProps) </a:t>
            </a:r>
            <a:r>
              <a:rPr b="1" sz="1100">
                <a:solidFill>
                  <a:srgbClr val="007020"/>
                </a:solidFill>
                <a:latin typeface="Courier"/>
              </a:rPr>
              <a:t>=&gt;</a:t>
            </a:r>
            <a:r>
              <a:rPr sz="1100">
                <a:latin typeface="Courier"/>
              </a:rPr>
              <a:t>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 {</a:t>
            </a:r>
            <a:r>
              <a:rPr sz="1100">
                <a:solidFill>
                  <a:srgbClr val="666666"/>
                </a:solidFill>
                <a:latin typeface="Courier"/>
              </a:rPr>
              <a:t>...</a:t>
            </a:r>
            <a:r>
              <a:rPr sz="1100">
                <a:latin typeface="Courier"/>
              </a:rPr>
              <a:t>props} </a:t>
            </a:r>
            <a:r>
              <a:rPr sz="1100">
                <a:solidFill>
                  <a:srgbClr val="666666"/>
                </a:solidFill>
                <a:latin typeface="Courier"/>
              </a:rPr>
              <a:t>/&gt;</a:t>
            </a:r>
            <a:br/>
            <a:r>
              <a:rPr sz="1100">
                <a:latin typeface="Courier"/>
              </a:rPr>
              <a: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Pure Components</a:t>
            </a:r>
          </a:p>
        </p:txBody>
      </p:sp>
      <p:sp>
        <p:nvSpPr>
          <p:cNvPr id="3" name="Content Placeholder 2"/>
          <p:cNvSpPr>
            <a:spLocks noGrp="1"/>
          </p:cNvSpPr>
          <p:nvPr>
            <p:ph idx="1"/>
          </p:nvPr>
        </p:nvSpPr>
        <p:spPr/>
        <p:txBody>
          <a:bodyPr/>
          <a:lstStyle/>
          <a:p>
            <a:pPr lvl="0"/>
            <a:r>
              <a:rPr sz="1100"/>
              <a:t>Pure Components sind Komponenten, die nur von ihren Props abhängen.</a:t>
            </a:r>
          </a:p>
          <a:p>
            <a:pPr lvl="0"/>
            <a:r>
              <a:rPr sz="1100"/>
              <a:t>React erwartet, dass Komponenten bei gleichem Input immer das gleiche Ergebnis zurückgeben.</a:t>
            </a:r>
          </a:p>
          <a:p>
            <a:pPr lvl="0"/>
            <a:r>
              <a:rPr sz="1100"/>
              <a:t>Pure Components sind einfacher zu testen und zu verstehen.</a:t>
            </a:r>
          </a:p>
          <a:p>
            <a:pPr lvl="0"/>
            <a:r>
              <a:rPr sz="1100"/>
              <a:t>Komponenten sollten keine Seiteneffekte haben. Eine Verletzung dieser Regel kann zu unerwartetem Verhalten führen.</a:t>
            </a:r>
          </a:p>
          <a:p>
            <a:pPr lvl="0"/>
            <a:r>
              <a:rPr sz="1100"/>
              <a:t>Tools die automatische Performance-Optimierungen durchführen, verlassen sich darauf, dass Komponenten rein sind.</a:t>
            </a:r>
          </a:p>
          <a:p>
            <a:pPr lvl="0"/>
            <a:r>
              <a:rPr sz="1100"/>
              <a:t>(Zum Beispiel der React-Compiler)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Der Component key</a:t>
            </a:r>
          </a:p>
        </p:txBody>
      </p:sp>
      <p:sp>
        <p:nvSpPr>
          <p:cNvPr id="3" name="Content Placeholder 2"/>
          <p:cNvSpPr>
            <a:spLocks noGrp="1"/>
          </p:cNvSpPr>
          <p:nvPr>
            <p:ph idx="1"/>
          </p:nvPr>
        </p:nvSpPr>
        <p:spPr/>
        <p:txBody>
          <a:bodyPr/>
          <a:lstStyle/>
          <a:p>
            <a:pPr lvl="0"/>
            <a:r>
              <a:rPr sz="1100"/>
              <a:t>React verwendet den Key, um die Komponenten zu identifizieren.</a:t>
            </a:r>
          </a:p>
          <a:p>
            <a:pPr lvl="0"/>
            <a:r>
              <a:rPr sz="1100"/>
              <a:t>Der Key muss in der Regel nicht manuell gesetzt werden.</a:t>
            </a:r>
          </a:p>
          <a:p>
            <a:pPr lvl="0"/>
            <a:r>
              <a:rPr sz="1100"/>
              <a:t>Bei Listen von Komponenten ist es jedoch notwendig, den Key zu setzen, um die Komponenten zu identifizieren.</a:t>
            </a:r>
          </a:p>
          <a:p>
            <a:pPr lvl="0"/>
            <a:r>
              <a:rPr sz="1100"/>
              <a:t>Der “key” ist das Attribute für den Key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Getting Started</a:t>
            </a:r>
          </a:p>
        </p:txBody>
      </p:sp>
      <p:sp>
        <p:nvSpPr>
          <p:cNvPr id="3" name="Content Placeholder 2"/>
          <p:cNvSpPr>
            <a:spLocks noGrp="1"/>
          </p:cNvSpPr>
          <p:nvPr>
            <p:ph idx="1"/>
          </p:nvPr>
        </p:nvSpPr>
        <p:spPr/>
        <p:txBody>
          <a:bodyPr/>
          <a:lstStyle/>
          <a:p>
            <a:pPr lvl="0"/>
            <a:r>
              <a:rPr sz="1100"/>
              <a:t>Um mit React zu beginnen benötigt man:</a:t>
            </a:r>
          </a:p>
          <a:p>
            <a:pPr lvl="0" indent="0" marL="0">
              <a:buNone/>
            </a:pPr>
            <a:br/>
          </a:p>
          <a:p>
            <a:pPr lvl="0" indent="-342900" marL="342900">
              <a:buAutoNum type="arabicPeriod"/>
            </a:pPr>
            <a:r>
              <a:rPr sz="1100"/>
              <a:t>Node.js (kommt inkl. npm)</a:t>
            </a:r>
          </a:p>
          <a:p>
            <a:pPr lvl="0" indent="-342900" marL="342900">
              <a:buAutoNum type="arabicPeriod"/>
            </a:pPr>
            <a:r>
              <a:rPr sz="1100"/>
              <a:t>VSCode, Webstorm/Intellij, Neovim, Emacs… als IDE</a:t>
            </a:r>
          </a:p>
          <a:p>
            <a:pPr lvl="0"/>
            <a:r>
              <a:rPr sz="1100"/>
              <a:t>C’est tout! Die Dependencies und Tools eines npm Projekts werden in der package.json Datei festgehalten und innerhalb des node_modules Ordners im Projekt selber abgelegt.</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Pseudo-Komponente</a:t>
            </a:r>
          </a:p>
        </p:txBody>
      </p:sp>
      <p:sp>
        <p:nvSpPr>
          <p:cNvPr id="3" name="Content Placeholder 2"/>
          <p:cNvSpPr>
            <a:spLocks noGrp="1"/>
          </p:cNvSpPr>
          <p:nvPr>
            <p:ph idx="1"/>
          </p:nvPr>
        </p:nvSpPr>
        <p:spPr/>
        <p:txBody>
          <a:bodyPr/>
          <a:lstStyle/>
          <a:p>
            <a:pPr lvl="0"/>
            <a:r>
              <a:rPr sz="1100"/>
              <a:t>Die Fragment-Komponente wird verwendet, um mehrere Komponenten zu gruppieren.</a:t>
            </a:r>
          </a:p>
          <a:p>
            <a:pPr lvl="0"/>
            <a:r>
              <a:rPr sz="1100"/>
              <a:t>Die Fragment-Komponente wird nicht im DOM gerendert, sondern nur als Container verwendet.</a:t>
            </a:r>
          </a:p>
          <a:p>
            <a:pPr lvl="0" indent="0">
              <a:buNone/>
            </a:pPr>
            <a:r>
              <a:rPr b="1" sz="1100">
                <a:solidFill>
                  <a:srgbClr val="008000"/>
                </a:solidFill>
                <a:latin typeface="Courier"/>
              </a:rPr>
              <a:t>import</a:t>
            </a:r>
            <a:r>
              <a:rPr sz="1100">
                <a:latin typeface="Courier"/>
              </a:rPr>
              <a:t> { Fragment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r>
              <a:rPr b="1" sz="1100">
                <a:solidFill>
                  <a:srgbClr val="007020"/>
                </a:solidFill>
                <a:latin typeface="Courier"/>
              </a:rPr>
              <a:t>function</a:t>
            </a:r>
            <a:r>
              <a:rPr sz="1100">
                <a:latin typeface="Courier"/>
              </a:rPr>
              <a:t> </a:t>
            </a:r>
            <a:r>
              <a:rPr sz="1100">
                <a:solidFill>
                  <a:srgbClr val="06287E"/>
                </a:solidFill>
                <a:latin typeface="Courier"/>
              </a:rPr>
              <a:t>Example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Fragment</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"Max"</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30</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"Anna"</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25</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Fragment</a:t>
            </a:r>
            <a:r>
              <a:rPr sz="1100">
                <a:solidFill>
                  <a:srgbClr val="666666"/>
                </a:solidFill>
                <a:latin typeface="Courier"/>
              </a:rPr>
              <a:t>&gt;</a:t>
            </a:r>
            <a:br/>
            <a:r>
              <a:rPr sz="1100">
                <a:latin typeface="Courier"/>
              </a:rPr>
              <a:t>    )</a:t>
            </a:r>
            <a:br/>
            <a:r>
              <a:rPr sz="1100">
                <a:latin typeface="Courie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Kurzschreibweise für Fragments</a:t>
            </a:r>
          </a:p>
        </p:txBody>
      </p:sp>
      <p:sp>
        <p:nvSpPr>
          <p:cNvPr id="3" name="Content Placeholder 2"/>
          <p:cNvSpPr>
            <a:spLocks noGrp="1"/>
          </p:cNvSpPr>
          <p:nvPr>
            <p:ph idx="1"/>
          </p:nvPr>
        </p:nvSpPr>
        <p:spPr/>
        <p:txBody>
          <a:bodyPr/>
          <a:lstStyle/>
          <a:p>
            <a:pPr lvl="0"/>
            <a:r>
              <a:rPr sz="1100"/>
              <a:t>Es gibt auch eine Kurzschreibweise für Fragments, die mit </a:t>
            </a:r>
            <a:r>
              <a:rPr sz="1100">
                <a:latin typeface="Courier"/>
              </a:rPr>
              <a:t>&lt;&gt;</a:t>
            </a:r>
            <a:r>
              <a:rPr sz="1100"/>
              <a:t> und </a:t>
            </a:r>
            <a:r>
              <a:rPr sz="1100">
                <a:latin typeface="Courier"/>
              </a:rPr>
              <a:t>&lt;/&gt;</a:t>
            </a:r>
            <a:r>
              <a:rPr sz="1100"/>
              <a:t> verwendet werden kann.</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Example</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"Max"</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30</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Person name</a:t>
            </a:r>
            <a:r>
              <a:rPr sz="1100">
                <a:solidFill>
                  <a:srgbClr val="666666"/>
                </a:solidFill>
                <a:latin typeface="Courier"/>
              </a:rPr>
              <a:t>=</a:t>
            </a:r>
            <a:r>
              <a:rPr sz="1100">
                <a:solidFill>
                  <a:srgbClr val="4070A0"/>
                </a:solidFill>
                <a:latin typeface="Courier"/>
              </a:rPr>
              <a:t>"Anna"</a:t>
            </a:r>
            <a:r>
              <a:rPr sz="1100">
                <a:latin typeface="Courier"/>
              </a:rPr>
              <a:t> age</a:t>
            </a:r>
            <a:r>
              <a:rPr sz="1100">
                <a:solidFill>
                  <a:srgbClr val="666666"/>
                </a:solidFill>
                <a:latin typeface="Courier"/>
              </a:rPr>
              <a:t>=</a:t>
            </a:r>
            <a:r>
              <a:rPr sz="1100">
                <a:latin typeface="Courier"/>
              </a:rPr>
              <a:t>{</a:t>
            </a:r>
            <a:r>
              <a:rPr sz="1100">
                <a:solidFill>
                  <a:srgbClr val="40A070"/>
                </a:solidFill>
                <a:latin typeface="Courier"/>
              </a:rPr>
              <a:t>25</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&lt;/&gt;</a:t>
            </a:r>
            <a:br/>
            <a:r>
              <a:rPr sz="1100">
                <a:latin typeface="Courier"/>
              </a:rPr>
              <a:t>    )</a:t>
            </a:r>
            <a:br/>
            <a:r>
              <a:rPr sz="1100">
                <a:latin typeface="Courier"/>
              </a:rPr>
              <a:t>}</a:t>
            </a:r>
          </a:p>
          <a:p>
            <a:pPr lvl="0"/>
            <a:r>
              <a:rPr sz="1100"/>
              <a:t>Funfact 1: Die Kurzschreibweise für Fragments wird auch als “Ghost Element” bezeichnet.</a:t>
            </a:r>
          </a:p>
          <a:p>
            <a:pPr lvl="0"/>
            <a:r>
              <a:rPr sz="1100"/>
              <a:t>Funfact 2: Für die Kurzschreibweise wird kein Import benötigt.</a:t>
            </a:r>
          </a:p>
          <a:p>
            <a:pPr lvl="0" indent="0" marL="0">
              <a:spcBef>
                <a:spcPts val="3000"/>
              </a:spcBef>
              <a:buNone/>
            </a:pPr>
            <a:r>
              <a:rPr b="1" sz="1100"/>
              <a:t>Tipp:</a:t>
            </a:r>
          </a:p>
          <a:p>
            <a:pPr lvl="0"/>
            <a:r>
              <a:rPr sz="1100"/>
              <a:t>Man kann mittels der Vergabe eines neuen Keys die Komponent neu aufbauen und somit den Zustand zurücksetzen.</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Zusammenfassung</a:t>
            </a:r>
          </a:p>
        </p:txBody>
      </p:sp>
      <p:sp>
        <p:nvSpPr>
          <p:cNvPr id="3" name="Content Placeholder 2"/>
          <p:cNvSpPr>
            <a:spLocks noGrp="1"/>
          </p:cNvSpPr>
          <p:nvPr>
            <p:ph idx="1"/>
          </p:nvPr>
        </p:nvSpPr>
        <p:spPr/>
        <p:txBody>
          <a:bodyPr/>
          <a:lstStyle/>
          <a:p>
            <a:pPr lvl="0"/>
            <a:r>
              <a:rPr sz="1100"/>
              <a:t>Um Props zu übergeben, füge sie dem JSX hinzu, genau wie du es mit HTML-Attributen tun würdest.</a:t>
            </a:r>
          </a:p>
          <a:p>
            <a:pPr lvl="0"/>
            <a:r>
              <a:rPr sz="1100"/>
              <a:t>Um Props zu lesen, verwende die Funktion Wrapper({ person, size }) mit Destructuring.</a:t>
            </a:r>
          </a:p>
          <a:p>
            <a:pPr lvl="0"/>
            <a:r>
              <a:rPr sz="1100"/>
              <a:t>Du kannst einen Standardwert wie size = 100 angeben, der für fehlende und undefinierte Props verwendet wird.</a:t>
            </a:r>
          </a:p>
          <a:p>
            <a:pPr lvl="0"/>
            <a:r>
              <a:rPr sz="1100"/>
              <a:t>Verschachteltes JSX wie  erscheint als children-Prop der Wrapper-Komponente.</a:t>
            </a:r>
          </a:p>
          <a:p>
            <a:pPr lvl="0"/>
            <a:r>
              <a:rPr sz="1100"/>
              <a:t>Props sind Momentaufnahmen: Jedes Rendering erhält eine neue Version der Props.</a:t>
            </a:r>
          </a:p>
          <a:p>
            <a:pPr lvl="0"/>
            <a:r>
              <a:rPr sz="1100"/>
              <a:t>Du darfst Props nicht ändern. Wenn du Interaktivität benötigst, musst du den Zustand (State) setzen.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Eventhandler in React</a:t>
            </a:r>
          </a:p>
        </p:txBody>
      </p:sp>
      <p:sp>
        <p:nvSpPr>
          <p:cNvPr id="3" name="Content Placeholder 2"/>
          <p:cNvSpPr>
            <a:spLocks noGrp="1"/>
          </p:cNvSpPr>
          <p:nvPr>
            <p:ph idx="1"/>
          </p:nvPr>
        </p:nvSpPr>
        <p:spPr/>
        <p:txBody>
          <a:bodyPr/>
          <a:lstStyle/>
          <a:p>
            <a:pPr lvl="0"/>
            <a:r>
              <a:rPr sz="1100"/>
              <a:t>React erlaubt es uns, Eventhandler direkt in JSX zu definieren.</a:t>
            </a:r>
          </a:p>
          <a:p>
            <a:pPr lvl="0"/>
            <a:r>
              <a:rPr sz="1100"/>
              <a:t>Diese Eventhandler sind:</a:t>
            </a:r>
          </a:p>
          <a:p>
            <a:pPr lvl="1"/>
            <a:r>
              <a:rPr sz="1100"/>
              <a:t>Funktionen die aufgerufen werden, wenn ein bestimmtes Event eintritt</a:t>
            </a:r>
          </a:p>
          <a:p>
            <a:pPr lvl="1"/>
            <a:r>
              <a:rPr sz="1100"/>
              <a:t>und die das Event-Objekt als Argument erhalten</a:t>
            </a:r>
          </a:p>
          <a:p>
            <a:pPr lvl="0"/>
            <a:r>
              <a:rPr sz="1100"/>
              <a:t>Beispiel: Show Alert</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App</a:t>
            </a:r>
            <a:r>
              <a:rPr sz="1100">
                <a:latin typeface="Courier"/>
              </a:rPr>
              <a:t>() {</a:t>
            </a:r>
            <a:br/>
            <a:r>
              <a:rPr sz="1100">
                <a:latin typeface="Courier"/>
              </a:rPr>
              <a:t>  </a:t>
            </a:r>
            <a:r>
              <a:rPr b="1" sz="1100">
                <a:solidFill>
                  <a:srgbClr val="007020"/>
                </a:solidFill>
                <a:latin typeface="Courier"/>
              </a:rPr>
              <a:t>const</a:t>
            </a:r>
            <a:r>
              <a:rPr sz="1100">
                <a:latin typeface="Courier"/>
              </a:rPr>
              <a:t> showAlert </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alert</a:t>
            </a:r>
            <a:r>
              <a:rPr sz="1100">
                <a:latin typeface="Courier"/>
              </a:rPr>
              <a:t>(</a:t>
            </a:r>
            <a:r>
              <a:rPr sz="1100">
                <a:solidFill>
                  <a:srgbClr val="4070A0"/>
                </a:solidFill>
                <a:latin typeface="Courier"/>
              </a:rPr>
              <a:t>'Button clicked'</a:t>
            </a:r>
            <a:r>
              <a:rPr sz="1100">
                <a:latin typeface="Courier"/>
              </a:rPr>
              <a:t>)</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{showAlert}</a:t>
            </a:r>
            <a:r>
              <a:rPr sz="1100">
                <a:solidFill>
                  <a:srgbClr val="666666"/>
                </a:solidFill>
                <a:latin typeface="Courier"/>
              </a:rPr>
              <a:t>&gt;</a:t>
            </a:r>
            <a:r>
              <a:rPr sz="1100">
                <a:latin typeface="Courier"/>
              </a:rPr>
              <a:t>Click me</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br/>
            <a:r>
              <a:rPr sz="1100">
                <a:latin typeface="Courier"/>
              </a:rPr>
              <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Eventhandler mit Argumenten</a:t>
            </a:r>
          </a:p>
        </p:txBody>
      </p:sp>
      <p:sp>
        <p:nvSpPr>
          <p:cNvPr id="3" name="Content Placeholder 2"/>
          <p:cNvSpPr>
            <a:spLocks noGrp="1"/>
          </p:cNvSpPr>
          <p:nvPr>
            <p:ph idx="1"/>
          </p:nvPr>
        </p:nvSpPr>
        <p:spPr/>
        <p:txBody>
          <a:bodyPr/>
          <a:lstStyle/>
          <a:p>
            <a:pPr lvl="0"/>
            <a:r>
              <a:rPr sz="1100"/>
              <a:t>Wenn wir Eventhandler mit Argumenten verwenden wollen, müssen wir eine Funktion zurückgeben, die den Eventhandler aufruft.</a:t>
            </a:r>
          </a:p>
          <a:p>
            <a:pPr lvl="0"/>
            <a:r>
              <a:rPr sz="1100"/>
              <a:t>Beispiel: Show Alert mit Argument</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App</a:t>
            </a:r>
            <a:r>
              <a:rPr sz="1100">
                <a:latin typeface="Courier"/>
              </a:rPr>
              <a:t>() {</a:t>
            </a:r>
            <a:br/>
            <a:r>
              <a:rPr sz="1100">
                <a:latin typeface="Courier"/>
              </a:rPr>
              <a:t>  </a:t>
            </a:r>
            <a:r>
              <a:rPr b="1" sz="1100">
                <a:solidFill>
                  <a:srgbClr val="007020"/>
                </a:solidFill>
                <a:latin typeface="Courier"/>
              </a:rPr>
              <a:t>const</a:t>
            </a:r>
            <a:r>
              <a:rPr sz="1100">
                <a:latin typeface="Courier"/>
              </a:rPr>
              <a:t> showAlert </a:t>
            </a:r>
            <a:r>
              <a:rPr sz="1100">
                <a:solidFill>
                  <a:srgbClr val="666666"/>
                </a:solidFill>
                <a:latin typeface="Courier"/>
              </a:rPr>
              <a:t>=</a:t>
            </a:r>
            <a:r>
              <a:rPr sz="1100">
                <a:latin typeface="Courier"/>
              </a:rPr>
              <a:t> (message</a:t>
            </a:r>
            <a:r>
              <a:rPr sz="1100">
                <a:solidFill>
                  <a:srgbClr val="666666"/>
                </a:solidFill>
                <a:latin typeface="Courier"/>
              </a:rPr>
              <a:t>:</a:t>
            </a:r>
            <a:r>
              <a:rPr sz="1100">
                <a:latin typeface="Courier"/>
              </a:rPr>
              <a:t> </a:t>
            </a:r>
            <a:r>
              <a:rPr sz="1100">
                <a:solidFill>
                  <a:srgbClr val="902000"/>
                </a:solidFill>
                <a:latin typeface="Courier"/>
              </a:rPr>
              <a:t>string</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alert</a:t>
            </a:r>
            <a:r>
              <a:rPr sz="1100">
                <a:latin typeface="Courier"/>
              </a:rPr>
              <a:t>(message)</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showAlert</a:t>
            </a:r>
            <a:r>
              <a:rPr sz="1100">
                <a:latin typeface="Courier"/>
              </a:rPr>
              <a:t>(</a:t>
            </a:r>
            <a:r>
              <a:rPr sz="1100">
                <a:solidFill>
                  <a:srgbClr val="4070A0"/>
                </a:solidFill>
                <a:latin typeface="Courier"/>
              </a:rPr>
              <a:t>'Button clicked'</a:t>
            </a:r>
            <a:r>
              <a:rPr sz="1100">
                <a:latin typeface="Courier"/>
              </a:rPr>
              <a:t>)}</a:t>
            </a:r>
            <a:r>
              <a:rPr sz="1100">
                <a:solidFill>
                  <a:srgbClr val="666666"/>
                </a:solidFill>
                <a:latin typeface="Courier"/>
              </a:rPr>
              <a:t>&gt;</a:t>
            </a:r>
            <a:r>
              <a:rPr sz="1100">
                <a:latin typeface="Courier"/>
              </a:rPr>
              <a:t>Click me</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br/>
            <a:r>
              <a:rPr sz="1100">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Eventhandler in Event-Objekt</a:t>
            </a:r>
          </a:p>
        </p:txBody>
      </p:sp>
      <p:sp>
        <p:nvSpPr>
          <p:cNvPr id="3" name="Content Placeholder 2"/>
          <p:cNvSpPr>
            <a:spLocks noGrp="1"/>
          </p:cNvSpPr>
          <p:nvPr>
            <p:ph idx="1"/>
          </p:nvPr>
        </p:nvSpPr>
        <p:spPr/>
        <p:txBody>
          <a:bodyPr/>
          <a:lstStyle/>
          <a:p>
            <a:pPr lvl="0"/>
            <a:r>
              <a:rPr sz="1100"/>
              <a:t>Das Event-Objekt wird automatisch an den Eventhandler übergeben.</a:t>
            </a:r>
          </a:p>
          <a:p>
            <a:pPr lvl="0"/>
            <a:r>
              <a:rPr sz="1100"/>
              <a:t>Beispiel: Show Alert mit Event-Objekt</a:t>
            </a:r>
          </a:p>
          <a:p>
            <a:pPr lvl="0" indent="0">
              <a:buNone/>
            </a:pPr>
            <a:r>
              <a:rPr b="1" sz="1100">
                <a:solidFill>
                  <a:srgbClr val="007020"/>
                </a:solidFill>
                <a:latin typeface="Courier"/>
              </a:rPr>
              <a:t>function</a:t>
            </a:r>
            <a:r>
              <a:rPr sz="1100">
                <a:latin typeface="Courier"/>
              </a:rPr>
              <a:t> </a:t>
            </a:r>
            <a:r>
              <a:rPr sz="1100">
                <a:solidFill>
                  <a:srgbClr val="06287E"/>
                </a:solidFill>
                <a:latin typeface="Courier"/>
              </a:rPr>
              <a:t>App</a:t>
            </a:r>
            <a:r>
              <a:rPr sz="1100">
                <a:latin typeface="Courier"/>
              </a:rPr>
              <a:t>() {</a:t>
            </a:r>
            <a:br/>
            <a:r>
              <a:rPr sz="1100">
                <a:latin typeface="Courier"/>
              </a:rPr>
              <a:t>  </a:t>
            </a:r>
            <a:r>
              <a:rPr b="1" sz="1100">
                <a:solidFill>
                  <a:srgbClr val="007020"/>
                </a:solidFill>
                <a:latin typeface="Courier"/>
              </a:rPr>
              <a:t>const</a:t>
            </a:r>
            <a:r>
              <a:rPr sz="1100">
                <a:latin typeface="Courier"/>
              </a:rPr>
              <a:t> showAlert </a:t>
            </a:r>
            <a:r>
              <a:rPr sz="1100">
                <a:solidFill>
                  <a:srgbClr val="666666"/>
                </a:solidFill>
                <a:latin typeface="Courier"/>
              </a:rPr>
              <a:t>=</a:t>
            </a:r>
            <a:r>
              <a:rPr sz="1100">
                <a:latin typeface="Courier"/>
              </a:rPr>
              <a:t> (event</a:t>
            </a:r>
            <a:r>
              <a:rPr sz="1100">
                <a:solidFill>
                  <a:srgbClr val="666666"/>
                </a:solidFill>
                <a:latin typeface="Courier"/>
              </a:rPr>
              <a:t>:</a:t>
            </a:r>
            <a:r>
              <a:rPr sz="1100">
                <a:latin typeface="Courier"/>
              </a:rPr>
              <a:t> React</a:t>
            </a:r>
            <a:r>
              <a:rPr sz="1100">
                <a:solidFill>
                  <a:srgbClr val="666666"/>
                </a:solidFill>
                <a:latin typeface="Courier"/>
              </a:rPr>
              <a:t>.</a:t>
            </a:r>
            <a:r>
              <a:rPr sz="1100">
                <a:solidFill>
                  <a:srgbClr val="7D9029"/>
                </a:solidFill>
                <a:latin typeface="Courier"/>
              </a:rPr>
              <a:t>MouseEvent</a:t>
            </a:r>
            <a:r>
              <a:rPr sz="1100">
                <a:solidFill>
                  <a:srgbClr val="666666"/>
                </a:solidFill>
                <a:latin typeface="Courier"/>
              </a:rPr>
              <a:t>&lt;</a:t>
            </a:r>
            <a:r>
              <a:rPr sz="1100">
                <a:solidFill>
                  <a:srgbClr val="008000"/>
                </a:solidFill>
                <a:latin typeface="Courier"/>
              </a:rPr>
              <a:t>HTMLButtonElement</a:t>
            </a:r>
            <a:r>
              <a:rPr sz="1100">
                <a:solidFill>
                  <a:srgbClr val="666666"/>
                </a:solidFill>
                <a:latin typeface="Courier"/>
              </a:rPr>
              <a:t>&gt;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alert</a:t>
            </a:r>
            <a:r>
              <a:rPr sz="1100">
                <a:latin typeface="Courier"/>
              </a:rPr>
              <a:t>(</a:t>
            </a:r>
            <a:r>
              <a:rPr sz="1100">
                <a:solidFill>
                  <a:srgbClr val="4070A0"/>
                </a:solidFill>
                <a:latin typeface="Courier"/>
              </a:rPr>
              <a:t>'Button clicked'</a:t>
            </a:r>
            <a:r>
              <a:rPr sz="1100">
                <a:latin typeface="Courier"/>
              </a:rPr>
              <a:t>)</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{showAlert}</a:t>
            </a:r>
            <a:r>
              <a:rPr sz="1100">
                <a:solidFill>
                  <a:srgbClr val="666666"/>
                </a:solidFill>
                <a:latin typeface="Courier"/>
              </a:rPr>
              <a:t>&gt;</a:t>
            </a:r>
            <a:r>
              <a:rPr sz="1100">
                <a:latin typeface="Courier"/>
              </a:rPr>
              <a:t>Click me</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br/>
            <a:r>
              <a:rPr sz="1100">
                <a:latin typeface="Courier"/>
              </a:rPr>
              <a:t>}</a:t>
            </a:r>
          </a:p>
          <a:p>
            <a:pPr lvl="0"/>
            <a:r>
              <a:rPr sz="1100"/>
              <a:t>Der Typ kann auch ohne React-Präfix verwendet werden, falls man MouseEvent aus dem React-Module importiert.</a:t>
            </a:r>
          </a:p>
          <a:p>
            <a:pPr lvl="0"/>
            <a:r>
              <a:rPr sz="1100"/>
              <a:t>Unglücklicherweise benennt React seinen MouseEvent-Typ genauso wie der DOM-Event-Typ.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wichtigsten Events</a:t>
            </a:r>
          </a:p>
        </p:txBody>
      </p:sp>
      <p:sp>
        <p:nvSpPr>
          <p:cNvPr id="3" name="Content Placeholder 2"/>
          <p:cNvSpPr>
            <a:spLocks noGrp="1"/>
          </p:cNvSpPr>
          <p:nvPr>
            <p:ph idx="1"/>
          </p:nvPr>
        </p:nvSpPr>
        <p:spPr/>
        <p:txBody>
          <a:bodyPr/>
          <a:lstStyle/>
          <a:p>
            <a:pPr lvl="0" indent="0" marL="0">
              <a:buNone/>
            </a:pPr>
            <a:r>
              <a:rPr sz="1100"/>
              <a:t>Die wichtigsten von React direkt unterstützten Events sind:</a:t>
            </a:r>
          </a:p>
          <a:p>
            <a:pPr lvl="0"/>
            <a:r>
              <a:rPr sz="1100"/>
              <a:t>onClick, onDoubleClick, onMouseEnter, onMouseLeave, onMouseOver, onMouseOut, onFocus, onBlur, onChange, onSubmit, onKeyPress, onKeyDown, onKeyUp, onScroll, onWheel, onCopy, onCut, onPaste, onDrag, onDragEnd, onDragEnter, onDragExit, onDragLeave, onDragOver, onDragStart, onDrop, onPointerDown, onPointerMove, onPointerUp, onPointerCancel, onPointerEnter, onPointerLeave, onPointerOver, onPointerOut, onGotPointerCapture, onLostPointerCapture, onContextMenu, onToggle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Functions as Props (Callbacks)</a:t>
            </a:r>
          </a:p>
        </p:txBody>
      </p:sp>
      <p:sp>
        <p:nvSpPr>
          <p:cNvPr id="3" name="Content Placeholder 2"/>
          <p:cNvSpPr>
            <a:spLocks noGrp="1"/>
          </p:cNvSpPr>
          <p:nvPr>
            <p:ph idx="1"/>
          </p:nvPr>
        </p:nvSpPr>
        <p:spPr/>
        <p:txBody>
          <a:bodyPr/>
          <a:lstStyle/>
          <a:p>
            <a:pPr lvl="0"/>
            <a:r>
              <a:rPr sz="1100"/>
              <a:t>Funktionen können auch als Props übergeben werden.</a:t>
            </a:r>
          </a:p>
          <a:p>
            <a:pPr lvl="0"/>
            <a:r>
              <a:rPr sz="1100"/>
              <a:t>Diese Callbacks sollten auch typisiert werden.</a:t>
            </a:r>
          </a:p>
          <a:p>
            <a:pPr lvl="0" indent="0" marL="0">
              <a:buNone/>
            </a:pPr>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ButtonWithCallback</a:t>
            </a:r>
            <a:r>
              <a:rPr sz="1100">
                <a:latin typeface="Courier"/>
              </a:rPr>
              <a:t>(props</a:t>
            </a:r>
            <a:r>
              <a:rPr sz="1100">
                <a:solidFill>
                  <a:srgbClr val="666666"/>
                </a:solidFill>
                <a:latin typeface="Courier"/>
              </a:rPr>
              <a:t>:</a:t>
            </a:r>
            <a:r>
              <a:rPr sz="1100">
                <a:latin typeface="Courier"/>
              </a:rPr>
              <a:t> { callback</a:t>
            </a:r>
            <a:r>
              <a:rPr sz="1100">
                <a:solidFill>
                  <a:srgbClr val="666666"/>
                </a:solidFill>
                <a:latin typeface="Courier"/>
              </a:rPr>
              <a:t>:</a:t>
            </a:r>
            <a:r>
              <a:rPr sz="1100">
                <a:latin typeface="Courier"/>
              </a:rPr>
              <a:t> () </a:t>
            </a:r>
            <a:r>
              <a:rPr b="1" sz="1100">
                <a:solidFill>
                  <a:srgbClr val="007020"/>
                </a:solidFill>
                <a:latin typeface="Courier"/>
              </a:rPr>
              <a:t>=&gt;</a:t>
            </a:r>
            <a:r>
              <a:rPr sz="1100">
                <a:latin typeface="Courier"/>
              </a:rPr>
              <a:t> </a:t>
            </a:r>
            <a:r>
              <a:rPr sz="1100">
                <a:solidFill>
                  <a:srgbClr val="902000"/>
                </a:solidFill>
                <a:latin typeface="Courier"/>
              </a:rPr>
              <a:t>void</a:t>
            </a:r>
            <a:r>
              <a:rPr sz="1100">
                <a:latin typeface="Courier"/>
              </a:rPr>
              <a:t> }) {</a:t>
            </a:r>
            <a:br/>
            <a:r>
              <a:rPr sz="1100">
                <a:latin typeface="Courier"/>
              </a:rPr>
              <a:t>  </a:t>
            </a:r>
            <a:r>
              <a:rPr b="1" sz="1100">
                <a:solidFill>
                  <a:srgbClr val="007020"/>
                </a:solidFill>
                <a:latin typeface="Courier"/>
              </a:rPr>
              <a:t>return</a:t>
            </a:r>
            <a:r>
              <a:rPr sz="1100">
                <a:latin typeface="Courier"/>
              </a:rPr>
              <a:t> </a:t>
            </a:r>
            <a:r>
              <a:rPr sz="1100">
                <a:solidFill>
                  <a:srgbClr val="666666"/>
                </a:solidFill>
                <a:latin typeface="Courier"/>
              </a:rPr>
              <a:t>&lt;</a:t>
            </a:r>
            <a:r>
              <a:rPr sz="1100">
                <a:latin typeface="Courier"/>
              </a:rPr>
              <a:t>div onClick</a:t>
            </a:r>
            <a:r>
              <a:rPr sz="1100">
                <a:solidFill>
                  <a:srgbClr val="666666"/>
                </a:solidFill>
                <a:latin typeface="Courier"/>
              </a:rPr>
              <a:t>=</a:t>
            </a:r>
            <a:r>
              <a:rPr sz="1100">
                <a:latin typeface="Courier"/>
              </a:rPr>
              <a:t>{props</a:t>
            </a:r>
            <a:r>
              <a:rPr sz="1100">
                <a:solidFill>
                  <a:srgbClr val="666666"/>
                </a:solidFill>
                <a:latin typeface="Courier"/>
              </a:rPr>
              <a:t>.</a:t>
            </a:r>
            <a:r>
              <a:rPr sz="1100">
                <a:solidFill>
                  <a:srgbClr val="7D9029"/>
                </a:solidFill>
                <a:latin typeface="Courier"/>
              </a:rPr>
              <a:t>callback</a:t>
            </a:r>
            <a:r>
              <a:rPr sz="1100">
                <a:latin typeface="Courier"/>
              </a:rPr>
              <a:t>}</a:t>
            </a:r>
            <a:r>
              <a:rPr sz="1100">
                <a:solidFill>
                  <a:srgbClr val="666666"/>
                </a:solidFill>
                <a:latin typeface="Courier"/>
              </a:rPr>
              <a:t>&gt;</a:t>
            </a:r>
            <a:r>
              <a:rPr sz="1100">
                <a:latin typeface="Courier"/>
              </a:rPr>
              <a:t>Click me</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a:t>
            </a:r>
          </a:p>
          <a:p>
            <a:pPr lvl="0" indent="0" marL="0">
              <a:buNone/>
            </a:pPr>
            <a:r>
              <a:rPr sz="1100"/>
              <a:t>Die Funktion </a:t>
            </a:r>
            <a:r>
              <a:rPr sz="1100">
                <a:latin typeface="Courier"/>
              </a:rPr>
              <a:t>ButtonWithCallback</a:t>
            </a:r>
            <a:r>
              <a:rPr sz="1100"/>
              <a:t> erwartet ein Objekt mit einem </a:t>
            </a:r>
            <a:r>
              <a:rPr sz="1100">
                <a:latin typeface="Courier"/>
              </a:rPr>
              <a:t>callback</a:t>
            </a:r>
            <a:r>
              <a:rPr sz="1100"/>
              <a:t>-Attribut, das eine Funktion ist, die keine Argumente erwartet und nichts zurückgibt. # React Komponenten und CSS-Styles</a:t>
            </a:r>
          </a:p>
          <a:p>
            <a:pPr lvl="0"/>
            <a:r>
              <a:rPr sz="1100"/>
              <a:t>CSS-Styles können in React-Komponenten inline oder in externen Stylesheets definiert werden.</a:t>
            </a:r>
          </a:p>
          <a:p>
            <a:pPr lvl="0"/>
            <a:r>
              <a:rPr sz="1100"/>
              <a:t>Inline-Styles werden als Objekt übergeben.</a:t>
            </a:r>
          </a:p>
          <a:p>
            <a:pPr lvl="0" indent="0" marL="0">
              <a:buNone/>
            </a:pPr>
            <a:r>
              <a:rPr sz="1100"/>
              <a:t>Beispiel:</a:t>
            </a:r>
          </a:p>
          <a:p>
            <a:pPr lvl="0" indent="0">
              <a:buNone/>
            </a:pPr>
            <a:r>
              <a:rPr b="1" sz="1100">
                <a:solidFill>
                  <a:srgbClr val="008000"/>
                </a:solidFill>
                <a:latin typeface="Courier"/>
              </a:rPr>
              <a:t>import</a:t>
            </a:r>
            <a:r>
              <a:rPr sz="1100">
                <a:latin typeface="Courier"/>
              </a:rPr>
              <a:t> { CSSProperties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StyledComponent</a:t>
            </a:r>
            <a:r>
              <a:rPr sz="1100">
                <a:latin typeface="Courier"/>
              </a:rPr>
              <a:t>() {</a:t>
            </a:r>
            <a:br/>
            <a:r>
              <a:rPr sz="1100">
                <a:latin typeface="Courier"/>
              </a:rPr>
              <a:t>    </a:t>
            </a:r>
            <a:r>
              <a:rPr b="1" sz="1100">
                <a:solidFill>
                  <a:srgbClr val="007020"/>
                </a:solidFill>
                <a:latin typeface="Courier"/>
              </a:rPr>
              <a:t>const</a:t>
            </a:r>
            <a:r>
              <a:rPr sz="1100">
                <a:latin typeface="Courier"/>
              </a:rPr>
              <a:t> style</a:t>
            </a:r>
            <a:r>
              <a:rPr sz="1100">
                <a:solidFill>
                  <a:srgbClr val="666666"/>
                </a:solidFill>
                <a:latin typeface="Courier"/>
              </a:rPr>
              <a:t>:</a:t>
            </a:r>
            <a:r>
              <a:rPr sz="1100">
                <a:latin typeface="Courier"/>
              </a:rPr>
              <a:t> CSSProperties </a:t>
            </a:r>
            <a:r>
              <a:rPr sz="1100">
                <a:solidFill>
                  <a:srgbClr val="666666"/>
                </a:solidFill>
                <a:latin typeface="Courier"/>
              </a:rPr>
              <a:t>=</a:t>
            </a:r>
            <a:r>
              <a:rPr sz="1100">
                <a:latin typeface="Courier"/>
              </a:rPr>
              <a:t> {</a:t>
            </a:r>
            <a:br/>
            <a:r>
              <a:rPr sz="1100">
                <a:latin typeface="Courier"/>
              </a:rPr>
              <a:t>        color</a:t>
            </a:r>
            <a:r>
              <a:rPr sz="1100">
                <a:solidFill>
                  <a:srgbClr val="666666"/>
                </a:solidFill>
                <a:latin typeface="Courier"/>
              </a:rPr>
              <a:t>:</a:t>
            </a:r>
            <a:r>
              <a:rPr sz="1100">
                <a:latin typeface="Courier"/>
              </a:rPr>
              <a:t> </a:t>
            </a:r>
            <a:r>
              <a:rPr sz="1100">
                <a:solidFill>
                  <a:srgbClr val="4070A0"/>
                </a:solidFill>
                <a:latin typeface="Courier"/>
              </a:rPr>
              <a:t>'red'</a:t>
            </a:r>
            <a:r>
              <a:rPr sz="1100">
                <a:solidFill>
                  <a:srgbClr val="666666"/>
                </a:solidFill>
                <a:latin typeface="Courier"/>
              </a:rPr>
              <a:t>,</a:t>
            </a:r>
            <a:br/>
            <a:r>
              <a:rPr sz="1100">
                <a:latin typeface="Courier"/>
              </a:rPr>
              <a:t>        backgroundColor</a:t>
            </a:r>
            <a:r>
              <a:rPr sz="1100">
                <a:solidFill>
                  <a:srgbClr val="666666"/>
                </a:solidFill>
                <a:latin typeface="Courier"/>
              </a:rPr>
              <a:t>:</a:t>
            </a:r>
            <a:r>
              <a:rPr sz="1100">
                <a:latin typeface="Courier"/>
              </a:rPr>
              <a:t> </a:t>
            </a:r>
            <a:r>
              <a:rPr sz="1100">
                <a:solidFill>
                  <a:srgbClr val="4070A0"/>
                </a:solidFill>
                <a:latin typeface="Courier"/>
              </a:rPr>
              <a:t>'lightgrey'</a:t>
            </a:r>
            <a:r>
              <a:rPr sz="1100">
                <a:solidFill>
                  <a:srgbClr val="666666"/>
                </a:solidFill>
                <a:latin typeface="Courier"/>
              </a:rPr>
              <a:t>,</a:t>
            </a:r>
            <a:br/>
            <a:r>
              <a:rPr sz="1100">
                <a:latin typeface="Courier"/>
              </a:rPr>
              <a:t>        padding</a:t>
            </a:r>
            <a:r>
              <a:rPr sz="1100">
                <a:solidFill>
                  <a:srgbClr val="666666"/>
                </a:solidFill>
                <a:latin typeface="Courier"/>
              </a:rPr>
              <a:t>:</a:t>
            </a:r>
            <a:r>
              <a:rPr sz="1100">
                <a:latin typeface="Courier"/>
              </a:rPr>
              <a:t> </a:t>
            </a:r>
            <a:r>
              <a:rPr sz="1100">
                <a:solidFill>
                  <a:srgbClr val="4070A0"/>
                </a:solidFill>
                <a:latin typeface="Courier"/>
              </a:rPr>
              <a:t>'10px'</a:t>
            </a:r>
            <a:r>
              <a:rPr sz="1100">
                <a:solidFill>
                  <a:srgbClr val="666666"/>
                </a:solidFill>
                <a:latin typeface="Courier"/>
              </a:rPr>
              <a:t>,</a:t>
            </a:r>
            <a:br/>
            <a:r>
              <a:rPr sz="1100">
                <a:latin typeface="Courier"/>
              </a:rPr>
              <a:t>        margin</a:t>
            </a:r>
            <a:r>
              <a:rPr sz="1100">
                <a:solidFill>
                  <a:srgbClr val="666666"/>
                </a:solidFill>
                <a:latin typeface="Courier"/>
              </a:rPr>
              <a:t>:</a:t>
            </a:r>
            <a:r>
              <a:rPr sz="1100">
                <a:latin typeface="Courier"/>
              </a:rPr>
              <a:t> </a:t>
            </a:r>
            <a:r>
              <a:rPr sz="1100">
                <a:solidFill>
                  <a:srgbClr val="4070A0"/>
                </a:solidFill>
                <a:latin typeface="Courier"/>
              </a:rPr>
              <a:t>'10px'</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 style</a:t>
            </a:r>
            <a:r>
              <a:rPr sz="1100">
                <a:solidFill>
                  <a:srgbClr val="666666"/>
                </a:solidFill>
                <a:latin typeface="Courier"/>
              </a:rPr>
              <a:t>=</a:t>
            </a:r>
            <a:r>
              <a:rPr sz="1100">
                <a:latin typeface="Courier"/>
              </a:rPr>
              <a:t>{style}</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Styled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Externe Stylesheets</a:t>
            </a:r>
          </a:p>
        </p:txBody>
      </p:sp>
      <p:sp>
        <p:nvSpPr>
          <p:cNvPr id="3" name="Content Placeholder 2"/>
          <p:cNvSpPr>
            <a:spLocks noGrp="1"/>
          </p:cNvSpPr>
          <p:nvPr>
            <p:ph idx="1"/>
          </p:nvPr>
        </p:nvSpPr>
        <p:spPr/>
        <p:txBody>
          <a:bodyPr/>
          <a:lstStyle/>
          <a:p>
            <a:pPr lvl="0"/>
            <a:r>
              <a:rPr sz="1100"/>
              <a:t>Externe Stylesheets können in React-Komponenten eingebunden werden.</a:t>
            </a:r>
          </a:p>
          <a:p>
            <a:pPr lvl="0"/>
            <a:r>
              <a:rPr sz="1100"/>
              <a:t>Dazu wird das Stylesheet importiert und die Klassen in der Komponente verwendet.</a:t>
            </a:r>
          </a:p>
          <a:p>
            <a:pPr lvl="0"/>
            <a:r>
              <a:rPr sz="1100"/>
              <a:t>Den Import eines Stylesheets als ES6-Modul wird durch den Bundler (z.B. Webpack oder Vite) realisiert.</a:t>
            </a:r>
          </a:p>
          <a:p>
            <a:pPr lvl="0"/>
            <a:r>
              <a:rPr sz="1100"/>
              <a:t>Beispiel:</a:t>
            </a:r>
          </a:p>
          <a:p>
            <a:pPr lvl="0" indent="0">
              <a:buNone/>
            </a:pPr>
            <a:r>
              <a:rPr b="1" sz="1100">
                <a:solidFill>
                  <a:srgbClr val="008000"/>
                </a:solidFill>
                <a:latin typeface="Courier"/>
              </a:rPr>
              <a:t>import</a:t>
            </a:r>
            <a:r>
              <a:rPr sz="1100">
                <a:latin typeface="Courier"/>
              </a:rPr>
              <a:t> </a:t>
            </a:r>
            <a:r>
              <a:rPr sz="1100">
                <a:solidFill>
                  <a:srgbClr val="4070A0"/>
                </a:solidFill>
                <a:latin typeface="Courier"/>
              </a:rPr>
              <a:t>'./styles.css'</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StyledComponent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 className</a:t>
            </a:r>
            <a:r>
              <a:rPr sz="1100">
                <a:solidFill>
                  <a:srgbClr val="666666"/>
                </a:solidFill>
                <a:latin typeface="Courier"/>
              </a:rPr>
              <a:t>=</a:t>
            </a:r>
            <a:r>
              <a:rPr sz="1100">
                <a:solidFill>
                  <a:srgbClr val="4070A0"/>
                </a:solidFill>
                <a:latin typeface="Courier"/>
              </a:rPr>
              <a:t>"styled-component"</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Styled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a:p>
            <a:pPr lvl="0"/>
            <a:r>
              <a:rPr sz="1100"/>
              <a:t>Die Styles aus diesem so importierten Stylesheet sind global und können in der gesamten Anwendung verwendet werden.</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CSS-Modules</a:t>
            </a:r>
          </a:p>
        </p:txBody>
      </p:sp>
      <p:sp>
        <p:nvSpPr>
          <p:cNvPr id="3" name="Content Placeholder 2"/>
          <p:cNvSpPr>
            <a:spLocks noGrp="1"/>
          </p:cNvSpPr>
          <p:nvPr>
            <p:ph idx="1"/>
          </p:nvPr>
        </p:nvSpPr>
        <p:spPr/>
        <p:txBody>
          <a:bodyPr/>
          <a:lstStyle/>
          <a:p>
            <a:pPr lvl="0"/>
            <a:r>
              <a:rPr sz="1100"/>
              <a:t>CSS-Modules ermöglichen das Scoping von Styles in React-Komponenten.</a:t>
            </a:r>
          </a:p>
          <a:p>
            <a:pPr lvl="0"/>
            <a:r>
              <a:rPr sz="1100"/>
              <a:t>Jede Klasse wird zu einer lokalen Klasse.</a:t>
            </a:r>
          </a:p>
          <a:p>
            <a:pPr lvl="0"/>
            <a:r>
              <a:rPr sz="1100"/>
              <a:t>CSS-Modules werden ebenfall durch den Bundler (z.B. Webpack oder Vite) realisiert.</a:t>
            </a:r>
          </a:p>
          <a:p>
            <a:pPr lvl="0"/>
            <a:r>
              <a:rPr sz="1100"/>
              <a:t>Der Import eines CSS-Modules gibt ein Objekt zurück, das die Klassen enthält.</a:t>
            </a:r>
          </a:p>
          <a:p>
            <a:pPr lvl="0"/>
            <a:r>
              <a:rPr sz="1100"/>
              <a:t>Die Klassen können dann in der Komponente verwendet werden. Dadurch wird das Scoping erreicht.</a:t>
            </a:r>
          </a:p>
          <a:p>
            <a:pPr lvl="0" indent="0" marL="0">
              <a:buNone/>
            </a:pPr>
            <a:r>
              <a:rPr sz="1100"/>
              <a:t>Beispiel:</a:t>
            </a:r>
          </a:p>
          <a:p>
            <a:pPr lvl="0" indent="0">
              <a:buNone/>
            </a:pPr>
            <a:r>
              <a:rPr b="1" sz="1100">
                <a:solidFill>
                  <a:srgbClr val="008000"/>
                </a:solidFill>
                <a:latin typeface="Courier"/>
              </a:rPr>
              <a:t>import</a:t>
            </a:r>
            <a:r>
              <a:rPr sz="1100">
                <a:latin typeface="Courier"/>
              </a:rPr>
              <a:t> styles </a:t>
            </a:r>
            <a:r>
              <a:rPr b="1" sz="1100">
                <a:solidFill>
                  <a:srgbClr val="008000"/>
                </a:solidFill>
                <a:latin typeface="Courier"/>
              </a:rPr>
              <a:t>from</a:t>
            </a:r>
            <a:r>
              <a:rPr sz="1100">
                <a:latin typeface="Courier"/>
              </a:rPr>
              <a:t> </a:t>
            </a:r>
            <a:r>
              <a:rPr sz="1100">
                <a:solidFill>
                  <a:srgbClr val="4070A0"/>
                </a:solidFill>
                <a:latin typeface="Courier"/>
              </a:rPr>
              <a:t>'./styles.module.css'</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StyledComponent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 className</a:t>
            </a:r>
            <a:r>
              <a:rPr sz="1100">
                <a:solidFill>
                  <a:srgbClr val="666666"/>
                </a:solidFill>
                <a:latin typeface="Courier"/>
              </a:rPr>
              <a:t>=</a:t>
            </a:r>
            <a:r>
              <a:rPr sz="1100">
                <a:latin typeface="Courier"/>
              </a:rPr>
              <a:t>{styles</a:t>
            </a:r>
            <a:r>
              <a:rPr sz="1100">
                <a:solidFill>
                  <a:srgbClr val="666666"/>
                </a:solidFill>
                <a:latin typeface="Courier"/>
              </a:rPr>
              <a:t>.</a:t>
            </a:r>
            <a:r>
              <a:rPr sz="1100">
                <a:solidFill>
                  <a:srgbClr val="7D9029"/>
                </a:solidFill>
                <a:latin typeface="Courier"/>
              </a:rPr>
              <a:t>myclass</a:t>
            </a:r>
            <a:r>
              <a:rPr sz="1100">
                <a:latin typeface="Courier"/>
              </a:rPr>
              <a:t>}</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Styled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einbinden</a:t>
            </a:r>
          </a:p>
        </p:txBody>
      </p:sp>
      <p:sp>
        <p:nvSpPr>
          <p:cNvPr id="3" name="Content Placeholder 2"/>
          <p:cNvSpPr>
            <a:spLocks noGrp="1"/>
          </p:cNvSpPr>
          <p:nvPr>
            <p:ph idx="1"/>
          </p:nvPr>
        </p:nvSpPr>
        <p:spPr/>
        <p:txBody>
          <a:bodyPr/>
          <a:lstStyle/>
          <a:p>
            <a:pPr lvl="0"/>
            <a:r>
              <a:rPr sz="1100"/>
              <a:t>2 Scripte werden für React benötigt</a:t>
            </a:r>
          </a:p>
          <a:p>
            <a:pPr lvl="0"/>
            <a:r>
              <a:rPr sz="1100"/>
              <a:t>react.js</a:t>
            </a:r>
          </a:p>
          <a:p>
            <a:pPr lvl="0"/>
            <a:r>
              <a:rPr sz="1100"/>
              <a:t>react-dom.js</a:t>
            </a:r>
          </a:p>
          <a:p>
            <a:pPr lvl="0"/>
            <a:r>
              <a:rPr sz="1100"/>
              <a:t>Diese werden via NPM installiert und dann importiert</a:t>
            </a:r>
          </a:p>
          <a:p>
            <a:pPr lvl="0"/>
            <a:r>
              <a:rPr sz="1100"/>
              <a:t>oder können alternativ auch als Javascript Datei (von einem CDN) via Script-Tag geladen werden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CSS-Modules</a:t>
            </a:r>
          </a:p>
        </p:txBody>
      </p:sp>
      <p:sp>
        <p:nvSpPr>
          <p:cNvPr id="3" name="Content Placeholder 2"/>
          <p:cNvSpPr>
            <a:spLocks noGrp="1"/>
          </p:cNvSpPr>
          <p:nvPr>
            <p:ph idx="1"/>
          </p:nvPr>
        </p:nvSpPr>
        <p:spPr/>
        <p:txBody>
          <a:bodyPr/>
          <a:lstStyle/>
          <a:p>
            <a:pPr lvl="0"/>
            <a:r>
              <a:rPr sz="1100"/>
              <a:t>Ein CSS Module heißt .module.css am Ende. Vite unterstützt diese direkt. CSS Modules haben locally-scoped classes wenn man diese wie folgt importiert:</a:t>
            </a:r>
          </a:p>
          <a:p>
            <a:pPr lvl="0" indent="0">
              <a:buNone/>
            </a:pPr>
            <a:r>
              <a:rPr b="1" sz="1100">
                <a:solidFill>
                  <a:srgbClr val="008000"/>
                </a:solidFill>
                <a:latin typeface="Courier"/>
              </a:rPr>
              <a:t>import</a:t>
            </a:r>
            <a:r>
              <a:rPr sz="1100">
                <a:latin typeface="Courier"/>
              </a:rPr>
              <a:t> classes </a:t>
            </a:r>
            <a:r>
              <a:rPr b="1" sz="1100">
                <a:solidFill>
                  <a:srgbClr val="008000"/>
                </a:solidFill>
                <a:latin typeface="Courier"/>
              </a:rPr>
              <a:t>from</a:t>
            </a:r>
            <a:r>
              <a:rPr sz="1100">
                <a:latin typeface="Courier"/>
              </a:rPr>
              <a:t> </a:t>
            </a:r>
            <a:r>
              <a:rPr sz="1100">
                <a:solidFill>
                  <a:srgbClr val="4070A0"/>
                </a:solidFill>
                <a:latin typeface="Courier"/>
              </a:rPr>
              <a:t>'./App.module.css'</a:t>
            </a:r>
            <a:r>
              <a:rPr sz="1100">
                <a:solidFill>
                  <a:srgbClr val="666666"/>
                </a:solidFill>
                <a:latin typeface="Courier"/>
              </a:rPr>
              <a:t>;</a:t>
            </a:r>
          </a:p>
          <a:p>
            <a:pPr lvl="0" indent="0" marL="0">
              <a:buNone/>
            </a:pPr>
            <a:r>
              <a:rPr sz="1100"/>
              <a:t>Das CSS wird ganz normal definiert</a:t>
            </a:r>
          </a:p>
          <a:p>
            <a:pPr lvl="0" indent="0">
              <a:buNone/>
            </a:pPr>
            <a:r>
              <a:rPr sz="1100">
                <a:solidFill>
                  <a:srgbClr val="06287E"/>
                </a:solidFill>
                <a:latin typeface="Courier"/>
              </a:rPr>
              <a:t>.mysectiondiv</a:t>
            </a:r>
            <a:r>
              <a:rPr sz="1100">
                <a:latin typeface="Courier"/>
              </a:rPr>
              <a:t> { </a:t>
            </a:r>
            <a:r>
              <a:rPr b="1" sz="1100">
                <a:solidFill>
                  <a:srgbClr val="007020"/>
                </a:solidFill>
                <a:latin typeface="Courier"/>
              </a:rPr>
              <a:t>background-color</a:t>
            </a:r>
            <a:r>
              <a:rPr sz="1100">
                <a:latin typeface="Courier"/>
              </a:rPr>
              <a:t>: </a:t>
            </a:r>
            <a:r>
              <a:rPr sz="1100">
                <a:solidFill>
                  <a:srgbClr val="880000"/>
                </a:solidFill>
                <a:latin typeface="Courier"/>
              </a:rPr>
              <a:t>red</a:t>
            </a:r>
            <a:r>
              <a:rPr sz="1100">
                <a:solidFill>
                  <a:srgbClr val="666666"/>
                </a:solidFill>
                <a:latin typeface="Courier"/>
              </a:rPr>
              <a:t>;</a:t>
            </a:r>
            <a:r>
              <a:rPr sz="1100">
                <a:latin typeface="Courier"/>
              </a:rPr>
              <a:t> }</a:t>
            </a:r>
          </a:p>
          <a:p>
            <a:pPr lvl="0"/>
            <a:r>
              <a:rPr sz="1100"/>
              <a:t>Die in im CSS definierten Classes sind mit ihren Namen über das importierte Objekt “classes” in die lokal-gescopeten Klassen übersetzbar.</a:t>
            </a:r>
          </a:p>
          <a:p>
            <a:pPr lvl="0" indent="0">
              <a:buNone/>
            </a:pPr>
            <a:r>
              <a:rPr sz="1100">
                <a:solidFill>
                  <a:srgbClr val="902000"/>
                </a:solidFill>
                <a:latin typeface="Courier"/>
              </a:rPr>
              <a:t>&lt;</a:t>
            </a:r>
            <a:r>
              <a:rPr b="1" sz="1100">
                <a:solidFill>
                  <a:srgbClr val="007020"/>
                </a:solidFill>
                <a:latin typeface="Courier"/>
              </a:rPr>
              <a:t>div</a:t>
            </a:r>
            <a:r>
              <a:rPr sz="1100">
                <a:latin typeface="Courier"/>
              </a:rPr>
              <a:t> </a:t>
            </a:r>
            <a:r>
              <a:rPr b="1" sz="1100">
                <a:solidFill>
                  <a:srgbClr val="FF0000"/>
                </a:solidFill>
                <a:latin typeface="Courier"/>
              </a:rPr>
              <a:t>className</a:t>
            </a:r>
            <a:r>
              <a:rPr sz="1100">
                <a:solidFill>
                  <a:srgbClr val="007020"/>
                </a:solidFill>
                <a:latin typeface="Courier"/>
              </a:rPr>
              <a:t>=</a:t>
            </a:r>
            <a:r>
              <a:rPr sz="1100">
                <a:solidFill>
                  <a:srgbClr val="4070A0"/>
                </a:solidFill>
                <a:latin typeface="Courier"/>
              </a:rPr>
              <a:t>{classes.mysectiondiv}</a:t>
            </a:r>
            <a:r>
              <a:rPr sz="1100">
                <a:solidFill>
                  <a:srgbClr val="902000"/>
                </a:solidFill>
                <a:latin typeface="Courier"/>
              </a:rPr>
              <a:t>&gt;</a:t>
            </a:r>
            <a:r>
              <a:rPr sz="1100">
                <a:latin typeface="Courier"/>
              </a:rPr>
              <a:t>Lorem Ipsum</a:t>
            </a:r>
            <a:r>
              <a:rPr sz="1100">
                <a:solidFill>
                  <a:srgbClr val="902000"/>
                </a:solidFill>
                <a:latin typeface="Courier"/>
              </a:rPr>
              <a:t>&lt;/</a:t>
            </a:r>
            <a:r>
              <a:rPr b="1" sz="1100">
                <a:solidFill>
                  <a:srgbClr val="007020"/>
                </a:solidFill>
                <a:latin typeface="Courier"/>
              </a:rPr>
              <a:t>div</a:t>
            </a:r>
            <a:r>
              <a:rPr sz="1100">
                <a:solidFill>
                  <a:srgbClr val="902000"/>
                </a:solidFill>
                <a:latin typeface="Courier"/>
              </a:rPr>
              <a:t>&gt;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CSS-in-JS</a:t>
            </a:r>
          </a:p>
        </p:txBody>
      </p:sp>
      <p:sp>
        <p:nvSpPr>
          <p:cNvPr id="3" name="Content Placeholder 2"/>
          <p:cNvSpPr>
            <a:spLocks noGrp="1"/>
          </p:cNvSpPr>
          <p:nvPr>
            <p:ph idx="1"/>
          </p:nvPr>
        </p:nvSpPr>
        <p:spPr/>
        <p:txBody>
          <a:bodyPr/>
          <a:lstStyle/>
          <a:p>
            <a:pPr lvl="0"/>
            <a:r>
              <a:rPr sz="1100"/>
              <a:t>CSS-in-JS ist ein Ansatz, bei dem Styles direkt in Javascript definiert werden.</a:t>
            </a:r>
          </a:p>
          <a:p>
            <a:pPr lvl="0"/>
            <a:r>
              <a:rPr sz="1100"/>
              <a:t>Es gibt verschiedene Libraries, die CSS-in-JS ermöglichen, z.B. styled-components oder emotion.</a:t>
            </a:r>
          </a:p>
          <a:p>
            <a:pPr lvl="0"/>
            <a:r>
              <a:rPr sz="1100"/>
              <a:t>Beispiel mit styled-components:</a:t>
            </a:r>
          </a:p>
          <a:p>
            <a:pPr lvl="0" indent="0">
              <a:buNone/>
            </a:pPr>
            <a:r>
              <a:rPr b="1" sz="1100">
                <a:solidFill>
                  <a:srgbClr val="008000"/>
                </a:solidFill>
                <a:latin typeface="Courier"/>
              </a:rPr>
              <a:t>import</a:t>
            </a:r>
            <a:r>
              <a:rPr sz="1100">
                <a:latin typeface="Courier"/>
              </a:rPr>
              <a:t> styled </a:t>
            </a:r>
            <a:r>
              <a:rPr b="1" sz="1100">
                <a:solidFill>
                  <a:srgbClr val="008000"/>
                </a:solidFill>
                <a:latin typeface="Courier"/>
              </a:rPr>
              <a:t>from</a:t>
            </a:r>
            <a:r>
              <a:rPr sz="1100">
                <a:latin typeface="Courier"/>
              </a:rPr>
              <a:t> </a:t>
            </a:r>
            <a:r>
              <a:rPr sz="1100">
                <a:solidFill>
                  <a:srgbClr val="4070A0"/>
                </a:solidFill>
                <a:latin typeface="Courier"/>
              </a:rPr>
              <a:t>'styled-components'</a:t>
            </a:r>
            <a:r>
              <a:rPr sz="1100">
                <a:solidFill>
                  <a:srgbClr val="666666"/>
                </a:solidFill>
                <a:latin typeface="Courier"/>
              </a:rPr>
              <a:t>;</a:t>
            </a:r>
            <a:br/>
            <a:br/>
            <a:r>
              <a:rPr b="1" sz="1100">
                <a:solidFill>
                  <a:srgbClr val="007020"/>
                </a:solidFill>
                <a:latin typeface="Courier"/>
              </a:rPr>
              <a:t>const</a:t>
            </a:r>
            <a:r>
              <a:rPr sz="1100">
                <a:latin typeface="Courier"/>
              </a:rPr>
              <a:t> StyledDiv </a:t>
            </a:r>
            <a:r>
              <a:rPr sz="1100">
                <a:solidFill>
                  <a:srgbClr val="666666"/>
                </a:solidFill>
                <a:latin typeface="Courier"/>
              </a:rPr>
              <a:t>=</a:t>
            </a:r>
            <a:r>
              <a:rPr sz="1100">
                <a:latin typeface="Courier"/>
              </a:rPr>
              <a:t> styled</a:t>
            </a:r>
            <a:r>
              <a:rPr sz="1100">
                <a:solidFill>
                  <a:srgbClr val="666666"/>
                </a:solidFill>
                <a:latin typeface="Courier"/>
              </a:rPr>
              <a:t>.</a:t>
            </a:r>
            <a:r>
              <a:rPr sz="1100">
                <a:solidFill>
                  <a:srgbClr val="06287E"/>
                </a:solidFill>
                <a:latin typeface="Courier"/>
              </a:rPr>
              <a:t>div</a:t>
            </a:r>
            <a:r>
              <a:rPr sz="1100">
                <a:solidFill>
                  <a:srgbClr val="4070A0"/>
                </a:solidFill>
                <a:latin typeface="Courier"/>
              </a:rPr>
              <a:t>`</a:t>
            </a:r>
            <a:br/>
            <a:r>
              <a:rPr sz="1100">
                <a:solidFill>
                  <a:srgbClr val="4070A0"/>
                </a:solidFill>
                <a:latin typeface="Courier"/>
              </a:rPr>
              <a:t>    color: red;</a:t>
            </a:r>
            <a:br/>
            <a:r>
              <a:rPr sz="1100">
                <a:solidFill>
                  <a:srgbClr val="4070A0"/>
                </a:solidFill>
                <a:latin typeface="Courier"/>
              </a:rPr>
              <a:t>    background-color: lightgrey;</a:t>
            </a:r>
            <a:br/>
            <a:r>
              <a:rPr sz="1100">
                <a:solidFill>
                  <a:srgbClr val="4070A0"/>
                </a:solidFill>
                <a:latin typeface="Courier"/>
              </a:rPr>
              <a:t>    padding: 10px;</a:t>
            </a:r>
            <a:br/>
            <a:r>
              <a:rPr sz="1100">
                <a:solidFill>
                  <a:srgbClr val="4070A0"/>
                </a:solidFill>
                <a:latin typeface="Courier"/>
              </a:rPr>
              <a:t>    margin: 10px;</a:t>
            </a:r>
            <a:br/>
            <a:r>
              <a:rPr sz="1100">
                <a:solidFill>
                  <a:srgbClr val="4070A0"/>
                </a:solidFill>
                <a:latin typeface="Courier"/>
              </a:rPr>
              <a: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StyledComponent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StyledDiv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Styled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StyledDiv</a:t>
            </a:r>
            <a:r>
              <a:rPr sz="1100">
                <a:solidFill>
                  <a:srgbClr val="666666"/>
                </a:solidFill>
                <a:latin typeface="Courier"/>
              </a:rPr>
              <a:t>&gt;</a:t>
            </a:r>
            <a:br/>
            <a:r>
              <a:rPr sz="1100">
                <a:latin typeface="Courier"/>
              </a:rPr>
              <a:t>    )</a:t>
            </a:r>
            <a:br/>
            <a:r>
              <a:rPr sz="1100">
                <a:latin typeface="Courier"/>
              </a:rPr>
              <a: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Typisierung von Styles mittels CSSProperties</a:t>
            </a:r>
          </a:p>
        </p:txBody>
      </p:sp>
      <p:sp>
        <p:nvSpPr>
          <p:cNvPr id="3" name="Content Placeholder 2"/>
          <p:cNvSpPr>
            <a:spLocks noGrp="1"/>
          </p:cNvSpPr>
          <p:nvPr>
            <p:ph idx="1"/>
          </p:nvPr>
        </p:nvSpPr>
        <p:spPr/>
        <p:txBody>
          <a:bodyPr/>
          <a:lstStyle/>
          <a:p>
            <a:pPr lvl="0"/>
            <a:r>
              <a:rPr sz="1100"/>
              <a:t>Styles können in React-Komponenten typisiert werden.</a:t>
            </a:r>
          </a:p>
          <a:p>
            <a:pPr lvl="0"/>
            <a:r>
              <a:rPr sz="1100"/>
              <a:t>Dazu wird das Interface </a:t>
            </a:r>
            <a:r>
              <a:rPr sz="1100">
                <a:latin typeface="Courier"/>
              </a:rPr>
              <a:t>CSSProperties</a:t>
            </a:r>
            <a:r>
              <a:rPr sz="1100"/>
              <a:t> aus </a:t>
            </a:r>
            <a:r>
              <a:rPr sz="1100">
                <a:latin typeface="Courier"/>
              </a:rPr>
              <a:t>react</a:t>
            </a:r>
            <a:r>
              <a:rPr sz="1100"/>
              <a:t> importiert.</a:t>
            </a:r>
          </a:p>
          <a:p>
            <a:pPr lvl="0"/>
            <a:r>
              <a:rPr sz="1100"/>
              <a:t>Die Bezeichnungen der einzelnen Style-Eigenschaften ist in React in CamelCase.</a:t>
            </a:r>
          </a:p>
          <a:p>
            <a:pPr lvl="0"/>
            <a:r>
              <a:rPr sz="1100"/>
              <a:t>Der Grund dafür ist, dass in Javascript Bindestriche in Objekteigenschaften nicht erlaubt sind.</a:t>
            </a:r>
          </a:p>
          <a:p>
            <a:pPr lvl="0"/>
            <a:r>
              <a:rPr sz="1100"/>
              <a:t>Beispiele für die Übersetzung der Style-Eigenschaften:</a:t>
            </a:r>
          </a:p>
          <a:p>
            <a:pPr lvl="1"/>
            <a:r>
              <a:rPr sz="1100">
                <a:latin typeface="Courier"/>
              </a:rPr>
              <a:t>background-color</a:t>
            </a:r>
            <a:r>
              <a:rPr sz="1100"/>
              <a:t> -&gt; </a:t>
            </a:r>
            <a:r>
              <a:rPr sz="1100">
                <a:latin typeface="Courier"/>
              </a:rPr>
              <a:t>backgroundColor</a:t>
            </a:r>
          </a:p>
          <a:p>
            <a:pPr lvl="1"/>
            <a:r>
              <a:rPr sz="1100">
                <a:latin typeface="Courier"/>
              </a:rPr>
              <a:t>font-size</a:t>
            </a:r>
            <a:r>
              <a:rPr sz="1100"/>
              <a:t> -&gt; </a:t>
            </a:r>
            <a:r>
              <a:rPr sz="1100">
                <a:latin typeface="Courier"/>
              </a:rPr>
              <a:t>fontSize</a:t>
            </a:r>
          </a:p>
          <a:p>
            <a:pPr lvl="1"/>
            <a:r>
              <a:rPr sz="1100">
                <a:latin typeface="Courier"/>
              </a:rPr>
              <a:t>margin-left</a:t>
            </a:r>
            <a:r>
              <a:rPr sz="1100"/>
              <a:t> -&gt; </a:t>
            </a:r>
            <a:r>
              <a:rPr sz="1100">
                <a:latin typeface="Courier"/>
              </a:rPr>
              <a:t>marginLeft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Inline Styles</a:t>
            </a:r>
          </a:p>
        </p:txBody>
      </p:sp>
      <p:sp>
        <p:nvSpPr>
          <p:cNvPr id="3" name="Content Placeholder 2"/>
          <p:cNvSpPr>
            <a:spLocks noGrp="1"/>
          </p:cNvSpPr>
          <p:nvPr>
            <p:ph idx="1"/>
          </p:nvPr>
        </p:nvSpPr>
        <p:spPr/>
        <p:txBody>
          <a:bodyPr/>
          <a:lstStyle/>
          <a:p>
            <a:pPr lvl="0"/>
            <a:r>
              <a:rPr sz="1100"/>
              <a:t>Inline Styles können natürlich auch direkt im JSX definiert werden.</a:t>
            </a:r>
          </a:p>
          <a:p>
            <a:pPr lvl="0"/>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StyledComponent</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 style</a:t>
            </a:r>
            <a:r>
              <a:rPr sz="1100">
                <a:solidFill>
                  <a:srgbClr val="666666"/>
                </a:solidFill>
                <a:latin typeface="Courier"/>
              </a:rPr>
              <a:t>=</a:t>
            </a:r>
            <a:r>
              <a:rPr sz="1100">
                <a:latin typeface="Courier"/>
              </a:rPr>
              <a:t>{{ color</a:t>
            </a:r>
            <a:r>
              <a:rPr sz="1100">
                <a:solidFill>
                  <a:srgbClr val="666666"/>
                </a:solidFill>
                <a:latin typeface="Courier"/>
              </a:rPr>
              <a:t>:</a:t>
            </a:r>
            <a:r>
              <a:rPr sz="1100">
                <a:latin typeface="Courier"/>
              </a:rPr>
              <a:t> </a:t>
            </a:r>
            <a:r>
              <a:rPr sz="1100">
                <a:solidFill>
                  <a:srgbClr val="4070A0"/>
                </a:solidFill>
                <a:latin typeface="Courier"/>
              </a:rPr>
              <a:t>'red'</a:t>
            </a:r>
            <a:r>
              <a:rPr sz="1100">
                <a:solidFill>
                  <a:srgbClr val="666666"/>
                </a:solidFill>
                <a:latin typeface="Courier"/>
              </a:rPr>
              <a:t>,</a:t>
            </a:r>
            <a:r>
              <a:rPr sz="1100">
                <a:latin typeface="Courier"/>
              </a:rPr>
              <a:t> backgroundColor</a:t>
            </a:r>
            <a:r>
              <a:rPr sz="1100">
                <a:solidFill>
                  <a:srgbClr val="666666"/>
                </a:solidFill>
                <a:latin typeface="Courier"/>
              </a:rPr>
              <a:t>:</a:t>
            </a:r>
            <a:r>
              <a:rPr sz="1100">
                <a:latin typeface="Courier"/>
              </a:rPr>
              <a:t> </a:t>
            </a:r>
            <a:r>
              <a:rPr sz="1100">
                <a:solidFill>
                  <a:srgbClr val="4070A0"/>
                </a:solidFill>
                <a:latin typeface="Courier"/>
              </a:rPr>
              <a:t>'lightgrey'</a:t>
            </a:r>
            <a:r>
              <a:rPr sz="1100">
                <a:solidFill>
                  <a:srgbClr val="666666"/>
                </a:solidFill>
                <a:latin typeface="Courier"/>
              </a:rPr>
              <a:t>,</a:t>
            </a:r>
            <a:r>
              <a:rPr sz="1100">
                <a:latin typeface="Courier"/>
              </a:rPr>
              <a:t> padding</a:t>
            </a:r>
            <a:r>
              <a:rPr sz="1100">
                <a:solidFill>
                  <a:srgbClr val="666666"/>
                </a:solidFill>
                <a:latin typeface="Courier"/>
              </a:rPr>
              <a:t>:</a:t>
            </a:r>
            <a:r>
              <a:rPr sz="1100">
                <a:latin typeface="Courier"/>
              </a:rPr>
              <a:t> </a:t>
            </a:r>
            <a:r>
              <a:rPr sz="1100">
                <a:solidFill>
                  <a:srgbClr val="4070A0"/>
                </a:solidFill>
                <a:latin typeface="Courier"/>
              </a:rPr>
              <a:t>'10px'</a:t>
            </a:r>
            <a:r>
              <a:rPr sz="1100">
                <a:solidFill>
                  <a:srgbClr val="666666"/>
                </a:solidFill>
                <a:latin typeface="Courier"/>
              </a:rPr>
              <a:t>,</a:t>
            </a:r>
            <a:r>
              <a:rPr sz="1100">
                <a:latin typeface="Courier"/>
              </a:rPr>
              <a:t> margin</a:t>
            </a:r>
            <a:r>
              <a:rPr sz="1100">
                <a:solidFill>
                  <a:srgbClr val="666666"/>
                </a:solidFill>
                <a:latin typeface="Courier"/>
              </a:rPr>
              <a:t>:</a:t>
            </a:r>
            <a:r>
              <a:rPr sz="1100">
                <a:latin typeface="Courier"/>
              </a:rPr>
              <a:t> </a:t>
            </a:r>
            <a:r>
              <a:rPr sz="1100">
                <a:solidFill>
                  <a:srgbClr val="4070A0"/>
                </a:solidFill>
                <a:latin typeface="Courier"/>
              </a:rPr>
              <a:t>'10px'</a:t>
            </a:r>
            <a:r>
              <a:rPr sz="1100">
                <a:latin typeface="Courier"/>
              </a:rPr>
              <a:t>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Styled Component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solidFill>
                  <a:srgbClr val="008000"/>
                </a:solidFill>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JSX</a:t>
            </a:r>
          </a:p>
        </p:txBody>
      </p:sp>
      <p:sp>
        <p:nvSpPr>
          <p:cNvPr id="3" name="Content Placeholder 2"/>
          <p:cNvSpPr>
            <a:spLocks noGrp="1"/>
          </p:cNvSpPr>
          <p:nvPr>
            <p:ph idx="1"/>
          </p:nvPr>
        </p:nvSpPr>
        <p:spPr/>
        <p:txBody>
          <a:bodyPr/>
          <a:lstStyle/>
          <a:p>
            <a:pPr lvl="0"/>
            <a:r>
              <a:rPr sz="1100"/>
              <a:t>JSX ist eine Erweiterung von Javascript, die es erlaubt, HTML-ähnliche Strukturen in Javascript zu schreiben.</a:t>
            </a:r>
          </a:p>
          <a:p>
            <a:pPr lvl="0"/>
            <a:r>
              <a:rPr sz="1100"/>
              <a:t>Die Code-Beispiele und React generell verwenden fast immer JSX um die UIs zu definieren.</a:t>
            </a:r>
          </a:p>
          <a:p>
            <a:pPr lvl="0"/>
            <a:r>
              <a:rPr sz="1100"/>
              <a:t>JSX wird von Babel oder Typescript in Javascript umgewandelt.</a:t>
            </a:r>
          </a:p>
          <a:p>
            <a:pPr lvl="0"/>
            <a:r>
              <a:rPr sz="1100"/>
              <a:t>Innerhalb von JSX können Javascript Ausdrücke verwendet werden.</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Ausdrücke in Components</a:t>
            </a:r>
          </a:p>
        </p:txBody>
      </p:sp>
      <p:sp>
        <p:nvSpPr>
          <p:cNvPr id="3" name="Content Placeholder 2"/>
          <p:cNvSpPr>
            <a:spLocks noGrp="1"/>
          </p:cNvSpPr>
          <p:nvPr>
            <p:ph idx="1"/>
          </p:nvPr>
        </p:nvSpPr>
        <p:spPr/>
        <p:txBody>
          <a:bodyPr/>
          <a:lstStyle/>
          <a:p>
            <a:pPr lvl="0"/>
            <a:r>
              <a:rPr sz="1100"/>
              <a:t>Innerhalb von Components können Javascript Ausdrücke verwendet werden.</a:t>
            </a:r>
          </a:p>
          <a:p>
            <a:pPr lvl="0"/>
            <a:r>
              <a:rPr sz="1100"/>
              <a:t>Diese Ausdrücke werden in geschweiften Klammern geschrieben.</a:t>
            </a:r>
          </a:p>
          <a:p>
            <a:pPr lvl="0"/>
            <a:r>
              <a:rPr sz="1100"/>
              <a:t>Beispiel: </a:t>
            </a:r>
            <a:r>
              <a:rPr sz="1100">
                <a:latin typeface="Courier"/>
              </a:rPr>
              <a:t>&lt;h1&gt;{this.props.title}&lt;/h1&gt;</a:t>
            </a:r>
          </a:p>
          <a:p>
            <a:pPr lvl="0"/>
            <a:r>
              <a:rPr sz="1100"/>
              <a:t>Die Ausdrücke können auch in Attributen verwendet werden.</a:t>
            </a:r>
          </a:p>
          <a:p>
            <a:pPr lvl="0"/>
            <a:r>
              <a:rPr sz="1100"/>
              <a:t>Beispiel: </a:t>
            </a:r>
            <a:r>
              <a:rPr sz="1100">
                <a:latin typeface="Courier"/>
              </a:rPr>
              <a:t>&lt;img src={this.props.image} /&gt;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Javascript in Components</a:t>
            </a:r>
          </a:p>
        </p:txBody>
      </p:sp>
      <p:sp>
        <p:nvSpPr>
          <p:cNvPr id="3" name="Content Placeholder 2"/>
          <p:cNvSpPr>
            <a:spLocks noGrp="1"/>
          </p:cNvSpPr>
          <p:nvPr>
            <p:ph idx="1"/>
          </p:nvPr>
        </p:nvSpPr>
        <p:spPr/>
        <p:txBody>
          <a:bodyPr/>
          <a:lstStyle/>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BlogPost</a:t>
            </a:r>
            <a:r>
              <a:rPr sz="1100">
                <a:latin typeface="Courier"/>
              </a:rPr>
              <a:t>() {</a:t>
            </a:r>
            <a:br/>
            <a:r>
              <a:rPr sz="1100">
                <a:latin typeface="Courier"/>
              </a:rPr>
              <a:t>    </a:t>
            </a:r>
            <a:r>
              <a:rPr b="1" sz="1100">
                <a:solidFill>
                  <a:srgbClr val="007020"/>
                </a:solidFill>
                <a:latin typeface="Courier"/>
              </a:rPr>
              <a:t>const</a:t>
            </a:r>
            <a:r>
              <a:rPr sz="1100">
                <a:latin typeface="Courier"/>
              </a:rPr>
              <a:t> title </a:t>
            </a:r>
            <a:r>
              <a:rPr sz="1100">
                <a:solidFill>
                  <a:srgbClr val="666666"/>
                </a:solidFill>
                <a:latin typeface="Courier"/>
              </a:rPr>
              <a:t>=</a:t>
            </a:r>
            <a:r>
              <a:rPr sz="1100">
                <a:latin typeface="Courier"/>
              </a:rPr>
              <a:t> </a:t>
            </a:r>
            <a:r>
              <a:rPr sz="1100">
                <a:solidFill>
                  <a:srgbClr val="4070A0"/>
                </a:solidFill>
                <a:latin typeface="Courier"/>
              </a:rPr>
              <a:t>"Mein erster Blog Post"</a:t>
            </a:r>
            <a:br/>
            <a:r>
              <a:rPr sz="1100">
                <a:latin typeface="Courier"/>
              </a:rPr>
              <a:t>    </a:t>
            </a:r>
            <a:r>
              <a:rPr b="1" sz="1100">
                <a:solidFill>
                  <a:srgbClr val="007020"/>
                </a:solidFill>
                <a:latin typeface="Courier"/>
              </a:rPr>
              <a:t>const</a:t>
            </a:r>
            <a:r>
              <a:rPr sz="1100">
                <a:latin typeface="Courier"/>
              </a:rPr>
              <a:t> image </a:t>
            </a:r>
            <a:r>
              <a:rPr sz="1100">
                <a:solidFill>
                  <a:srgbClr val="666666"/>
                </a:solidFill>
                <a:latin typeface="Courier"/>
              </a:rPr>
              <a:t>=</a:t>
            </a:r>
            <a:r>
              <a:rPr sz="1100">
                <a:latin typeface="Courier"/>
              </a:rPr>
              <a:t> </a:t>
            </a:r>
            <a:r>
              <a:rPr sz="1100">
                <a:solidFill>
                  <a:srgbClr val="4070A0"/>
                </a:solidFill>
                <a:latin typeface="Courier"/>
              </a:rPr>
              <a:t>"https://via.placeholder.com/150"</a:t>
            </a:r>
            <a:br/>
            <a:r>
              <a:rPr sz="1100">
                <a:latin typeface="Courier"/>
              </a:rPr>
              <a:t>    </a:t>
            </a:r>
            <a:r>
              <a:rPr b="1" sz="1100">
                <a:solidFill>
                  <a:srgbClr val="007020"/>
                </a:solidFill>
                <a:latin typeface="Courier"/>
              </a:rPr>
              <a:t>const</a:t>
            </a:r>
            <a:r>
              <a:rPr sz="1100">
                <a:latin typeface="Courier"/>
              </a:rPr>
              <a:t> text </a:t>
            </a:r>
            <a:r>
              <a:rPr sz="1100">
                <a:solidFill>
                  <a:srgbClr val="666666"/>
                </a:solidFill>
                <a:latin typeface="Courier"/>
              </a:rPr>
              <a:t>=</a:t>
            </a:r>
            <a:r>
              <a:rPr sz="1100">
                <a:latin typeface="Courier"/>
              </a:rPr>
              <a:t> </a:t>
            </a:r>
            <a:r>
              <a:rPr sz="1100">
                <a:solidFill>
                  <a:srgbClr val="4070A0"/>
                </a:solidFill>
                <a:latin typeface="Courier"/>
              </a:rPr>
              <a:t>"Lorem ipsum dolor"</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{title}</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img src</a:t>
            </a:r>
            <a:r>
              <a:rPr sz="1100">
                <a:solidFill>
                  <a:srgbClr val="666666"/>
                </a:solidFill>
                <a:latin typeface="Courier"/>
              </a:rPr>
              <a:t>=</a:t>
            </a:r>
            <a:r>
              <a:rPr sz="1100">
                <a:latin typeface="Courier"/>
              </a:rPr>
              <a:t>{image} </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a:t>
            </a:r>
            <a:br/>
            <a:r>
              <a:rPr sz="1100">
                <a:latin typeface="Courier"/>
              </a:rPr>
              <a: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JSX und HTML</a:t>
            </a:r>
          </a:p>
        </p:txBody>
      </p:sp>
      <p:sp>
        <p:nvSpPr>
          <p:cNvPr id="3" name="Content Placeholder 2"/>
          <p:cNvSpPr>
            <a:spLocks noGrp="1"/>
          </p:cNvSpPr>
          <p:nvPr>
            <p:ph idx="1"/>
          </p:nvPr>
        </p:nvSpPr>
        <p:spPr/>
        <p:txBody>
          <a:bodyPr/>
          <a:lstStyle/>
          <a:p>
            <a:pPr lvl="0"/>
            <a:r>
              <a:rPr sz="1100"/>
              <a:t>JSX ist sehr ähnlich zu HTML.</a:t>
            </a:r>
          </a:p>
          <a:p>
            <a:pPr lvl="0"/>
            <a:r>
              <a:rPr sz="1100"/>
              <a:t>Unterschiede:</a:t>
            </a:r>
          </a:p>
          <a:p>
            <a:pPr lvl="0" indent="-342900" marL="342900">
              <a:buAutoNum type="arabicPeriod"/>
            </a:pPr>
            <a:r>
              <a:rPr sz="1100"/>
              <a:t>Klassennamen werden in JSX mit </a:t>
            </a:r>
            <a:r>
              <a:rPr sz="1100">
                <a:latin typeface="Courier"/>
              </a:rPr>
              <a:t>className</a:t>
            </a:r>
            <a:r>
              <a:rPr sz="1100"/>
              <a:t> statt </a:t>
            </a:r>
            <a:r>
              <a:rPr sz="1100">
                <a:latin typeface="Courier"/>
              </a:rPr>
              <a:t>class</a:t>
            </a:r>
            <a:r>
              <a:rPr sz="1100"/>
              <a:t> definiert.</a:t>
            </a:r>
          </a:p>
          <a:p>
            <a:pPr lvl="0" indent="-342900" marL="342900">
              <a:buAutoNum type="arabicPeriod"/>
            </a:pPr>
            <a:r>
              <a:rPr sz="1100">
                <a:latin typeface="Courier"/>
              </a:rPr>
              <a:t>for</a:t>
            </a:r>
            <a:r>
              <a:rPr sz="1100"/>
              <a:t> wird in JSX als </a:t>
            </a:r>
            <a:r>
              <a:rPr sz="1100">
                <a:latin typeface="Courier"/>
              </a:rPr>
              <a:t>htmlFor</a:t>
            </a:r>
            <a:r>
              <a:rPr sz="1100"/>
              <a:t> definiert.</a:t>
            </a:r>
          </a:p>
          <a:p>
            <a:pPr lvl="0" indent="-342900" marL="342900">
              <a:buAutoNum type="arabicPeriod"/>
            </a:pPr>
            <a:r>
              <a:rPr sz="1100">
                <a:latin typeface="Courier"/>
              </a:rPr>
              <a:t>style</a:t>
            </a:r>
            <a:r>
              <a:rPr sz="1100"/>
              <a:t> wird in JSX als Objekt definiert.</a:t>
            </a:r>
          </a:p>
          <a:p>
            <a:pPr lvl="0" indent="-342900" marL="342900">
              <a:buAutoNum type="arabicPeriod"/>
            </a:pPr>
            <a:r>
              <a:rPr sz="1100">
                <a:latin typeface="Courier"/>
              </a:rPr>
              <a:t>onclick</a:t>
            </a:r>
            <a:r>
              <a:rPr sz="1100"/>
              <a:t> wird in JSX als </a:t>
            </a:r>
            <a:r>
              <a:rPr sz="1100">
                <a:latin typeface="Courier"/>
              </a:rPr>
              <a:t>onClick</a:t>
            </a:r>
            <a:r>
              <a:rPr sz="1100"/>
              <a:t> definiert.</a:t>
            </a:r>
          </a:p>
          <a:p>
            <a:pPr lvl="0" indent="-342900" marL="342900">
              <a:buAutoNum type="arabicPeriod"/>
            </a:pPr>
            <a:r>
              <a:rPr sz="1100">
                <a:latin typeface="Courier"/>
              </a:rPr>
              <a:t>tabindex</a:t>
            </a:r>
            <a:r>
              <a:rPr sz="1100"/>
              <a:t> wird in JSX als </a:t>
            </a:r>
            <a:r>
              <a:rPr sz="1100">
                <a:latin typeface="Courier"/>
              </a:rPr>
              <a:t>tabIndex</a:t>
            </a:r>
            <a:r>
              <a:rPr sz="1100"/>
              <a:t> definiert.</a:t>
            </a:r>
          </a:p>
          <a:p>
            <a:pPr lvl="0" indent="-342900" marL="342900">
              <a:buAutoNum type="arabicPeriod"/>
            </a:pPr>
            <a:r>
              <a:rPr sz="1100">
                <a:latin typeface="Courier"/>
              </a:rPr>
              <a:t>colspan</a:t>
            </a:r>
            <a:r>
              <a:rPr sz="1100"/>
              <a:t> wird in JSX als </a:t>
            </a:r>
            <a:r>
              <a:rPr sz="1100">
                <a:latin typeface="Courier"/>
              </a:rPr>
              <a:t>colSpan</a:t>
            </a:r>
            <a:r>
              <a:rPr sz="1100"/>
              <a:t> definiert.</a:t>
            </a:r>
          </a:p>
          <a:p>
            <a:pPr lvl="0" indent="-342900" marL="342900">
              <a:buAutoNum type="arabicPeriod"/>
            </a:pPr>
            <a:r>
              <a:rPr sz="1100">
                <a:latin typeface="Courier"/>
              </a:rPr>
              <a:t>rowspan</a:t>
            </a:r>
            <a:r>
              <a:rPr sz="1100"/>
              <a:t> wird in JSX als </a:t>
            </a:r>
            <a:r>
              <a:rPr sz="1100">
                <a:latin typeface="Courier"/>
              </a:rPr>
              <a:t>rowSpan</a:t>
            </a:r>
            <a:r>
              <a:rPr sz="1100"/>
              <a:t> definiert.</a:t>
            </a:r>
          </a:p>
          <a:p>
            <a:pPr lvl="0" indent="-342900" marL="342900">
              <a:buAutoNum type="arabicPeriod"/>
            </a:pPr>
            <a:r>
              <a:rPr sz="1100">
                <a:latin typeface="Courier"/>
              </a:rPr>
              <a:t>cellpadding</a:t>
            </a:r>
            <a:r>
              <a:rPr sz="1100"/>
              <a:t> wird in JSX als </a:t>
            </a:r>
            <a:r>
              <a:rPr sz="1100">
                <a:latin typeface="Courier"/>
              </a:rPr>
              <a:t>cellPadding</a:t>
            </a:r>
            <a:r>
              <a:rPr sz="1100"/>
              <a:t> definiert.</a:t>
            </a:r>
          </a:p>
          <a:p>
            <a:pPr lvl="0" indent="-342900" marL="342900">
              <a:buAutoNum type="arabicPeriod"/>
            </a:pPr>
            <a:r>
              <a:rPr sz="1100">
                <a:latin typeface="Courier"/>
              </a:rPr>
              <a:t>cellspacing</a:t>
            </a:r>
            <a:r>
              <a:rPr sz="1100"/>
              <a:t> wird in JSX als </a:t>
            </a:r>
            <a:r>
              <a:rPr sz="1100">
                <a:latin typeface="Courier"/>
              </a:rPr>
              <a:t>cellSpacing</a:t>
            </a:r>
            <a:r>
              <a:rPr sz="1100"/>
              <a:t> definiert.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JSX und Performance</a:t>
            </a:r>
          </a:p>
        </p:txBody>
      </p:sp>
      <p:sp>
        <p:nvSpPr>
          <p:cNvPr id="3" name="Content Placeholder 2"/>
          <p:cNvSpPr>
            <a:spLocks noGrp="1"/>
          </p:cNvSpPr>
          <p:nvPr>
            <p:ph idx="1"/>
          </p:nvPr>
        </p:nvSpPr>
        <p:spPr/>
        <p:txBody>
          <a:bodyPr/>
          <a:lstStyle/>
          <a:p>
            <a:pPr lvl="0"/>
            <a:r>
              <a:rPr sz="1100"/>
              <a:t>JSX ist zur Laufzeit sehr schnell.</a:t>
            </a:r>
          </a:p>
          <a:p>
            <a:pPr lvl="0"/>
            <a:r>
              <a:rPr sz="1100"/>
              <a:t>JSX erzeugt bei React einen sogenannten Virtual-DOM oder kurz VDOM.</a:t>
            </a:r>
          </a:p>
          <a:p>
            <a:pPr lvl="0"/>
            <a:r>
              <a:rPr sz="1100"/>
              <a:t>Der VDOM ist eine Kopie des eigentlichen DOMs.</a:t>
            </a:r>
          </a:p>
          <a:p>
            <a:pPr lvl="0"/>
            <a:r>
              <a:rPr sz="1100"/>
              <a:t>React erzeugt bei einem Rerendering einen neuen VDOM und vergleicht diesen mit dem alten VDOM.</a:t>
            </a:r>
          </a:p>
          <a:p>
            <a:pPr lvl="0"/>
            <a:r>
              <a:rPr sz="1100"/>
              <a:t>Nur die Unterschiede zwischen den beiden VDOMs werden dann im eigentlichen DOM geändert.</a:t>
            </a:r>
          </a:p>
          <a:p>
            <a:pPr lvl="0" indent="0" marL="0">
              <a:buNone/>
            </a:pPr>
            <a:r>
              <a:rPr sz="1100"/>
              <a:t>Dieser Prozess ist per se sehr schnell und effizient. Es ist also kein Problem, wenn viele JSX Elemente gerendert werden. Andere Frameworks verwenden Templates, welche prinzipiell ineffizienter sind.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Reconciliation und Commit</a:t>
            </a:r>
          </a:p>
        </p:txBody>
      </p:sp>
      <p:sp>
        <p:nvSpPr>
          <p:cNvPr id="3" name="Content Placeholder 2"/>
          <p:cNvSpPr>
            <a:spLocks noGrp="1"/>
          </p:cNvSpPr>
          <p:nvPr>
            <p:ph idx="1"/>
          </p:nvPr>
        </p:nvSpPr>
        <p:spPr/>
        <p:txBody>
          <a:bodyPr/>
          <a:lstStyle/>
          <a:p>
            <a:pPr lvl="0"/>
            <a:r>
              <a:rPr sz="1100"/>
              <a:t>React verwendet einen Prozess namens Reconciliation, um den VDOM mit dem eigentlichen DOM zu vergleichen.</a:t>
            </a:r>
          </a:p>
        </p:txBody>
      </p:sp>
      <p:pic>
        <p:nvPicPr>
          <p:cNvPr descr="images/react_update.png" id="0" name="Picture 1"/>
          <p:cNvPicPr>
            <a:picLocks noGrp="1" noChangeAspect="1"/>
          </p:cNvPicPr>
          <p:nvPr/>
        </p:nvPicPr>
        <p:blipFill>
          <a:blip r:embed="rId2"/>
          <a:stretch>
            <a:fillRect/>
          </a:stretch>
        </p:blipFill>
        <p:spPr bwMode="auto">
          <a:xfrm>
            <a:off x="457200" y="1612900"/>
            <a:ext cx="8229600" cy="2032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sz="1100"/>
              <a:t>Reconciliation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NPM, PNPM, Yarn</a:t>
            </a:r>
          </a:p>
        </p:txBody>
      </p:sp>
      <p:sp>
        <p:nvSpPr>
          <p:cNvPr id="3" name="Content Placeholder 2"/>
          <p:cNvSpPr>
            <a:spLocks noGrp="1"/>
          </p:cNvSpPr>
          <p:nvPr>
            <p:ph idx="1"/>
          </p:nvPr>
        </p:nvSpPr>
        <p:spPr/>
        <p:txBody>
          <a:bodyPr/>
          <a:lstStyle/>
          <a:p>
            <a:pPr lvl="0"/>
            <a:r>
              <a:rPr sz="1100"/>
              <a:t>NPM ist der Node Package Manager und wird mit Node.js installiert</a:t>
            </a:r>
          </a:p>
          <a:p>
            <a:pPr lvl="0"/>
            <a:r>
              <a:rPr sz="1100"/>
              <a:t>NPM installiert die Dependencies in einem Projekt in einem lokalen Ordner</a:t>
            </a:r>
          </a:p>
          <a:p>
            <a:pPr lvl="0"/>
            <a:r>
              <a:rPr sz="1100"/>
              <a:t>PNPM ist eine Alternative zu NPM und installiert Dependencies global und verlinkt sie in den Projekten mit Symlinks. Aus Projekt-Sicht funktioniert PNPM dann wie NPM. Es wird aber eine spezielle Datei </a:t>
            </a:r>
            <a:r>
              <a:rPr sz="1100">
                <a:latin typeface="Courier"/>
              </a:rPr>
              <a:t>pnpm-lock.yaml</a:t>
            </a:r>
            <a:r>
              <a:rPr sz="1100"/>
              <a:t> anstelle der </a:t>
            </a:r>
            <a:r>
              <a:rPr sz="1100">
                <a:latin typeface="Courier"/>
              </a:rPr>
              <a:t>packag-lock.json</a:t>
            </a:r>
            <a:r>
              <a:rPr sz="1100"/>
              <a:t> erstellt.</a:t>
            </a:r>
          </a:p>
          <a:p>
            <a:pPr lvl="0"/>
            <a:r>
              <a:rPr sz="1100"/>
              <a:t>Yarn ist eine weitere Alternative zu NPM und PNPM. Yarn ist schneller als NPM und hat eine bessere Performance. Yarn hat auch eine </a:t>
            </a:r>
            <a:r>
              <a:rPr sz="1100">
                <a:latin typeface="Courier"/>
              </a:rPr>
              <a:t>yarn.lock</a:t>
            </a:r>
            <a:r>
              <a:rPr sz="1100"/>
              <a:t> Datei.</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JSX und Javascript Ausdrücke.</a:t>
            </a:r>
          </a:p>
        </p:txBody>
      </p:sp>
      <p:sp>
        <p:nvSpPr>
          <p:cNvPr id="3" name="Content Placeholder 2"/>
          <p:cNvSpPr>
            <a:spLocks noGrp="1"/>
          </p:cNvSpPr>
          <p:nvPr>
            <p:ph idx="1"/>
          </p:nvPr>
        </p:nvSpPr>
        <p:spPr/>
        <p:txBody>
          <a:bodyPr/>
          <a:lstStyle/>
          <a:p>
            <a:pPr lvl="0" indent="0" marL="0">
              <a:buNone/>
            </a:pPr>
            <a:r>
              <a:rPr sz="1100"/>
              <a:t>In den geschweiften Klammern in JSX können nur Javascript Ausdrücke verwendet werden.</a:t>
            </a:r>
          </a:p>
          <a:p>
            <a:pPr lvl="0" indent="0" marL="0">
              <a:buNone/>
            </a:pPr>
            <a:r>
              <a:rPr sz="1100"/>
              <a:t>Beispiel für Ausdrücke sind:</a:t>
            </a:r>
          </a:p>
          <a:p>
            <a:pPr lvl="0" indent="0">
              <a:buNone/>
            </a:pPr>
            <a:r>
              <a:rPr sz="1100">
                <a:latin typeface="Courier"/>
              </a:rPr>
              <a:t>1 + 1
"Hello " + "World"
this.state.title
[ 1, 2, 3].map((x) =&gt; x * 2)
condition ? "its true" : "its false"</a:t>
            </a:r>
          </a:p>
          <a:p>
            <a:pPr lvl="0" indent="0" marL="0">
              <a:buNone/>
            </a:pPr>
            <a:r>
              <a:rPr sz="1100"/>
              <a:t>Statements wie </a:t>
            </a:r>
            <a:r>
              <a:rPr sz="1100">
                <a:latin typeface="Courier"/>
              </a:rPr>
              <a:t>if</a:t>
            </a:r>
            <a:r>
              <a:rPr sz="1100"/>
              <a:t>, </a:t>
            </a:r>
            <a:r>
              <a:rPr sz="1100">
                <a:latin typeface="Courier"/>
              </a:rPr>
              <a:t>for</a:t>
            </a:r>
            <a:r>
              <a:rPr sz="1100"/>
              <a:t> oder </a:t>
            </a:r>
            <a:r>
              <a:rPr sz="1100">
                <a:latin typeface="Courier"/>
              </a:rPr>
              <a:t>while</a:t>
            </a:r>
            <a:r>
              <a:rPr sz="1100"/>
              <a:t> können nicht verwendet werden.</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Schleifen mittels map()</a:t>
            </a:r>
          </a:p>
        </p:txBody>
      </p:sp>
      <p:sp>
        <p:nvSpPr>
          <p:cNvPr id="3" name="Content Placeholder 2"/>
          <p:cNvSpPr>
            <a:spLocks noGrp="1"/>
          </p:cNvSpPr>
          <p:nvPr>
            <p:ph idx="1"/>
          </p:nvPr>
        </p:nvSpPr>
        <p:spPr/>
        <p:txBody>
          <a:bodyPr/>
          <a:lstStyle/>
          <a:p>
            <a:pPr lvl="0"/>
            <a:r>
              <a:rPr sz="1100"/>
              <a:t>Mit der </a:t>
            </a:r>
            <a:r>
              <a:rPr sz="1100">
                <a:latin typeface="Courier"/>
              </a:rPr>
              <a:t>map()</a:t>
            </a:r>
            <a:r>
              <a:rPr sz="1100"/>
              <a:t> Funktion können Arrays in JSX in Listen umgewandelt werden.</a:t>
            </a:r>
          </a:p>
          <a:p>
            <a:pPr lvl="0"/>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BlogPostList</a:t>
            </a:r>
            <a:r>
              <a:rPr sz="1100">
                <a:latin typeface="Courier"/>
              </a:rPr>
              <a:t>() {</a:t>
            </a:r>
            <a:br/>
            <a:r>
              <a:rPr sz="1100">
                <a:latin typeface="Courier"/>
              </a:rPr>
              <a:t>    </a:t>
            </a:r>
            <a:r>
              <a:rPr b="1" sz="1100">
                <a:solidFill>
                  <a:srgbClr val="007020"/>
                </a:solidFill>
                <a:latin typeface="Courier"/>
              </a:rPr>
              <a:t>const</a:t>
            </a:r>
            <a:r>
              <a:rPr sz="1100">
                <a:latin typeface="Courier"/>
              </a:rPr>
              <a:t> posts </a:t>
            </a:r>
            <a:r>
              <a:rPr sz="1100">
                <a:solidFill>
                  <a:srgbClr val="666666"/>
                </a:solidFill>
                <a:latin typeface="Courier"/>
              </a:rPr>
              <a:t>=</a:t>
            </a:r>
            <a:r>
              <a:rPr sz="1100">
                <a:latin typeface="Courier"/>
              </a:rPr>
              <a:t> [</a:t>
            </a:r>
            <a:br/>
            <a:r>
              <a:rPr sz="1100">
                <a:latin typeface="Courier"/>
              </a:rPr>
              <a:t>        { title</a:t>
            </a:r>
            <a:r>
              <a:rPr sz="1100">
                <a:solidFill>
                  <a:srgbClr val="666666"/>
                </a:solidFill>
                <a:latin typeface="Courier"/>
              </a:rPr>
              <a:t>:</a:t>
            </a:r>
            <a:r>
              <a:rPr sz="1100">
                <a:latin typeface="Courier"/>
              </a:rPr>
              <a:t> </a:t>
            </a:r>
            <a:r>
              <a:rPr sz="1100">
                <a:solidFill>
                  <a:srgbClr val="4070A0"/>
                </a:solidFill>
                <a:latin typeface="Courier"/>
              </a:rPr>
              <a:t>"Post 1"</a:t>
            </a:r>
            <a:r>
              <a:rPr sz="1100">
                <a:solidFill>
                  <a:srgbClr val="666666"/>
                </a:solidFill>
                <a:latin typeface="Courier"/>
              </a:rPr>
              <a:t>,</a:t>
            </a:r>
            <a:r>
              <a:rPr sz="1100">
                <a:latin typeface="Courier"/>
              </a:rPr>
              <a:t> text</a:t>
            </a:r>
            <a:r>
              <a:rPr sz="1100">
                <a:solidFill>
                  <a:srgbClr val="666666"/>
                </a:solidFill>
                <a:latin typeface="Courier"/>
              </a:rPr>
              <a:t>:</a:t>
            </a:r>
            <a:r>
              <a:rPr sz="1100">
                <a:latin typeface="Courier"/>
              </a:rPr>
              <a:t> </a:t>
            </a:r>
            <a:r>
              <a:rPr sz="1100">
                <a:solidFill>
                  <a:srgbClr val="4070A0"/>
                </a:solidFill>
                <a:latin typeface="Courier"/>
              </a:rPr>
              <a:t>"Text 1"</a:t>
            </a:r>
            <a:r>
              <a:rPr sz="1100">
                <a:latin typeface="Courier"/>
              </a:rPr>
              <a:t> }</a:t>
            </a:r>
            <a:r>
              <a:rPr sz="1100">
                <a:solidFill>
                  <a:srgbClr val="666666"/>
                </a:solidFill>
                <a:latin typeface="Courier"/>
              </a:rPr>
              <a:t>,</a:t>
            </a:r>
            <a:br/>
            <a:r>
              <a:rPr sz="1100">
                <a:latin typeface="Courier"/>
              </a:rPr>
              <a:t>        { title</a:t>
            </a:r>
            <a:r>
              <a:rPr sz="1100">
                <a:solidFill>
                  <a:srgbClr val="666666"/>
                </a:solidFill>
                <a:latin typeface="Courier"/>
              </a:rPr>
              <a:t>:</a:t>
            </a:r>
            <a:r>
              <a:rPr sz="1100">
                <a:latin typeface="Courier"/>
              </a:rPr>
              <a:t> </a:t>
            </a:r>
            <a:r>
              <a:rPr sz="1100">
                <a:solidFill>
                  <a:srgbClr val="4070A0"/>
                </a:solidFill>
                <a:latin typeface="Courier"/>
              </a:rPr>
              <a:t>"Post 2"</a:t>
            </a:r>
            <a:r>
              <a:rPr sz="1100">
                <a:solidFill>
                  <a:srgbClr val="666666"/>
                </a:solidFill>
                <a:latin typeface="Courier"/>
              </a:rPr>
              <a:t>,</a:t>
            </a:r>
            <a:r>
              <a:rPr sz="1100">
                <a:latin typeface="Courier"/>
              </a:rPr>
              <a:t> text</a:t>
            </a:r>
            <a:r>
              <a:rPr sz="1100">
                <a:solidFill>
                  <a:srgbClr val="666666"/>
                </a:solidFill>
                <a:latin typeface="Courier"/>
              </a:rPr>
              <a:t>:</a:t>
            </a:r>
            <a:r>
              <a:rPr sz="1100">
                <a:latin typeface="Courier"/>
              </a:rPr>
              <a:t> </a:t>
            </a:r>
            <a:r>
              <a:rPr sz="1100">
                <a:solidFill>
                  <a:srgbClr val="4070A0"/>
                </a:solidFill>
                <a:latin typeface="Courier"/>
              </a:rPr>
              <a:t>"Text 2"</a:t>
            </a:r>
            <a:r>
              <a:rPr sz="1100">
                <a:latin typeface="Courier"/>
              </a:rPr>
              <a:t> }</a:t>
            </a:r>
            <a:r>
              <a:rPr sz="1100">
                <a:solidFill>
                  <a:srgbClr val="666666"/>
                </a:solidFill>
                <a:latin typeface="Courier"/>
              </a:rPr>
              <a:t>,</a:t>
            </a:r>
            <a:br/>
            <a:r>
              <a:rPr sz="1100">
                <a:latin typeface="Courier"/>
              </a:rPr>
              <a:t>        { title</a:t>
            </a:r>
            <a:r>
              <a:rPr sz="1100">
                <a:solidFill>
                  <a:srgbClr val="666666"/>
                </a:solidFill>
                <a:latin typeface="Courier"/>
              </a:rPr>
              <a:t>:</a:t>
            </a:r>
            <a:r>
              <a:rPr sz="1100">
                <a:latin typeface="Courier"/>
              </a:rPr>
              <a:t> </a:t>
            </a:r>
            <a:r>
              <a:rPr sz="1100">
                <a:solidFill>
                  <a:srgbClr val="4070A0"/>
                </a:solidFill>
                <a:latin typeface="Courier"/>
              </a:rPr>
              <a:t>"Post 3"</a:t>
            </a:r>
            <a:r>
              <a:rPr sz="1100">
                <a:solidFill>
                  <a:srgbClr val="666666"/>
                </a:solidFill>
                <a:latin typeface="Courier"/>
              </a:rPr>
              <a:t>,</a:t>
            </a:r>
            <a:r>
              <a:rPr sz="1100">
                <a:latin typeface="Courier"/>
              </a:rPr>
              <a:t> text</a:t>
            </a:r>
            <a:r>
              <a:rPr sz="1100">
                <a:solidFill>
                  <a:srgbClr val="666666"/>
                </a:solidFill>
                <a:latin typeface="Courier"/>
              </a:rPr>
              <a:t>:</a:t>
            </a:r>
            <a:r>
              <a:rPr sz="1100">
                <a:latin typeface="Courier"/>
              </a:rPr>
              <a:t> </a:t>
            </a:r>
            <a:r>
              <a:rPr sz="1100">
                <a:solidFill>
                  <a:srgbClr val="4070A0"/>
                </a:solidFill>
                <a:latin typeface="Courier"/>
              </a:rPr>
              <a:t>"Text 3"</a:t>
            </a:r>
            <a:r>
              <a:rPr sz="1100">
                <a:latin typeface="Courier"/>
              </a:rPr>
              <a:t> }</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{posts</a:t>
            </a:r>
            <a:r>
              <a:rPr sz="1100">
                <a:solidFill>
                  <a:srgbClr val="666666"/>
                </a:solidFill>
                <a:latin typeface="Courier"/>
              </a:rPr>
              <a:t>.</a:t>
            </a:r>
            <a:r>
              <a:rPr sz="1100">
                <a:solidFill>
                  <a:srgbClr val="06287E"/>
                </a:solidFill>
                <a:latin typeface="Courier"/>
              </a:rPr>
              <a:t>map</a:t>
            </a:r>
            <a:r>
              <a:rPr sz="1100">
                <a:latin typeface="Courier"/>
              </a:rPr>
              <a:t>((post) </a:t>
            </a:r>
            <a:r>
              <a:rPr b="1" sz="1100">
                <a:solidFill>
                  <a:srgbClr val="007020"/>
                </a:solidFill>
                <a:latin typeface="Courier"/>
              </a:rPr>
              <a:t>=&gt;</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h1</a:t>
            </a:r>
            <a:r>
              <a:rPr sz="1100">
                <a:solidFill>
                  <a:srgbClr val="666666"/>
                </a:solidFill>
                <a:latin typeface="Courier"/>
              </a:rPr>
              <a:t>&gt;</a:t>
            </a:r>
            <a:r>
              <a:rPr sz="1100">
                <a:latin typeface="Courier"/>
              </a:rPr>
              <a:t>{post</a:t>
            </a:r>
            <a:r>
              <a:rPr sz="1100">
                <a:solidFill>
                  <a:srgbClr val="666666"/>
                </a:solidFill>
                <a:latin typeface="Courier"/>
              </a:rPr>
              <a:t>.</a:t>
            </a:r>
            <a:r>
              <a:rPr sz="1100">
                <a:solidFill>
                  <a:srgbClr val="7D9029"/>
                </a:solidFill>
                <a:latin typeface="Courier"/>
              </a:rPr>
              <a:t>title</a:t>
            </a:r>
            <a:r>
              <a:rPr sz="1100">
                <a:latin typeface="Courier"/>
              </a:rPr>
              <a:t>}</a:t>
            </a:r>
            <a:r>
              <a:rPr sz="1100">
                <a:solidFill>
                  <a:srgbClr val="666666"/>
                </a:solidFill>
                <a:latin typeface="Courier"/>
              </a:rPr>
              <a:t>&lt;/</a:t>
            </a:r>
            <a:r>
              <a:rPr sz="1100">
                <a:latin typeface="Courier"/>
              </a:rPr>
              <a:t>h1</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{post</a:t>
            </a:r>
            <a:r>
              <a:rPr sz="1100">
                <a:solidFill>
                  <a:srgbClr val="666666"/>
                </a:solidFill>
                <a:latin typeface="Courier"/>
              </a:rPr>
              <a:t>.</a:t>
            </a:r>
            <a:r>
              <a:rPr sz="1100">
                <a:solidFill>
                  <a:srgbClr val="7D9029"/>
                </a:solidFill>
                <a:latin typeface="Courier"/>
              </a:rPr>
              <a:t>text</a:t>
            </a:r>
            <a:r>
              <a:rPr sz="1100">
                <a:latin typeface="Courier"/>
              </a:rPr>
              <a: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r>
              <a:rPr sz="1100">
                <a:latin typeface="Courier"/>
              </a:rPr>
              <a:t>)</a:t>
            </a:r>
            <a:br/>
            <a:r>
              <a:rPr sz="1100">
                <a:latin typeface="Courier"/>
              </a:rPr>
              <a:t>}</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Bedingte Anzeige in JSX (if-else)</a:t>
            </a:r>
          </a:p>
        </p:txBody>
      </p:sp>
      <p:sp>
        <p:nvSpPr>
          <p:cNvPr id="3" name="Content Placeholder 2"/>
          <p:cNvSpPr>
            <a:spLocks noGrp="1"/>
          </p:cNvSpPr>
          <p:nvPr>
            <p:ph idx="1"/>
          </p:nvPr>
        </p:nvSpPr>
        <p:spPr/>
        <p:txBody>
          <a:bodyPr/>
          <a:lstStyle/>
          <a:p>
            <a:pPr lvl="0"/>
            <a:r>
              <a:rPr sz="1100"/>
              <a:t>Bedingte Anzeige kann in JSX mit einem ternären Operator realisiert werden.</a:t>
            </a:r>
          </a:p>
          <a:p>
            <a:pPr lvl="0"/>
            <a:r>
              <a:rPr sz="1100"/>
              <a:t>Der ternäre Operator hat die Form </a:t>
            </a:r>
            <a:r>
              <a:rPr sz="1100">
                <a:latin typeface="Courier"/>
              </a:rPr>
              <a:t>condition ? true : false</a:t>
            </a:r>
            <a:r>
              <a:rPr sz="1100"/>
              <a:t> und entspricht if (condition) { true } else { false }</a:t>
            </a:r>
          </a:p>
          <a:p>
            <a:pPr lvl="0"/>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BlogPost</a:t>
            </a:r>
            <a:r>
              <a:rPr sz="1100">
                <a:latin typeface="Courier"/>
              </a:rPr>
              <a:t>() {</a:t>
            </a:r>
            <a:br/>
            <a:r>
              <a:rPr sz="1100">
                <a:latin typeface="Courier"/>
              </a:rPr>
              <a:t>    </a:t>
            </a:r>
            <a:r>
              <a:rPr b="1" sz="1100">
                <a:solidFill>
                  <a:srgbClr val="007020"/>
                </a:solidFill>
                <a:latin typeface="Courier"/>
              </a:rPr>
              <a:t>const</a:t>
            </a:r>
            <a:r>
              <a:rPr sz="1100">
                <a:latin typeface="Courier"/>
              </a:rPr>
              <a:t> image </a:t>
            </a:r>
            <a:r>
              <a:rPr sz="1100">
                <a:solidFill>
                  <a:srgbClr val="666666"/>
                </a:solidFill>
                <a:latin typeface="Courier"/>
              </a:rPr>
              <a:t>=</a:t>
            </a:r>
            <a:r>
              <a:rPr sz="1100">
                <a:latin typeface="Courier"/>
              </a:rPr>
              <a:t> </a:t>
            </a:r>
            <a:r>
              <a:rPr sz="1100">
                <a:solidFill>
                  <a:srgbClr val="4070A0"/>
                </a:solidFill>
                <a:latin typeface="Courier"/>
              </a:rPr>
              <a:t>"https://via.placeholder.com/150"</a:t>
            </a:r>
            <a:br/>
            <a:r>
              <a:rPr sz="1100">
                <a:latin typeface="Courier"/>
              </a:rPr>
              <a:t>    </a:t>
            </a:r>
            <a:r>
              <a:rPr b="1" sz="1100">
                <a:solidFill>
                  <a:srgbClr val="007020"/>
                </a:solidFill>
                <a:latin typeface="Courier"/>
              </a:rPr>
              <a:t>const</a:t>
            </a:r>
            <a:r>
              <a:rPr sz="1100">
                <a:latin typeface="Courier"/>
              </a:rPr>
              <a:t> text </a:t>
            </a:r>
            <a:r>
              <a:rPr sz="1100">
                <a:solidFill>
                  <a:srgbClr val="666666"/>
                </a:solidFill>
                <a:latin typeface="Courier"/>
              </a:rPr>
              <a:t>=</a:t>
            </a:r>
            <a:r>
              <a:rPr sz="1100">
                <a:latin typeface="Courier"/>
              </a:rPr>
              <a:t> </a:t>
            </a:r>
            <a:r>
              <a:rPr sz="1100">
                <a:solidFill>
                  <a:srgbClr val="4070A0"/>
                </a:solidFill>
                <a:latin typeface="Courier"/>
              </a:rPr>
              <a:t>"Lorem ipsum dolor"</a:t>
            </a:r>
            <a:br/>
            <a:r>
              <a:rPr sz="1100">
                <a:latin typeface="Courier"/>
              </a:rPr>
              <a:t>    </a:t>
            </a:r>
            <a:r>
              <a:rPr b="1" sz="1100">
                <a:solidFill>
                  <a:srgbClr val="007020"/>
                </a:solidFill>
                <a:latin typeface="Courier"/>
              </a:rPr>
              <a:t>const</a:t>
            </a:r>
            <a:r>
              <a:rPr sz="1100">
                <a:latin typeface="Courier"/>
              </a:rPr>
              <a:t> showImage </a:t>
            </a:r>
            <a:r>
              <a:rPr sz="1100">
                <a:solidFill>
                  <a:srgbClr val="666666"/>
                </a:solidFill>
                <a:latin typeface="Courier"/>
              </a:rPr>
              <a:t>=</a:t>
            </a:r>
            <a:r>
              <a:rPr sz="1100">
                <a:latin typeface="Courier"/>
              </a:rPr>
              <a:t> </a:t>
            </a:r>
            <a:r>
              <a:rPr b="1" sz="1100">
                <a:solidFill>
                  <a:srgbClr val="007020"/>
                </a:solidFill>
                <a:latin typeface="Courier"/>
              </a:rPr>
              <a:t>true</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{showImage </a:t>
            </a:r>
            <a:r>
              <a:rPr sz="1100">
                <a:solidFill>
                  <a:srgbClr val="666666"/>
                </a:solidFill>
                <a:latin typeface="Courier"/>
              </a:rPr>
              <a:t>?</a:t>
            </a:r>
            <a:r>
              <a:rPr sz="1100">
                <a:latin typeface="Courier"/>
              </a:rPr>
              <a:t> </a:t>
            </a:r>
            <a:r>
              <a:rPr sz="1100">
                <a:solidFill>
                  <a:srgbClr val="666666"/>
                </a:solidFill>
                <a:latin typeface="Courier"/>
              </a:rPr>
              <a:t>&lt;</a:t>
            </a:r>
            <a:r>
              <a:rPr sz="1100">
                <a:latin typeface="Courier"/>
              </a:rPr>
              <a:t>img src</a:t>
            </a:r>
            <a:r>
              <a:rPr sz="1100">
                <a:solidFill>
                  <a:srgbClr val="666666"/>
                </a:solidFill>
                <a:latin typeface="Courier"/>
              </a:rPr>
              <a:t>=</a:t>
            </a:r>
            <a:r>
              <a:rPr sz="1100">
                <a:latin typeface="Courier"/>
              </a:rPr>
              <a:t>{image} </a:t>
            </a:r>
            <a:r>
              <a:rPr sz="1100">
                <a:solidFill>
                  <a:srgbClr val="666666"/>
                </a:solidFill>
                <a:latin typeface="Courier"/>
              </a:rPr>
              <a:t>/&gt;</a:t>
            </a:r>
            <a:r>
              <a:rPr sz="1100">
                <a:latin typeface="Courier"/>
              </a:rPr>
              <a:t> </a:t>
            </a:r>
            <a:r>
              <a:rPr sz="1100">
                <a:solidFill>
                  <a:srgbClr val="666666"/>
                </a:solidFill>
                <a:latin typeface="Courier"/>
              </a:rPr>
              <a:t>:</a:t>
            </a:r>
            <a:r>
              <a:rPr sz="1100">
                <a:latin typeface="Courier"/>
              </a:rPr>
              <a:t> </a:t>
            </a:r>
            <a:r>
              <a:rPr sz="1100">
                <a:solidFill>
                  <a:srgbClr val="902000"/>
                </a:solidFill>
                <a:latin typeface="Courier"/>
              </a:rPr>
              <a:t>null</a:t>
            </a:r>
            <a:r>
              <a:rPr sz="1100">
                <a:latin typeface="Courier"/>
              </a:rPr>
              <a: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Bedingte Anzeige in JSX (einfaches If)</a:t>
            </a:r>
          </a:p>
        </p:txBody>
      </p:sp>
      <p:sp>
        <p:nvSpPr>
          <p:cNvPr id="3" name="Content Placeholder 2"/>
          <p:cNvSpPr>
            <a:spLocks noGrp="1"/>
          </p:cNvSpPr>
          <p:nvPr>
            <p:ph idx="1"/>
          </p:nvPr>
        </p:nvSpPr>
        <p:spPr/>
        <p:txBody>
          <a:bodyPr/>
          <a:lstStyle/>
          <a:p>
            <a:pPr lvl="0"/>
            <a:r>
              <a:rPr sz="1100"/>
              <a:t>Ein einfaches IF ohne ELSE kann in JSX mit einem logischen AND realisiert werden.</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BlogPost</a:t>
            </a:r>
            <a:r>
              <a:rPr sz="1100">
                <a:latin typeface="Courier"/>
              </a:rPr>
              <a:t>() {</a:t>
            </a:r>
            <a:br/>
            <a:r>
              <a:rPr sz="1100">
                <a:latin typeface="Courier"/>
              </a:rPr>
              <a:t>    </a:t>
            </a:r>
            <a:r>
              <a:rPr b="1" sz="1100">
                <a:solidFill>
                  <a:srgbClr val="007020"/>
                </a:solidFill>
                <a:latin typeface="Courier"/>
              </a:rPr>
              <a:t>const</a:t>
            </a:r>
            <a:r>
              <a:rPr sz="1100">
                <a:latin typeface="Courier"/>
              </a:rPr>
              <a:t> image </a:t>
            </a:r>
            <a:r>
              <a:rPr sz="1100">
                <a:solidFill>
                  <a:srgbClr val="666666"/>
                </a:solidFill>
                <a:latin typeface="Courier"/>
              </a:rPr>
              <a:t>=</a:t>
            </a:r>
            <a:r>
              <a:rPr sz="1100">
                <a:latin typeface="Courier"/>
              </a:rPr>
              <a:t> </a:t>
            </a:r>
            <a:r>
              <a:rPr sz="1100">
                <a:solidFill>
                  <a:srgbClr val="4070A0"/>
                </a:solidFill>
                <a:latin typeface="Courier"/>
              </a:rPr>
              <a:t>"https://via.placeholder.com/150"</a:t>
            </a:r>
            <a:br/>
            <a:r>
              <a:rPr sz="1100">
                <a:latin typeface="Courier"/>
              </a:rPr>
              <a:t>    </a:t>
            </a:r>
            <a:r>
              <a:rPr b="1" sz="1100">
                <a:solidFill>
                  <a:srgbClr val="007020"/>
                </a:solidFill>
                <a:latin typeface="Courier"/>
              </a:rPr>
              <a:t>const</a:t>
            </a:r>
            <a:r>
              <a:rPr sz="1100">
                <a:latin typeface="Courier"/>
              </a:rPr>
              <a:t> text </a:t>
            </a:r>
            <a:r>
              <a:rPr sz="1100">
                <a:solidFill>
                  <a:srgbClr val="666666"/>
                </a:solidFill>
                <a:latin typeface="Courier"/>
              </a:rPr>
              <a:t>=</a:t>
            </a:r>
            <a:r>
              <a:rPr sz="1100">
                <a:latin typeface="Courier"/>
              </a:rPr>
              <a:t> </a:t>
            </a:r>
            <a:r>
              <a:rPr sz="1100">
                <a:solidFill>
                  <a:srgbClr val="4070A0"/>
                </a:solidFill>
                <a:latin typeface="Courier"/>
              </a:rPr>
              <a:t>"Lorem ipsum dolor"</a:t>
            </a:r>
            <a:br/>
            <a:r>
              <a:rPr sz="1100">
                <a:latin typeface="Courier"/>
              </a:rPr>
              <a:t>    </a:t>
            </a:r>
            <a:r>
              <a:rPr b="1" sz="1100">
                <a:solidFill>
                  <a:srgbClr val="007020"/>
                </a:solidFill>
                <a:latin typeface="Courier"/>
              </a:rPr>
              <a:t>const</a:t>
            </a:r>
            <a:r>
              <a:rPr sz="1100">
                <a:latin typeface="Courier"/>
              </a:rPr>
              <a:t> showImage </a:t>
            </a:r>
            <a:r>
              <a:rPr sz="1100">
                <a:solidFill>
                  <a:srgbClr val="666666"/>
                </a:solidFill>
                <a:latin typeface="Courier"/>
              </a:rPr>
              <a:t>=</a:t>
            </a:r>
            <a:r>
              <a:rPr sz="1100">
                <a:latin typeface="Courier"/>
              </a:rPr>
              <a:t> </a:t>
            </a:r>
            <a:r>
              <a:rPr b="1" sz="1100">
                <a:solidFill>
                  <a:srgbClr val="007020"/>
                </a:solidFill>
                <a:latin typeface="Courier"/>
              </a:rPr>
              <a:t>true</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{showImage </a:t>
            </a:r>
            <a:r>
              <a:rPr sz="1100">
                <a:solidFill>
                  <a:srgbClr val="666666"/>
                </a:solidFill>
                <a:latin typeface="Courier"/>
              </a:rPr>
              <a:t>&amp;&amp;</a:t>
            </a:r>
            <a:r>
              <a:rPr sz="1100">
                <a:latin typeface="Courier"/>
              </a:rPr>
              <a:t> </a:t>
            </a:r>
            <a:r>
              <a:rPr sz="1100">
                <a:solidFill>
                  <a:srgbClr val="666666"/>
                </a:solidFill>
                <a:latin typeface="Courier"/>
              </a:rPr>
              <a:t>&lt;</a:t>
            </a:r>
            <a:r>
              <a:rPr sz="1100">
                <a:latin typeface="Courier"/>
              </a:rPr>
              <a:t>img src</a:t>
            </a:r>
            <a:r>
              <a:rPr sz="1100">
                <a:solidFill>
                  <a:srgbClr val="666666"/>
                </a:solidFill>
                <a:latin typeface="Courier"/>
              </a:rPr>
              <a:t>=</a:t>
            </a:r>
            <a:r>
              <a:rPr sz="1100">
                <a:latin typeface="Courier"/>
              </a:rPr>
              <a:t>{image} </a:t>
            </a:r>
            <a:r>
              <a:rPr sz="1100">
                <a:solidFill>
                  <a:srgbClr val="666666"/>
                </a:solidFill>
                <a:latin typeface="Courier"/>
              </a:rPr>
              <a:t>/&gt;</a:t>
            </a:r>
            <a:r>
              <a:rPr sz="1100">
                <a:latin typeface="Courier"/>
              </a:rPr>
              <a: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a:p>
            <a:pPr lvl="0"/>
            <a:r>
              <a:rPr sz="1100"/>
              <a:t>Das funktioniert weil </a:t>
            </a:r>
            <a:r>
              <a:rPr sz="1100">
                <a:latin typeface="Courier"/>
              </a:rPr>
              <a:t>undefined</a:t>
            </a:r>
            <a:r>
              <a:rPr sz="1100"/>
              <a:t>, </a:t>
            </a:r>
            <a:r>
              <a:rPr sz="1100">
                <a:latin typeface="Courier"/>
              </a:rPr>
              <a:t>null</a:t>
            </a:r>
            <a:r>
              <a:rPr sz="1100"/>
              <a:t> und </a:t>
            </a:r>
            <a:r>
              <a:rPr sz="1100">
                <a:latin typeface="Courier"/>
              </a:rPr>
              <a:t>false</a:t>
            </a:r>
            <a:r>
              <a:rPr sz="1100"/>
              <a:t> nicht gerendert werden.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JSX in Variablen</a:t>
            </a:r>
          </a:p>
        </p:txBody>
      </p:sp>
      <p:sp>
        <p:nvSpPr>
          <p:cNvPr id="3" name="Content Placeholder 2"/>
          <p:cNvSpPr>
            <a:spLocks noGrp="1"/>
          </p:cNvSpPr>
          <p:nvPr>
            <p:ph idx="1"/>
          </p:nvPr>
        </p:nvSpPr>
        <p:spPr/>
        <p:txBody>
          <a:bodyPr/>
          <a:lstStyle/>
          <a:p>
            <a:pPr lvl="0"/>
            <a:r>
              <a:rPr sz="1100"/>
              <a:t>JSX kann in Variablen gespeichert werden.</a:t>
            </a:r>
          </a:p>
          <a:p>
            <a:pPr lvl="0"/>
            <a:r>
              <a:rPr sz="1100"/>
              <a:t>Es ist unter anderem möglich ein Array mit JSX Elementen zu befüllen und dieses dann einfach auszugeben indem es in geschweiften Klammern geschrieben wird.</a:t>
            </a:r>
          </a:p>
          <a:p>
            <a:pPr lvl="0"/>
            <a:r>
              <a:rPr sz="1100"/>
              <a:t>Beispiel:</a:t>
            </a:r>
          </a:p>
          <a:p>
            <a:pPr lvl="0" indent="0">
              <a:buNone/>
            </a:pP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BlogPost</a:t>
            </a:r>
            <a:r>
              <a:rPr sz="1100">
                <a:latin typeface="Courier"/>
              </a:rPr>
              <a:t>() {</a:t>
            </a:r>
            <a:br/>
            <a:r>
              <a:rPr sz="1100">
                <a:latin typeface="Courier"/>
              </a:rPr>
              <a:t>    </a:t>
            </a:r>
            <a:r>
              <a:rPr b="1" sz="1100">
                <a:solidFill>
                  <a:srgbClr val="007020"/>
                </a:solidFill>
                <a:latin typeface="Courier"/>
              </a:rPr>
              <a:t>const</a:t>
            </a:r>
            <a:r>
              <a:rPr sz="1100">
                <a:latin typeface="Courier"/>
              </a:rPr>
              <a:t> image </a:t>
            </a:r>
            <a:r>
              <a:rPr sz="1100">
                <a:solidFill>
                  <a:srgbClr val="666666"/>
                </a:solidFill>
                <a:latin typeface="Courier"/>
              </a:rPr>
              <a:t>=</a:t>
            </a:r>
            <a:r>
              <a:rPr sz="1100">
                <a:latin typeface="Courier"/>
              </a:rPr>
              <a:t> </a:t>
            </a:r>
            <a:r>
              <a:rPr sz="1100">
                <a:solidFill>
                  <a:srgbClr val="4070A0"/>
                </a:solidFill>
                <a:latin typeface="Courier"/>
              </a:rPr>
              <a:t>"https://via.placeholder.com/150"</a:t>
            </a:r>
            <a:br/>
            <a:r>
              <a:rPr sz="1100">
                <a:latin typeface="Courier"/>
              </a:rPr>
              <a:t>    </a:t>
            </a:r>
            <a:r>
              <a:rPr b="1" sz="1100">
                <a:solidFill>
                  <a:srgbClr val="007020"/>
                </a:solidFill>
                <a:latin typeface="Courier"/>
              </a:rPr>
              <a:t>const</a:t>
            </a:r>
            <a:r>
              <a:rPr sz="1100">
                <a:latin typeface="Courier"/>
              </a:rPr>
              <a:t> text </a:t>
            </a:r>
            <a:r>
              <a:rPr sz="1100">
                <a:solidFill>
                  <a:srgbClr val="666666"/>
                </a:solidFill>
                <a:latin typeface="Courier"/>
              </a:rPr>
              <a:t>=</a:t>
            </a:r>
            <a:r>
              <a:rPr sz="1100">
                <a:latin typeface="Courier"/>
              </a:rPr>
              <a:t> </a:t>
            </a:r>
            <a:r>
              <a:rPr sz="1100">
                <a:solidFill>
                  <a:srgbClr val="4070A0"/>
                </a:solidFill>
                <a:latin typeface="Courier"/>
              </a:rPr>
              <a:t>"Lorem ipsum dolor"</a:t>
            </a:r>
            <a:br/>
            <a:r>
              <a:rPr sz="1100">
                <a:latin typeface="Courier"/>
              </a:rPr>
              <a:t>    </a:t>
            </a:r>
            <a:r>
              <a:rPr b="1" sz="1100">
                <a:solidFill>
                  <a:srgbClr val="007020"/>
                </a:solidFill>
                <a:latin typeface="Courier"/>
              </a:rPr>
              <a:t>const</a:t>
            </a:r>
            <a:r>
              <a:rPr sz="1100">
                <a:latin typeface="Courier"/>
              </a:rPr>
              <a:t> showImage </a:t>
            </a:r>
            <a:r>
              <a:rPr sz="1100">
                <a:solidFill>
                  <a:srgbClr val="666666"/>
                </a:solidFill>
                <a:latin typeface="Courier"/>
              </a:rPr>
              <a:t>=</a:t>
            </a:r>
            <a:r>
              <a:rPr sz="1100">
                <a:latin typeface="Courier"/>
              </a:rPr>
              <a:t> </a:t>
            </a:r>
            <a:r>
              <a:rPr b="1" sz="1100">
                <a:solidFill>
                  <a:srgbClr val="007020"/>
                </a:solidFill>
                <a:latin typeface="Courier"/>
              </a:rPr>
              <a:t>true</a:t>
            </a:r>
            <a:br/>
            <a:r>
              <a:rPr sz="1100">
                <a:latin typeface="Courier"/>
              </a:rPr>
              <a:t>    </a:t>
            </a:r>
            <a:r>
              <a:rPr b="1" sz="1100">
                <a:solidFill>
                  <a:srgbClr val="007020"/>
                </a:solidFill>
                <a:latin typeface="Courier"/>
              </a:rPr>
              <a:t>const</a:t>
            </a:r>
            <a:r>
              <a:rPr sz="1100">
                <a:latin typeface="Courier"/>
              </a:rPr>
              <a:t> imageElement </a:t>
            </a:r>
            <a:r>
              <a:rPr sz="1100">
                <a:solidFill>
                  <a:srgbClr val="666666"/>
                </a:solidFill>
                <a:latin typeface="Courier"/>
              </a:rPr>
              <a:t>=</a:t>
            </a:r>
            <a:r>
              <a:rPr sz="1100">
                <a:latin typeface="Courier"/>
              </a:rPr>
              <a:t> showImage </a:t>
            </a:r>
            <a:r>
              <a:rPr sz="1100">
                <a:solidFill>
                  <a:srgbClr val="666666"/>
                </a:solidFill>
                <a:latin typeface="Courier"/>
              </a:rPr>
              <a:t>?</a:t>
            </a:r>
            <a:r>
              <a:rPr sz="1100">
                <a:latin typeface="Courier"/>
              </a:rPr>
              <a:t> </a:t>
            </a:r>
            <a:r>
              <a:rPr sz="1100">
                <a:solidFill>
                  <a:srgbClr val="666666"/>
                </a:solidFill>
                <a:latin typeface="Courier"/>
              </a:rPr>
              <a:t>&lt;</a:t>
            </a:r>
            <a:r>
              <a:rPr sz="1100">
                <a:latin typeface="Courier"/>
              </a:rPr>
              <a:t>img src</a:t>
            </a:r>
            <a:r>
              <a:rPr sz="1100">
                <a:solidFill>
                  <a:srgbClr val="666666"/>
                </a:solidFill>
                <a:latin typeface="Courier"/>
              </a:rPr>
              <a:t>=</a:t>
            </a:r>
            <a:r>
              <a:rPr sz="1100">
                <a:latin typeface="Courier"/>
              </a:rPr>
              <a:t>{image} </a:t>
            </a:r>
            <a:r>
              <a:rPr sz="1100">
                <a:solidFill>
                  <a:srgbClr val="666666"/>
                </a:solidFill>
                <a:latin typeface="Courier"/>
              </a:rPr>
              <a:t>/&gt;</a:t>
            </a:r>
            <a:r>
              <a:rPr sz="1100">
                <a:latin typeface="Courier"/>
              </a:rPr>
              <a:t> </a:t>
            </a:r>
            <a:r>
              <a:rPr sz="1100">
                <a:solidFill>
                  <a:srgbClr val="666666"/>
                </a:solidFill>
                <a:latin typeface="Courier"/>
              </a:rPr>
              <a:t>:</a:t>
            </a:r>
            <a:r>
              <a:rPr sz="1100">
                <a:latin typeface="Courier"/>
              </a:rPr>
              <a:t> </a:t>
            </a:r>
            <a:r>
              <a:rPr sz="1100">
                <a:solidFill>
                  <a:srgbClr val="902000"/>
                </a:solidFill>
                <a:latin typeface="Courier"/>
              </a:rPr>
              <a:t>null</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{imageElement}</a:t>
            </a:r>
            <a:br/>
            <a:r>
              <a:rPr sz="1100">
                <a:latin typeface="Courier"/>
              </a:rPr>
              <a:t>            </a:t>
            </a:r>
            <a:r>
              <a:rPr sz="1100">
                <a:solidFill>
                  <a:srgbClr val="666666"/>
                </a:solidFill>
                <a:latin typeface="Courier"/>
              </a:rPr>
              <a:t>&lt;</a:t>
            </a:r>
            <a:r>
              <a:rPr sz="1100">
                <a:latin typeface="Courier"/>
              </a:rPr>
              <a:t>p</a:t>
            </a:r>
            <a:r>
              <a:rPr sz="1100">
                <a:solidFill>
                  <a:srgbClr val="666666"/>
                </a:solidFill>
                <a:latin typeface="Courier"/>
              </a:rPr>
              <a:t>&gt;</a:t>
            </a:r>
            <a:r>
              <a:rPr sz="1100">
                <a:latin typeface="Courier"/>
              </a:rPr>
              <a:t>{text}</a:t>
            </a:r>
            <a:r>
              <a:rPr sz="1100">
                <a:solidFill>
                  <a:srgbClr val="666666"/>
                </a:solidFill>
                <a:latin typeface="Courier"/>
              </a:rPr>
              <a:t>&lt;/</a:t>
            </a:r>
            <a:r>
              <a:rPr sz="1100">
                <a:latin typeface="Courier"/>
              </a:rPr>
              <a:t>p</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und State</a:t>
            </a:r>
          </a:p>
        </p:txBody>
      </p:sp>
      <p:sp>
        <p:nvSpPr>
          <p:cNvPr id="3" name="Content Placeholder 2"/>
          <p:cNvSpPr>
            <a:spLocks noGrp="1"/>
          </p:cNvSpPr>
          <p:nvPr>
            <p:ph idx="1"/>
          </p:nvPr>
        </p:nvSpPr>
        <p:spPr/>
        <p:txBody>
          <a:bodyPr/>
          <a:lstStyle/>
          <a:p>
            <a:pPr lvl="0"/>
            <a:r>
              <a:rPr sz="1100"/>
              <a:t>React Komponenten können ihren Zustand (state) verwalten.</a:t>
            </a:r>
          </a:p>
          <a:p>
            <a:pPr lvl="0"/>
            <a:r>
              <a:rPr sz="1100"/>
              <a:t>(Nur) Beim Ändern eines Zustands wird die Komponente neu gerendert.</a:t>
            </a:r>
          </a:p>
          <a:p>
            <a:pPr lvl="0"/>
            <a:r>
              <a:rPr sz="1100"/>
              <a:t>Zustände sind mit der Komponteninstanz verknüpft.</a:t>
            </a:r>
          </a:p>
          <a:p>
            <a:pPr lvl="0"/>
            <a:r>
              <a:rPr sz="1100"/>
              <a:t>React schreibt die Aufrufe von useState() in der Reihenfolge mit, in der sie aufgerufen werden und ordnet diese Zustände der aktuell durchlaufenen Komponente zu.</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React und useState</a:t>
            </a:r>
          </a:p>
        </p:txBody>
      </p:sp>
      <p:sp>
        <p:nvSpPr>
          <p:cNvPr id="3" name="Content Placeholder 2"/>
          <p:cNvSpPr>
            <a:spLocks noGrp="1"/>
          </p:cNvSpPr>
          <p:nvPr>
            <p:ph idx="1"/>
          </p:nvPr>
        </p:nvSpPr>
        <p:spPr/>
        <p:txBody>
          <a:bodyPr/>
          <a:lstStyle/>
          <a:p>
            <a:pPr lvl="0"/>
            <a:r>
              <a:rPr sz="1100">
                <a:latin typeface="Courier"/>
              </a:rPr>
              <a:t>useState()</a:t>
            </a:r>
            <a:r>
              <a:rPr sz="1100"/>
              <a:t> ist eine Funktion, die es ermöglicht, Zustände in Funktionskomponenten zu verwenden.</a:t>
            </a:r>
          </a:p>
          <a:p>
            <a:pPr lvl="0"/>
            <a:r>
              <a:rPr sz="1100"/>
              <a:t>Alle Funktionen die mit </a:t>
            </a:r>
            <a:r>
              <a:rPr sz="1100">
                <a:latin typeface="Courier"/>
              </a:rPr>
              <a:t>use</a:t>
            </a:r>
            <a:r>
              <a:rPr sz="1100"/>
              <a:t> beginnen, sind sogenannte Hooks.</a:t>
            </a:r>
          </a:p>
          <a:p>
            <a:pPr lvl="0"/>
            <a:r>
              <a:rPr sz="1100"/>
              <a:t>“Hello-World” Beispiel: “Counter”</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{count}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im Detail</a:t>
            </a:r>
          </a:p>
        </p:txBody>
      </p:sp>
      <p:sp>
        <p:nvSpPr>
          <p:cNvPr id="3" name="Content Placeholder 2"/>
          <p:cNvSpPr>
            <a:spLocks noGrp="1"/>
          </p:cNvSpPr>
          <p:nvPr>
            <p:ph idx="1"/>
          </p:nvPr>
        </p:nvSpPr>
        <p:spPr/>
        <p:txBody>
          <a:bodyPr/>
          <a:lstStyle/>
          <a:p>
            <a:pPr lvl="0"/>
            <a:r>
              <a:rPr sz="1100">
                <a:latin typeface="Courier"/>
              </a:rPr>
              <a:t>useState()</a:t>
            </a:r>
            <a:r>
              <a:rPr sz="1100"/>
              <a:t> gibt ein Array zurück.</a:t>
            </a:r>
          </a:p>
          <a:p>
            <a:pPr lvl="0"/>
            <a:r>
              <a:rPr sz="1100"/>
              <a:t>Das erste Element des Arrays ist der aktuelle Zustand.</a:t>
            </a:r>
          </a:p>
          <a:p>
            <a:pPr lvl="0"/>
            <a:r>
              <a:rPr sz="1100"/>
              <a:t>Das zweite Element des Arrays ist eine Funktion, um den Zustand zu ändern.</a:t>
            </a:r>
          </a:p>
          <a:p>
            <a:pPr lvl="0"/>
            <a:r>
              <a:rPr sz="1100"/>
              <a:t>useState kann auch in Unterfunktionen verwendet werden. Diese können den Zustand der Elternkomponente ändern. Der State bindet sich immer an die Komponente die ihn erstellt hat. (Auch in Unterfunktionen)</a:t>
            </a:r>
          </a:p>
          <a:p>
            <a:pPr lvl="0"/>
            <a:r>
              <a:rPr sz="1100"/>
              <a:t>Unterfunktionen die State definieren sind im Prinzip React-hooks.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im Detail</a:t>
            </a:r>
          </a:p>
        </p:txBody>
      </p:sp>
      <p:sp>
        <p:nvSpPr>
          <p:cNvPr id="3" name="Content Placeholder 2"/>
          <p:cNvSpPr>
            <a:spLocks noGrp="1"/>
          </p:cNvSpPr>
          <p:nvPr>
            <p:ph idx="1"/>
          </p:nvPr>
        </p:nvSpPr>
        <p:spPr/>
        <p:txBody>
          <a:bodyPr/>
          <a:lstStyle/>
          <a:p>
            <a:pPr lvl="0"/>
            <a:r>
              <a:rPr sz="1100"/>
              <a:t>Zustandsverwaltung: Der useState Hook bietet eine Möglichkeit, lokale Zustandsvariablen in einer funktionalen Komponente zu deklarieren. Dieser Zustand wird dann innerhalb der Komponente gehalten und kann im gesamten Lebenszyklus der Komponente verwendet und verändert werden.</a:t>
            </a:r>
          </a:p>
          <a:p>
            <a:pPr lvl="0"/>
            <a:r>
              <a:rPr sz="1100"/>
              <a:t>Re-Rendern der Komponente: Immer wenn der Zustand durch die Setter-Funktion, die von useState zurückgegeben wird, aktualisiert wird, veranlasst React die Komponente dazu, sich neu zu rendern. Das bedeutet, dass die Funktion der Komponente erneut aufgerufen wird mit den aktualisierten Zustandsdaten.</a:t>
            </a:r>
          </a:p>
          <a:p>
            <a:pPr lvl="0"/>
            <a:r>
              <a:rPr sz="1100"/>
              <a:t>Asynchrones Update: Die Aktualisierung des Zustands durch die Setter-Funktion ist asynchron. Das bedeutet, dass die Zustandsaktualisierung und das erneute Rendern der Komponente nicht sofort geschehen. React plant diese Updates effizient ein, basierend auf dem Browser-Rendering-Zyklus und anderen Updates, die möglicherweise gleichzeitig stattfinden.</a:t>
            </a:r>
          </a:p>
          <a:p>
            <a:pPr lvl="0"/>
            <a:r>
              <a:rPr sz="1100"/>
              <a:t>Bindung an den DOM: Wenn die Komponente neu gerendert wird, vergleicht React den neuen Output (das JSX) mit dem vorherigen DOM. Änderungen werden dann effizient in das tatsächliche DOM übernommen, so dass nur die Teile des DOMs aktualisiert werden, die sich verändert haben. Dieser Prozess wird als “Reconciliation” bezeichnet und ist der Kern von Reacts reaktiven Fähigkeiten.</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Die Regeln bei der Verwendung von useState und Hooks allgemein</a:t>
            </a:r>
          </a:p>
        </p:txBody>
      </p:sp>
      <p:sp>
        <p:nvSpPr>
          <p:cNvPr id="3" name="Content Placeholder 2"/>
          <p:cNvSpPr>
            <a:spLocks noGrp="1"/>
          </p:cNvSpPr>
          <p:nvPr>
            <p:ph idx="1"/>
          </p:nvPr>
        </p:nvSpPr>
        <p:spPr/>
        <p:txBody>
          <a:bodyPr/>
          <a:lstStyle/>
          <a:p>
            <a:pPr lvl="0"/>
            <a:r>
              <a:rPr sz="1100"/>
              <a:t>Hooks dürfen nur in Funktionskomponenten oder in anderen Hooks verwendet werden.</a:t>
            </a:r>
          </a:p>
          <a:p>
            <a:pPr lvl="0"/>
            <a:r>
              <a:rPr sz="1100"/>
              <a:t>Hooks dürfen nicht in Schleifen, Bedingungen oder verschachtelten Funktionen verwendet werden.</a:t>
            </a:r>
          </a:p>
          <a:p>
            <a:pPr lvl="0"/>
            <a:r>
              <a:rPr sz="1100"/>
              <a:t>Hooks müssen immer in der gleichen Reihenfolge aufgerufen werden. (bei jedem Renderdurchlauf)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Package.json, Package-lock.json, NPM Check Updates, NPM Update und NPM Audit</a:t>
            </a:r>
          </a:p>
        </p:txBody>
      </p:sp>
      <p:sp>
        <p:nvSpPr>
          <p:cNvPr id="3" name="Content Placeholder 2"/>
          <p:cNvSpPr>
            <a:spLocks noGrp="1"/>
          </p:cNvSpPr>
          <p:nvPr>
            <p:ph idx="1"/>
          </p:nvPr>
        </p:nvSpPr>
        <p:spPr/>
        <p:txBody>
          <a:bodyPr/>
          <a:lstStyle/>
          <a:p>
            <a:pPr lvl="0"/>
            <a:r>
              <a:rPr sz="1100"/>
              <a:t>Die </a:t>
            </a:r>
            <a:r>
              <a:rPr sz="1100">
                <a:latin typeface="Courier"/>
              </a:rPr>
              <a:t>package.json</a:t>
            </a:r>
            <a:r>
              <a:rPr sz="1100"/>
              <a:t> Datei enthält die Dependencies und die Scripts eines Projekts. Die Dependencies sind in </a:t>
            </a:r>
            <a:r>
              <a:rPr sz="1100">
                <a:latin typeface="Courier"/>
              </a:rPr>
              <a:t>dependencies</a:t>
            </a:r>
            <a:r>
              <a:rPr sz="1100"/>
              <a:t> und </a:t>
            </a:r>
            <a:r>
              <a:rPr sz="1100">
                <a:latin typeface="Courier"/>
              </a:rPr>
              <a:t>devDependencies</a:t>
            </a:r>
            <a:r>
              <a:rPr sz="1100"/>
              <a:t> unterteilt und enthalten die Namen und Versionen der Dependencies. Die Versionen sind semantisch und können mit </a:t>
            </a:r>
            <a:r>
              <a:rPr sz="1100">
                <a:latin typeface="Courier"/>
              </a:rPr>
              <a:t>^</a:t>
            </a:r>
            <a:r>
              <a:rPr sz="1100"/>
              <a:t> oder </a:t>
            </a:r>
            <a:r>
              <a:rPr sz="1100">
                <a:latin typeface="Courier"/>
              </a:rPr>
              <a:t>~</a:t>
            </a:r>
            <a:r>
              <a:rPr sz="1100"/>
              <a:t> eingeschränkt werden.</a:t>
            </a:r>
          </a:p>
          <a:p>
            <a:pPr lvl="0"/>
            <a:r>
              <a:rPr sz="1100"/>
              <a:t>Dieses sogenannte SemVer (Semantic Versioning) ist wie folgt definiert:</a:t>
            </a:r>
          </a:p>
          <a:p>
            <a:pPr lvl="0" indent="0">
              <a:buNone/>
            </a:pPr>
            <a:r>
              <a:rPr sz="1100">
                <a:latin typeface="Courier"/>
              </a:rPr>
              <a:t>^1.2.3 bedeutet: 1.x.x
~1.2.3 bedeutet: 1.2.x
1.2.3 bedeutet: genau diese Version</a:t>
            </a:r>
          </a:p>
          <a:p>
            <a:pPr lvl="0"/>
            <a:r>
              <a:rPr sz="1100"/>
              <a:t>Die </a:t>
            </a:r>
            <a:r>
              <a:rPr sz="1100">
                <a:latin typeface="Courier"/>
              </a:rPr>
              <a:t>package-lock.json</a:t>
            </a:r>
            <a:r>
              <a:rPr sz="1100"/>
              <a:t> Datei enthält die genauen Versionen der Dependencies und wird von NPM automatisch erstellt.</a:t>
            </a:r>
          </a:p>
          <a:p>
            <a:pPr lvl="0"/>
            <a:r>
              <a:rPr sz="1100"/>
              <a:t>Mittels </a:t>
            </a:r>
            <a:r>
              <a:rPr sz="1100">
                <a:latin typeface="Courier"/>
              </a:rPr>
              <a:t>npm update</a:t>
            </a:r>
            <a:r>
              <a:rPr sz="1100"/>
              <a:t> wird die </a:t>
            </a:r>
            <a:r>
              <a:rPr sz="1100">
                <a:latin typeface="Courier"/>
              </a:rPr>
              <a:t>package-lock.json</a:t>
            </a:r>
            <a:r>
              <a:rPr sz="1100"/>
              <a:t> Datei aktualisiert und die Dependencies auf die neuesten Versionen (gemäß der SemVar) gebracht.</a:t>
            </a:r>
          </a:p>
          <a:p>
            <a:pPr lvl="0"/>
            <a:r>
              <a:rPr sz="1100"/>
              <a:t>Mittels </a:t>
            </a:r>
            <a:r>
              <a:rPr sz="1100">
                <a:latin typeface="Courier"/>
              </a:rPr>
              <a:t>npm audit</a:t>
            </a:r>
            <a:r>
              <a:rPr sz="1100"/>
              <a:t> wird das Projekt auf Sicherheitslücken geprüft und es werden Empfehlungen zur Behebung gegeben. Es kann mittels –fix auch versucht werden, die Lücken zu schließen. Dabei wird unter Umständen die </a:t>
            </a:r>
            <a:r>
              <a:rPr sz="1100">
                <a:latin typeface="Courier"/>
              </a:rPr>
              <a:t>package-lock.json</a:t>
            </a:r>
            <a:r>
              <a:rPr sz="1100"/>
              <a:t> Datei aktualisiert.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Objekte</a:t>
            </a:r>
          </a:p>
        </p:txBody>
      </p:sp>
      <p:sp>
        <p:nvSpPr>
          <p:cNvPr id="3" name="Content Placeholder 2"/>
          <p:cNvSpPr>
            <a:spLocks noGrp="1"/>
          </p:cNvSpPr>
          <p:nvPr>
            <p:ph idx="1"/>
          </p:nvPr>
        </p:nvSpPr>
        <p:spPr/>
        <p:txBody>
          <a:bodyPr/>
          <a:lstStyle/>
          <a:p>
            <a:pPr lvl="0"/>
            <a:r>
              <a:rPr sz="1100">
                <a:latin typeface="Courier"/>
              </a:rPr>
              <a:t>useState()</a:t>
            </a:r>
            <a:r>
              <a:rPr sz="1100"/>
              <a:t> kann auch mit Objekten und Arrays verwendet werden.</a:t>
            </a:r>
          </a:p>
          <a:p>
            <a:pPr lvl="0"/>
            <a:r>
              <a:rPr sz="1100"/>
              <a:t>Beispiel: “Counter mit Objekt”</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CounterWithObject</a:t>
            </a:r>
            <a:r>
              <a:rPr sz="1100">
                <a:latin typeface="Courier"/>
              </a:rPr>
              <a:t>() {</a:t>
            </a:r>
            <a:br/>
            <a:r>
              <a:rPr sz="1100">
                <a:latin typeface="Courier"/>
              </a:rPr>
              <a:t>    </a:t>
            </a:r>
            <a:r>
              <a:rPr b="1" sz="1100">
                <a:solidFill>
                  <a:srgbClr val="007020"/>
                </a:solidFill>
                <a:latin typeface="Courier"/>
              </a:rPr>
              <a:t>const</a:t>
            </a:r>
            <a:r>
              <a:rPr sz="1100">
                <a:latin typeface="Courier"/>
              </a:rPr>
              <a:t> [state</a:t>
            </a:r>
            <a:r>
              <a:rPr sz="1100">
                <a:solidFill>
                  <a:srgbClr val="666666"/>
                </a:solidFill>
                <a:latin typeface="Courier"/>
              </a:rPr>
              <a:t>,</a:t>
            </a:r>
            <a:r>
              <a:rPr sz="1100">
                <a:latin typeface="Courier"/>
              </a:rPr>
              <a:t> setState]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 count</a:t>
            </a:r>
            <a:r>
              <a:rPr sz="1100">
                <a:solidFill>
                  <a:srgbClr val="666666"/>
                </a:solidFill>
                <a:latin typeface="Courier"/>
              </a:rPr>
              <a:t>:</a:t>
            </a:r>
            <a:r>
              <a:rPr sz="1100">
                <a:latin typeface="Courier"/>
              </a:rPr>
              <a:t> </a:t>
            </a:r>
            <a:r>
              <a:rPr sz="1100">
                <a:solidFill>
                  <a:srgbClr val="40A070"/>
                </a:solidFill>
                <a:latin typeface="Courier"/>
              </a:rPr>
              <a:t>0</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"Peter"</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name</a:t>
            </a:r>
            <a:r>
              <a:rPr sz="1100">
                <a:latin typeface="Courier"/>
              </a:rPr>
              <a:t> })}</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"Hans"</a:t>
            </a:r>
            <a:r>
              <a:rPr sz="1100">
                <a:latin typeface="Courier"/>
              </a:rPr>
              <a:t> })}</a:t>
            </a:r>
            <a:r>
              <a:rPr sz="1100">
                <a:solidFill>
                  <a:srgbClr val="666666"/>
                </a:solidFill>
                <a:latin typeface="Courier"/>
              </a:rPr>
              <a:t>&gt;</a:t>
            </a:r>
            <a:r>
              <a:rPr sz="1100">
                <a:latin typeface="Courier"/>
              </a:rPr>
              <a:t>Change Name</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a:p>
            <a:pPr lvl="0"/>
            <a:r>
              <a:rPr sz="1100"/>
              <a:t>Achtung! In dem Beispiel wird immer ein neues Objekt erzeugt. Das alte Objekt wird nicht verändert.</a:t>
            </a:r>
          </a:p>
          <a:p>
            <a:pPr lvl="0"/>
            <a:r>
              <a:rPr sz="1100"/>
              <a:t>Wenn man das alte Objekt modifizieren würde und es dann an </a:t>
            </a:r>
            <a:r>
              <a:rPr sz="1100">
                <a:latin typeface="Courier"/>
              </a:rPr>
              <a:t>setState()</a:t>
            </a:r>
            <a:r>
              <a:rPr sz="1100"/>
              <a:t> übergibt, würde React nicht erkennen, dass sich der Zustand geändert hat. Es bleibt schließlich das gleiche Objekt.</a:t>
            </a:r>
          </a:p>
          <a:p>
            <a:pPr lvl="0"/>
            <a:r>
              <a:rPr sz="1100"/>
              <a:t>React vergleicht also den alten Zustand mit dem neuen Zustand mittels des Javascript </a:t>
            </a:r>
            <a:r>
              <a:rPr sz="1100">
                <a:latin typeface="Courier"/>
              </a:rPr>
              <a:t>===</a:t>
            </a:r>
            <a:r>
              <a:rPr sz="1100"/>
              <a:t> Operators. Dieser Operator vergleicht die Referenzen der Objekte. Nur wenn sich die Referenz ändert, wird der Zustand neu gerendert.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Arrays</a:t>
            </a:r>
          </a:p>
        </p:txBody>
      </p:sp>
      <p:sp>
        <p:nvSpPr>
          <p:cNvPr id="3" name="Content Placeholder 2"/>
          <p:cNvSpPr>
            <a:spLocks noGrp="1"/>
          </p:cNvSpPr>
          <p:nvPr>
            <p:ph idx="1"/>
          </p:nvPr>
        </p:nvSpPr>
        <p:spPr/>
        <p:txBody>
          <a:bodyPr/>
          <a:lstStyle/>
          <a:p>
            <a:pPr lvl="0"/>
            <a:r>
              <a:rPr sz="1100">
                <a:latin typeface="Courier"/>
              </a:rPr>
              <a:t>useState()</a:t>
            </a:r>
            <a:r>
              <a:rPr sz="1100"/>
              <a:t> kann auch mit Arrays verwendet werden.</a:t>
            </a:r>
          </a:p>
          <a:p>
            <a:pPr lvl="0"/>
            <a:r>
              <a:rPr sz="1100"/>
              <a:t>Beispiel: 2 Counter mit einem Array</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CounterWithArray</a:t>
            </a:r>
            <a:r>
              <a:rPr sz="1100">
                <a:latin typeface="Courier"/>
              </a:rPr>
              <a:t>() {</a:t>
            </a:r>
            <a:br/>
            <a:r>
              <a:rPr sz="1100">
                <a:latin typeface="Courier"/>
              </a:rPr>
              <a:t>    </a:t>
            </a:r>
            <a:r>
              <a:rPr b="1" sz="1100">
                <a:solidFill>
                  <a:srgbClr val="007020"/>
                </a:solidFill>
                <a:latin typeface="Courier"/>
              </a:rPr>
              <a:t>const</a:t>
            </a:r>
            <a:r>
              <a:rPr sz="1100">
                <a:latin typeface="Courier"/>
              </a:rPr>
              <a:t> [state</a:t>
            </a:r>
            <a:r>
              <a:rPr sz="1100">
                <a:solidFill>
                  <a:srgbClr val="666666"/>
                </a:solidFill>
                <a:latin typeface="Courier"/>
              </a:rPr>
              <a:t>,</a:t>
            </a:r>
            <a:r>
              <a:rPr sz="1100">
                <a:latin typeface="Courier"/>
              </a:rPr>
              <a:t> setState]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solidFill>
                  <a:srgbClr val="666666"/>
                </a:solidFill>
                <a:latin typeface="Courier"/>
              </a:rPr>
              <a:t>,</a:t>
            </a:r>
            <a:r>
              <a:rPr sz="1100">
                <a:latin typeface="Courier"/>
              </a:rPr>
              <a:t> </a:t>
            </a:r>
            <a:r>
              <a:rPr sz="1100">
                <a:solidFill>
                  <a:srgbClr val="40A070"/>
                </a:solidFill>
                <a:latin typeface="Courier"/>
              </a:rPr>
              <a:t>0</a:t>
            </a:r>
            <a:r>
              <a:rPr sz="1100">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([state[</a:t>
            </a:r>
            <a:r>
              <a:rPr sz="1100">
                <a:solidFill>
                  <a:srgbClr val="40A070"/>
                </a:solidFill>
                <a:latin typeface="Courier"/>
              </a:rPr>
              <a:t>0</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state[</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40A070"/>
                </a:solidFill>
                <a:latin typeface="Courier"/>
              </a:rPr>
              <a:t>1</a:t>
            </a:r>
            <a:r>
              <a:rPr sz="1100">
                <a:solidFill>
                  <a:srgbClr val="666666"/>
                </a:solidFill>
                <a:latin typeface="Courier"/>
              </a:rPr>
              <a:t>:</a:t>
            </a:r>
            <a:r>
              <a:rPr sz="1100">
                <a:latin typeface="Courier"/>
              </a:rPr>
              <a:t> {state[</a:t>
            </a:r>
            <a:r>
              <a:rPr sz="1100">
                <a:solidFill>
                  <a:srgbClr val="40A070"/>
                </a:solidFill>
                <a:latin typeface="Courier"/>
              </a:rPr>
              <a:t>0</a:t>
            </a:r>
            <a:r>
              <a:rPr sz="1100">
                <a:latin typeface="Courier"/>
              </a:rPr>
              <a: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([state[</a:t>
            </a:r>
            <a:r>
              <a:rPr sz="1100">
                <a:solidFill>
                  <a:srgbClr val="40A070"/>
                </a:solidFill>
                <a:latin typeface="Courier"/>
              </a:rPr>
              <a:t>0</a:t>
            </a:r>
            <a:r>
              <a:rPr sz="1100">
                <a:latin typeface="Courier"/>
              </a:rPr>
              <a:t>]</a:t>
            </a:r>
            <a:r>
              <a:rPr sz="1100">
                <a:solidFill>
                  <a:srgbClr val="666666"/>
                </a:solidFill>
                <a:latin typeface="Courier"/>
              </a:rPr>
              <a:t>,</a:t>
            </a:r>
            <a:r>
              <a:rPr sz="1100">
                <a:latin typeface="Courier"/>
              </a:rPr>
              <a:t> state[</a:t>
            </a:r>
            <a:r>
              <a:rPr sz="1100">
                <a:solidFill>
                  <a:srgbClr val="40A070"/>
                </a:solidFill>
                <a:latin typeface="Courier"/>
              </a:rPr>
              <a:t>1</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40A070"/>
                </a:solidFill>
                <a:latin typeface="Courier"/>
              </a:rPr>
              <a:t>2</a:t>
            </a:r>
            <a:r>
              <a:rPr sz="1100">
                <a:solidFill>
                  <a:srgbClr val="666666"/>
                </a:solidFill>
                <a:latin typeface="Courier"/>
              </a:rPr>
              <a:t>:</a:t>
            </a:r>
            <a:r>
              <a:rPr sz="1100">
                <a:latin typeface="Courier"/>
              </a:rPr>
              <a:t> {state[</a:t>
            </a:r>
            <a:r>
              <a:rPr sz="1100">
                <a:solidFill>
                  <a:srgbClr val="40A070"/>
                </a:solidFill>
                <a:latin typeface="Courier"/>
              </a:rPr>
              <a:t>1</a:t>
            </a:r>
            <a:r>
              <a:rPr sz="1100">
                <a:latin typeface="Courier"/>
              </a:rPr>
              <a: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Initial-State</a:t>
            </a:r>
          </a:p>
        </p:txBody>
      </p:sp>
      <p:sp>
        <p:nvSpPr>
          <p:cNvPr id="3" name="Content Placeholder 2"/>
          <p:cNvSpPr>
            <a:spLocks noGrp="1"/>
          </p:cNvSpPr>
          <p:nvPr>
            <p:ph idx="1"/>
          </p:nvPr>
        </p:nvSpPr>
        <p:spPr/>
        <p:txBody>
          <a:bodyPr/>
          <a:lstStyle/>
          <a:p>
            <a:pPr lvl="0"/>
            <a:r>
              <a:rPr sz="1100">
                <a:latin typeface="Courier"/>
              </a:rPr>
              <a:t>useState()</a:t>
            </a:r>
            <a:r>
              <a:rPr sz="1100"/>
              <a:t> kann auch eine Funktion als Initial-State übergeben werden.</a:t>
            </a:r>
          </a:p>
          <a:p>
            <a:pPr lvl="0"/>
            <a:r>
              <a:rPr sz="1100"/>
              <a:t>Beispiel: “Counter mit Initial-State”</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CounterWithInitialState</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a:t>
            </a:r>
            <a:r>
              <a:rPr sz="1100">
                <a:solidFill>
                  <a:srgbClr val="4070A0"/>
                </a:solidFill>
                <a:latin typeface="Courier"/>
              </a:rPr>
              <a:t>"Initial State"</a:t>
            </a:r>
            <a:r>
              <a:rPr sz="1100">
                <a:latin typeface="Courier"/>
              </a:rPr>
              <a:t>)</a:t>
            </a:r>
            <a:br/>
            <a:r>
              <a:rPr sz="1100">
                <a:latin typeface="Courier"/>
              </a:rPr>
              <a:t>        </a:t>
            </a:r>
            <a:r>
              <a:rPr b="1" sz="1100">
                <a:solidFill>
                  <a:srgbClr val="007020"/>
                </a:solidFill>
                <a:latin typeface="Courier"/>
              </a:rPr>
              <a:t>return</a:t>
            </a:r>
            <a:r>
              <a:rPr sz="1100">
                <a:latin typeface="Courier"/>
              </a:rPr>
              <a:t> </a:t>
            </a:r>
            <a:r>
              <a:rPr sz="1100">
                <a:solidFill>
                  <a:srgbClr val="40A070"/>
                </a:solidFill>
                <a:latin typeface="Courier"/>
              </a:rPr>
              <a:t>0</a:t>
            </a:r>
            <a:b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{count}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Reset mittels eines neuen Keys</a:t>
            </a:r>
          </a:p>
        </p:txBody>
      </p:sp>
      <p:sp>
        <p:nvSpPr>
          <p:cNvPr id="3" name="Content Placeholder 2"/>
          <p:cNvSpPr>
            <a:spLocks noGrp="1"/>
          </p:cNvSpPr>
          <p:nvPr>
            <p:ph idx="1"/>
          </p:nvPr>
        </p:nvSpPr>
        <p:spPr/>
        <p:txBody>
          <a:bodyPr/>
          <a:lstStyle/>
          <a:p>
            <a:pPr lvl="0"/>
            <a:r>
              <a:rPr sz="1100"/>
              <a:t>React Komponenten können mittels eines Keys zurückgesetzt werden. Dieser Key ist ein Attribut, das React verwendet, um die Komponenten zu identifizieren.</a:t>
            </a:r>
          </a:p>
          <a:p>
            <a:pPr lvl="0"/>
            <a:r>
              <a:rPr sz="1100"/>
              <a:t>Wenn Komponenten “resettted” werden müssen, also auch der State zurückgesetzt werden muss und die Komponent wie neu gerendert werden soll, dann muss man den Key der Komponente ändern.</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das verzögerte Verhalten</a:t>
            </a:r>
          </a:p>
        </p:txBody>
      </p:sp>
      <p:sp>
        <p:nvSpPr>
          <p:cNvPr id="3" name="Content Placeholder 2"/>
          <p:cNvSpPr>
            <a:spLocks noGrp="1"/>
          </p:cNvSpPr>
          <p:nvPr>
            <p:ph idx="1"/>
          </p:nvPr>
        </p:nvSpPr>
        <p:spPr/>
        <p:txBody>
          <a:bodyPr/>
          <a:lstStyle/>
          <a:p>
            <a:pPr lvl="0"/>
            <a:r>
              <a:rPr sz="1100"/>
              <a:t>Wenn der Zustand mittels der </a:t>
            </a:r>
            <a:r>
              <a:rPr sz="1100">
                <a:latin typeface="Courier"/>
              </a:rPr>
              <a:t>setState()</a:t>
            </a:r>
            <a:r>
              <a:rPr sz="1100"/>
              <a:t> Funktion geändert wird, dann wird der Zustand nicht sofort geändert. Der Zustand wird erst nach dem Rendern der Komponente geändert.</a:t>
            </a:r>
          </a:p>
          <a:p>
            <a:pPr lvl="0"/>
            <a:r>
              <a:rPr sz="1100"/>
              <a:t>Man bekommt beim nächsten Rendern den neuen Zustand im ersten Element des Arrays des Hooks zurück.</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CounterWithDelayedState</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br/>
            <a:r>
              <a:rPr sz="1100">
                <a:latin typeface="Courier"/>
              </a:rPr>
              <a:t>                </a:t>
            </a:r>
            <a:r>
              <a:rPr sz="1100">
                <a:solidFill>
                  <a:srgbClr val="06287E"/>
                </a:solidFill>
                <a:latin typeface="Courier"/>
              </a:rPr>
              <a:t>setCount</a:t>
            </a:r>
            <a:r>
              <a:rPr sz="1100">
                <a:latin typeface="Courier"/>
              </a:rPr>
              <a:t>(count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br/>
            <a:r>
              <a:rPr sz="1100">
                <a:latin typeface="Courier"/>
              </a:rPr>
              <a:t>                </a:t>
            </a: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(count)</a:t>
            </a:r>
            <a:br/>
            <a:r>
              <a:rPr sz="1100">
                <a:latin typeface="Courier"/>
              </a:rPr>
              <a:t>            }}</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{count}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die Funktionsvariante von setState</a:t>
            </a:r>
          </a:p>
        </p:txBody>
      </p:sp>
      <p:sp>
        <p:nvSpPr>
          <p:cNvPr id="3" name="Content Placeholder 2"/>
          <p:cNvSpPr>
            <a:spLocks noGrp="1"/>
          </p:cNvSpPr>
          <p:nvPr>
            <p:ph idx="1"/>
          </p:nvPr>
        </p:nvSpPr>
        <p:spPr/>
        <p:txBody>
          <a:bodyPr/>
          <a:lstStyle/>
          <a:p>
            <a:pPr lvl="0"/>
            <a:r>
              <a:rPr sz="1100">
                <a:latin typeface="Courier"/>
              </a:rPr>
              <a:t>setState()</a:t>
            </a:r>
            <a:r>
              <a:rPr sz="1100"/>
              <a:t> kann auch eine Funktion übergeben werden. Diese Funktion erhält den aktuellen Zustand als Parameter und gibt den neuen Zustand zurück.</a:t>
            </a:r>
          </a:p>
          <a:p>
            <a:pPr lvl="0"/>
            <a:r>
              <a:rPr sz="1100"/>
              <a:t>Beispiel: “Counter mit Funktionsvariante”</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CounterWithFunction</a:t>
            </a:r>
            <a:r>
              <a:rPr sz="1100">
                <a:latin typeface="Courier"/>
              </a:rPr>
              <a:t>() {</a:t>
            </a:r>
            <a:br/>
            <a:r>
              <a:rPr sz="1100">
                <a:latin typeface="Courier"/>
              </a:rPr>
              <a:t>    </a:t>
            </a:r>
            <a:r>
              <a:rPr b="1" sz="1100">
                <a:solidFill>
                  <a:srgbClr val="007020"/>
                </a:solidFill>
                <a:latin typeface="Courier"/>
              </a:rPr>
              <a:t>const</a:t>
            </a:r>
            <a:r>
              <a:rPr sz="1100">
                <a:latin typeface="Courier"/>
              </a:rPr>
              <a:t> [count</a:t>
            </a:r>
            <a:r>
              <a:rPr sz="1100">
                <a:solidFill>
                  <a:srgbClr val="666666"/>
                </a:solidFill>
                <a:latin typeface="Courier"/>
              </a:rPr>
              <a:t>,</a:t>
            </a:r>
            <a:r>
              <a:rPr sz="1100">
                <a:latin typeface="Courier"/>
              </a:rPr>
              <a:t> setCount]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a:t>
            </a:r>
            <a:r>
              <a:rPr sz="1100">
                <a:solidFill>
                  <a:srgbClr val="40A070"/>
                </a:solidFill>
                <a:latin typeface="Courier"/>
              </a:rPr>
              <a:t>0</a:t>
            </a:r>
            <a:r>
              <a:rPr sz="1100">
                <a:latin typeface="Courier"/>
              </a:rPr>
              <a:t>)</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setCount</a:t>
            </a:r>
            <a:r>
              <a:rPr sz="1100">
                <a:latin typeface="Courier"/>
              </a:rPr>
              <a:t>((prevCount) </a:t>
            </a:r>
            <a:r>
              <a:rPr b="1" sz="1100">
                <a:solidFill>
                  <a:srgbClr val="007020"/>
                </a:solidFill>
                <a:latin typeface="Courier"/>
              </a:rPr>
              <a:t>=&gt;</a:t>
            </a:r>
            <a:r>
              <a:rPr sz="1100">
                <a:latin typeface="Courier"/>
              </a:rPr>
              <a:t> prevCount </a:t>
            </a:r>
            <a:r>
              <a:rPr sz="1100">
                <a:solidFill>
                  <a:srgbClr val="666666"/>
                </a:solidFill>
                <a:latin typeface="Courier"/>
              </a:rPr>
              <a:t>+</a:t>
            </a:r>
            <a:r>
              <a:rPr sz="1100">
                <a:latin typeface="Courier"/>
              </a:rPr>
              <a:t> </a:t>
            </a:r>
            <a:r>
              <a:rPr sz="1100">
                <a:solidFill>
                  <a:srgbClr val="40A070"/>
                </a:solidFill>
                <a:latin typeface="Courier"/>
              </a:rPr>
              <a:t>1</a:t>
            </a:r>
            <a:r>
              <a:rPr sz="1100">
                <a:latin typeface="Courier"/>
              </a:rPr>
              <a:t>)}</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{count}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die Funktionsvariante von setState</a:t>
            </a:r>
          </a:p>
        </p:txBody>
      </p:sp>
      <p:sp>
        <p:nvSpPr>
          <p:cNvPr id="3" name="Content Placeholder 2"/>
          <p:cNvSpPr>
            <a:spLocks noGrp="1"/>
          </p:cNvSpPr>
          <p:nvPr>
            <p:ph idx="1"/>
          </p:nvPr>
        </p:nvSpPr>
        <p:spPr/>
        <p:txBody>
          <a:bodyPr/>
          <a:lstStyle/>
          <a:p>
            <a:pPr lvl="0"/>
            <a:r>
              <a:rPr sz="1100"/>
              <a:t>Die Funktionsvariante von </a:t>
            </a:r>
            <a:r>
              <a:rPr sz="1100">
                <a:latin typeface="Courier"/>
              </a:rPr>
              <a:t>setState()</a:t>
            </a:r>
            <a:r>
              <a:rPr sz="1100"/>
              <a:t> ist nützlich, wenn der neue Zustand vom alten Zustand abhängt.</a:t>
            </a:r>
          </a:p>
          <a:p>
            <a:pPr lvl="0"/>
            <a:r>
              <a:rPr sz="1100"/>
              <a:t>Die Funktionsvariante von </a:t>
            </a:r>
            <a:r>
              <a:rPr sz="1100">
                <a:latin typeface="Courier"/>
              </a:rPr>
              <a:t>setState()</a:t>
            </a:r>
            <a:r>
              <a:rPr sz="1100"/>
              <a:t> liefert immer den aktuellen Zustand, auch wenn der Zustand sich in der Zwischenzeit geändert hat.</a:t>
            </a:r>
          </a:p>
          <a:p>
            <a:pPr lvl="0"/>
            <a:r>
              <a:rPr sz="1100"/>
              <a:t>Die herkömmliche Variante von </a:t>
            </a:r>
            <a:r>
              <a:rPr sz="1100">
                <a:latin typeface="Courier"/>
              </a:rPr>
              <a:t>setState()</a:t>
            </a:r>
            <a:r>
              <a:rPr sz="1100"/>
              <a:t> liefert den aktuellen Zustand nicht. Sondern den Zustand, der zum Zeitpunkt des Aufrufs von </a:t>
            </a:r>
            <a:r>
              <a:rPr sz="1100">
                <a:latin typeface="Courier"/>
              </a:rPr>
              <a:t>setState()</a:t>
            </a:r>
            <a:r>
              <a:rPr sz="1100"/>
              <a:t> aktuell war.</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Verändern von State-Objekten</a:t>
            </a:r>
          </a:p>
        </p:txBody>
      </p:sp>
      <p:sp>
        <p:nvSpPr>
          <p:cNvPr id="3" name="Content Placeholder 2"/>
          <p:cNvSpPr>
            <a:spLocks noGrp="1"/>
          </p:cNvSpPr>
          <p:nvPr>
            <p:ph idx="1"/>
          </p:nvPr>
        </p:nvSpPr>
        <p:spPr/>
        <p:txBody>
          <a:bodyPr/>
          <a:lstStyle/>
          <a:p>
            <a:pPr lvl="0"/>
            <a:r>
              <a:rPr sz="1100"/>
              <a:t>Wenn der State ein Objekt ist, dann reicht es nicht aus, das Objekt zu verändern und es an </a:t>
            </a:r>
            <a:r>
              <a:rPr sz="1100">
                <a:latin typeface="Courier"/>
              </a:rPr>
              <a:t>setState()</a:t>
            </a:r>
            <a:r>
              <a:rPr sz="1100"/>
              <a:t> zu übergeben.</a:t>
            </a:r>
          </a:p>
          <a:p>
            <a:pPr lvl="0"/>
            <a:r>
              <a:rPr sz="1100"/>
              <a:t>Es ist notwendig, ein neues Objekt zu erzeugen, das die Veränderungen enthält.</a:t>
            </a:r>
          </a:p>
          <a:p>
            <a:pPr lvl="0" indent="0">
              <a:buNone/>
            </a:pPr>
            <a:r>
              <a:rPr b="1" sz="1100">
                <a:solidFill>
                  <a:srgbClr val="008000"/>
                </a:solidFill>
                <a:latin typeface="Courier"/>
              </a:rPr>
              <a:t>import</a:t>
            </a:r>
            <a:r>
              <a:rPr sz="1100">
                <a:latin typeface="Courier"/>
              </a:rPr>
              <a:t> { useState } </a:t>
            </a:r>
            <a:r>
              <a:rPr b="1" sz="1100">
                <a:solidFill>
                  <a:srgbClr val="008000"/>
                </a:solidFill>
                <a:latin typeface="Courier"/>
              </a:rPr>
              <a:t>from</a:t>
            </a:r>
            <a:r>
              <a:rPr sz="1100">
                <a:latin typeface="Courier"/>
              </a:rPr>
              <a:t> </a:t>
            </a:r>
            <a:r>
              <a:rPr sz="1100">
                <a:solidFill>
                  <a:srgbClr val="4070A0"/>
                </a:solidFill>
                <a:latin typeface="Courier"/>
              </a:rPr>
              <a:t>'react'</a:t>
            </a:r>
            <a:r>
              <a:rPr sz="1100">
                <a:solidFill>
                  <a:srgbClr val="666666"/>
                </a:solidFill>
                <a:latin typeface="Courier"/>
              </a:rPr>
              <a:t>;</a:t>
            </a:r>
            <a:br/>
            <a:br/>
            <a:r>
              <a:rPr b="1" sz="1100">
                <a:solidFill>
                  <a:srgbClr val="008000"/>
                </a:solidFill>
                <a:latin typeface="Courier"/>
              </a:rPr>
              <a:t>export</a:t>
            </a:r>
            <a:r>
              <a:rPr sz="1100">
                <a:latin typeface="Courier"/>
              </a:rPr>
              <a:t> </a:t>
            </a:r>
            <a:r>
              <a:rPr b="1" sz="1100">
                <a:solidFill>
                  <a:srgbClr val="007020"/>
                </a:solidFill>
                <a:latin typeface="Courier"/>
              </a:rPr>
              <a:t>function</a:t>
            </a:r>
            <a:r>
              <a:rPr sz="1100">
                <a:latin typeface="Courier"/>
              </a:rPr>
              <a:t> </a:t>
            </a:r>
            <a:r>
              <a:rPr sz="1100">
                <a:solidFill>
                  <a:srgbClr val="06287E"/>
                </a:solidFill>
                <a:latin typeface="Courier"/>
              </a:rPr>
              <a:t>CounterWithObject</a:t>
            </a:r>
            <a:r>
              <a:rPr sz="1100">
                <a:latin typeface="Courier"/>
              </a:rPr>
              <a:t>() {</a:t>
            </a:r>
            <a:br/>
            <a:r>
              <a:rPr sz="1100">
                <a:latin typeface="Courier"/>
              </a:rPr>
              <a:t>    </a:t>
            </a:r>
            <a:r>
              <a:rPr b="1" sz="1100">
                <a:solidFill>
                  <a:srgbClr val="007020"/>
                </a:solidFill>
                <a:latin typeface="Courier"/>
              </a:rPr>
              <a:t>const</a:t>
            </a:r>
            <a:r>
              <a:rPr sz="1100">
                <a:latin typeface="Courier"/>
              </a:rPr>
              <a:t> [state</a:t>
            </a:r>
            <a:r>
              <a:rPr sz="1100">
                <a:solidFill>
                  <a:srgbClr val="666666"/>
                </a:solidFill>
                <a:latin typeface="Courier"/>
              </a:rPr>
              <a:t>,</a:t>
            </a:r>
            <a:r>
              <a:rPr sz="1100">
                <a:latin typeface="Courier"/>
              </a:rPr>
              <a:t> setState] </a:t>
            </a:r>
            <a:r>
              <a:rPr sz="1100">
                <a:solidFill>
                  <a:srgbClr val="666666"/>
                </a:solidFill>
                <a:latin typeface="Courier"/>
              </a:rPr>
              <a:t>=</a:t>
            </a:r>
            <a:r>
              <a:rPr sz="1100">
                <a:latin typeface="Courier"/>
              </a:rPr>
              <a:t> </a:t>
            </a:r>
            <a:r>
              <a:rPr sz="1100">
                <a:solidFill>
                  <a:srgbClr val="06287E"/>
                </a:solidFill>
                <a:latin typeface="Courier"/>
              </a:rPr>
              <a:t>useState</a:t>
            </a:r>
            <a:r>
              <a:rPr sz="1100">
                <a:latin typeface="Courier"/>
              </a:rPr>
              <a:t>({ count</a:t>
            </a:r>
            <a:r>
              <a:rPr sz="1100">
                <a:solidFill>
                  <a:srgbClr val="666666"/>
                </a:solidFill>
                <a:latin typeface="Courier"/>
              </a:rPr>
              <a:t>:</a:t>
            </a:r>
            <a:r>
              <a:rPr sz="1100">
                <a:latin typeface="Courier"/>
              </a:rPr>
              <a:t> </a:t>
            </a:r>
            <a:r>
              <a:rPr sz="1100">
                <a:solidFill>
                  <a:srgbClr val="40A070"/>
                </a:solidFill>
                <a:latin typeface="Courier"/>
              </a:rPr>
              <a:t>0</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"Peter"</a:t>
            </a:r>
            <a:r>
              <a:rPr sz="1100">
                <a:latin typeface="Courier"/>
              </a:rPr>
              <a:t> })</a:t>
            </a:r>
            <a:br/>
            <a:r>
              <a:rPr sz="1100">
                <a:latin typeface="Courier"/>
              </a:rPr>
              <a:t>    </a:t>
            </a:r>
            <a:r>
              <a:rPr b="1" sz="1100">
                <a:solidFill>
                  <a:srgbClr val="007020"/>
                </a:solidFill>
                <a:latin typeface="Courier"/>
              </a:rPr>
              <a:t>return</a:t>
            </a:r>
            <a:r>
              <a:rPr sz="1100">
                <a:latin typeface="Courier"/>
              </a:rPr>
              <a:t> (</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name</a:t>
            </a:r>
            <a:r>
              <a:rPr sz="1100">
                <a:latin typeface="Courier"/>
              </a:rPr>
              <a:t> })}</a:t>
            </a:r>
            <a:r>
              <a:rPr sz="1100">
                <a:solidFill>
                  <a:srgbClr val="666666"/>
                </a:solidFill>
                <a:latin typeface="Courier"/>
              </a:rPr>
              <a:t>&gt;</a:t>
            </a:r>
            <a:r>
              <a:rPr sz="1100">
                <a:latin typeface="Courier"/>
              </a:rPr>
              <a:t>Count </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latin typeface="Courier"/>
              </a:rPr>
              <a:t>}</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button onClick</a:t>
            </a:r>
            <a:r>
              <a:rPr sz="1100">
                <a:solidFill>
                  <a:srgbClr val="666666"/>
                </a:solidFill>
                <a:latin typeface="Courier"/>
              </a:rPr>
              <a:t>=</a:t>
            </a:r>
            <a:r>
              <a:rPr sz="1100">
                <a:latin typeface="Courier"/>
              </a:rPr>
              <a:t>{() </a:t>
            </a:r>
            <a:r>
              <a:rPr b="1" sz="1100">
                <a:solidFill>
                  <a:srgbClr val="007020"/>
                </a:solidFill>
                <a:latin typeface="Courier"/>
              </a:rPr>
              <a:t>=&gt;</a:t>
            </a:r>
            <a:r>
              <a:rPr sz="1100">
                <a:latin typeface="Courier"/>
              </a:rPr>
              <a:t> </a:t>
            </a:r>
            <a:r>
              <a:rPr sz="1100">
                <a:solidFill>
                  <a:srgbClr val="06287E"/>
                </a:solidFill>
                <a:latin typeface="Courier"/>
              </a:rPr>
              <a:t>setState</a:t>
            </a:r>
            <a:r>
              <a:rPr sz="1100">
                <a:latin typeface="Courier"/>
              </a:rPr>
              <a:t>({ count</a:t>
            </a:r>
            <a:r>
              <a:rPr sz="1100">
                <a:solidFill>
                  <a:srgbClr val="666666"/>
                </a:solidFill>
                <a:latin typeface="Courier"/>
              </a:rPr>
              <a:t>:</a:t>
            </a:r>
            <a:r>
              <a:rPr sz="1100">
                <a:latin typeface="Courier"/>
              </a:rPr>
              <a:t> state</a:t>
            </a:r>
            <a:r>
              <a:rPr sz="1100">
                <a:solidFill>
                  <a:srgbClr val="666666"/>
                </a:solidFill>
                <a:latin typeface="Courier"/>
              </a:rPr>
              <a:t>.</a:t>
            </a:r>
            <a:r>
              <a:rPr sz="1100">
                <a:solidFill>
                  <a:srgbClr val="7D9029"/>
                </a:solidFill>
                <a:latin typeface="Courier"/>
              </a:rPr>
              <a:t>count</a:t>
            </a:r>
            <a:r>
              <a:rPr sz="1100">
                <a:solidFill>
                  <a:srgbClr val="666666"/>
                </a:solidFill>
                <a:latin typeface="Courier"/>
              </a:rPr>
              <a:t>,</a:t>
            </a:r>
            <a:r>
              <a:rPr sz="1100">
                <a:latin typeface="Courier"/>
              </a:rPr>
              <a:t> name</a:t>
            </a:r>
            <a:r>
              <a:rPr sz="1100">
                <a:solidFill>
                  <a:srgbClr val="666666"/>
                </a:solidFill>
                <a:latin typeface="Courier"/>
              </a:rPr>
              <a:t>:</a:t>
            </a:r>
            <a:r>
              <a:rPr sz="1100">
                <a:latin typeface="Courier"/>
              </a:rPr>
              <a:t> </a:t>
            </a:r>
            <a:r>
              <a:rPr sz="1100">
                <a:solidFill>
                  <a:srgbClr val="4070A0"/>
                </a:solidFill>
                <a:latin typeface="Courier"/>
              </a:rPr>
              <a:t>"Hans"</a:t>
            </a:r>
            <a:r>
              <a:rPr sz="1100">
                <a:latin typeface="Courier"/>
              </a:rPr>
              <a:t> })}</a:t>
            </a:r>
            <a:r>
              <a:rPr sz="1100">
                <a:solidFill>
                  <a:srgbClr val="666666"/>
                </a:solidFill>
                <a:latin typeface="Courier"/>
              </a:rPr>
              <a:t>&gt;</a:t>
            </a:r>
            <a:r>
              <a:rPr sz="1100">
                <a:latin typeface="Courier"/>
              </a:rPr>
              <a:t>Change Name</a:t>
            </a:r>
            <a:r>
              <a:rPr sz="1100">
                <a:solidFill>
                  <a:srgbClr val="666666"/>
                </a:solidFill>
                <a:latin typeface="Courier"/>
              </a:rPr>
              <a:t>&lt;/</a:t>
            </a:r>
            <a:r>
              <a:rPr sz="1100">
                <a:latin typeface="Courier"/>
              </a:rPr>
              <a:t>button</a:t>
            </a:r>
            <a:r>
              <a:rPr sz="1100">
                <a:solidFill>
                  <a:srgbClr val="666666"/>
                </a:solidFill>
                <a:latin typeface="Courier"/>
              </a:rPr>
              <a:t>&gt;</a:t>
            </a:r>
            <a:br/>
            <a:r>
              <a:rPr sz="1100">
                <a:latin typeface="Courier"/>
              </a:rPr>
              <a:t>        </a:t>
            </a:r>
            <a:r>
              <a:rPr sz="1100">
                <a:solidFill>
                  <a:srgbClr val="666666"/>
                </a:solidFill>
                <a:latin typeface="Courier"/>
              </a:rPr>
              <a:t>&lt;/</a:t>
            </a:r>
            <a:r>
              <a:rPr sz="1100">
                <a:latin typeface="Courier"/>
              </a:rPr>
              <a:t>div</a:t>
            </a:r>
            <a:r>
              <a:rPr sz="1100">
                <a:solidFill>
                  <a:srgbClr val="666666"/>
                </a:solidFill>
                <a:latin typeface="Courier"/>
              </a:rPr>
              <a:t>&gt;</a:t>
            </a:r>
            <a:br/>
            <a:r>
              <a:rPr sz="1100">
                <a:latin typeface="Courier"/>
              </a:rPr>
              <a:t>    )</a:t>
            </a:r>
            <a:br/>
            <a:r>
              <a:rPr sz="1100">
                <a:latin typeface="Courier"/>
              </a:rPr>
              <a:t>}</a:t>
            </a:r>
            <a:br/>
            <a:r>
              <a:rPr sz="1100">
                <a:solidFill>
                  <a:srgbClr val="4070A0"/>
                </a:solidFill>
                <a:latin typeface="Courier"/>
              </a:rPr>
              <a:t>` `</a:t>
            </a:r>
            <a:br/>
            <a:br/>
            <a:r>
              <a:rPr sz="1100">
                <a:latin typeface="Courier"/>
              </a:rPr>
              <a:t># Tipp</a:t>
            </a:r>
            <a:r>
              <a:rPr sz="1100">
                <a:solidFill>
                  <a:srgbClr val="666666"/>
                </a:solidFill>
                <a:latin typeface="Courier"/>
              </a:rPr>
              <a:t>:</a:t>
            </a:r>
            <a:r>
              <a:rPr sz="1100">
                <a:latin typeface="Courier"/>
              </a:rPr>
              <a:t> Kopieren von Objekten und Arrays mittels Spread</a:t>
            </a:r>
            <a:r>
              <a:rPr sz="1100">
                <a:solidFill>
                  <a:srgbClr val="666666"/>
                </a:solidFill>
                <a:latin typeface="Courier"/>
              </a:rPr>
              <a:t>-</a:t>
            </a:r>
            <a:r>
              <a:rPr sz="1100">
                <a:latin typeface="Courier"/>
              </a:rPr>
              <a:t>Operator</a:t>
            </a:r>
            <a:br/>
            <a:br/>
            <a:r>
              <a:rPr sz="1100">
                <a:solidFill>
                  <a:srgbClr val="666666"/>
                </a:solidFill>
                <a:latin typeface="Courier"/>
              </a:rPr>
              <a:t>-</a:t>
            </a:r>
            <a:r>
              <a:rPr sz="1100">
                <a:latin typeface="Courier"/>
              </a:rPr>
              <a:t> Der Spread</a:t>
            </a:r>
            <a:r>
              <a:rPr sz="1100">
                <a:solidFill>
                  <a:srgbClr val="666666"/>
                </a:solidFill>
                <a:latin typeface="Courier"/>
              </a:rPr>
              <a:t>-</a:t>
            </a:r>
            <a:r>
              <a:rPr sz="1100">
                <a:solidFill>
                  <a:srgbClr val="06287E"/>
                </a:solidFill>
                <a:latin typeface="Courier"/>
              </a:rPr>
              <a:t>Operator</a:t>
            </a:r>
            <a:r>
              <a:rPr sz="1100">
                <a:latin typeface="Courier"/>
              </a:rPr>
              <a:t> </a:t>
            </a:r>
            <a:r>
              <a:rPr sz="1100">
                <a:solidFill>
                  <a:srgbClr val="4070A0"/>
                </a:solidFill>
                <a:latin typeface="Courier"/>
              </a:rPr>
              <a:t>`...`</a:t>
            </a:r>
            <a:r>
              <a:rPr sz="1100">
                <a:latin typeface="Courier"/>
              </a:rPr>
              <a:t> kann verwendet werden</a:t>
            </a:r>
            <a:r>
              <a:rPr sz="1100">
                <a:solidFill>
                  <a:srgbClr val="666666"/>
                </a:solidFill>
                <a:latin typeface="Courier"/>
              </a:rPr>
              <a:t>,</a:t>
            </a:r>
            <a:r>
              <a:rPr sz="1100">
                <a:latin typeface="Courier"/>
              </a:rPr>
              <a:t> um Objekte und Arrays zu kopieren</a:t>
            </a:r>
            <a:r>
              <a:rPr sz="1100">
                <a:solidFill>
                  <a:srgbClr val="666666"/>
                </a:solidFill>
                <a:latin typeface="Courier"/>
              </a:rPr>
              <a:t>.</a:t>
            </a:r>
            <a:br/>
            <a:r>
              <a:rPr sz="1100">
                <a:solidFill>
                  <a:srgbClr val="666666"/>
                </a:solidFill>
                <a:latin typeface="Courier"/>
              </a:rPr>
              <a:t>-</a:t>
            </a:r>
            <a:r>
              <a:rPr sz="1100">
                <a:latin typeface="Courier"/>
              </a:rPr>
              <a:t> Beispiel</a:t>
            </a:r>
            <a:r>
              <a:rPr sz="1100">
                <a:solidFill>
                  <a:srgbClr val="666666"/>
                </a:solidFill>
                <a:latin typeface="Courier"/>
              </a:rPr>
              <a:t>:</a:t>
            </a:r>
            <a:r>
              <a:rPr sz="1100">
                <a:latin typeface="Courier"/>
              </a:rPr>
              <a:t> </a:t>
            </a:r>
            <a:r>
              <a:rPr sz="1100">
                <a:solidFill>
                  <a:srgbClr val="4070A0"/>
                </a:solidFill>
                <a:latin typeface="Courier"/>
              </a:rPr>
              <a:t>"Counter mit Objekt und Spread-Operator"</a:t>
            </a:r>
            <a:br/>
            <a:br/>
            <a:r>
              <a:rPr sz="1100">
                <a:solidFill>
                  <a:srgbClr val="4070A0"/>
                </a:solidFill>
                <a:latin typeface="Courier"/>
              </a:rPr>
              <a:t>```typescript</a:t>
            </a:r>
            <a:br/>
            <a:r>
              <a:rPr sz="1100">
                <a:solidFill>
                  <a:srgbClr val="4070A0"/>
                </a:solidFill>
                <a:latin typeface="Courier"/>
              </a:rPr>
              <a:t>import { useState } from 'react';</a:t>
            </a:r>
            <a:br/>
            <a:br/>
            <a:r>
              <a:rPr sz="1100">
                <a:solidFill>
                  <a:srgbClr val="4070A0"/>
                </a:solidFill>
                <a:latin typeface="Courier"/>
              </a:rPr>
              <a:t>export function CounterWithObjectAndSpread() {</a:t>
            </a:r>
            <a:br/>
            <a:r>
              <a:rPr sz="1100">
                <a:solidFill>
                  <a:srgbClr val="4070A0"/>
                </a:solidFill>
                <a:latin typeface="Courier"/>
              </a:rPr>
              <a:t>    const [state, setState] = useState({ count: 0, name: "Peter" })</a:t>
            </a:r>
            <a:br/>
            <a:r>
              <a:rPr sz="1100">
                <a:solidFill>
                  <a:srgbClr val="4070A0"/>
                </a:solidFill>
                <a:latin typeface="Courier"/>
              </a:rPr>
              <a:t>    return (</a:t>
            </a:r>
            <a:br/>
            <a:r>
              <a:rPr sz="1100">
                <a:solidFill>
                  <a:srgbClr val="4070A0"/>
                </a:solidFill>
                <a:latin typeface="Courier"/>
              </a:rPr>
              <a:t>        &lt;div&gt;</a:t>
            </a:r>
            <a:br/>
            <a:r>
              <a:rPr sz="1100">
                <a:solidFill>
                  <a:srgbClr val="4070A0"/>
                </a:solidFill>
                <a:latin typeface="Courier"/>
              </a:rPr>
              <a:t>            &lt;button onClick={() =&gt; </a:t>
            </a:r>
            <a:br/>
            <a:r>
              <a:rPr sz="1100">
                <a:solidFill>
                  <a:srgbClr val="4070A0"/>
                </a:solidFill>
                <a:latin typeface="Courier"/>
              </a:rPr>
              <a:t>                setState({ ...state, count: state.count + 1 })}&gt;Count : {state.count}&lt;/button&gt;</a:t>
            </a:r>
            <a:br/>
            <a:r>
              <a:rPr sz="1100">
                <a:solidFill>
                  <a:srgbClr val="4070A0"/>
                </a:solidFill>
                <a:latin typeface="Courier"/>
              </a:rPr>
              <a:t>            &lt;button onClick={() =&gt; setState({ ...state, name: "Hans" })}&gt;Change Name&lt;/button&gt;</a:t>
            </a:r>
            <a:br/>
            <a:r>
              <a:rPr sz="1100">
                <a:solidFill>
                  <a:srgbClr val="4070A0"/>
                </a:solidFill>
                <a:latin typeface="Courier"/>
              </a:rPr>
              <a:t>        &lt;/div&gt;</a:t>
            </a:r>
            <a:br/>
            <a:r>
              <a:rPr sz="1100">
                <a:solidFill>
                  <a:srgbClr val="4070A0"/>
                </a:solidFill>
                <a:latin typeface="Courier"/>
              </a:rPr>
              <a:t>    )</a:t>
            </a:r>
            <a:br/>
            <a:r>
              <a:rPr sz="1100">
                <a:solidFill>
                  <a:srgbClr val="4070A0"/>
                </a:solidFill>
                <a:latin typeface="Courier"/>
              </a:rPr>
              <a:t>}</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Kopieren mittels Spread isoliert in Javascript</a:t>
            </a:r>
          </a:p>
        </p:txBody>
      </p:sp>
      <p:sp>
        <p:nvSpPr>
          <p:cNvPr id="3" name="Content Placeholder 2"/>
          <p:cNvSpPr>
            <a:spLocks noGrp="1"/>
          </p:cNvSpPr>
          <p:nvPr>
            <p:ph idx="1"/>
          </p:nvPr>
        </p:nvSpPr>
        <p:spPr/>
        <p:txBody>
          <a:bodyPr/>
          <a:lstStyle/>
          <a:p>
            <a:pPr lvl="0"/>
            <a:r>
              <a:rPr sz="1100"/>
              <a:t>Der Spread-Operator kopiert nur die oberste Ebene eines Objekts oder Arrays.</a:t>
            </a:r>
          </a:p>
          <a:p>
            <a:pPr lvl="0"/>
            <a:r>
              <a:rPr sz="1100"/>
              <a:t>Beispiel: “Kopieren mittels Spread isoliert”</a:t>
            </a:r>
          </a:p>
          <a:p>
            <a:pPr lvl="0" indent="0">
              <a:buNone/>
            </a:pPr>
            <a:r>
              <a:rPr b="1" sz="1100">
                <a:solidFill>
                  <a:srgbClr val="007020"/>
                </a:solidFill>
                <a:latin typeface="Courier"/>
              </a:rPr>
              <a:t>const</a:t>
            </a:r>
            <a:r>
              <a:rPr sz="1100">
                <a:latin typeface="Courier"/>
              </a:rPr>
              <a:t> obj1 </a:t>
            </a:r>
            <a:r>
              <a:rPr sz="1100">
                <a:solidFill>
                  <a:srgbClr val="666666"/>
                </a:solidFill>
                <a:latin typeface="Courier"/>
              </a:rPr>
              <a:t>=</a:t>
            </a:r>
            <a:r>
              <a:rPr sz="1100">
                <a:latin typeface="Courier"/>
              </a:rPr>
              <a:t> { a</a:t>
            </a:r>
            <a:r>
              <a:rPr sz="1100">
                <a:solidFill>
                  <a:srgbClr val="666666"/>
                </a:solidFill>
                <a:latin typeface="Courier"/>
              </a:rPr>
              <a:t>:</a:t>
            </a:r>
            <a:r>
              <a:rPr sz="1100">
                <a:latin typeface="Courier"/>
              </a:rPr>
              <a:t> </a:t>
            </a:r>
            <a:r>
              <a:rPr sz="1100">
                <a:solidFill>
                  <a:srgbClr val="40A070"/>
                </a:solidFill>
                <a:latin typeface="Courier"/>
              </a:rPr>
              <a:t>1</a:t>
            </a:r>
            <a:r>
              <a:rPr sz="1100">
                <a:solidFill>
                  <a:srgbClr val="666666"/>
                </a:solidFill>
                <a:latin typeface="Courier"/>
              </a:rPr>
              <a:t>,</a:t>
            </a:r>
            <a:r>
              <a:rPr sz="1100">
                <a:latin typeface="Courier"/>
              </a:rPr>
              <a:t> b</a:t>
            </a:r>
            <a:r>
              <a:rPr sz="1100">
                <a:solidFill>
                  <a:srgbClr val="666666"/>
                </a:solidFill>
                <a:latin typeface="Courier"/>
              </a:rPr>
              <a:t>:</a:t>
            </a:r>
            <a:r>
              <a:rPr sz="1100">
                <a:latin typeface="Courier"/>
              </a:rPr>
              <a:t> </a:t>
            </a:r>
            <a:r>
              <a:rPr sz="1100">
                <a:solidFill>
                  <a:srgbClr val="40A070"/>
                </a:solidFill>
                <a:latin typeface="Courier"/>
              </a:rPr>
              <a:t>2</a:t>
            </a:r>
            <a:r>
              <a:rPr sz="1100">
                <a:latin typeface="Courier"/>
              </a:rPr>
              <a:t> }</a:t>
            </a:r>
            <a:br/>
            <a:r>
              <a:rPr b="1" sz="1100">
                <a:solidFill>
                  <a:srgbClr val="007020"/>
                </a:solidFill>
                <a:latin typeface="Courier"/>
              </a:rPr>
              <a:t>const</a:t>
            </a:r>
            <a:r>
              <a:rPr sz="1100">
                <a:latin typeface="Courier"/>
              </a:rPr>
              <a:t> obj2 </a:t>
            </a:r>
            <a:r>
              <a:rPr sz="1100">
                <a:solidFill>
                  <a:srgbClr val="666666"/>
                </a:solidFill>
                <a:latin typeface="Courier"/>
              </a:rPr>
              <a:t>=</a:t>
            </a:r>
            <a:r>
              <a:rPr sz="1100">
                <a:latin typeface="Courier"/>
              </a:rPr>
              <a:t> { </a:t>
            </a:r>
            <a:r>
              <a:rPr sz="1100">
                <a:solidFill>
                  <a:srgbClr val="666666"/>
                </a:solidFill>
                <a:latin typeface="Courier"/>
              </a:rPr>
              <a:t>...</a:t>
            </a:r>
            <a:r>
              <a:rPr sz="1100">
                <a:latin typeface="Courier"/>
              </a:rPr>
              <a:t>obj1 }</a:t>
            </a:r>
            <a:br/>
            <a:r>
              <a:rPr sz="1100">
                <a:latin typeface="Courier"/>
              </a:rPr>
              <a:t>obj2</a:t>
            </a:r>
            <a:r>
              <a:rPr sz="1100">
                <a:solidFill>
                  <a:srgbClr val="666666"/>
                </a:solidFill>
                <a:latin typeface="Courier"/>
              </a:rPr>
              <a:t>.</a:t>
            </a:r>
            <a:r>
              <a:rPr sz="1100">
                <a:solidFill>
                  <a:srgbClr val="7D9029"/>
                </a:solidFill>
                <a:latin typeface="Courier"/>
              </a:rPr>
              <a:t>a</a:t>
            </a:r>
            <a:r>
              <a:rPr sz="1100">
                <a:latin typeface="Courier"/>
              </a:rPr>
              <a:t> </a:t>
            </a:r>
            <a:r>
              <a:rPr sz="1100">
                <a:solidFill>
                  <a:srgbClr val="666666"/>
                </a:solidFill>
                <a:latin typeface="Courier"/>
              </a:rPr>
              <a:t>=</a:t>
            </a:r>
            <a:r>
              <a:rPr sz="1100">
                <a:latin typeface="Courier"/>
              </a:rPr>
              <a:t> </a:t>
            </a:r>
            <a:r>
              <a:rPr sz="1100">
                <a:solidFill>
                  <a:srgbClr val="40A070"/>
                </a:solidFill>
                <a:latin typeface="Courier"/>
              </a:rPr>
              <a:t>3</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(obj1) </a:t>
            </a:r>
            <a:r>
              <a:rPr i="1" sz="1100">
                <a:solidFill>
                  <a:srgbClr val="60A0B0"/>
                </a:solidFill>
                <a:latin typeface="Courier"/>
              </a:rPr>
              <a:t>// { a: 1, b: 2 }</a:t>
            </a:r>
            <a:br/>
            <a:r>
              <a:rPr sz="1100">
                <a:solidFill>
                  <a:srgbClr val="008000"/>
                </a:solidFill>
                <a:latin typeface="Courier"/>
              </a:rPr>
              <a:t>console</a:t>
            </a:r>
            <a:r>
              <a:rPr sz="1100">
                <a:solidFill>
                  <a:srgbClr val="666666"/>
                </a:solidFill>
                <a:latin typeface="Courier"/>
              </a:rPr>
              <a:t>.</a:t>
            </a:r>
            <a:r>
              <a:rPr sz="1100">
                <a:solidFill>
                  <a:srgbClr val="06287E"/>
                </a:solidFill>
                <a:latin typeface="Courier"/>
              </a:rPr>
              <a:t>log</a:t>
            </a:r>
            <a:r>
              <a:rPr sz="1100">
                <a:latin typeface="Courier"/>
              </a:rPr>
              <a:t>(obj2) </a:t>
            </a:r>
            <a:r>
              <a:rPr i="1" sz="1100">
                <a:solidFill>
                  <a:srgbClr val="60A0B0"/>
                </a:solidFill>
                <a:latin typeface="Courier"/>
              </a:rPr>
              <a:t>// { a: 3, b: 2 }</a:t>
            </a:r>
          </a:p>
          <a:p>
            <a:pPr lvl="0"/>
            <a:r>
              <a:rPr sz="1100"/>
              <a:t>Das neue Objekt ist bei einem Vergleich mit dem alten Objekt mittels des === Operators nicht gleich, da es eine neue Referenz ist.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100"/>
              <a:t>useState und der Fehler “Too many re-renders”</a:t>
            </a:r>
          </a:p>
        </p:txBody>
      </p:sp>
      <p:sp>
        <p:nvSpPr>
          <p:cNvPr id="3" name="Content Placeholder 2"/>
          <p:cNvSpPr>
            <a:spLocks noGrp="1"/>
          </p:cNvSpPr>
          <p:nvPr>
            <p:ph idx="1"/>
          </p:nvPr>
        </p:nvSpPr>
        <p:spPr/>
        <p:txBody>
          <a:bodyPr/>
          <a:lstStyle/>
          <a:p>
            <a:pPr lvl="0"/>
            <a:r>
              <a:rPr sz="1100"/>
              <a:t>Der Fehler “Too many re-renders” tritt auf, wenn </a:t>
            </a:r>
            <a:r>
              <a:rPr sz="1100">
                <a:latin typeface="Courier"/>
              </a:rPr>
              <a:t>setState()</a:t>
            </a:r>
            <a:r>
              <a:rPr sz="1100"/>
              <a:t> in einer Schleife oder Bedingung aufgerufen wird.</a:t>
            </a:r>
          </a:p>
          <a:p>
            <a:pPr lvl="0"/>
            <a:r>
              <a:rPr sz="1100"/>
              <a:t>Außerdem tritt der Fehler auf, wenn </a:t>
            </a:r>
            <a:r>
              <a:rPr sz="1100">
                <a:latin typeface="Courier"/>
              </a:rPr>
              <a:t>setState()</a:t>
            </a:r>
            <a:r>
              <a:rPr sz="1100"/>
              <a:t> in einer Funktion aufgerufen wird, die bei jedem Rendern aufgerufen wird.</a:t>
            </a:r>
          </a:p>
          <a:p>
            <a:pPr lvl="0"/>
            <a:r>
              <a:rPr sz="1100"/>
              <a:t>Dazu gehört auch der Körper der Komponente selber.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Stepan Rutz</dc:creator>
  <cp:keywords/>
  <dcterms:created xsi:type="dcterms:W3CDTF">2024-09-09T19:18:12Z</dcterms:created>
  <dcterms:modified xsi:type="dcterms:W3CDTF">2024-09-09T19:18:12Z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vt:lpwstr>
  </property>
</Properties>
</file>