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8B3D-0169-AEE8-B516-14FD2DD592F1}" v="1" dt="2021-12-26T04:40:57.119"/>
    <p1510:client id="{60BE6E02-327F-9DC4-A17D-067385FA2083}" v="6" dt="2022-01-18T03:48:0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йоров Сергей Владимирович" userId="S::maiorov.sv@students.dvfu.ru::af5fd108-6a33-4725-bd86-9a8c7e2c9566" providerId="AD" clId="Web-{25D68B3D-0169-AEE8-B516-14FD2DD592F1}"/>
    <pc:docChg chg="modSld">
      <pc:chgData name="Майоров Сергей Владимирович" userId="S::maiorov.sv@students.dvfu.ru::af5fd108-6a33-4725-bd86-9a8c7e2c9566" providerId="AD" clId="Web-{25D68B3D-0169-AEE8-B516-14FD2DD592F1}" dt="2021-12-26T04:40:57.119" v="0"/>
      <pc:docMkLst>
        <pc:docMk/>
      </pc:docMkLst>
      <pc:sldChg chg="addSp">
        <pc:chgData name="Майоров Сергей Владимирович" userId="S::maiorov.sv@students.dvfu.ru::af5fd108-6a33-4725-bd86-9a8c7e2c9566" providerId="AD" clId="Web-{25D68B3D-0169-AEE8-B516-14FD2DD592F1}" dt="2021-12-26T04:40:57.119" v="0"/>
        <pc:sldMkLst>
          <pc:docMk/>
          <pc:sldMk cId="0" sldId="259"/>
        </pc:sldMkLst>
        <pc:spChg chg="add">
          <ac:chgData name="Майоров Сергей Владимирович" userId="S::maiorov.sv@students.dvfu.ru::af5fd108-6a33-4725-bd86-9a8c7e2c9566" providerId="AD" clId="Web-{25D68B3D-0169-AEE8-B516-14FD2DD592F1}" dt="2021-12-26T04:40:57.119" v="0"/>
          <ac:spMkLst>
            <pc:docMk/>
            <pc:sldMk cId="0" sldId="259"/>
            <ac:spMk id="3" creationId="{1262A1E0-CE5C-4814-A1BC-0FF6D146AEE1}"/>
          </ac:spMkLst>
        </pc:spChg>
      </pc:sldChg>
    </pc:docChg>
  </pc:docChgLst>
  <pc:docChgLst>
    <pc:chgData name="Верховцов Денис Олегович" userId="S::verkhovtcov.do@dvfu.ru::556b33ae-0b5a-4f81-bd87-79d88ed38d08" providerId="AD" clId="Web-{60BE6E02-327F-9DC4-A17D-067385FA2083}"/>
    <pc:docChg chg="modSld">
      <pc:chgData name="Верховцов Денис Олегович" userId="S::verkhovtcov.do@dvfu.ru::556b33ae-0b5a-4f81-bd87-79d88ed38d08" providerId="AD" clId="Web-{60BE6E02-327F-9DC4-A17D-067385FA2083}" dt="2022-01-18T03:48:07.685" v="2" actId="20577"/>
      <pc:docMkLst>
        <pc:docMk/>
      </pc:docMkLst>
      <pc:sldChg chg="modSp">
        <pc:chgData name="Верховцов Денис Олегович" userId="S::verkhovtcov.do@dvfu.ru::556b33ae-0b5a-4f81-bd87-79d88ed38d08" providerId="AD" clId="Web-{60BE6E02-327F-9DC4-A17D-067385FA2083}" dt="2022-01-18T03:48:07.685" v="2" actId="20577"/>
        <pc:sldMkLst>
          <pc:docMk/>
          <pc:sldMk cId="0" sldId="269"/>
        </pc:sldMkLst>
        <pc:spChg chg="mod">
          <ac:chgData name="Верховцов Денис Олегович" userId="S::verkhovtcov.do@dvfu.ru::556b33ae-0b5a-4f81-bd87-79d88ed38d08" providerId="AD" clId="Web-{60BE6E02-327F-9DC4-A17D-067385FA2083}" dt="2022-01-18T03:48:07.685" v="2" actId="20577"/>
          <ac:spMkLst>
            <pc:docMk/>
            <pc:sldMk cId="0" sldId="26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B032-D425-4D62-82C1-763E4A735878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6A1B-B63E-407C-B331-4285FC13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windows/console/console-virtual-terminal-sequenc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консолью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204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33265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Вывод строки символов на экран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711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871798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7560"/>
            <a:ext cx="885208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191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0945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000" b="1" dirty="0"/>
              <a:t>Создание объектного и загрузочного файла </a:t>
            </a:r>
            <a:r>
              <a:rPr lang="ru-RU" sz="2000" b="1" dirty="0" err="1"/>
              <a:t>прграммы</a:t>
            </a:r>
            <a:r>
              <a:rPr lang="ru-RU" sz="2000" b="1" dirty="0"/>
              <a:t> на ассемблере</a:t>
            </a:r>
            <a:endParaRPr lang="en-US" sz="2000" b="1" dirty="0"/>
          </a:p>
          <a:p>
            <a:pPr algn="ctr"/>
            <a:endParaRPr lang="ru-RU" sz="2000" b="1" dirty="0"/>
          </a:p>
          <a:p>
            <a:r>
              <a:rPr lang="en-US" sz="2000" dirty="0" err="1"/>
              <a:t>writeColor</a:t>
            </a:r>
            <a:r>
              <a:rPr lang="en-US" sz="2000" dirty="0"/>
              <a:t>/bat:</a:t>
            </a:r>
            <a:endParaRPr lang="ru-RU" sz="2000" dirty="0"/>
          </a:p>
          <a:p>
            <a:r>
              <a:rPr lang="en-US" sz="2000" b="1" dirty="0"/>
              <a:t>ml/c /</a:t>
            </a:r>
            <a:r>
              <a:rPr lang="en-US" sz="2000" b="1" dirty="0" err="1"/>
              <a:t>coff</a:t>
            </a:r>
            <a:r>
              <a:rPr lang="en-US" sz="2000" b="1" dirty="0"/>
              <a:t> /Fl /Sn writeColor.asm</a:t>
            </a:r>
          </a:p>
          <a:p>
            <a:r>
              <a:rPr lang="en-US" sz="2000" b="1" i="1" dirty="0"/>
              <a:t>Ml</a:t>
            </a:r>
            <a:r>
              <a:rPr lang="en-US" sz="2000" dirty="0"/>
              <a:t> –</a:t>
            </a:r>
            <a:r>
              <a:rPr lang="ru-RU" sz="2000" dirty="0"/>
              <a:t> имя транслятора </a:t>
            </a:r>
            <a:endParaRPr lang="en-US" sz="2000" dirty="0"/>
          </a:p>
          <a:p>
            <a:r>
              <a:rPr lang="en-US" sz="2000" b="1" i="1" dirty="0"/>
              <a:t>C</a:t>
            </a:r>
            <a:r>
              <a:rPr lang="ru-RU" sz="2000" dirty="0"/>
              <a:t> </a:t>
            </a:r>
            <a:r>
              <a:rPr lang="en-US" sz="2000" dirty="0"/>
              <a:t>–</a:t>
            </a:r>
            <a:r>
              <a:rPr lang="ru-RU" sz="2000" dirty="0"/>
              <a:t> Выполняется только компиляция программы без компоновки</a:t>
            </a:r>
          </a:p>
          <a:p>
            <a:r>
              <a:rPr lang="ru-RU" sz="2000" b="1" i="1" dirty="0"/>
              <a:t> </a:t>
            </a:r>
            <a:r>
              <a:rPr lang="en-US" sz="2000" b="1" i="1" dirty="0"/>
              <a:t>Coff</a:t>
            </a:r>
            <a:r>
              <a:rPr lang="ru-RU" sz="2000" b="1" i="1" dirty="0"/>
              <a:t> </a:t>
            </a:r>
            <a:r>
              <a:rPr lang="ru-RU" sz="2000" dirty="0"/>
              <a:t>– Генерирует объектный файл (.</a:t>
            </a:r>
            <a:r>
              <a:rPr lang="en-US" sz="2000" dirty="0"/>
              <a:t>ob j) </a:t>
            </a:r>
            <a:r>
              <a:rPr lang="ru-RU" sz="2000" dirty="0"/>
              <a:t>в формате </a:t>
            </a:r>
            <a:r>
              <a:rPr lang="en-US" sz="2000" dirty="0" err="1"/>
              <a:t>cof</a:t>
            </a:r>
            <a:r>
              <a:rPr lang="en-US" sz="2000" dirty="0"/>
              <a:t> f</a:t>
            </a:r>
            <a:br>
              <a:rPr lang="en-US" sz="2000" dirty="0"/>
            </a:br>
            <a:r>
              <a:rPr lang="en-US" sz="2000" dirty="0"/>
              <a:t>(Microsoft Common Object File Format) </a:t>
            </a:r>
            <a:br>
              <a:rPr lang="en-US" sz="2000" dirty="0"/>
            </a:br>
            <a:r>
              <a:rPr lang="en-US" sz="2000" b="1" i="1" dirty="0"/>
              <a:t>Fl</a:t>
            </a:r>
            <a:r>
              <a:rPr lang="ru-RU" sz="2000" b="1" i="1" dirty="0"/>
              <a:t> </a:t>
            </a:r>
            <a:r>
              <a:rPr lang="ru-RU" sz="2000" dirty="0"/>
              <a:t>- Генерируется листинг ассемблерного кода </a:t>
            </a:r>
            <a:br>
              <a:rPr lang="ru-RU" sz="2000" dirty="0"/>
            </a:br>
            <a:r>
              <a:rPr lang="en-US" sz="2000" b="1" i="1" dirty="0"/>
              <a:t>Sn</a:t>
            </a:r>
            <a:r>
              <a:rPr lang="ru-RU" sz="2000" dirty="0"/>
              <a:t> - Удаляет из листинга таблицу символов </a:t>
            </a:r>
          </a:p>
          <a:p>
            <a:r>
              <a:rPr lang="en-US" sz="2000" b="1" i="1" dirty="0"/>
              <a:t>Zi</a:t>
            </a:r>
            <a:r>
              <a:rPr lang="en-US" sz="2000" dirty="0"/>
              <a:t> - </a:t>
            </a:r>
            <a:r>
              <a:rPr lang="ru-RU" sz="2000" dirty="0"/>
              <a:t>Помешает в объектный файл отладочную информацию для</a:t>
            </a:r>
            <a:br>
              <a:rPr lang="ru-RU" sz="2000" dirty="0"/>
            </a:br>
            <a:r>
              <a:rPr lang="ru-RU" sz="2000" dirty="0"/>
              <a:t>отладчика </a:t>
            </a:r>
            <a:r>
              <a:rPr lang="ru-RU" sz="2000" dirty="0" err="1"/>
              <a:t>CodeView</a:t>
            </a:r>
            <a:r>
              <a:rPr lang="ru-RU" sz="2000" dirty="0"/>
              <a:t> </a:t>
            </a:r>
            <a:endParaRPr lang="en-US" sz="2000" dirty="0"/>
          </a:p>
          <a:p>
            <a:br>
              <a:rPr lang="ru-RU" sz="2000" dirty="0"/>
            </a:br>
            <a:r>
              <a:rPr lang="ru-RU" sz="2000" dirty="0"/>
              <a:t> </a:t>
            </a:r>
            <a:r>
              <a:rPr lang="en-US" sz="2000" dirty="0"/>
              <a:t>writeColorLink.bat</a:t>
            </a:r>
            <a:endParaRPr lang="ru-RU" sz="2000" dirty="0"/>
          </a:p>
          <a:p>
            <a:r>
              <a:rPr lang="en-US" sz="2000" b="1" dirty="0"/>
              <a:t>link /SUBSYSTEM:CONSOLE /LIBPATH:E:\MASM32\LIB  writeColor.obj</a:t>
            </a:r>
            <a:endParaRPr lang="en-US"/>
          </a:p>
          <a:p>
            <a:r>
              <a:rPr lang="en-US" sz="2000" b="1" i="1" dirty="0"/>
              <a:t>Subsystem</a:t>
            </a:r>
            <a:r>
              <a:rPr lang="en-US" sz="2000" dirty="0"/>
              <a:t> – </a:t>
            </a:r>
            <a:r>
              <a:rPr lang="ru-RU" sz="2000" dirty="0"/>
              <a:t>тип создаваемого файла </a:t>
            </a:r>
            <a:r>
              <a:rPr lang="en-US" sz="2000" dirty="0"/>
              <a:t>{NATIVE|WINDOWS|CONSOLE|WINDOWSCE|POSIX}</a:t>
            </a:r>
            <a:br>
              <a:rPr lang="en-US" sz="2000" dirty="0"/>
            </a:br>
            <a:r>
              <a:rPr lang="ru-RU" sz="2000" dirty="0"/>
              <a:t>Определяет, как запускать ЕХЕ-файл. </a:t>
            </a:r>
            <a:r>
              <a:rPr lang="en-US" sz="2000" dirty="0"/>
              <a:t>CONSOLE — </a:t>
            </a:r>
            <a:r>
              <a:rPr lang="ru-RU" sz="2000" dirty="0"/>
              <a:t>консольное приложение, </a:t>
            </a:r>
            <a:r>
              <a:rPr lang="en-US" sz="2000" dirty="0"/>
              <a:t>WINDOWS — </a:t>
            </a:r>
            <a:r>
              <a:rPr lang="ru-RU" sz="2000" dirty="0"/>
              <a:t>обычные </a:t>
            </a:r>
            <a:r>
              <a:rPr lang="en-US" sz="2000" dirty="0"/>
              <a:t>WINDOWS-</a:t>
            </a:r>
            <a:r>
              <a:rPr lang="ru-RU" sz="2000" dirty="0"/>
              <a:t>приложения, </a:t>
            </a:r>
            <a:r>
              <a:rPr lang="en-US" sz="2000" dirty="0"/>
              <a:t>NATIVE — </a:t>
            </a:r>
            <a:r>
              <a:rPr lang="ru-RU" sz="2000" dirty="0"/>
              <a:t>совместно с </a:t>
            </a:r>
            <a:r>
              <a:rPr lang="en-US" sz="2000" dirty="0"/>
              <a:t>/DRIVER</a:t>
            </a:r>
            <a:r>
              <a:rPr lang="ru-RU" sz="2000" dirty="0"/>
              <a:t> для </a:t>
            </a:r>
            <a:r>
              <a:rPr lang="en-US" sz="2000" dirty="0"/>
              <a:t>Windows NT, POSIX — </a:t>
            </a:r>
            <a:r>
              <a:rPr lang="ru-RU" sz="2000" dirty="0"/>
              <a:t>создает приложение в </a:t>
            </a:r>
            <a:r>
              <a:rPr lang="en-US" sz="2000" dirty="0"/>
              <a:t>POSIX-</a:t>
            </a:r>
            <a:r>
              <a:rPr lang="ru-RU" sz="2000" dirty="0"/>
              <a:t>подсистеме </a:t>
            </a:r>
            <a:r>
              <a:rPr lang="en-US" sz="2000" dirty="0"/>
              <a:t>WINDOWS NT.</a:t>
            </a:r>
          </a:p>
          <a:p>
            <a:r>
              <a:rPr lang="en-US" sz="2000" b="1" i="1" dirty="0" err="1"/>
              <a:t>Libpath</a:t>
            </a:r>
            <a:r>
              <a:rPr lang="en-US" sz="2000" dirty="0"/>
              <a:t> - </a:t>
            </a:r>
            <a:r>
              <a:rPr lang="ru-RU" sz="2000" dirty="0"/>
              <a:t>Задает путь </a:t>
            </a:r>
            <a:r>
              <a:rPr lang="ru-RU" sz="2000" i="1" dirty="0"/>
              <a:t>для </a:t>
            </a:r>
            <a:r>
              <a:rPr lang="ru-RU" sz="2000" dirty="0"/>
              <a:t>поиска библиотечных файлов </a:t>
            </a:r>
            <a:endParaRPr lang="en-US" sz="2000" dirty="0"/>
          </a:p>
          <a:p>
            <a:br>
              <a:rPr lang="ru-RU" sz="2000" dirty="0"/>
            </a:br>
            <a:br>
              <a:rPr lang="ru-RU" sz="2000" dirty="0"/>
            </a:br>
            <a:endParaRPr lang="en-US" sz="2000" dirty="0"/>
          </a:p>
          <a:p>
            <a:endParaRPr lang="en-US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980728"/>
            <a:ext cx="672964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140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544522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Кип Ирвин </a:t>
            </a:r>
            <a:r>
              <a:rPr lang="ru-RU" dirty="0" err="1"/>
              <a:t>стр</a:t>
            </a:r>
            <a:r>
              <a:rPr lang="ru-RU" dirty="0"/>
              <a:t> 786</a:t>
            </a:r>
          </a:p>
          <a:p>
            <a:r>
              <a:rPr lang="ru-RU" dirty="0" err="1"/>
              <a:t>Команднык</a:t>
            </a:r>
            <a:r>
              <a:rPr lang="ru-RU"/>
              <a:t> файлы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Символьный режим (или "Командная строка"):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необходимости Чтение данных из стандартного ввода (</a:t>
            </a:r>
            <a:r>
              <a:rPr lang="ru-RU" sz="2000" dirty="0" err="1"/>
              <a:t>stdin</a:t>
            </a:r>
            <a:r>
              <a:rPr lang="ru-RU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«Работа»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необходимости Запись данных в стандартный вывод (</a:t>
            </a:r>
            <a:r>
              <a:rPr lang="ru-RU" sz="2000" dirty="0" err="1"/>
              <a:t>stdout</a:t>
            </a:r>
            <a:r>
              <a:rPr lang="ru-RU" sz="2000" dirty="0"/>
              <a:t>) или стандартную ошибку (</a:t>
            </a:r>
            <a:r>
              <a:rPr lang="ru-RU" sz="2000" dirty="0" err="1"/>
              <a:t>stderr</a:t>
            </a:r>
            <a:r>
              <a:rPr lang="ru-RU" sz="2000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Приложения с символьным режимом взаимодействуют с конечным пользователем через приложение консоли (или терминала). Консоль преобразует введенные пользователем данные с клавиатуры, мыши, сенсорного экрана, пера и т. д. и отправляет их в </a:t>
            </a:r>
            <a:r>
              <a:rPr lang="ru-RU" sz="2000" dirty="0" err="1"/>
              <a:t>stdin</a:t>
            </a:r>
            <a:r>
              <a:rPr lang="ru-RU" sz="2000" dirty="0"/>
              <a:t> приложения в символьном режиме. Консоль также может отображать текстовый вывод приложения в символьном режиме на экране пользователя.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в </a:t>
            </a:r>
            <a:r>
              <a:rPr lang="ru-RU" sz="2000" dirty="0" err="1"/>
              <a:t>Windows</a:t>
            </a:r>
            <a:r>
              <a:rPr lang="ru-RU" sz="2000" dirty="0"/>
              <a:t> консоль встроена и предоставляет богатый API, через который приложения с символьным режимом могут взаимодействовать с пользователем. однако в </a:t>
            </a:r>
            <a:r>
              <a:rPr lang="ru-RU" sz="2000"/>
              <a:t>последнем поколении ОС  </a:t>
            </a:r>
            <a:r>
              <a:rPr lang="ru-RU" sz="2000" dirty="0"/>
              <a:t>группа разработчиков применяет все приложения с символьным режимом для разработки с помощью </a:t>
            </a:r>
            <a:r>
              <a:rPr lang="ru-RU" sz="2000" dirty="0">
                <a:hlinkClick r:id="rId2"/>
              </a:rPr>
              <a:t>виртуальных последовательностей терминалов</a:t>
            </a:r>
            <a:r>
              <a:rPr lang="ru-RU" sz="2000" dirty="0"/>
              <a:t> через классические вызовы API для обеспечения максимальной совместимости между </a:t>
            </a:r>
            <a:r>
              <a:rPr lang="ru-RU" sz="2000" dirty="0" err="1"/>
              <a:t>Windows</a:t>
            </a:r>
            <a:r>
              <a:rPr lang="ru-RU" sz="2000" dirty="0"/>
              <a:t> и другими операционными системами. 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терминальных программах данные читаются со стандартного устройства</a:t>
            </a:r>
          </a:p>
          <a:p>
            <a:r>
              <a:rPr lang="ru-RU" dirty="0"/>
              <a:t>ввода, а выводиться информация может либо на стандартное устройство вывода, либо на стандартное устройство вывода сообщений об ошибках. Для терминального приложения создается один входной буфер и один или несколько буферов для вывода на экран, как описано ниже.</a:t>
            </a:r>
          </a:p>
          <a:p>
            <a:br>
              <a:rPr lang="ru-RU" dirty="0"/>
            </a:br>
            <a:r>
              <a:rPr lang="ru-RU" dirty="0"/>
              <a:t>• </a:t>
            </a:r>
            <a:r>
              <a:rPr lang="ru-RU" i="1" dirty="0"/>
              <a:t>Входной буфер </a:t>
            </a:r>
            <a:r>
              <a:rPr lang="ru-RU" dirty="0"/>
              <a:t>состоит из очереди </a:t>
            </a:r>
            <a:r>
              <a:rPr lang="ru-RU" i="1" dirty="0"/>
              <a:t>входных записей, </a:t>
            </a:r>
            <a:r>
              <a:rPr lang="ru-RU" dirty="0"/>
              <a:t>каждая из которых содержит</a:t>
            </a:r>
            <a:br>
              <a:rPr lang="ru-RU" dirty="0"/>
            </a:br>
            <a:r>
              <a:rPr lang="ru-RU" dirty="0"/>
              <a:t>информацию об одном событии, поступившем от какого-либо устройства ввода.</a:t>
            </a:r>
            <a:br>
              <a:rPr lang="ru-RU" dirty="0"/>
            </a:br>
            <a:r>
              <a:rPr lang="ru-RU" dirty="0"/>
              <a:t>В качестве примеров таких событий можно привести нажатие на клавишу на клавиатуре, щелчок кнопкой мыши либо изменение пользователем размеров терминального окна.</a:t>
            </a:r>
          </a:p>
          <a:p>
            <a:br>
              <a:rPr lang="ru-RU" dirty="0"/>
            </a:br>
            <a:r>
              <a:rPr lang="ru-RU" dirty="0"/>
              <a:t>• </a:t>
            </a:r>
            <a:r>
              <a:rPr lang="ru-RU" i="1" dirty="0"/>
              <a:t>Буфер экрана </a:t>
            </a:r>
            <a:r>
              <a:rPr lang="ru-RU" dirty="0"/>
              <a:t>представляет собой двумерный массив, элементы которого содержат</a:t>
            </a:r>
            <a:br>
              <a:rPr lang="ru-RU" dirty="0"/>
            </a:br>
            <a:r>
              <a:rPr lang="ru-RU" dirty="0"/>
              <a:t>данные и атрибуты, влияющие на внешний вид текста, отображаемого на экране</a:t>
            </a:r>
            <a:br>
              <a:rPr lang="ru-RU" dirty="0"/>
            </a:br>
            <a:r>
              <a:rPr lang="ru-RU" dirty="0"/>
              <a:t>терминала.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текстовыми данными существует два набора одинаковых функций</a:t>
            </a:r>
            <a:br>
              <a:rPr lang="ru-RU" dirty="0"/>
            </a:br>
            <a:r>
              <a:rPr lang="ru-RU" dirty="0" err="1"/>
              <a:t>Windows</a:t>
            </a:r>
            <a:r>
              <a:rPr lang="ru-RU" dirty="0"/>
              <a:t> API, отличающихся в названии только последней буквой. </a:t>
            </a:r>
          </a:p>
          <a:p>
            <a:r>
              <a:rPr lang="ru-RU" dirty="0"/>
              <a:t>Функции, оканчивающиеся на букву “А”, обрабатывают 8-разрядные ASCII-строки, а если название функции заканчивается на букву “W” (от английского слова </a:t>
            </a:r>
            <a:r>
              <a:rPr lang="ru-RU" i="1" dirty="0" err="1"/>
              <a:t>wide</a:t>
            </a:r>
            <a:r>
              <a:rPr lang="ru-RU" i="1" dirty="0"/>
              <a:t>, </a:t>
            </a:r>
            <a:r>
              <a:rPr lang="ru-RU" dirty="0"/>
              <a:t>или </a:t>
            </a:r>
            <a:r>
              <a:rPr lang="ru-RU" i="1" dirty="0"/>
              <a:t>расширенный ), </a:t>
            </a:r>
            <a:r>
              <a:rPr lang="ru-RU" dirty="0"/>
              <a:t>они обрабатывают 16-разрядные расширенные наборы  символов, включая стандарт </a:t>
            </a:r>
            <a:r>
              <a:rPr lang="ru-RU" dirty="0" err="1"/>
              <a:t>Unicode</a:t>
            </a:r>
            <a:r>
              <a:rPr lang="ru-RU" dirty="0"/>
              <a:t>.</a:t>
            </a:r>
          </a:p>
          <a:p>
            <a:br>
              <a:rPr lang="ru-RU" dirty="0"/>
            </a:br>
            <a:r>
              <a:rPr lang="ru-RU" dirty="0"/>
              <a:t>Один из примеров — функция </a:t>
            </a:r>
            <a:r>
              <a:rPr lang="ru-RU" dirty="0" err="1"/>
              <a:t>WriteConsole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• </a:t>
            </a:r>
            <a:r>
              <a:rPr lang="ru-RU" dirty="0" err="1"/>
              <a:t>WriteConsoleA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• </a:t>
            </a:r>
            <a:r>
              <a:rPr lang="ru-RU" dirty="0" err="1"/>
              <a:t>WriteConsoleW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Высокоуровневый и низкоуровневый доступ. </a:t>
            </a:r>
            <a:r>
              <a:rPr lang="ru-RU" dirty="0"/>
              <a:t>Для обеспечения компромисса между простотой использования и полнотой управления предусмотрено два уровня доступа к терминальным функциям.</a:t>
            </a:r>
            <a:br>
              <a:rPr lang="ru-RU" dirty="0"/>
            </a:br>
            <a:r>
              <a:rPr lang="ru-RU" dirty="0"/>
              <a:t>• </a:t>
            </a:r>
            <a:r>
              <a:rPr lang="ru-RU" i="1" dirty="0"/>
              <a:t>Терминальные функции </a:t>
            </a:r>
            <a:r>
              <a:rPr lang="ru-RU" dirty="0"/>
              <a:t>высокого уровня обеспечивают </a:t>
            </a:r>
            <a:r>
              <a:rPr lang="ru-RU" b="1" dirty="0"/>
              <a:t>чтение потока символов </a:t>
            </a:r>
            <a:r>
              <a:rPr lang="ru-RU" dirty="0"/>
              <a:t>из входного буфера, а также запись данных в буфер экрана терминала. Оба потока</a:t>
            </a:r>
            <a:br>
              <a:rPr lang="ru-RU" dirty="0"/>
            </a:br>
            <a:r>
              <a:rPr lang="ru-RU" dirty="0"/>
              <a:t>данных (входной и выходной) могут быть перенаправлены, так чтобы чтение и запись данных производилась в текстовые файлы.</a:t>
            </a:r>
            <a:br>
              <a:rPr lang="ru-RU" dirty="0"/>
            </a:br>
            <a:r>
              <a:rPr lang="ru-RU" dirty="0"/>
              <a:t>• </a:t>
            </a:r>
            <a:r>
              <a:rPr lang="ru-RU" i="1" dirty="0"/>
              <a:t>Терминальные функции низкого уровня </a:t>
            </a:r>
            <a:r>
              <a:rPr lang="ru-RU" dirty="0"/>
              <a:t>позволяют получить детальную информацию о событиях, поступивших от клавиатуры или мыши, а также определить, какие действия над окном терминала выполнил пользователь (например, перетаскивание, изменение размера и т.п.). С помощью этой группы функций в программе </a:t>
            </a:r>
            <a:r>
              <a:rPr lang="ru-RU" b="1" dirty="0"/>
              <a:t>можно</a:t>
            </a:r>
            <a:r>
              <a:rPr lang="ru-RU" dirty="0"/>
              <a:t> также </a:t>
            </a:r>
            <a:r>
              <a:rPr lang="ru-RU" b="1" dirty="0"/>
              <a:t>задать размер и положение окна терминала</a:t>
            </a:r>
            <a:r>
              <a:rPr lang="ru-RU" dirty="0"/>
              <a:t>, а </a:t>
            </a:r>
            <a:r>
              <a:rPr lang="ru-RU" b="1" dirty="0"/>
              <a:t>также цвет отображаемых символов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2A1E0-CE5C-4814-A1BC-0FF6D146AEE1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6029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71600" y="378904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STD_INPUT_HANDLE=-10</a:t>
            </a:r>
          </a:p>
          <a:p>
            <a:r>
              <a:rPr lang="en-US" b="1" dirty="0"/>
              <a:t>STD_OUTPUT_HANDLE=-11</a:t>
            </a:r>
          </a:p>
          <a:p>
            <a:r>
              <a:rPr lang="en-US" b="1" dirty="0"/>
              <a:t>STD_ERROR_HANDLE=-12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155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5256584" cy="47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924944"/>
            <a:ext cx="872582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9168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Когда работа завершена, дескриптор надо закрыть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87138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4766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Ввод строки с клавиатуры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0050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 количестве вводимых символов надо учесть символ конца строки и возврата каретки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640960" cy="565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13432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013176"/>
            <a:ext cx="316778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Стандартные  структуры данных ОС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 помощью структуры COORD в терминальные функции передаются X- и Y-координаты позиции символа на экране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35699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SMALL_RECT позволяет определить на экране терминала прямоугольный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символьный блок, координаты которого задаются в позициях символов: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331</Words>
  <Application>Microsoft Office PowerPoint</Application>
  <PresentationFormat>Экран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Работа с консолью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консолью</dc:title>
  <dc:creator>User</dc:creator>
  <cp:lastModifiedBy>User</cp:lastModifiedBy>
  <cp:revision>28</cp:revision>
  <dcterms:created xsi:type="dcterms:W3CDTF">2021-12-19T12:55:32Z</dcterms:created>
  <dcterms:modified xsi:type="dcterms:W3CDTF">2022-01-18T03:48:07Z</dcterms:modified>
</cp:coreProperties>
</file>