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ACEED4-7A5F-FDF7-A6B0-7A084CD5004A}" v="8" dt="2022-01-25T06:57:23.5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Чащин Трофим Александрович" userId="S::chashchin.ta@students.dvfu.ru::0e3dce00-6006-4da8-b59b-02e392ba98e3" providerId="AD" clId="Web-{F2ACEED4-7A5F-FDF7-A6B0-7A084CD5004A}"/>
    <pc:docChg chg="modSld">
      <pc:chgData name="Чащин Трофим Александрович" userId="S::chashchin.ta@students.dvfu.ru::0e3dce00-6006-4da8-b59b-02e392ba98e3" providerId="AD" clId="Web-{F2ACEED4-7A5F-FDF7-A6B0-7A084CD5004A}" dt="2022-01-25T06:57:23.527" v="4" actId="20577"/>
      <pc:docMkLst>
        <pc:docMk/>
      </pc:docMkLst>
      <pc:sldChg chg="modSp">
        <pc:chgData name="Чащин Трофим Александрович" userId="S::chashchin.ta@students.dvfu.ru::0e3dce00-6006-4da8-b59b-02e392ba98e3" providerId="AD" clId="Web-{F2ACEED4-7A5F-FDF7-A6B0-7A084CD5004A}" dt="2022-01-25T06:57:23.527" v="4" actId="20577"/>
        <pc:sldMkLst>
          <pc:docMk/>
          <pc:sldMk cId="3109700873" sldId="257"/>
        </pc:sldMkLst>
        <pc:spChg chg="mod">
          <ac:chgData name="Чащин Трофим Александрович" userId="S::chashchin.ta@students.dvfu.ru::0e3dce00-6006-4da8-b59b-02e392ba98e3" providerId="AD" clId="Web-{F2ACEED4-7A5F-FDF7-A6B0-7A084CD5004A}" dt="2022-01-25T06:57:23.527" v="4" actId="20577"/>
          <ac:spMkLst>
            <pc:docMk/>
            <pc:sldMk cId="3109700873" sldId="257"/>
            <ac:spMk id="2" creationId="{A9FD2BFD-281D-474C-9C19-F67D6327C55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AD49-434E-43A5-8AEC-D7F63A7542CD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4D209-BDCA-4B18-8DFC-47A2CA792292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259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AD49-434E-43A5-8AEC-D7F63A7542CD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4D209-BDCA-4B18-8DFC-47A2CA7922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5420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AD49-434E-43A5-8AEC-D7F63A7542CD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4D209-BDCA-4B18-8DFC-47A2CA7922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9452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AD49-434E-43A5-8AEC-D7F63A7542CD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4D209-BDCA-4B18-8DFC-47A2CA7922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651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AD49-434E-43A5-8AEC-D7F63A7542CD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4D209-BDCA-4B18-8DFC-47A2CA792292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314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AD49-434E-43A5-8AEC-D7F63A7542CD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4D209-BDCA-4B18-8DFC-47A2CA7922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9195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AD49-434E-43A5-8AEC-D7F63A7542CD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4D209-BDCA-4B18-8DFC-47A2CA7922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1907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AD49-434E-43A5-8AEC-D7F63A7542CD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4D209-BDCA-4B18-8DFC-47A2CA7922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898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AD49-434E-43A5-8AEC-D7F63A7542CD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4D209-BDCA-4B18-8DFC-47A2CA7922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9203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28AD49-434E-43A5-8AEC-D7F63A7542CD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A4D209-BDCA-4B18-8DFC-47A2CA7922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534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AD49-434E-43A5-8AEC-D7F63A7542CD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4D209-BDCA-4B18-8DFC-47A2CA7922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958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228AD49-434E-43A5-8AEC-D7F63A7542CD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9A4D209-BDCA-4B18-8DFC-47A2CA792292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052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216575-1D37-4C7D-B33C-90793E169E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AVX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инструкции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1AC40BE-2E68-4FBD-B6F1-B180B7186378}"/>
              </a:ext>
            </a:extLst>
          </p:cNvPr>
          <p:cNvSpPr/>
          <p:nvPr/>
        </p:nvSpPr>
        <p:spPr>
          <a:xfrm>
            <a:off x="1018903" y="4542749"/>
            <a:ext cx="312637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Презентацию подготовил студент Б8119-09.03.04прогин Копийко Андрей</a:t>
            </a:r>
          </a:p>
        </p:txBody>
      </p:sp>
    </p:spTree>
    <p:extLst>
      <p:ext uri="{BB962C8B-B14F-4D97-AF65-F5344CB8AC3E}">
        <p14:creationId xmlns:p14="http://schemas.microsoft.com/office/powerpoint/2010/main" val="2709064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285EC9D-F0AF-40DB-9FF5-E9D208DA6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36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703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43C2B65-4F6B-4CC1-A0C2-92E18E0E1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53400" cy="35052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D80DB3F-836D-4485-BD3D-43FD7E1B7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05200"/>
            <a:ext cx="7542326" cy="283544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B9CF667-5660-4100-89F9-46E0722E54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2326" y="3505201"/>
            <a:ext cx="4649674" cy="282284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2E0EB88-3638-4D40-925D-29D68E1904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3400" y="0"/>
            <a:ext cx="4038600" cy="207149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A876453-D6FC-40D0-B805-1FE032D33F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3400" y="2071497"/>
            <a:ext cx="4038600" cy="143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506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320D254-079B-4287-B6C9-DF782EB7E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774" y="2177118"/>
            <a:ext cx="5673592" cy="1382658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E2C3570-AB2D-4A3D-9E99-4872071CD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308" y="3581094"/>
            <a:ext cx="5704523" cy="151386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C383833-65D4-47C3-90D9-8D3D494F30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5774" y="5085701"/>
            <a:ext cx="5676226" cy="121196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39ED8BC-33FA-4908-8014-074C8682DA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0310" y="1142994"/>
            <a:ext cx="5704522" cy="10858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C1B4C1E-B6A1-4775-80B7-23CED18A88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8408" y="0"/>
            <a:ext cx="5673592" cy="115503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AC761B1-0DFF-4575-9B86-386805BC0B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6505575" cy="18669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8B39904-85EE-403B-AF0D-064C2451E8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4253338"/>
            <a:ext cx="6505575" cy="204433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A0F5C08-5367-4D5B-9CEE-C500916EDA5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1866900"/>
            <a:ext cx="6505575" cy="238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319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F057B65-B479-4BC8-8D21-8B5FC2B6A2F1}"/>
              </a:ext>
            </a:extLst>
          </p:cNvPr>
          <p:cNvSpPr/>
          <p:nvPr/>
        </p:nvSpPr>
        <p:spPr>
          <a:xfrm>
            <a:off x="105878" y="0"/>
            <a:ext cx="12086121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 программ с использованием AVX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извлечения 2-го числа из регистра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err="1"/>
              <a:t>entry_point</a:t>
            </a:r>
            <a:r>
              <a:rPr lang="en-US" dirty="0"/>
              <a:t> proc</a:t>
            </a:r>
          </a:p>
          <a:p>
            <a:pPr algn="just"/>
            <a:r>
              <a:rPr lang="en-US" dirty="0"/>
              <a:t>mov rax,1</a:t>
            </a:r>
          </a:p>
          <a:p>
            <a:pPr algn="just"/>
            <a:r>
              <a:rPr lang="ru-RU" dirty="0"/>
              <a:t>с</a:t>
            </a:r>
            <a:r>
              <a:rPr lang="en-US" dirty="0" err="1"/>
              <a:t>puid</a:t>
            </a:r>
            <a:r>
              <a:rPr lang="ru-RU" dirty="0"/>
              <a:t>// по содержимому </a:t>
            </a:r>
            <a:r>
              <a:rPr lang="en-US" dirty="0" err="1"/>
              <a:t>rax</a:t>
            </a:r>
            <a:r>
              <a:rPr lang="en-US" dirty="0"/>
              <a:t> </a:t>
            </a:r>
            <a:r>
              <a:rPr lang="ru-RU" dirty="0"/>
              <a:t>производится идентификация микропроцессора</a:t>
            </a:r>
            <a:endParaRPr lang="en-US" dirty="0"/>
          </a:p>
          <a:p>
            <a:pPr algn="just"/>
            <a:r>
              <a:rPr lang="en-US" dirty="0"/>
              <a:t>and rcx,10000000h </a:t>
            </a:r>
          </a:p>
          <a:p>
            <a:pPr algn="just"/>
            <a:r>
              <a:rPr lang="en-US" dirty="0"/>
              <a:t>r</a:t>
            </a:r>
            <a:r>
              <a:rPr lang="ru-RU" dirty="0"/>
              <a:t>с</a:t>
            </a:r>
            <a:r>
              <a:rPr lang="en-US" dirty="0"/>
              <a:t>x:= r</a:t>
            </a:r>
            <a:r>
              <a:rPr lang="ru-RU" dirty="0"/>
              <a:t>с</a:t>
            </a:r>
            <a:r>
              <a:rPr lang="en-US" dirty="0"/>
              <a:t>x v 1000 0000h (28 </a:t>
            </a:r>
            <a:r>
              <a:rPr lang="ru-RU" dirty="0"/>
              <a:t>разряд)</a:t>
            </a:r>
            <a:endParaRPr lang="en-US" dirty="0"/>
          </a:p>
          <a:p>
            <a:pPr algn="just"/>
            <a:r>
              <a:rPr lang="en-US" dirty="0" err="1"/>
              <a:t>jnz</a:t>
            </a:r>
            <a:r>
              <a:rPr lang="en-US" dirty="0"/>
              <a:t> exit1</a:t>
            </a:r>
            <a:r>
              <a:rPr lang="ru-RU" dirty="0"/>
              <a:t>// перейти на </a:t>
            </a:r>
            <a:r>
              <a:rPr lang="en-US" dirty="0"/>
              <a:t>exit, </a:t>
            </a:r>
            <a:r>
              <a:rPr lang="ru-RU" dirty="0"/>
              <a:t>если не нуль</a:t>
            </a:r>
          </a:p>
          <a:p>
            <a:pPr algn="just"/>
            <a:r>
              <a:rPr lang="en-US" dirty="0"/>
              <a:t>invoke MessageBox,0,addr </a:t>
            </a:r>
            <a:r>
              <a:rPr lang="en-US" dirty="0" err="1"/>
              <a:t>inf,addr</a:t>
            </a:r>
            <a:r>
              <a:rPr lang="en-US" dirty="0"/>
              <a:t> </a:t>
            </a:r>
            <a:r>
              <a:rPr lang="en-US" dirty="0" err="1"/>
              <a:t>titl,MB_OK</a:t>
            </a:r>
            <a:endParaRPr lang="ru-RU" dirty="0"/>
          </a:p>
          <a:p>
            <a:pPr algn="just"/>
            <a:r>
              <a:rPr lang="en-US" dirty="0" err="1"/>
              <a:t>jmp</a:t>
            </a:r>
            <a:r>
              <a:rPr lang="en-US" dirty="0"/>
              <a:t> exit2</a:t>
            </a:r>
            <a:endParaRPr lang="ru-RU" dirty="0"/>
          </a:p>
          <a:p>
            <a:pPr algn="just"/>
            <a:r>
              <a:rPr lang="en-US" dirty="0"/>
              <a:t>exit1:</a:t>
            </a:r>
            <a:endParaRPr lang="ru-RU" dirty="0"/>
          </a:p>
          <a:p>
            <a:pPr algn="just"/>
            <a:r>
              <a:rPr lang="en-US" dirty="0"/>
              <a:t>invoke MessageBox,0,addr </a:t>
            </a:r>
            <a:r>
              <a:rPr lang="en-US" dirty="0" err="1"/>
              <a:t>szInf,addr</a:t>
            </a:r>
            <a:r>
              <a:rPr lang="en-US" dirty="0"/>
              <a:t> </a:t>
            </a:r>
            <a:r>
              <a:rPr lang="en-US" dirty="0" err="1"/>
              <a:t>titl,MB_ICONINFORMATION</a:t>
            </a:r>
            <a:endParaRPr lang="ru-RU" dirty="0"/>
          </a:p>
          <a:p>
            <a:pPr algn="just"/>
            <a:r>
              <a:rPr lang="en-US" dirty="0"/>
              <a:t>exit2:</a:t>
            </a:r>
            <a:endParaRPr lang="ru-RU" dirty="0"/>
          </a:p>
          <a:p>
            <a:pPr algn="just"/>
            <a:r>
              <a:rPr lang="ru-RU" dirty="0"/>
              <a:t>.</a:t>
            </a:r>
            <a:r>
              <a:rPr lang="en-US" dirty="0"/>
              <a:t>data b1 dd 10, 8, 9, 6</a:t>
            </a:r>
            <a:endParaRPr lang="ru-RU" dirty="0"/>
          </a:p>
          <a:p>
            <a:pPr algn="just"/>
            <a:r>
              <a:rPr lang="en-US" dirty="0" err="1"/>
              <a:t>buf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?</a:t>
            </a:r>
            <a:endParaRPr lang="ru-RU" dirty="0"/>
          </a:p>
          <a:p>
            <a:pPr algn="just"/>
            <a:r>
              <a:rPr lang="en-US" dirty="0" err="1"/>
              <a:t>frmt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"2-</a:t>
            </a:r>
            <a:r>
              <a:rPr lang="ru-RU" dirty="0"/>
              <a:t>е число из </a:t>
            </a:r>
            <a:r>
              <a:rPr lang="en-US" dirty="0"/>
              <a:t>XMM = %d",0</a:t>
            </a:r>
            <a:endParaRPr lang="ru-RU" dirty="0"/>
          </a:p>
          <a:p>
            <a:pPr algn="just"/>
            <a:r>
              <a:rPr lang="en-US" dirty="0"/>
              <a:t>.code </a:t>
            </a:r>
            <a:r>
              <a:rPr lang="en-US" dirty="0" err="1"/>
              <a:t>vmovups</a:t>
            </a:r>
            <a:r>
              <a:rPr lang="en-US" dirty="0"/>
              <a:t> xmm2, b1</a:t>
            </a:r>
            <a:endParaRPr lang="ru-RU" dirty="0"/>
          </a:p>
          <a:p>
            <a:pPr algn="just"/>
            <a:r>
              <a:rPr lang="en-US" dirty="0" err="1"/>
              <a:t>vpextrd</a:t>
            </a:r>
            <a:r>
              <a:rPr lang="en-US" dirty="0"/>
              <a:t> eax,xmm2,2</a:t>
            </a:r>
            <a:r>
              <a:rPr lang="ru-RU" dirty="0"/>
              <a:t>//</a:t>
            </a:r>
            <a:r>
              <a:rPr lang="en-US" dirty="0"/>
              <a:t> </a:t>
            </a:r>
            <a:r>
              <a:rPr lang="ru-RU" dirty="0"/>
              <a:t>извлечение 2-го числа з </a:t>
            </a:r>
            <a:r>
              <a:rPr lang="en-US" dirty="0" err="1"/>
              <a:t>xmm</a:t>
            </a:r>
            <a:endParaRPr lang="ru-RU" dirty="0"/>
          </a:p>
          <a:p>
            <a:pPr algn="just"/>
            <a:r>
              <a:rPr lang="en-US" dirty="0"/>
              <a:t>invoke </a:t>
            </a:r>
            <a:r>
              <a:rPr lang="en-US" dirty="0" err="1"/>
              <a:t>wsprintf</a:t>
            </a:r>
            <a:r>
              <a:rPr lang="en-US" dirty="0"/>
              <a:t>, </a:t>
            </a:r>
            <a:r>
              <a:rPr lang="en-US" dirty="0" err="1"/>
              <a:t>addr</a:t>
            </a:r>
            <a:r>
              <a:rPr lang="en-US" dirty="0"/>
              <a:t> </a:t>
            </a:r>
            <a:r>
              <a:rPr lang="en-US" dirty="0" err="1"/>
              <a:t>buf</a:t>
            </a:r>
            <a:r>
              <a:rPr lang="en-US" dirty="0"/>
              <a:t>, </a:t>
            </a:r>
            <a:r>
              <a:rPr lang="en-US" dirty="0" err="1"/>
              <a:t>addr</a:t>
            </a:r>
            <a:r>
              <a:rPr lang="en-US" dirty="0"/>
              <a:t> </a:t>
            </a:r>
            <a:r>
              <a:rPr lang="en-US" dirty="0" err="1"/>
              <a:t>frmt</a:t>
            </a:r>
            <a:r>
              <a:rPr lang="en-US" dirty="0"/>
              <a:t>, </a:t>
            </a:r>
            <a:r>
              <a:rPr lang="en-US" dirty="0" err="1"/>
              <a:t>eax</a:t>
            </a:r>
            <a:endParaRPr lang="ru-RU" dirty="0"/>
          </a:p>
          <a:p>
            <a:pPr algn="just"/>
            <a:r>
              <a:rPr lang="en-US" dirty="0"/>
              <a:t>invoke MessageBox,0,addr </a:t>
            </a:r>
            <a:r>
              <a:rPr lang="en-US" dirty="0" err="1"/>
              <a:t>buf,addr</a:t>
            </a:r>
            <a:r>
              <a:rPr lang="en-US" dirty="0"/>
              <a:t> titl1,MB_OK</a:t>
            </a:r>
            <a:endParaRPr lang="ru-RU" dirty="0"/>
          </a:p>
          <a:p>
            <a:pPr algn="just"/>
            <a:r>
              <a:rPr lang="en-US" dirty="0"/>
              <a:t>invoke ExitProcess,0</a:t>
            </a:r>
            <a:endParaRPr lang="ru-RU" dirty="0"/>
          </a:p>
          <a:p>
            <a:pPr algn="just"/>
            <a:r>
              <a:rPr lang="en-US" dirty="0" err="1"/>
              <a:t>entry_point</a:t>
            </a:r>
            <a:r>
              <a:rPr lang="en-US" dirty="0"/>
              <a:t> </a:t>
            </a:r>
            <a:r>
              <a:rPr lang="en-US" dirty="0" err="1"/>
              <a:t>endp</a:t>
            </a:r>
            <a:endParaRPr lang="ru-RU" dirty="0"/>
          </a:p>
          <a:p>
            <a:pPr algn="just"/>
            <a:r>
              <a:rPr lang="en-US" dirty="0"/>
              <a:t>end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804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3DE4C39-41F5-414C-955D-946449DB8664}"/>
              </a:ext>
            </a:extLst>
          </p:cNvPr>
          <p:cNvSpPr/>
          <p:nvPr/>
        </p:nvSpPr>
        <p:spPr>
          <a:xfrm>
            <a:off x="202130" y="0"/>
            <a:ext cx="12066872" cy="643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/>
              <a:t>Пример параллельного сложения двух массивов чисел с помощью команды </a:t>
            </a:r>
            <a:r>
              <a:rPr lang="ru-RU" sz="2400" b="1" dirty="0" err="1"/>
              <a:t>vpaddd</a:t>
            </a:r>
            <a:r>
              <a:rPr lang="ru-RU" sz="2400" b="1" dirty="0"/>
              <a:t>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\masm64\include64\masm64rt.inc//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подключаемые библиотеки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mas1 dd 10, 5, 2, 1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mas2 dd 16,10, 9, 8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 dd 4 dup(0),0</a:t>
            </a:r>
          </a:p>
          <a:p>
            <a:pPr algn="just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dd 4 DUP(0),0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_title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 чисел через распаковку и преобразование",0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</a:p>
          <a:p>
            <a:pPr algn="just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entry_point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eax,4</a:t>
            </a:r>
          </a:p>
          <a:p>
            <a:pPr algn="just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vmovups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xmm1, mas1\\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переслать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невыровненные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упакованные значения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vmovups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xmm2, mas2 \\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переслать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невыровненные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упакованные значения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vpaddd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xmm3, xmm1, xmm2 \\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операция циклического сложения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vpextrd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r10d,xmm3,0 \\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извлечение 0-го числа з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xmm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vpextrd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r11d,xmm3,1 \\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извлечение 1-го числа з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xmm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vpextrd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r12d,xmm3,2 \\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извлечение 2-го числа з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xmm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vpextrd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r13d,xmm3,3 \\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извлечение 3-го числа з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xmm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movsxd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r10,r10d \\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расширение разрядности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movsxd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r11,r11d</a:t>
            </a:r>
          </a:p>
          <a:p>
            <a:pPr algn="just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movsxd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r12,r12d</a:t>
            </a:r>
          </a:p>
          <a:p>
            <a:pPr algn="just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movsxd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r13,r13d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invoke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wsprintf,ADDR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buf,ADDR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_info,r10,r11,r12,r13; 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invoke ExitProcess,0</a:t>
            </a:r>
          </a:p>
          <a:p>
            <a:pPr algn="just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entry_point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endp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228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9FD2BFD-281D-474C-9C19-F67D6327C55E}"/>
              </a:ext>
            </a:extLst>
          </p:cNvPr>
          <p:cNvSpPr/>
          <p:nvPr/>
        </p:nvSpPr>
        <p:spPr>
          <a:xfrm>
            <a:off x="536895" y="819753"/>
            <a:ext cx="11006356" cy="419198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ru-RU" sz="2000" b="1" dirty="0">
                <a:latin typeface="Times New Roman"/>
                <a:cs typeface="Times New Roman"/>
              </a:rPr>
              <a:t>Advanced </a:t>
            </a:r>
            <a:r>
              <a:rPr lang="ru-RU" sz="2000" b="1" dirty="0" err="1">
                <a:latin typeface="Times New Roman"/>
                <a:cs typeface="Times New Roman"/>
              </a:rPr>
              <a:t>Vector</a:t>
            </a:r>
            <a:r>
              <a:rPr lang="ru-RU" sz="2000" b="1" dirty="0">
                <a:latin typeface="Times New Roman"/>
                <a:cs typeface="Times New Roman"/>
              </a:rPr>
              <a:t> </a:t>
            </a:r>
            <a:r>
              <a:rPr lang="ru-RU" sz="2000" b="1" dirty="0" err="1">
                <a:latin typeface="Times New Roman"/>
                <a:cs typeface="Times New Roman"/>
              </a:rPr>
              <a:t>Extensions</a:t>
            </a:r>
            <a:r>
              <a:rPr lang="ru-RU" sz="2000" b="1" dirty="0">
                <a:latin typeface="Times New Roman"/>
                <a:cs typeface="Times New Roman"/>
              </a:rPr>
              <a:t> (AVX)</a:t>
            </a:r>
            <a:r>
              <a:rPr lang="ru-RU" sz="2000" dirty="0">
                <a:latin typeface="Times New Roman"/>
                <a:cs typeface="Times New Roman"/>
              </a:rPr>
              <a:t> — расширение системы команд x86 для микропроцессоров </a:t>
            </a:r>
            <a:r>
              <a:rPr lang="ru-RU" sz="2000">
                <a:latin typeface="Times New Roman"/>
                <a:cs typeface="Times New Roman"/>
              </a:rPr>
              <a:t>Intel и AMD. Набор команд AVX представляет собой расширение наборов команд SSE, которые </a:t>
            </a:r>
            <a:r>
              <a:rPr lang="ru-RU" sz="2000" dirty="0">
                <a:latin typeface="Times New Roman"/>
                <a:cs typeface="Times New Roman"/>
              </a:rPr>
              <a:t> поддерживаются всеми современными процессорами. В частности, AVX расширяет изначально 128-битные регистры SSE до 256 бит. Новые 256-битные регистры обозначаются как ymm0-ymm15 (для 32-битной программы доступны только ymm0-ymm7); при этом 128-битные SSE регистры xmm0-xmm15 ссылаются на младшие 128 бит соответствующего AVX регистра. 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Чтобы эффективно работать с новыми 256-битными регистрами, в AVX было добавлено несметное количество инструкций. Однако, большинство из них представляет собой лишь немного изменённые версии уже знакомых нам инструкций SSE.</a:t>
            </a:r>
          </a:p>
        </p:txBody>
      </p:sp>
    </p:spTree>
    <p:extLst>
      <p:ext uri="{BB962C8B-B14F-4D97-AF65-F5344CB8AC3E}">
        <p14:creationId xmlns:p14="http://schemas.microsoft.com/office/powerpoint/2010/main" val="3109700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C7B21F8-4DD4-4D28-94A1-D8D9EC6BE24D}"/>
              </a:ext>
            </a:extLst>
          </p:cNvPr>
          <p:cNvSpPr/>
          <p:nvPr/>
        </p:nvSpPr>
        <p:spPr>
          <a:xfrm>
            <a:off x="2330741" y="689643"/>
            <a:ext cx="75305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Визуализация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AVX 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регистра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Использование Intel AVX - ElectroProg">
            <a:extLst>
              <a:ext uri="{FF2B5EF4-FFF2-40B4-BE49-F238E27FC236}">
                <a16:creationId xmlns:a16="http://schemas.microsoft.com/office/drawing/2014/main" id="{1633CCBF-EEA7-4E40-87E8-656935BF3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325" y="2504635"/>
            <a:ext cx="9653349" cy="289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692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E749773-6A35-4886-8AD3-DF9B4CA07FB1}"/>
              </a:ext>
            </a:extLst>
          </p:cNvPr>
          <p:cNvSpPr/>
          <p:nvPr/>
        </p:nvSpPr>
        <p:spPr>
          <a:xfrm>
            <a:off x="450209" y="122820"/>
            <a:ext cx="11291581" cy="6044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Большинство инструкций представляет собой немного изменённые версии инструкций SSE. Так, каждая инструкция из SSE (а также SSE2, SSE3, SSSE3, SSE4.1, SSE4.2 и AES-NI) имеет в AVX свой аналог с префиксом v. Кроме префикса, такие AVX-инструкции отличаются еще и тем, что могут иметь три операнда: первый операнд указывает, куда писать результат, а остальные два — откуда брать данные.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Трёхоперандные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инструкции во-первых позволяют избавиться от лишних операций копирования регистров в коде, а во-вторых упрощают написание оптимизирующих компиляторов.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indent="457200" algn="just">
              <a:lnSpc>
                <a:spcPct val="150000"/>
              </a:lnSpc>
            </a:pPr>
            <a:r>
              <a:rPr lang="en-US" sz="2000" dirty="0" err="1"/>
              <a:t>movdqa</a:t>
            </a:r>
            <a:r>
              <a:rPr lang="en-US" sz="2000" dirty="0"/>
              <a:t> xmm2, xmm0; </a:t>
            </a:r>
            <a:r>
              <a:rPr lang="ru-RU" sz="2000" dirty="0"/>
              <a:t>пересылка 128-разрядного кода</a:t>
            </a:r>
            <a:endParaRPr lang="en-US" sz="2000" dirty="0"/>
          </a:p>
          <a:p>
            <a:pPr indent="457200" algn="just">
              <a:lnSpc>
                <a:spcPct val="150000"/>
              </a:lnSpc>
            </a:pPr>
            <a:r>
              <a:rPr lang="en-US" sz="2000" dirty="0" err="1"/>
              <a:t>punpcklbw</a:t>
            </a:r>
            <a:r>
              <a:rPr lang="en-US" sz="2000" dirty="0"/>
              <a:t> xmm0, xmm1; </a:t>
            </a:r>
            <a:r>
              <a:rPr lang="ru-RU" sz="2000" dirty="0"/>
              <a:t>попарное объединение мл. разрядов</a:t>
            </a:r>
            <a:endParaRPr lang="en-US" sz="2000" dirty="0"/>
          </a:p>
          <a:p>
            <a:pPr indent="457200" algn="just">
              <a:lnSpc>
                <a:spcPct val="150000"/>
              </a:lnSpc>
            </a:pPr>
            <a:r>
              <a:rPr lang="en-US" sz="2000" dirty="0" err="1"/>
              <a:t>punpckhbw</a:t>
            </a:r>
            <a:r>
              <a:rPr lang="en-US" sz="2000" dirty="0"/>
              <a:t> xmm2, xmm1</a:t>
            </a:r>
          </a:p>
          <a:p>
            <a:pPr algn="just">
              <a:lnSpc>
                <a:spcPct val="150000"/>
              </a:lnSpc>
            </a:pPr>
            <a:r>
              <a:rPr lang="ru-RU" sz="2000" dirty="0"/>
              <a:t>Может быть переписан с </a:t>
            </a:r>
            <a:r>
              <a:rPr lang="en-US" sz="2000" dirty="0"/>
              <a:t>AVX </a:t>
            </a:r>
            <a:r>
              <a:rPr lang="ru-RU" sz="2000" dirty="0"/>
              <a:t>как</a:t>
            </a:r>
            <a:r>
              <a:rPr lang="en-US" sz="2000" dirty="0"/>
              <a:t>:</a:t>
            </a:r>
          </a:p>
          <a:p>
            <a:pPr indent="457200" algn="just">
              <a:lnSpc>
                <a:spcPct val="150000"/>
              </a:lnSpc>
            </a:pPr>
            <a:r>
              <a:rPr lang="en-US" sz="2000" dirty="0" err="1"/>
              <a:t>vpunpckhbw</a:t>
            </a:r>
            <a:r>
              <a:rPr lang="en-US" sz="2000" dirty="0"/>
              <a:t> xmm2, xmm0, xmm1</a:t>
            </a:r>
          </a:p>
          <a:p>
            <a:pPr indent="457200" algn="just">
              <a:lnSpc>
                <a:spcPct val="150000"/>
              </a:lnSpc>
            </a:pPr>
            <a:r>
              <a:rPr lang="en-US" sz="2000" dirty="0" err="1"/>
              <a:t>vpunpcklbw</a:t>
            </a:r>
            <a:r>
              <a:rPr lang="en-US" sz="2000" dirty="0"/>
              <a:t> xmm0, xmm0, xmm1.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592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2E7440B-7869-41FD-AD5F-171BE1A94061}"/>
              </a:ext>
            </a:extLst>
          </p:cNvPr>
          <p:cNvSpPr/>
          <p:nvPr/>
        </p:nvSpPr>
        <p:spPr>
          <a:xfrm>
            <a:off x="251670" y="735053"/>
            <a:ext cx="11333525" cy="4191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этом команды с префиксом v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зануляют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старшие 128 бит того AVX регистра, в который они пишут. Например, инструкция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vpaddw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xmm0, xmm1, xmm2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занулит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старшие 128-бит регистра ymm0.</a:t>
            </a:r>
          </a:p>
          <a:p>
            <a:pPr indent="457200" algn="just"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Кроме того, некоторые SSE-инструкции были расширены в AVX для работы с 256-битными регистрами. К таким инструкциям относятся все команды, работающие с числами с плавающей точкой (как одинарной, так и двойной точности). Например следующий AVX код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обрабатывает сразу 4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ct val="150000"/>
              </a:lnSpc>
            </a:pP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vmovapd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ymm0, [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esi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indent="457200" algn="just">
              <a:lnSpc>
                <a:spcPct val="150000"/>
              </a:lnSpc>
            </a:pP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vmulpd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ymm0, ymm0, [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edx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indent="457200" algn="just">
              <a:lnSpc>
                <a:spcPct val="150000"/>
              </a:lnSpc>
            </a:pP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vmovapd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], ymm0</a:t>
            </a:r>
          </a:p>
        </p:txBody>
      </p:sp>
    </p:spTree>
    <p:extLst>
      <p:ext uri="{BB962C8B-B14F-4D97-AF65-F5344CB8AC3E}">
        <p14:creationId xmlns:p14="http://schemas.microsoft.com/office/powerpoint/2010/main" val="2810374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43FAFC0-9063-4A1A-B0F4-49955AC52FEE}"/>
              </a:ext>
            </a:extLst>
          </p:cNvPr>
          <p:cNvSpPr/>
          <p:nvPr/>
        </p:nvSpPr>
        <p:spPr>
          <a:xfrm>
            <a:off x="380300" y="102576"/>
            <a:ext cx="11297175" cy="6653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AVX включает в себя некоторые новые инструкции</a:t>
            </a:r>
            <a:r>
              <a:rPr lang="en-US" sz="3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 algn="just">
              <a:lnSpc>
                <a:spcPts val="2900"/>
              </a:lnSpc>
              <a:buFont typeface="Arial" panose="020B0604020202020204" pitchFamily="34" charset="0"/>
              <a:buChar char="•"/>
            </a:pP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vbroadcastss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vbroadcastsd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/vbroadcastf128 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заполнение всего AVX регистра одним и тем же загруженным значением</a:t>
            </a:r>
          </a:p>
          <a:p>
            <a:pPr marL="285750" indent="-285750" algn="just">
              <a:lnSpc>
                <a:spcPts val="2900"/>
              </a:lnSpc>
              <a:buFont typeface="Arial" panose="020B0604020202020204" pitchFamily="34" charset="0"/>
              <a:buChar char="•"/>
            </a:pP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vmaskmovps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vmaskmovpd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условная загрузка/сохранение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чисел в AVX регистр в зависимости от знака чисел в другом AVX регистре</a:t>
            </a:r>
          </a:p>
          <a:p>
            <a:pPr marL="285750" indent="-285750" algn="just">
              <a:lnSpc>
                <a:spcPts val="2900"/>
              </a:lnSpc>
              <a:buFont typeface="Arial" panose="020B0604020202020204" pitchFamily="34" charset="0"/>
              <a:buChar char="•"/>
            </a:pP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vzeroupper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обнуление старших 128 бит всех AVX регистров</a:t>
            </a:r>
          </a:p>
          <a:p>
            <a:pPr marL="285750" indent="-285750" algn="just">
              <a:lnSpc>
                <a:spcPts val="2900"/>
              </a:lnSpc>
              <a:buFont typeface="Arial" panose="020B0604020202020204" pitchFamily="34" charset="0"/>
              <a:buChar char="•"/>
            </a:pP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vzeroall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полное обнуление всех AVX регистров</a:t>
            </a:r>
          </a:p>
          <a:p>
            <a:pPr marL="285750" indent="-285750" algn="just">
              <a:lnSpc>
                <a:spcPts val="2900"/>
              </a:lnSpc>
              <a:buFont typeface="Arial" panose="020B0604020202020204" pitchFamily="34" charset="0"/>
              <a:buChar char="•"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vinsertf128/vextractf128 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вставка/получение любой 128-битной части 256-битного AVX регистра</a:t>
            </a:r>
          </a:p>
          <a:p>
            <a:pPr marL="285750" indent="-285750" algn="just">
              <a:lnSpc>
                <a:spcPts val="2900"/>
              </a:lnSpc>
              <a:buFont typeface="Arial" panose="020B0604020202020204" pitchFamily="34" charset="0"/>
              <a:buChar char="•"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vperm2f128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перестановка 128-битных частей 256-битного AVX регистра. Параметр перестановки задаётся статически.</a:t>
            </a:r>
          </a:p>
          <a:p>
            <a:pPr marL="285750" indent="-285750" algn="just">
              <a:lnSpc>
                <a:spcPts val="2900"/>
              </a:lnSpc>
              <a:buFont typeface="Arial" panose="020B0604020202020204" pitchFamily="34" charset="0"/>
              <a:buChar char="•"/>
            </a:pP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vpermilps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vpermilpd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перестановка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чисел внутри 128-битных частей 256-битного AVX регистра. При этом параметры перестановки берутся из другого AVX регистра.</a:t>
            </a:r>
          </a:p>
          <a:p>
            <a:pPr marL="285750" indent="-285750" algn="just">
              <a:lnSpc>
                <a:spcPts val="2900"/>
              </a:lnSpc>
              <a:buFont typeface="Arial" panose="020B0604020202020204" pitchFamily="34" charset="0"/>
              <a:buChar char="•"/>
            </a:pP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vldmxcsr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vstmxcsr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загрузка/сохранение управляющих параметров AVX (куда ж без этого!)</a:t>
            </a:r>
          </a:p>
          <a:p>
            <a:pPr marL="285750" indent="-285750" algn="just">
              <a:lnSpc>
                <a:spcPts val="2900"/>
              </a:lnSpc>
              <a:buFont typeface="Arial" panose="020B0604020202020204" pitchFamily="34" charset="0"/>
              <a:buChar char="•"/>
            </a:pP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xsaveopt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получение подсказки о том, какие AVX-регистры содержат данные. Эта команда сделана для разработчиков ОС и помогает им ускорить переключение контекста.</a:t>
            </a:r>
          </a:p>
          <a:p>
            <a:pPr algn="just"/>
            <a:endParaRPr lang="en-US" sz="20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317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E52312B-9672-4462-830E-414765A25C4C}"/>
              </a:ext>
            </a:extLst>
          </p:cNvPr>
          <p:cNvSpPr/>
          <p:nvPr/>
        </p:nvSpPr>
        <p:spPr>
          <a:xfrm>
            <a:off x="250257" y="231627"/>
            <a:ext cx="11800571" cy="623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Особенности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AVX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инструкций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Нежелательно смешивать SSE- и AVX-инструкции (в том числе AVX-аналоги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SSEинструкций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Чтобы перейти от выполнения AVX-инструкций к SSE-инструкциям процессор сохраняет в специальном кэше верхние 128 бит AVX регистров, на что может уйти полсотни тактов. Когда после SSE-инструкций процессор снова вернётся к выполнению AVX-инструкций, он восстановит верхние 128 бит AVX регистров, на что уйдёт ещё полсотни тактов. Поэтому смешивание SSE и AVX инструкций приведёт к заметному снижению производительности. Если вам нужна какая-то команда из SSE в AVX-коде, воспользуйтесь её AVX-аналогом с префиксом v.</a:t>
            </a:r>
          </a:p>
          <a:p>
            <a:pPr marL="342900" indent="-342900" algn="just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Сохранения верхней части AVX регистров при переходе к SSE-коду можно избежать, если обнулить верхние 128 бит AVX регистров с помощью команды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vzeroupper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или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vzeroall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Несмотря на то, что эти команды обнуляют все AVX регистры, они работают очень быстро. Правилом хорошего тона будет считаться использование одну из этих команд перед выходом из подпрограммы, использующей AVX.</a:t>
            </a:r>
          </a:p>
          <a:p>
            <a:pPr marL="342900" indent="-342900" algn="just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Команды загрузки/сохранения выровненных данных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vmovaps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vmovapd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vmovdqa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требуют, чтобы данные были выровнены на 16 байт, даже если сама команда загружает 32 байта.</a:t>
            </a:r>
          </a:p>
          <a:p>
            <a:pPr marL="342900" indent="-342900" algn="just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x64 подпрограмма не должна изменять регистры xmm6-xmm15.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Т.о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если используются эти регистры (или соответствующие им регистры ymm6-ymm15), необходимо сохранить их в стеке в начале подпрограммы и восстановить из стека перед выходом из подпрограммы. </a:t>
            </a:r>
            <a:endParaRPr lang="ru-RU" sz="20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292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BCCD6C5-736D-4C38-9471-1C5422D93261}"/>
              </a:ext>
            </a:extLst>
          </p:cNvPr>
          <p:cNvSpPr/>
          <p:nvPr/>
        </p:nvSpPr>
        <p:spPr>
          <a:xfrm>
            <a:off x="157213" y="0"/>
            <a:ext cx="11877574" cy="6413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ctr">
              <a:lnSpc>
                <a:spcPct val="150000"/>
              </a:lnSpc>
            </a:pPr>
            <a:r>
              <a:rPr lang="en-US" sz="3600" b="1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AVX-512 </a:t>
            </a:r>
          </a:p>
          <a:p>
            <a:pPr indent="457200" algn="just">
              <a:lnSpc>
                <a:spcPct val="150000"/>
              </a:lnSpc>
            </a:pPr>
            <a:r>
              <a:rPr lang="ru-RU" sz="20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AVX-512 расширяет систему команд AVX до векторов длиной 512 бит при помощи кодировки с префиксом EVEX</a:t>
            </a:r>
            <a:r>
              <a:rPr lang="en-US" sz="20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0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Расширение AVX-512 вводит 32 векторных регистра (ZMM), каждый по 512 бит, 8 регистров масок, 512-разрядные упакованные форматы для целых и дробных чисел и операции над ними, тонкое управление режимами округления (позволяет переопределить глобальные настройки), операции </a:t>
            </a:r>
            <a:r>
              <a:rPr lang="ru-RU" sz="2000" dirty="0" err="1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broadcast</a:t>
            </a:r>
            <a:r>
              <a:rPr lang="ru-RU" sz="20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(рассылка информации из одного элемента регистра в другие), подавление ошибок в операциях с дробными числами, операции </a:t>
            </a:r>
            <a:r>
              <a:rPr lang="ru-RU" sz="2000" dirty="0" err="1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gather</a:t>
            </a:r>
            <a:r>
              <a:rPr lang="ru-RU" sz="20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2000" dirty="0" err="1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scatter</a:t>
            </a:r>
            <a:r>
              <a:rPr lang="ru-RU" sz="20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(сборка и рассылка элементов векторного регистра в/из нескольких адресов памяти), быстрые математические операции, компактное кодирование больших смещений.</a:t>
            </a:r>
            <a:endParaRPr lang="en-US" sz="2000" dirty="0">
              <a:solidFill>
                <a:srgbClr val="2021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ct val="150000"/>
              </a:lnSpc>
            </a:pPr>
            <a:r>
              <a:rPr lang="ru-RU" sz="20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AVX-512 предлагает совместимость с AVX, в том смысле, что программа может использовать инструкции как AVX, так и AVX-512 без снижения производительности. Регистры AVX (YMM0-YMM15) отображаются на младшие части регистров AVX-512 (ZMM0-ZMM15), по аналогии с SSE и AVX регистрами.</a:t>
            </a:r>
            <a:r>
              <a:rPr lang="en-US" sz="20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Далее будет представлен список инструкций </a:t>
            </a:r>
            <a:r>
              <a:rPr lang="en-US" sz="20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AVX-512.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086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416A0F4-8ED8-4553-9AC3-0FA9F2D56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325" y="0"/>
            <a:ext cx="5400675" cy="382905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838D2A6-44EC-45AB-913A-A1C36AE52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72878"/>
            <a:ext cx="4895850" cy="27241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D117C44-FAB7-40B7-B30C-F823D455AB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3291" y="3829050"/>
            <a:ext cx="7296150" cy="246797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9277DB5-92D8-4BB7-B863-CE0B786B31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67913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338614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93</TotalTime>
  <Words>1269</Words>
  <Application>Microsoft Office PowerPoint</Application>
  <PresentationFormat>Широкоэкранный</PresentationFormat>
  <Paragraphs>83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Ретро</vt:lpstr>
      <vt:lpstr>AVX инструкции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AVX инструкции</dc:title>
  <dc:creator>Андрей Копийко</dc:creator>
  <cp:lastModifiedBy>Андрей Копийко</cp:lastModifiedBy>
  <cp:revision>15</cp:revision>
  <dcterms:created xsi:type="dcterms:W3CDTF">2020-11-20T07:44:24Z</dcterms:created>
  <dcterms:modified xsi:type="dcterms:W3CDTF">2022-01-25T06:57:24Z</dcterms:modified>
</cp:coreProperties>
</file>