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57" r:id="rId6"/>
    <p:sldId id="258" r:id="rId7"/>
    <p:sldId id="271" r:id="rId8"/>
    <p:sldId id="259" r:id="rId9"/>
    <p:sldId id="260" r:id="rId10"/>
    <p:sldId id="262" r:id="rId11"/>
    <p:sldId id="273" r:id="rId12"/>
    <p:sldId id="274" r:id="rId13"/>
    <p:sldId id="267" r:id="rId14"/>
    <p:sldId id="272" r:id="rId15"/>
    <p:sldId id="261" r:id="rId16"/>
    <p:sldId id="266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55D6-BB66-4A7B-B593-14B42DB1B00B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E47CC-D2AB-4313-B4C6-0215D0FB7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06AF-122E-45B9-A998-88AAE4034B27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6A-C9FE-475B-AD4C-A63C7113BC9A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144-57AF-486D-8223-CBF3CD200714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F6-6758-4F50-B7FD-882D720A4B27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9062-DE9C-4C07-8C72-EDC7EF45C79E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0CC8-E8A9-4321-9227-5489324ABBCF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84EE-431A-41CA-8CB2-60ADC6A9834F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9EE-156D-46E8-831B-106A02A2A63E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D7C1-AE2D-4213-B94E-A3FAED024098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7AB7-2482-4A86-9B62-2CE4F03F83F9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5B5-8144-469A-A0C4-D791CC5AA211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5AFC-851C-411A-BB9D-99CBE5530EBB}" type="datetime1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miurgjr.narod.ru/Documents/WinAPI/SECURITY_ATTRIBUTES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</a:t>
            </a:r>
            <a:r>
              <a:rPr lang="en-US" b="1" dirty="0" err="1"/>
              <a:t>ReadFile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HANDLE </a:t>
            </a:r>
            <a:r>
              <a:rPr lang="en-US" dirty="0" err="1"/>
              <a:t>hFile</a:t>
            </a:r>
            <a:r>
              <a:rPr lang="en-US" dirty="0"/>
              <a:t>,                </a:t>
            </a:r>
            <a:r>
              <a:rPr lang="ru-RU" dirty="0" smtClean="0"/>
              <a:t>                    </a:t>
            </a:r>
            <a:r>
              <a:rPr lang="en-US" dirty="0" smtClean="0"/>
              <a:t>// </a:t>
            </a:r>
            <a:r>
              <a:rPr lang="ru-RU" dirty="0"/>
              <a:t>дескриптор файла</a:t>
            </a:r>
          </a:p>
          <a:p>
            <a:r>
              <a:rPr lang="en-US" dirty="0"/>
              <a:t>  LPVOID </a:t>
            </a:r>
            <a:r>
              <a:rPr lang="en-US" dirty="0" err="1"/>
              <a:t>lpBuffer</a:t>
            </a:r>
            <a:r>
              <a:rPr lang="en-US" dirty="0"/>
              <a:t>,         </a:t>
            </a:r>
            <a:r>
              <a:rPr lang="ru-RU" dirty="0" smtClean="0"/>
              <a:t>                    </a:t>
            </a:r>
            <a:r>
              <a:rPr lang="en-US" dirty="0" smtClean="0"/>
              <a:t>    </a:t>
            </a:r>
            <a:r>
              <a:rPr lang="en-US" dirty="0"/>
              <a:t>// </a:t>
            </a:r>
            <a:r>
              <a:rPr lang="ru-RU" dirty="0"/>
              <a:t>буфер данных</a:t>
            </a:r>
          </a:p>
          <a:p>
            <a:r>
              <a:rPr lang="en-US" dirty="0"/>
              <a:t>  DWORD </a:t>
            </a:r>
            <a:r>
              <a:rPr lang="en-US" dirty="0" err="1"/>
              <a:t>nNumberOfBytesToRead</a:t>
            </a:r>
            <a:r>
              <a:rPr lang="en-US" dirty="0"/>
              <a:t>,  // </a:t>
            </a:r>
            <a:r>
              <a:rPr lang="ru-RU" dirty="0"/>
              <a:t>число байтов для чтения</a:t>
            </a:r>
          </a:p>
          <a:p>
            <a:r>
              <a:rPr lang="en-US" dirty="0"/>
              <a:t>  LPDWORD </a:t>
            </a:r>
            <a:r>
              <a:rPr lang="en-US" dirty="0" err="1"/>
              <a:t>lpNumberOfBytesRead</a:t>
            </a:r>
            <a:r>
              <a:rPr lang="en-US" dirty="0"/>
              <a:t>, // </a:t>
            </a:r>
            <a:r>
              <a:rPr lang="ru-RU" dirty="0"/>
              <a:t> </a:t>
            </a:r>
            <a:r>
              <a:rPr lang="ru-RU" dirty="0" smtClean="0"/>
              <a:t>адрес переменной, куда будет записано число 				прочитанных </a:t>
            </a:r>
            <a:r>
              <a:rPr lang="ru-RU" dirty="0"/>
              <a:t>байтов</a:t>
            </a:r>
          </a:p>
          <a:p>
            <a:r>
              <a:rPr lang="en-US" dirty="0"/>
              <a:t>  LPOVERLAPPED </a:t>
            </a:r>
            <a:r>
              <a:rPr lang="en-US" dirty="0" err="1"/>
              <a:t>lpOverlapped</a:t>
            </a:r>
            <a:r>
              <a:rPr lang="en-US" dirty="0"/>
              <a:t>    // </a:t>
            </a:r>
            <a:r>
              <a:rPr lang="ru-RU" dirty="0" smtClean="0"/>
              <a:t>ссылка на структуру типа </a:t>
            </a:r>
            <a:r>
              <a:rPr lang="en-US" dirty="0" smtClean="0"/>
              <a:t>overlapped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BOOL </a:t>
            </a:r>
            <a:r>
              <a:rPr lang="en-US" b="1" dirty="0" err="1"/>
              <a:t>WriteFile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HANDLE</a:t>
            </a:r>
            <a:r>
              <a:rPr lang="en-US" i="1" dirty="0"/>
              <a:t> </a:t>
            </a:r>
            <a:r>
              <a:rPr lang="en-US" i="1" dirty="0" err="1"/>
              <a:t>hFile</a:t>
            </a:r>
            <a:r>
              <a:rPr lang="en-US" dirty="0"/>
              <a:t>,                    // </a:t>
            </a:r>
            <a:r>
              <a:rPr lang="ru-RU" dirty="0"/>
              <a:t>дескриптор файла</a:t>
            </a:r>
          </a:p>
          <a:p>
            <a:r>
              <a:rPr lang="en-US" dirty="0"/>
              <a:t>  LPCVOID</a:t>
            </a:r>
            <a:r>
              <a:rPr lang="en-US" i="1" dirty="0"/>
              <a:t> </a:t>
            </a:r>
            <a:r>
              <a:rPr lang="en-US" i="1" dirty="0" err="1"/>
              <a:t>lpBuffer</a:t>
            </a:r>
            <a:r>
              <a:rPr lang="en-US" dirty="0"/>
              <a:t>,                // </a:t>
            </a:r>
            <a:r>
              <a:rPr lang="ru-RU" dirty="0"/>
              <a:t>буфер данных</a:t>
            </a:r>
          </a:p>
          <a:p>
            <a:r>
              <a:rPr lang="en-US" dirty="0"/>
              <a:t>  DWORD</a:t>
            </a:r>
            <a:r>
              <a:rPr lang="en-US" i="1" dirty="0"/>
              <a:t> </a:t>
            </a:r>
            <a:r>
              <a:rPr lang="en-US" i="1" dirty="0" err="1"/>
              <a:t>nNumberOfBytesToWrite</a:t>
            </a:r>
            <a:r>
              <a:rPr lang="en-US" dirty="0"/>
              <a:t>,     // </a:t>
            </a:r>
            <a:r>
              <a:rPr lang="ru-RU" dirty="0"/>
              <a:t>число байтов для записи</a:t>
            </a:r>
          </a:p>
          <a:p>
            <a:r>
              <a:rPr lang="en-US" dirty="0"/>
              <a:t>  LPDWORD</a:t>
            </a:r>
            <a:r>
              <a:rPr lang="en-US" i="1" dirty="0"/>
              <a:t> </a:t>
            </a:r>
            <a:r>
              <a:rPr lang="en-US" i="1" dirty="0" err="1"/>
              <a:t>lpNumberOfBytesWritten</a:t>
            </a:r>
            <a:r>
              <a:rPr lang="en-US" dirty="0"/>
              <a:t>,  // </a:t>
            </a:r>
            <a:r>
              <a:rPr lang="ru-RU" dirty="0" smtClean="0"/>
              <a:t>адрес переменной, куда будет записано </a:t>
            </a:r>
            <a:r>
              <a:rPr lang="en-US" dirty="0" smtClean="0"/>
              <a:t>					   </a:t>
            </a:r>
            <a:r>
              <a:rPr lang="ru-RU" dirty="0" smtClean="0"/>
              <a:t>число </a:t>
            </a:r>
            <a:r>
              <a:rPr lang="ru-RU" dirty="0"/>
              <a:t>записанных байтов</a:t>
            </a:r>
          </a:p>
          <a:p>
            <a:r>
              <a:rPr lang="en-US" dirty="0"/>
              <a:t>  LPOVERLAPPED</a:t>
            </a:r>
            <a:r>
              <a:rPr lang="en-US" i="1" dirty="0"/>
              <a:t> </a:t>
            </a:r>
            <a:r>
              <a:rPr lang="en-US" i="1" dirty="0" err="1"/>
              <a:t>lpOverlapped</a:t>
            </a:r>
            <a:r>
              <a:rPr lang="en-US" dirty="0"/>
              <a:t>        // </a:t>
            </a:r>
            <a:r>
              <a:rPr lang="ru-RU" dirty="0"/>
              <a:t>асинхронный буфер</a:t>
            </a:r>
          </a:p>
          <a:p>
            <a:r>
              <a:rPr lang="ru-RU" dirty="0"/>
              <a:t>);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 "C" {void </a:t>
            </a:r>
            <a:r>
              <a:rPr lang="en-US" dirty="0" err="1" smtClean="0"/>
              <a:t>myRead</a:t>
            </a:r>
            <a:r>
              <a:rPr lang="en-US" dirty="0" smtClean="0"/>
              <a:t>(char* x); 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*x;</a:t>
            </a:r>
          </a:p>
          <a:p>
            <a:r>
              <a:rPr lang="en-US" dirty="0" smtClean="0"/>
              <a:t>	char *y;</a:t>
            </a:r>
          </a:p>
          <a:p>
            <a:r>
              <a:rPr lang="en-US" dirty="0" smtClean="0"/>
              <a:t>	char* c;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char </a:t>
            </a:r>
            <a:r>
              <a:rPr lang="en-US" dirty="0" err="1" smtClean="0"/>
              <a:t>FileName</a:t>
            </a:r>
            <a:r>
              <a:rPr lang="en-US" dirty="0" smtClean="0"/>
              <a:t>[24] = "\\\\.\\PhysicalDrive0\0";	   //    </a:t>
            </a:r>
            <a:r>
              <a:rPr lang="en-US" dirty="0" err="1" smtClean="0"/>
              <a:t>unc</a:t>
            </a:r>
            <a:r>
              <a:rPr lang="en-US" dirty="0" smtClean="0"/>
              <a:t>-</a:t>
            </a:r>
            <a:r>
              <a:rPr lang="ru-RU" dirty="0" smtClean="0"/>
              <a:t>путь  </a:t>
            </a:r>
            <a:r>
              <a:rPr lang="en-US" dirty="0" smtClean="0"/>
              <a:t> </a:t>
            </a:r>
            <a:r>
              <a:rPr lang="ru-RU" dirty="0" smtClean="0"/>
              <a:t>\\?\Диск:[\Каталог][\Файл]</a:t>
            </a:r>
          </a:p>
          <a:p>
            <a:r>
              <a:rPr lang="ru-RU" dirty="0" smtClean="0"/>
              <a:t>										//сетевой файл «\\\\</a:t>
            </a:r>
            <a:r>
              <a:rPr lang="ru-RU" dirty="0" err="1" smtClean="0"/>
              <a:t>имя_удаленного_компа\\путь_к_</a:t>
            </a:r>
            <a:r>
              <a:rPr lang="ru-RU" dirty="0" smtClean="0"/>
              <a:t> </a:t>
            </a:r>
            <a:r>
              <a:rPr lang="ru-RU" dirty="0" err="1" smtClean="0"/>
              <a:t>файлу\\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имя_файла</a:t>
            </a:r>
            <a:r>
              <a:rPr lang="ru-RU" dirty="0" smtClean="0"/>
              <a:t>».</a:t>
            </a:r>
          </a:p>
          <a:p>
            <a:endParaRPr lang="ru-RU" dirty="0" smtClean="0"/>
          </a:p>
          <a:p>
            <a:r>
              <a:rPr lang="ru-RU" dirty="0" smtClean="0"/>
              <a:t>	//</a:t>
            </a:r>
            <a:r>
              <a:rPr lang="en-US" dirty="0" smtClean="0"/>
              <a:t>char FileName1[14]= "e:\\List</a:t>
            </a:r>
            <a:r>
              <a:rPr lang="ru-RU" dirty="0" smtClean="0"/>
              <a:t>1</a:t>
            </a:r>
            <a:r>
              <a:rPr lang="en-US" dirty="0" smtClean="0"/>
              <a:t>.txt";</a:t>
            </a:r>
          </a:p>
          <a:p>
            <a:endParaRPr lang="en-US" dirty="0" smtClean="0"/>
          </a:p>
          <a:p>
            <a:r>
              <a:rPr lang="en-US" dirty="0" smtClean="0"/>
              <a:t>	//</a:t>
            </a:r>
            <a:r>
              <a:rPr lang="en-US" dirty="0" err="1" smtClean="0"/>
              <a:t>myWrite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</a:t>
            </a:r>
            <a:r>
              <a:rPr lang="en-US" dirty="0" err="1" smtClean="0"/>
              <a:t>Filetext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myRead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ru-RU" dirty="0" smtClean="0"/>
              <a:t>В процедуре</a:t>
            </a:r>
            <a:endParaRPr lang="en-US" dirty="0" smtClean="0"/>
          </a:p>
          <a:p>
            <a:r>
              <a:rPr lang="en-US" dirty="0" smtClean="0"/>
              <a:t>\\.\PhysicalDrive0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16632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UNC-пути (универсальное соглашение об именовании) используются для доступа к сетевым ресурсам и имеют следующий формат: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сервера или узла, которому предшествуют символы \\ 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общего ресурса, которое отделяется от имени узла символами \ 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каталога.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Необязательное имя </a:t>
            </a:r>
            <a:r>
              <a:rPr lang="ru-RU" b="1" dirty="0" smtClean="0"/>
              <a:t>файл</a:t>
            </a:r>
          </a:p>
          <a:p>
            <a:pPr marL="342900" indent="-342900"/>
            <a:endParaRPr lang="ru-RU" b="1" dirty="0" smtClean="0"/>
          </a:p>
          <a:p>
            <a:r>
              <a:rPr lang="ru-RU" dirty="0" smtClean="0"/>
              <a:t>Путь к устройству DOS состоит из следующих компонентов: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Описатель пути к устройству (\\.\ или \\?\), который идентифицирует путь как путь к устройству DOS.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/>
              <a:t> </a:t>
            </a:r>
            <a:r>
              <a:rPr lang="ru-RU" dirty="0" smtClean="0"/>
              <a:t>Символьная ссылка на "реальный" объект устройства (C: в случае имени диска или </a:t>
            </a:r>
            <a:r>
              <a:rPr lang="ru-RU" dirty="0" err="1" smtClean="0"/>
              <a:t>Volume</a:t>
            </a:r>
            <a:r>
              <a:rPr lang="ru-RU" dirty="0" smtClean="0"/>
              <a:t>{b75e2c83-0000-0000-0000-602f00000000} в случае GUID тома).</a:t>
            </a:r>
          </a:p>
          <a:p>
            <a:r>
              <a:rPr lang="ru-RU" dirty="0" smtClean="0"/>
              <a:t>      </a:t>
            </a:r>
          </a:p>
          <a:p>
            <a:r>
              <a:rPr lang="ru-RU" dirty="0" smtClean="0"/>
              <a:t>Первый сегмент пути к устройству DOS после описателя пути к устройству идентифицирует том или диск. (Например, \\?\C:\ и \\.\BootPartition\.)</a:t>
            </a:r>
          </a:p>
          <a:p>
            <a:endParaRPr lang="ru-RU" dirty="0" smtClean="0"/>
          </a:p>
          <a:p>
            <a:r>
              <a:rPr lang="en-US" dirty="0" smtClean="0"/>
              <a:t>"c:\temp\test-file.txt", </a:t>
            </a:r>
            <a:endParaRPr lang="ru-RU" dirty="0" smtClean="0"/>
          </a:p>
          <a:p>
            <a:r>
              <a:rPr lang="en-US" dirty="0" smtClean="0"/>
              <a:t>"\\127.0.0.1\c$\temp\test-file.txt", </a:t>
            </a:r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ru-RU" dirty="0" smtClean="0"/>
              <a:t> //</a:t>
            </a:r>
            <a:r>
              <a:rPr lang="en-US" dirty="0" smtClean="0"/>
              <a:t>    c$ - </a:t>
            </a:r>
            <a:r>
              <a:rPr lang="ru-RU" dirty="0" smtClean="0"/>
              <a:t>корневой каталог диска с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"\\LOCALHOST\c$\temp\test-file.txt", </a:t>
            </a:r>
            <a:endParaRPr lang="ru-RU" dirty="0" smtClean="0"/>
          </a:p>
          <a:p>
            <a:r>
              <a:rPr lang="en-US" dirty="0" smtClean="0"/>
              <a:t>"\\.\c:\temp\test-file.txt", </a:t>
            </a:r>
            <a:endParaRPr lang="ru-RU" dirty="0" smtClean="0"/>
          </a:p>
          <a:p>
            <a:r>
              <a:rPr lang="en-US" dirty="0" smtClean="0"/>
              <a:t>"\\?\c:\temp\test-file.txt", </a:t>
            </a:r>
            <a:endParaRPr lang="ru-RU" dirty="0" smtClean="0"/>
          </a:p>
          <a:p>
            <a:r>
              <a:rPr lang="en-US" dirty="0" smtClean="0"/>
              <a:t>"\\.\UNC\LOCALHOST\c$\temp\test-file.txt",</a:t>
            </a:r>
            <a:endParaRPr lang="ru-RU" dirty="0" smtClean="0"/>
          </a:p>
          <a:p>
            <a:r>
              <a:rPr lang="en-US" dirty="0" smtClean="0"/>
              <a:t> "\\127.0.0.1\c$\temp\test-file.txt" };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.DATA</a:t>
            </a:r>
          </a:p>
          <a:p>
            <a:r>
              <a:rPr lang="en-US" dirty="0" err="1" smtClean="0"/>
              <a:t>handleFile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numBytes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512</a:t>
            </a:r>
          </a:p>
          <a:p>
            <a:r>
              <a:rPr lang="en-US" dirty="0" err="1" smtClean="0"/>
              <a:t>nByteReaden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nByteWritten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textBuf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512 dup(?)	;</a:t>
            </a:r>
            <a:r>
              <a:rPr lang="ru-RU" dirty="0" smtClean="0"/>
              <a:t>сюда читаем</a:t>
            </a:r>
          </a:p>
          <a:p>
            <a:r>
              <a:rPr lang="en-US" dirty="0" err="1" smtClean="0"/>
              <a:t>textBuf</a:t>
            </a:r>
            <a:r>
              <a:rPr lang="en-US" dirty="0" smtClean="0"/>
              <a:t> 1 </a:t>
            </a:r>
            <a:r>
              <a:rPr lang="en-US" dirty="0" err="1" smtClean="0"/>
              <a:t>Dword</a:t>
            </a:r>
            <a:r>
              <a:rPr lang="en-US" dirty="0" smtClean="0"/>
              <a:t> 512 dup(?)</a:t>
            </a:r>
          </a:p>
          <a:p>
            <a:endParaRPr lang="ru-RU" dirty="0" smtClean="0"/>
          </a:p>
          <a:p>
            <a:r>
              <a:rPr lang="en-US" dirty="0" smtClean="0"/>
              <a:t>.CODE</a:t>
            </a:r>
          </a:p>
          <a:p>
            <a:r>
              <a:rPr lang="en-US" dirty="0" err="1" smtClean="0"/>
              <a:t>myRead</a:t>
            </a:r>
            <a:r>
              <a:rPr lang="en-US" dirty="0" smtClean="0"/>
              <a:t> Proc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endParaRPr lang="ru-RU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ebp</a:t>
            </a:r>
            <a:r>
              <a:rPr lang="en-US" dirty="0" smtClean="0"/>
              <a:t> + 8]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CreateFile</a:t>
            </a:r>
            <a:r>
              <a:rPr lang="en-US" dirty="0"/>
              <a:t>, </a:t>
            </a:r>
            <a:r>
              <a:rPr lang="en-US" dirty="0" err="1"/>
              <a:t>eax</a:t>
            </a:r>
            <a:r>
              <a:rPr lang="en-US" dirty="0"/>
              <a:t>, GENERIC_READ, 2, NULL, OPEN_EXISTING, </a:t>
            </a:r>
            <a:r>
              <a:rPr lang="en-US" dirty="0" smtClean="0"/>
              <a:t>FILE_ATTRIBUTE_NORMAL</a:t>
            </a:r>
            <a:r>
              <a:rPr lang="en-US" dirty="0"/>
              <a:t>, </a:t>
            </a:r>
            <a:r>
              <a:rPr lang="en-US" dirty="0" smtClean="0"/>
              <a:t>0</a:t>
            </a:r>
            <a:endParaRPr lang="ru-RU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handleFile</a:t>
            </a:r>
            <a:r>
              <a:rPr lang="en-US" dirty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Invoke </a:t>
            </a:r>
            <a:r>
              <a:rPr lang="en-US" b="1" dirty="0" err="1" smtClean="0"/>
              <a:t>SetFilePointer</a:t>
            </a:r>
            <a:r>
              <a:rPr lang="en-US" dirty="0" smtClean="0"/>
              <a:t>, </a:t>
            </a:r>
            <a:r>
              <a:rPr lang="en-US" dirty="0" err="1" smtClean="0"/>
              <a:t>handleFile</a:t>
            </a:r>
            <a:r>
              <a:rPr lang="en-US" dirty="0" smtClean="0"/>
              <a:t>,  0, 0, FILE_END</a:t>
            </a:r>
          </a:p>
          <a:p>
            <a:r>
              <a:rPr lang="en-US" dirty="0" smtClean="0"/>
              <a:t>Invoke </a:t>
            </a:r>
            <a:r>
              <a:rPr lang="en-US" b="1" dirty="0" err="1" smtClean="0"/>
              <a:t>WriteFile</a:t>
            </a:r>
            <a:r>
              <a:rPr lang="en-US" dirty="0" smtClean="0"/>
              <a:t>, handleFile,textBuf1 , </a:t>
            </a:r>
            <a:r>
              <a:rPr lang="en-US" dirty="0" err="1" smtClean="0"/>
              <a:t>numBytes</a:t>
            </a:r>
            <a:r>
              <a:rPr lang="en-US" dirty="0" smtClean="0"/>
              <a:t>, ADDR </a:t>
            </a:r>
            <a:r>
              <a:rPr lang="en-US" dirty="0" err="1" smtClean="0"/>
              <a:t>nByteWritten</a:t>
            </a:r>
            <a:r>
              <a:rPr lang="en-US" dirty="0" smtClean="0"/>
              <a:t>, 0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ReadFile</a:t>
            </a:r>
            <a:r>
              <a:rPr lang="en-US" dirty="0"/>
              <a:t>, </a:t>
            </a:r>
            <a:r>
              <a:rPr lang="en-US" dirty="0" err="1"/>
              <a:t>handleFile</a:t>
            </a:r>
            <a:r>
              <a:rPr lang="en-US" dirty="0"/>
              <a:t>, </a:t>
            </a:r>
            <a:r>
              <a:rPr lang="en-US" dirty="0" err="1" smtClean="0"/>
              <a:t>textBuf</a:t>
            </a:r>
            <a:r>
              <a:rPr lang="en-US" dirty="0" smtClean="0"/>
              <a:t>, </a:t>
            </a:r>
            <a:r>
              <a:rPr lang="en-US" dirty="0" err="1"/>
              <a:t>numBytes</a:t>
            </a:r>
            <a:r>
              <a:rPr lang="en-US" dirty="0"/>
              <a:t>, ADDR </a:t>
            </a:r>
            <a:r>
              <a:rPr lang="en-US" dirty="0" err="1"/>
              <a:t>nByteReaden</a:t>
            </a:r>
            <a:r>
              <a:rPr lang="en-US" dirty="0"/>
              <a:t>, 0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CloseHandle</a:t>
            </a:r>
            <a:r>
              <a:rPr lang="en-US" dirty="0"/>
              <a:t>, </a:t>
            </a:r>
            <a:r>
              <a:rPr lang="en-US" dirty="0" err="1" smtClean="0"/>
              <a:t>handleFile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eax</a:t>
            </a:r>
            <a:r>
              <a:rPr lang="en-US" dirty="0" smtClean="0"/>
              <a:t>, offset </a:t>
            </a:r>
            <a:r>
              <a:rPr lang="en-US" dirty="0" err="1" smtClean="0"/>
              <a:t>textBuf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nByteReaden</a:t>
            </a:r>
            <a:endParaRPr lang="en-US" dirty="0" smtClean="0"/>
          </a:p>
          <a:p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Ret</a:t>
            </a:r>
          </a:p>
          <a:p>
            <a:r>
              <a:rPr lang="en-US" dirty="0" err="1" smtClean="0"/>
              <a:t>myRead</a:t>
            </a:r>
            <a:r>
              <a:rPr lang="en-US" dirty="0" smtClean="0"/>
              <a:t>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asm</a:t>
            </a:r>
            <a:endParaRPr lang="en-US" dirty="0" smtClean="0"/>
          </a:p>
          <a:p>
            <a:r>
              <a:rPr lang="en-US" dirty="0" smtClean="0"/>
              <a:t>	{ 	</a:t>
            </a:r>
            <a:r>
              <a:rPr lang="en-US" dirty="0" err="1" smtClean="0"/>
              <a:t>mov</a:t>
            </a:r>
            <a:r>
              <a:rPr lang="en-US" dirty="0" smtClean="0"/>
              <a:t> x,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y, </a:t>
            </a:r>
            <a:r>
              <a:rPr lang="en-US" dirty="0" err="1" smtClean="0"/>
              <a:t>ebx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{	</a:t>
            </a:r>
            <a:r>
              <a:rPr lang="en-US" dirty="0" err="1" smtClean="0"/>
              <a:t>printf</a:t>
            </a:r>
            <a:r>
              <a:rPr lang="en-US" dirty="0" smtClean="0"/>
              <a:t>("%x ", *x);</a:t>
            </a:r>
          </a:p>
          <a:p>
            <a:r>
              <a:rPr lang="en-US" dirty="0" smtClean="0"/>
              <a:t>			x++; 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("%x ", *x);</a:t>
            </a:r>
          </a:p>
          <a:p>
            <a:r>
              <a:rPr lang="en-US" dirty="0" smtClean="0"/>
              <a:t>			x++;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ru-RU" dirty="0" smtClean="0"/>
              <a:t>Для работы с физическим диском  может понадобиться включить встроенную учетную запись администратора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окне командной строки  ввести команду</a:t>
            </a:r>
            <a:endParaRPr lang="en-US" dirty="0" smtClean="0"/>
          </a:p>
          <a:p>
            <a:r>
              <a:rPr lang="en-US" b="1" dirty="0" smtClean="0"/>
              <a:t>Net user </a:t>
            </a:r>
            <a:r>
              <a:rPr lang="ru-RU" b="1" dirty="0" smtClean="0"/>
              <a:t>администратор</a:t>
            </a:r>
            <a:r>
              <a:rPr lang="en-US" b="1" dirty="0" smtClean="0"/>
              <a:t> /</a:t>
            </a:r>
            <a:r>
              <a:rPr lang="en-US" b="1" dirty="0" err="1" smtClean="0"/>
              <a:t>active:yes</a:t>
            </a:r>
            <a:endParaRPr lang="en-US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9144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_OVERLAPPED </a:t>
            </a:r>
          </a:p>
          <a:p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ULONG_PTR</a:t>
            </a:r>
            <a:r>
              <a:rPr lang="en-US" dirty="0" smtClean="0"/>
              <a:t> </a:t>
            </a:r>
            <a:r>
              <a:rPr lang="en-US" i="1" dirty="0" smtClean="0"/>
              <a:t>Internal</a:t>
            </a:r>
            <a:r>
              <a:rPr lang="en-US" dirty="0" smtClean="0"/>
              <a:t>; </a:t>
            </a:r>
            <a:r>
              <a:rPr lang="ru-RU" dirty="0" smtClean="0"/>
              <a:t>		код ошибки</a:t>
            </a:r>
            <a:r>
              <a:rPr lang="en-US" dirty="0" smtClean="0"/>
              <a:t>  </a:t>
            </a:r>
          </a:p>
          <a:p>
            <a:r>
              <a:rPr lang="en-US" b="1" dirty="0" smtClean="0"/>
              <a:t>ULONG_PTR</a:t>
            </a:r>
            <a:r>
              <a:rPr lang="en-US" dirty="0" smtClean="0"/>
              <a:t> </a:t>
            </a:r>
            <a:r>
              <a:rPr lang="en-US" i="1" dirty="0" err="1" smtClean="0"/>
              <a:t>InternalHigh</a:t>
            </a:r>
            <a:r>
              <a:rPr lang="en-US" dirty="0" smtClean="0"/>
              <a:t>; 	</a:t>
            </a:r>
            <a:r>
              <a:rPr lang="ru-RU" dirty="0" smtClean="0"/>
              <a:t>	</a:t>
            </a:r>
            <a:r>
              <a:rPr lang="ru-RU" dirty="0"/>
              <a:t> </a:t>
            </a:r>
            <a:r>
              <a:rPr lang="ru-RU" dirty="0" smtClean="0"/>
              <a:t>число </a:t>
            </a:r>
            <a:r>
              <a:rPr lang="ru-RU" dirty="0"/>
              <a:t>переданных </a:t>
            </a:r>
            <a:r>
              <a:rPr lang="ru-RU" dirty="0" smtClean="0"/>
              <a:t>байтов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Должны быть инициализированы до вызова </a:t>
            </a:r>
            <a:r>
              <a:rPr lang="en-US" dirty="0" err="1" smtClean="0"/>
              <a:t>ReadFile</a:t>
            </a:r>
            <a:endParaRPr lang="en-US" dirty="0" smtClean="0"/>
          </a:p>
          <a:p>
            <a:r>
              <a:rPr lang="en-US" b="1" dirty="0" smtClean="0"/>
              <a:t>DWORD</a:t>
            </a:r>
            <a:r>
              <a:rPr lang="en-US" dirty="0" smtClean="0"/>
              <a:t> </a:t>
            </a:r>
            <a:r>
              <a:rPr lang="en-US" i="1" dirty="0" smtClean="0"/>
              <a:t>Offset</a:t>
            </a:r>
            <a:r>
              <a:rPr lang="en-US" dirty="0" smtClean="0"/>
              <a:t>; </a:t>
            </a:r>
            <a:r>
              <a:rPr lang="ru-RU" dirty="0" smtClean="0"/>
              <a:t>			</a:t>
            </a:r>
            <a:r>
              <a:rPr lang="ru-RU" dirty="0"/>
              <a:t>смещение байта от начала файла</a:t>
            </a:r>
            <a:endParaRPr lang="en-US" dirty="0" smtClean="0"/>
          </a:p>
          <a:p>
            <a:r>
              <a:rPr lang="en-US" b="1" dirty="0" smtClean="0"/>
              <a:t>DWORD</a:t>
            </a:r>
            <a:r>
              <a:rPr lang="en-US" dirty="0" smtClean="0"/>
              <a:t> </a:t>
            </a:r>
            <a:r>
              <a:rPr lang="en-US" i="1" dirty="0" err="1" smtClean="0"/>
              <a:t>OffsetHigh</a:t>
            </a:r>
            <a:r>
              <a:rPr lang="en-US" dirty="0" smtClean="0"/>
              <a:t>; </a:t>
            </a:r>
            <a:r>
              <a:rPr lang="ru-RU" dirty="0" smtClean="0"/>
              <a:t>		</a:t>
            </a:r>
            <a:r>
              <a:rPr lang="ru-RU" dirty="0"/>
              <a:t>Старшее слово позиции файла,</a:t>
            </a:r>
            <a:endParaRPr lang="en-US" dirty="0" smtClean="0"/>
          </a:p>
          <a:p>
            <a:r>
              <a:rPr lang="en-US" b="1" dirty="0" smtClean="0"/>
              <a:t>HANDLE</a:t>
            </a:r>
            <a:r>
              <a:rPr lang="en-US" dirty="0" smtClean="0"/>
              <a:t> </a:t>
            </a:r>
            <a:r>
              <a:rPr lang="en-US" i="1" dirty="0" err="1" smtClean="0"/>
              <a:t>hEvent</a:t>
            </a:r>
            <a:r>
              <a:rPr lang="en-US" dirty="0" smtClean="0"/>
              <a:t>; </a:t>
            </a:r>
            <a:r>
              <a:rPr lang="ru-RU" dirty="0" smtClean="0"/>
              <a:t>			</a:t>
            </a:r>
            <a:r>
              <a:rPr lang="ru-RU" dirty="0"/>
              <a:t>Дескриптор события, которые должно </a:t>
            </a:r>
            <a:r>
              <a:rPr lang="ru-RU" dirty="0" smtClean="0"/>
              <a:t>				</a:t>
            </a:r>
            <a:r>
              <a:rPr lang="en-US" dirty="0" smtClean="0"/>
              <a:t>	</a:t>
            </a:r>
            <a:r>
              <a:rPr lang="ru-RU" dirty="0" smtClean="0"/>
              <a:t>быть </a:t>
            </a:r>
            <a:r>
              <a:rPr lang="ru-RU" dirty="0"/>
              <a:t>установлено в сигнальное </a:t>
            </a:r>
            <a:r>
              <a:rPr lang="ru-RU" dirty="0" smtClean="0"/>
              <a:t>					</a:t>
            </a:r>
            <a:r>
              <a:rPr lang="en-US" dirty="0" smtClean="0"/>
              <a:t>	</a:t>
            </a:r>
            <a:r>
              <a:rPr lang="ru-RU" dirty="0" smtClean="0"/>
              <a:t>состояние</a:t>
            </a:r>
            <a:r>
              <a:rPr lang="ru-RU" dirty="0"/>
              <a:t>, когда операция завершилась.</a:t>
            </a:r>
            <a:endParaRPr lang="ru-RU" dirty="0" smtClean="0"/>
          </a:p>
          <a:p>
            <a:r>
              <a:rPr lang="en-US" b="1" dirty="0" smtClean="0"/>
              <a:t>} OVERLAPPED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o</a:t>
            </a:r>
            <a:r>
              <a:rPr lang="en-US" dirty="0" smtClean="0"/>
              <a:t>1    Overlapped    &lt;0, 0,0,0,0&gt;    ; o1={}</a:t>
            </a:r>
            <a:endParaRPr lang="ru-RU" dirty="0" smtClean="0"/>
          </a:p>
          <a:p>
            <a:r>
              <a:rPr lang="en-US" dirty="0" smtClean="0"/>
              <a:t>…</a:t>
            </a:r>
          </a:p>
          <a:p>
            <a:r>
              <a:rPr lang="en-US" sz="1600" dirty="0" smtClean="0"/>
              <a:t>invoke </a:t>
            </a:r>
            <a:r>
              <a:rPr lang="en-US" sz="1600" dirty="0" err="1" smtClean="0"/>
              <a:t>CreateFile</a:t>
            </a:r>
            <a:r>
              <a:rPr lang="en-US" sz="1600" dirty="0" smtClean="0"/>
              <a:t>, </a:t>
            </a:r>
            <a:r>
              <a:rPr lang="en-US" sz="1600" dirty="0" err="1" smtClean="0"/>
              <a:t>hfile</a:t>
            </a:r>
            <a:r>
              <a:rPr lang="en-US" sz="1600" dirty="0" smtClean="0"/>
              <a:t>, GENERIC_READ, 2, NULL, OPEN_EXISTING, FILE_ATTRIBUTE_OVERLAPPED, 0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Invoke </a:t>
            </a:r>
            <a:r>
              <a:rPr lang="en-US" dirty="0" err="1" smtClean="0"/>
              <a:t>ReadFile</a:t>
            </a:r>
            <a:r>
              <a:rPr lang="en-US" dirty="0" smtClean="0"/>
              <a:t> , </a:t>
            </a:r>
            <a:r>
              <a:rPr lang="en-US" dirty="0" err="1" smtClean="0"/>
              <a:t>hfile</a:t>
            </a:r>
            <a:r>
              <a:rPr lang="en-US" dirty="0" smtClean="0"/>
              <a:t>,  Buffer,  100, NULL,  ADDR o1</a:t>
            </a:r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</a:t>
            </a:r>
            <a:r>
              <a:rPr lang="en-US" b="1" dirty="0" err="1" smtClean="0"/>
              <a:t>ReadFile</a:t>
            </a:r>
            <a:r>
              <a:rPr lang="en-US" b="1" dirty="0" smtClean="0"/>
              <a:t>, </a:t>
            </a:r>
            <a:r>
              <a:rPr lang="en-US" b="1" dirty="0" err="1" smtClean="0"/>
              <a:t>WriteFile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Синхронный  ввод/вывод</a:t>
            </a:r>
          </a:p>
          <a:p>
            <a:r>
              <a:rPr lang="ru-RU" dirty="0"/>
              <a:t>в</a:t>
            </a:r>
            <a:r>
              <a:rPr lang="ru-RU" dirty="0" smtClean="0"/>
              <a:t>озвращают </a:t>
            </a:r>
            <a:r>
              <a:rPr lang="en-US" dirty="0" smtClean="0"/>
              <a:t> TRUE, </a:t>
            </a:r>
            <a:r>
              <a:rPr lang="ru-RU" dirty="0" smtClean="0"/>
              <a:t>если нет ошибки</a:t>
            </a:r>
          </a:p>
          <a:p>
            <a:endParaRPr lang="ru-RU" dirty="0"/>
          </a:p>
          <a:p>
            <a:r>
              <a:rPr lang="ru-RU" dirty="0" smtClean="0"/>
              <a:t>Асинхронный ввод/вывод</a:t>
            </a:r>
          </a:p>
          <a:p>
            <a:r>
              <a:rPr lang="ru-RU" dirty="0" smtClean="0"/>
              <a:t>возвращают </a:t>
            </a:r>
            <a:r>
              <a:rPr lang="en-US" dirty="0" smtClean="0"/>
              <a:t> FALSE</a:t>
            </a:r>
          </a:p>
          <a:p>
            <a:r>
              <a:rPr lang="ru-RU" dirty="0" smtClean="0"/>
              <a:t>Если  </a:t>
            </a:r>
            <a:r>
              <a:rPr lang="en-US" dirty="0" err="1" smtClean="0"/>
              <a:t>GetLastError</a:t>
            </a:r>
            <a:r>
              <a:rPr lang="en-US" dirty="0" smtClean="0"/>
              <a:t>  </a:t>
            </a:r>
            <a:r>
              <a:rPr lang="ru-RU" dirty="0" smtClean="0"/>
              <a:t>возвращает</a:t>
            </a:r>
            <a:r>
              <a:rPr lang="en-US" dirty="0" smtClean="0"/>
              <a:t>   ERROR_IO_PENDING</a:t>
            </a:r>
            <a:r>
              <a:rPr lang="ru-RU" dirty="0" smtClean="0"/>
              <a:t>, то  запрос ввода/вывода поставлен в очередь</a:t>
            </a:r>
          </a:p>
          <a:p>
            <a:endParaRPr lang="ru-RU" dirty="0"/>
          </a:p>
          <a:p>
            <a:r>
              <a:rPr lang="ru-RU" dirty="0" smtClean="0"/>
              <a:t>Буфер с данными и структуру </a:t>
            </a:r>
            <a:r>
              <a:rPr lang="en-US" dirty="0" smtClean="0"/>
              <a:t>Overlapped </a:t>
            </a:r>
            <a:r>
              <a:rPr lang="ru-RU" dirty="0" smtClean="0"/>
              <a:t>нельзя удалять и перемещать до завершения ввода вывода.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Методы уведомления о завершении ввода-вывода</a:t>
            </a:r>
            <a:br>
              <a:rPr lang="ru-RU" b="1" dirty="0"/>
            </a:br>
            <a:r>
              <a:rPr lang="ru-RU" b="1" dirty="0"/>
              <a:t>Метод </a:t>
            </a:r>
            <a:r>
              <a:rPr lang="ru-RU" b="1" dirty="0" smtClean="0"/>
              <a:t>			Описание</a:t>
            </a:r>
          </a:p>
          <a:p>
            <a:r>
              <a:rPr lang="ru-RU" dirty="0" smtClean="0"/>
              <a:t>Освобождение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объекта </a:t>
            </a:r>
            <a:r>
              <a:rPr lang="ru-RU" dirty="0" smtClean="0"/>
              <a:t>ядра		Неудобен </a:t>
            </a:r>
            <a:r>
              <a:rPr lang="ru-RU" dirty="0"/>
              <a:t>в ситуациях, когда одному </a:t>
            </a:r>
            <a:r>
              <a:rPr lang="ru-RU" dirty="0" smtClean="0"/>
              <a:t>объекту</a:t>
            </a:r>
          </a:p>
          <a:p>
            <a:r>
              <a:rPr lang="ru-RU" dirty="0" smtClean="0"/>
              <a:t>«устройство»		</a:t>
            </a:r>
            <a:r>
              <a:rPr lang="ru-RU" dirty="0" smtClean="0"/>
              <a:t> </a:t>
            </a:r>
            <a:r>
              <a:rPr lang="ru-RU" dirty="0"/>
              <a:t>«устройство</a:t>
            </a:r>
            <a:r>
              <a:rPr lang="ru-RU" dirty="0" smtClean="0"/>
              <a:t>» </a:t>
            </a:r>
            <a:r>
              <a:rPr lang="ru-RU" dirty="0" smtClean="0"/>
              <a:t>адресовано сразу </a:t>
            </a:r>
            <a:r>
              <a:rPr lang="ru-RU" dirty="0"/>
              <a:t>несколько запросов </a:t>
            </a:r>
            <a:r>
              <a:rPr lang="ru-RU" dirty="0" smtClean="0"/>
              <a:t>				ввода-вывода.</a:t>
            </a:r>
            <a:endParaRPr lang="en-US" dirty="0" smtClean="0"/>
          </a:p>
          <a:p>
            <a:r>
              <a:rPr lang="ru-RU" dirty="0" smtClean="0"/>
              <a:t>Освобождение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объекта </a:t>
            </a:r>
            <a:r>
              <a:rPr lang="ru-RU" dirty="0" smtClean="0"/>
              <a:t>ядра</a:t>
            </a:r>
            <a:r>
              <a:rPr lang="en-US" dirty="0" smtClean="0"/>
              <a:t>		</a:t>
            </a:r>
            <a:r>
              <a:rPr lang="ru-RU" dirty="0" smtClean="0"/>
              <a:t>Поддерживает </a:t>
            </a:r>
            <a:r>
              <a:rPr lang="ru-RU" dirty="0"/>
              <a:t>ситуации, когда одному </a:t>
            </a:r>
            <a:r>
              <a:rPr lang="ru-RU" dirty="0" smtClean="0"/>
              <a:t>объекту «событие»</a:t>
            </a:r>
            <a:r>
              <a:rPr lang="en-US" dirty="0" smtClean="0"/>
              <a:t>		</a:t>
            </a:r>
            <a:r>
              <a:rPr lang="ru-RU" dirty="0" smtClean="0"/>
              <a:t>	«</a:t>
            </a:r>
            <a:r>
              <a:rPr lang="ru-RU" dirty="0"/>
              <a:t>событие» </a:t>
            </a:r>
            <a:r>
              <a:rPr lang="ru-RU" dirty="0" smtClean="0"/>
              <a:t>адресовано сразу </a:t>
            </a:r>
            <a:r>
              <a:rPr lang="ru-RU" dirty="0"/>
              <a:t>несколько запросов </a:t>
            </a:r>
            <a:r>
              <a:rPr lang="ru-RU" dirty="0" smtClean="0"/>
              <a:t>				ввода-вывода</a:t>
            </a:r>
            <a:r>
              <a:rPr lang="ru-RU" dirty="0"/>
              <a:t>. Позволяет потоку </a:t>
            </a:r>
            <a:r>
              <a:rPr lang="ru-RU"/>
              <a:t>обработать </a:t>
            </a:r>
            <a:r>
              <a:rPr lang="ru-RU" smtClean="0"/>
              <a:t>результаты 			запроса</a:t>
            </a:r>
            <a:r>
              <a:rPr lang="ru-RU" dirty="0"/>
              <a:t>, сгенерированного другим потоком</a:t>
            </a:r>
            <a:r>
              <a:rPr lang="ru-RU" dirty="0" smtClean="0"/>
              <a:t> </a:t>
            </a:r>
          </a:p>
          <a:p>
            <a:r>
              <a:rPr lang="ru-RU" dirty="0"/>
              <a:t>Ввод-вывод</a:t>
            </a:r>
            <a:br>
              <a:rPr lang="ru-RU" dirty="0"/>
            </a:br>
            <a:r>
              <a:rPr lang="ru-RU" dirty="0"/>
              <a:t>с </a:t>
            </a:r>
            <a:r>
              <a:rPr lang="ru-RU" dirty="0" smtClean="0"/>
              <a:t>оповещением		Поддерживает </a:t>
            </a:r>
            <a:r>
              <a:rPr lang="ru-RU" dirty="0"/>
              <a:t>ситуации, когда одному устройству </a:t>
            </a:r>
            <a:r>
              <a:rPr lang="ru-RU" dirty="0" smtClean="0"/>
              <a:t>				адресовано </a:t>
            </a:r>
            <a:r>
              <a:rPr lang="ru-RU" dirty="0"/>
              <a:t>сразу </a:t>
            </a:r>
            <a:r>
              <a:rPr lang="ru-RU" dirty="0" smtClean="0"/>
              <a:t>несколько </a:t>
            </a:r>
            <a:r>
              <a:rPr lang="ru-RU" dirty="0"/>
              <a:t>запросов ввода-вывода. </a:t>
            </a:r>
            <a:r>
              <a:rPr lang="ru-RU" dirty="0" smtClean="0"/>
              <a:t>				Результаты </a:t>
            </a:r>
            <a:r>
              <a:rPr lang="ru-RU" dirty="0"/>
              <a:t>запроса ввода-вывода </a:t>
            </a:r>
            <a:r>
              <a:rPr lang="ru-RU" dirty="0" smtClean="0"/>
              <a:t>должен </a:t>
            </a:r>
            <a:r>
              <a:rPr lang="ru-RU" dirty="0"/>
              <a:t>обработать </a:t>
            </a:r>
            <a:r>
              <a:rPr lang="ru-RU" dirty="0" smtClean="0"/>
              <a:t>				поток</a:t>
            </a:r>
            <a:r>
              <a:rPr lang="ru-RU" dirty="0"/>
              <a:t>, который сгенерировал этот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Порты </a:t>
            </a:r>
            <a:r>
              <a:rPr lang="ru-RU" dirty="0"/>
              <a:t>завершения</a:t>
            </a:r>
            <a:br>
              <a:rPr lang="ru-RU" dirty="0"/>
            </a:br>
            <a:r>
              <a:rPr lang="ru-RU" dirty="0" smtClean="0"/>
              <a:t>ввода-вывода		Поддерживает </a:t>
            </a:r>
            <a:r>
              <a:rPr lang="ru-RU" dirty="0"/>
              <a:t>ситуации, когда одному устройству </a:t>
            </a:r>
            <a:r>
              <a:rPr lang="ru-RU" dirty="0" smtClean="0"/>
              <a:t>				адресовано </a:t>
            </a:r>
            <a:r>
              <a:rPr lang="ru-RU" dirty="0"/>
              <a:t>сразу </a:t>
            </a:r>
            <a:r>
              <a:rPr lang="ru-RU" dirty="0" smtClean="0"/>
              <a:t>несколько </a:t>
            </a:r>
            <a:r>
              <a:rPr lang="ru-RU" dirty="0"/>
              <a:t>запросов ввода-вывода. </a:t>
            </a:r>
            <a:r>
              <a:rPr lang="ru-RU" dirty="0" smtClean="0"/>
              <a:t>				Позволяет </a:t>
            </a:r>
            <a:r>
              <a:rPr lang="ru-RU" dirty="0"/>
              <a:t>потокам обрабатывать </a:t>
            </a:r>
            <a:r>
              <a:rPr lang="ru-RU" dirty="0" smtClean="0"/>
              <a:t>результаты </a:t>
            </a:r>
            <a:r>
              <a:rPr lang="ru-RU" dirty="0"/>
              <a:t>запросов, </a:t>
            </a:r>
            <a:r>
              <a:rPr lang="ru-RU" dirty="0" smtClean="0"/>
              <a:t>				сгенерированных </a:t>
            </a:r>
            <a:r>
              <a:rPr lang="ru-RU" dirty="0"/>
              <a:t>другими потоками. Обеспечивает</a:t>
            </a:r>
            <a:br>
              <a:rPr lang="ru-RU" dirty="0"/>
            </a:br>
            <a:r>
              <a:rPr lang="ru-RU" dirty="0" smtClean="0"/>
              <a:t>			наибольшую </a:t>
            </a:r>
            <a:r>
              <a:rPr lang="ru-RU" dirty="0" err="1"/>
              <a:t>масштабируемость</a:t>
            </a:r>
            <a:r>
              <a:rPr lang="ru-RU" dirty="0"/>
              <a:t> и гибкость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60648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 </a:t>
            </a:r>
            <a:r>
              <a:rPr lang="ru-RU" b="1" dirty="0" err="1" smtClean="0"/>
              <a:t>GetOverlappedResult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Чтобы сообщить разработчику, сколько байтов было передано в ходе операции ввода-вывода и передать ему код ошибки.</a:t>
            </a:r>
          </a:p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BOOL </a:t>
            </a:r>
            <a:r>
              <a:rPr lang="ru-RU" dirty="0" err="1" smtClean="0"/>
              <a:t>GetOverlappedResult</a:t>
            </a:r>
            <a:r>
              <a:rPr lang="ru-RU" dirty="0" smtClean="0"/>
              <a:t>(</a:t>
            </a:r>
            <a:br>
              <a:rPr lang="ru-RU" dirty="0" smtClean="0"/>
            </a:br>
            <a:r>
              <a:rPr lang="ru-RU" dirty="0" smtClean="0"/>
              <a:t>HANDLE </a:t>
            </a:r>
            <a:r>
              <a:rPr lang="ru-RU" dirty="0" err="1" smtClean="0"/>
              <a:t>hFile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OVERLAPPED* </a:t>
            </a:r>
            <a:r>
              <a:rPr lang="ru-RU" dirty="0" err="1" smtClean="0"/>
              <a:t>pOverlapped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PDWORD </a:t>
            </a:r>
            <a:r>
              <a:rPr lang="ru-RU" dirty="0" err="1" smtClean="0"/>
              <a:t>pdwNumBytes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BOOL </a:t>
            </a:r>
            <a:r>
              <a:rPr lang="ru-RU" dirty="0" err="1" smtClean="0"/>
              <a:t>bWa</a:t>
            </a:r>
            <a:r>
              <a:rPr lang="en-US" dirty="0" err="1" smtClean="0"/>
              <a:t>i</a:t>
            </a:r>
            <a:r>
              <a:rPr lang="ru-RU" dirty="0" err="1" smtClean="0"/>
              <a:t>t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7693"/>
            <a:ext cx="8568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Открытие и закрытие устройств</a:t>
            </a:r>
            <a:endParaRPr lang="en-US" b="1" dirty="0" smtClean="0"/>
          </a:p>
          <a:p>
            <a:endParaRPr lang="en-US" b="1" dirty="0" smtClean="0"/>
          </a:p>
          <a:p>
            <a:r>
              <a:rPr lang="ru-RU" b="1" dirty="0" smtClean="0"/>
              <a:t>Табл. 10-1. Типичные устройства и их применение</a:t>
            </a:r>
            <a:endParaRPr lang="en-US" b="1" dirty="0" smtClean="0"/>
          </a:p>
          <a:p>
            <a:r>
              <a:rPr lang="ru-RU" b="1" dirty="0" smtClean="0"/>
              <a:t>Устройство	</a:t>
            </a:r>
            <a:r>
              <a:rPr lang="en-US" b="1" dirty="0" smtClean="0"/>
              <a:t>	</a:t>
            </a:r>
            <a:r>
              <a:rPr lang="ru-RU" b="1" dirty="0" smtClean="0"/>
              <a:t>Применение	</a:t>
            </a:r>
            <a:endParaRPr lang="ru-RU" sz="2000" b="1" dirty="0" smtClean="0"/>
          </a:p>
          <a:p>
            <a:r>
              <a:rPr lang="ru-RU" dirty="0" smtClean="0"/>
              <a:t>Файл	</a:t>
            </a:r>
            <a:r>
              <a:rPr lang="en-US" dirty="0" smtClean="0"/>
              <a:t>		</a:t>
            </a:r>
            <a:r>
              <a:rPr lang="ru-RU" dirty="0" smtClean="0"/>
              <a:t>Постоянное хранилище для любых данных	</a:t>
            </a:r>
            <a:endParaRPr lang="ru-RU" sz="2000" b="1" dirty="0" smtClean="0"/>
          </a:p>
          <a:p>
            <a:r>
              <a:rPr lang="ru-RU" dirty="0" smtClean="0"/>
              <a:t>Каталог	</a:t>
            </a:r>
            <a:r>
              <a:rPr lang="en-US" dirty="0" smtClean="0"/>
              <a:t>		</a:t>
            </a:r>
            <a:r>
              <a:rPr lang="ru-RU" dirty="0" smtClean="0"/>
              <a:t>Назначение атрибутов и параметров сжатия файлов	</a:t>
            </a:r>
            <a:endParaRPr lang="ru-RU" sz="2000" b="1" dirty="0" smtClean="0"/>
          </a:p>
          <a:p>
            <a:r>
              <a:rPr lang="ru-RU" dirty="0" smtClean="0"/>
              <a:t>Логический диск	</a:t>
            </a:r>
            <a:r>
              <a:rPr lang="en-US" dirty="0" smtClean="0"/>
              <a:t>	</a:t>
            </a:r>
            <a:r>
              <a:rPr lang="ru-RU" dirty="0" smtClean="0"/>
              <a:t>Форматирование дисков	</a:t>
            </a:r>
            <a:endParaRPr lang="ru-RU" sz="2000" b="1" dirty="0" smtClean="0"/>
          </a:p>
          <a:p>
            <a:r>
              <a:rPr lang="ru-RU" dirty="0" smtClean="0"/>
              <a:t>Физический диск	</a:t>
            </a:r>
            <a:r>
              <a:rPr lang="en-US" dirty="0" smtClean="0"/>
              <a:t>	</a:t>
            </a:r>
            <a:r>
              <a:rPr lang="ru-RU" dirty="0" smtClean="0"/>
              <a:t>Доступ к таблице разделов	</a:t>
            </a:r>
            <a:endParaRPr lang="ru-RU" sz="2000" b="1" dirty="0" smtClean="0"/>
          </a:p>
          <a:p>
            <a:r>
              <a:rPr lang="ru-RU" dirty="0" smtClean="0"/>
              <a:t>Последовательный порт	Передача данных по телефонным линиям	</a:t>
            </a:r>
            <a:endParaRPr lang="ru-RU" sz="2000" b="1" dirty="0" smtClean="0"/>
          </a:p>
          <a:p>
            <a:r>
              <a:rPr lang="ru-RU" dirty="0" smtClean="0"/>
              <a:t>Параллельный порт	Передача данных на принтер	</a:t>
            </a:r>
            <a:endParaRPr lang="ru-RU" sz="2000" b="1" dirty="0" smtClean="0"/>
          </a:p>
          <a:p>
            <a:r>
              <a:rPr lang="ru-RU" dirty="0" smtClean="0"/>
              <a:t>Почтовый ящик	</a:t>
            </a:r>
            <a:r>
              <a:rPr lang="en-US" dirty="0" smtClean="0"/>
              <a:t>	</a:t>
            </a:r>
            <a:r>
              <a:rPr lang="ru-RU" dirty="0" smtClean="0"/>
              <a:t>Передача</a:t>
            </a:r>
            <a:r>
              <a:rPr lang="en-US" dirty="0" smtClean="0"/>
              <a:t> </a:t>
            </a:r>
            <a:r>
              <a:rPr lang="ru-RU" dirty="0" smtClean="0"/>
              <a:t>данных	множеству</a:t>
            </a:r>
            <a:r>
              <a:rPr lang="en-US" dirty="0" smtClean="0"/>
              <a:t> </a:t>
            </a:r>
            <a:r>
              <a:rPr lang="ru-RU" dirty="0" smtClean="0"/>
              <a:t>адресатов,</a:t>
            </a:r>
            <a:r>
              <a:rPr lang="en-US" dirty="0" smtClean="0"/>
              <a:t> </a:t>
            </a:r>
            <a:r>
              <a:rPr lang="ru-RU" dirty="0" smtClean="0"/>
              <a:t>обычно</a:t>
            </a:r>
            <a:r>
              <a:rPr lang="en-US" dirty="0" smtClean="0"/>
              <a:t> 				W</a:t>
            </a:r>
            <a:r>
              <a:rPr lang="ru-RU" dirty="0" smtClean="0"/>
              <a:t>indows-компьютерам по сети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Именованный канал	Передача данных отдельному адресату, обычно </a:t>
            </a:r>
            <a:r>
              <a:rPr lang="en-US" dirty="0" smtClean="0"/>
              <a:t>				</a:t>
            </a:r>
            <a:r>
              <a:rPr lang="ru-RU" dirty="0" smtClean="0"/>
              <a:t>Windows-компьютеру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/>
              <a:t>сети	</a:t>
            </a:r>
          </a:p>
          <a:p>
            <a:r>
              <a:rPr lang="ru-RU" dirty="0"/>
              <a:t>Неименованный канал	Обмен данными между парой адресатов на одном и том </a:t>
            </a:r>
            <a:r>
              <a:rPr lang="en-US" dirty="0" smtClean="0"/>
              <a:t>			</a:t>
            </a:r>
            <a:r>
              <a:rPr lang="ru-RU" dirty="0" smtClean="0"/>
              <a:t>же компьютере </a:t>
            </a:r>
            <a:r>
              <a:rPr lang="ru-RU" dirty="0"/>
              <a:t>(но ни в коем случае не по сети)	</a:t>
            </a:r>
          </a:p>
          <a:p>
            <a:r>
              <a:rPr lang="ru-RU" dirty="0" err="1"/>
              <a:t>Сокет</a:t>
            </a:r>
            <a:r>
              <a:rPr lang="ru-RU" dirty="0"/>
              <a:t>	</a:t>
            </a:r>
            <a:r>
              <a:rPr lang="en-US" dirty="0" smtClean="0"/>
              <a:t>   		</a:t>
            </a:r>
            <a:r>
              <a:rPr lang="ru-RU" dirty="0" smtClean="0"/>
              <a:t>Передача </a:t>
            </a:r>
            <a:r>
              <a:rPr lang="ru-RU" dirty="0"/>
              <a:t>данных (потоковая или в виде дейтаграмм, </a:t>
            </a:r>
            <a:r>
              <a:rPr lang="en-US" dirty="0" smtClean="0"/>
              <a:t>				</a:t>
            </a:r>
            <a:r>
              <a:rPr lang="ru-RU" dirty="0" smtClean="0"/>
              <a:t>обычно </a:t>
            </a:r>
            <a:r>
              <a:rPr lang="ru-RU" dirty="0"/>
              <a:t>через сеть) на другие поддерживающие </a:t>
            </a:r>
            <a:r>
              <a:rPr lang="ru-RU" dirty="0" err="1"/>
              <a:t>сокеты</a:t>
            </a:r>
            <a:r>
              <a:rPr lang="ru-RU" dirty="0"/>
              <a:t> </a:t>
            </a:r>
            <a:r>
              <a:rPr lang="en-US" dirty="0" smtClean="0"/>
              <a:t>			</a:t>
            </a:r>
            <a:r>
              <a:rPr lang="ru-RU" dirty="0" smtClean="0"/>
              <a:t>компьютеры </a:t>
            </a:r>
            <a:r>
              <a:rPr lang="ru-RU" dirty="0"/>
              <a:t>(под </a:t>
            </a:r>
            <a:r>
              <a:rPr lang="ru-RU" dirty="0" smtClean="0"/>
              <a:t>управлением </a:t>
            </a:r>
            <a:r>
              <a:rPr lang="ru-RU" dirty="0" err="1"/>
              <a:t>Windows</a:t>
            </a:r>
            <a:r>
              <a:rPr lang="ru-RU" dirty="0"/>
              <a:t> или других </a:t>
            </a:r>
            <a:r>
              <a:rPr lang="en-US" dirty="0" smtClean="0"/>
              <a:t>				</a:t>
            </a:r>
            <a:r>
              <a:rPr lang="ru-RU" dirty="0" smtClean="0"/>
              <a:t>операционных </a:t>
            </a:r>
            <a:r>
              <a:rPr lang="ru-RU" dirty="0"/>
              <a:t>систем), обычно </a:t>
            </a:r>
            <a:r>
              <a:rPr lang="ru-RU" dirty="0" smtClean="0"/>
              <a:t>осуществляется </a:t>
            </a:r>
            <a:r>
              <a:rPr lang="ru-RU" dirty="0"/>
              <a:t>через </a:t>
            </a:r>
            <a:r>
              <a:rPr lang="en-US" dirty="0" smtClean="0"/>
              <a:t>				</a:t>
            </a:r>
            <a:r>
              <a:rPr lang="ru-RU" dirty="0" smtClean="0"/>
              <a:t>сеть</a:t>
            </a:r>
            <a:r>
              <a:rPr lang="ru-RU" dirty="0"/>
              <a:t>	</a:t>
            </a:r>
          </a:p>
          <a:p>
            <a:r>
              <a:rPr lang="ru-RU" dirty="0"/>
              <a:t>Консоль	</a:t>
            </a:r>
            <a:r>
              <a:rPr lang="en-US" dirty="0" smtClean="0"/>
              <a:t>		</a:t>
            </a:r>
            <a:r>
              <a:rPr lang="ru-RU" dirty="0" smtClean="0"/>
              <a:t>Экранный </a:t>
            </a:r>
            <a:r>
              <a:rPr lang="ru-RU" dirty="0"/>
              <a:t>буфер для текстового окна	</a:t>
            </a:r>
          </a:p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Функции, открывающие различные устройства</a:t>
            </a:r>
            <a:br>
              <a:rPr lang="ru-RU" b="1" dirty="0"/>
            </a:br>
            <a:r>
              <a:rPr lang="ru-RU" b="1" dirty="0"/>
              <a:t>Устройство </a:t>
            </a:r>
            <a:r>
              <a:rPr lang="en-US" b="1" dirty="0" smtClean="0"/>
              <a:t>	</a:t>
            </a:r>
            <a:r>
              <a:rPr lang="ru-RU" b="1" dirty="0" smtClean="0"/>
              <a:t>Функция</a:t>
            </a:r>
            <a:r>
              <a:rPr lang="en-US" b="1" dirty="0" smtClean="0"/>
              <a:t>	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		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</a:t>
            </a:r>
            <a:r>
              <a:rPr lang="ru-RU" dirty="0"/>
              <a:t>— путь или UNC-путь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Каталог </a:t>
            </a:r>
            <a:r>
              <a:rPr lang="en-US" dirty="0" smtClean="0"/>
              <a:t>		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</a:t>
            </a:r>
            <a:r>
              <a:rPr lang="ru-RU" dirty="0"/>
              <a:t>— путь или UNC-путь к каталогу). </a:t>
            </a:r>
            <a:r>
              <a:rPr lang="en-US" dirty="0" smtClean="0"/>
              <a:t>			W</a:t>
            </a:r>
            <a:r>
              <a:rPr lang="ru-RU" dirty="0" err="1" smtClean="0"/>
              <a:t>indows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открывать каталоги, если при вызове </a:t>
            </a:r>
            <a:r>
              <a:rPr lang="ru-RU" i="1" dirty="0" err="1"/>
              <a:t>CreateFile</a:t>
            </a:r>
            <a:r>
              <a:rPr lang="ru-RU" i="1" dirty="0"/>
              <a:t> </a:t>
            </a:r>
            <a:r>
              <a:rPr lang="en-US" i="1" dirty="0" smtClean="0"/>
              <a:t>  		</a:t>
            </a:r>
            <a:r>
              <a:rPr lang="ru-RU" dirty="0" smtClean="0"/>
              <a:t>установлен флаг</a:t>
            </a:r>
            <a:r>
              <a:rPr lang="en-US" dirty="0" smtClean="0"/>
              <a:t> </a:t>
            </a:r>
            <a:r>
              <a:rPr lang="ru-RU" dirty="0" smtClean="0"/>
              <a:t>FILE_FLAG_BACKUP_SEMANTICS</a:t>
            </a:r>
            <a:r>
              <a:rPr lang="ru-RU" dirty="0"/>
              <a:t>. Открыв каталог, </a:t>
            </a:r>
            <a:r>
              <a:rPr lang="en-US" dirty="0" smtClean="0"/>
              <a:t>			</a:t>
            </a:r>
            <a:r>
              <a:rPr lang="ru-RU" dirty="0" smtClean="0"/>
              <a:t>можно </a:t>
            </a:r>
            <a:r>
              <a:rPr lang="ru-RU" dirty="0"/>
              <a:t>изменять </a:t>
            </a:r>
            <a:r>
              <a:rPr lang="ru-RU" dirty="0" smtClean="0"/>
              <a:t>его</a:t>
            </a:r>
            <a:r>
              <a:rPr lang="en-US" dirty="0" smtClean="0"/>
              <a:t> </a:t>
            </a:r>
            <a:r>
              <a:rPr lang="ru-RU" dirty="0" smtClean="0"/>
              <a:t>атрибуты </a:t>
            </a:r>
            <a:r>
              <a:rPr lang="ru-RU" dirty="0"/>
              <a:t>(например, сделать его скрытым) и </a:t>
            </a:r>
            <a:r>
              <a:rPr lang="en-US" dirty="0" smtClean="0"/>
              <a:t>		</a:t>
            </a:r>
            <a:r>
              <a:rPr lang="ru-RU" dirty="0" smtClean="0"/>
              <a:t>временную отметку</a:t>
            </a:r>
            <a:endParaRPr lang="en-US" dirty="0" smtClean="0"/>
          </a:p>
          <a:p>
            <a:r>
              <a:rPr lang="ru-RU" dirty="0" smtClean="0"/>
              <a:t>Логический </a:t>
            </a:r>
            <a:r>
              <a:rPr lang="ru-RU" dirty="0"/>
              <a:t>диск </a:t>
            </a:r>
            <a:r>
              <a:rPr lang="en-US" dirty="0" smtClean="0"/>
              <a:t>  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dirty="0" err="1"/>
              <a:t>pszName</a:t>
            </a:r>
            <a:r>
              <a:rPr lang="ru-RU" dirty="0"/>
              <a:t> — "\\.\x"). В </a:t>
            </a:r>
            <a:r>
              <a:rPr lang="ru-RU" dirty="0" err="1"/>
              <a:t>Windows</a:t>
            </a:r>
            <a:r>
              <a:rPr lang="ru-RU" dirty="0"/>
              <a:t> можно открывать </a:t>
            </a:r>
            <a:r>
              <a:rPr lang="en-US" dirty="0" smtClean="0"/>
              <a:t>		</a:t>
            </a:r>
            <a:r>
              <a:rPr lang="ru-RU" dirty="0" smtClean="0"/>
              <a:t>логические </a:t>
            </a:r>
            <a:r>
              <a:rPr lang="ru-RU" dirty="0"/>
              <a:t>диски, ссылаясь на них в формате "\\.\x", где </a:t>
            </a:r>
            <a:r>
              <a:rPr lang="ru-RU" dirty="0" err="1"/>
              <a:t>х</a:t>
            </a:r>
            <a:r>
              <a:rPr lang="ru-RU" dirty="0"/>
              <a:t> — буква </a:t>
            </a:r>
            <a:r>
              <a:rPr lang="en-US" dirty="0" smtClean="0"/>
              <a:t>		</a:t>
            </a:r>
            <a:r>
              <a:rPr lang="ru-RU" dirty="0" smtClean="0"/>
              <a:t>диска</a:t>
            </a:r>
            <a:r>
              <a:rPr lang="ru-RU" dirty="0"/>
              <a:t>. </a:t>
            </a:r>
            <a:r>
              <a:rPr lang="ru-RU" dirty="0" smtClean="0"/>
              <a:t>Например</a:t>
            </a:r>
            <a:r>
              <a:rPr lang="ru-RU" dirty="0"/>
              <a:t>, открыть диск А можно с помощью ссылки \\.\A: </a:t>
            </a:r>
            <a:r>
              <a:rPr lang="en-US" dirty="0" smtClean="0"/>
              <a:t>		</a:t>
            </a:r>
            <a:r>
              <a:rPr lang="ru-RU" dirty="0" smtClean="0"/>
              <a:t>Открыв </a:t>
            </a:r>
            <a:r>
              <a:rPr lang="ru-RU" dirty="0"/>
              <a:t>диск, </a:t>
            </a:r>
            <a:r>
              <a:rPr lang="ru-RU" dirty="0" smtClean="0"/>
              <a:t>вы</a:t>
            </a:r>
            <a:r>
              <a:rPr lang="en-US" dirty="0" smtClean="0"/>
              <a:t> </a:t>
            </a:r>
            <a:r>
              <a:rPr lang="ru-RU" dirty="0" smtClean="0"/>
              <a:t>сможете </a:t>
            </a:r>
            <a:r>
              <a:rPr lang="ru-RU" dirty="0"/>
              <a:t>его отформатировать либо определить </a:t>
            </a:r>
            <a:r>
              <a:rPr lang="en-US" dirty="0" smtClean="0"/>
              <a:t>  		</a:t>
            </a:r>
            <a:r>
              <a:rPr lang="ru-RU" dirty="0" smtClean="0"/>
              <a:t>размер </a:t>
            </a:r>
            <a:r>
              <a:rPr lang="ru-RU" dirty="0"/>
              <a:t>носителя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Физический </a:t>
            </a:r>
            <a:r>
              <a:rPr lang="ru-RU" dirty="0" smtClean="0"/>
              <a:t>диск</a:t>
            </a:r>
            <a:r>
              <a:rPr lang="en-US" dirty="0" smtClean="0"/>
              <a:t>   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i="1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— </a:t>
            </a:r>
            <a:r>
              <a:rPr lang="ru-RU" dirty="0"/>
              <a:t>"\\.\PHYSICALDRIVEx").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Windows</a:t>
            </a:r>
            <a:r>
              <a:rPr lang="en-US" dirty="0" smtClean="0"/>
              <a:t> 		</a:t>
            </a:r>
            <a:r>
              <a:rPr lang="ru-RU" dirty="0" smtClean="0"/>
              <a:t>можно </a:t>
            </a:r>
            <a:r>
              <a:rPr lang="ru-RU" dirty="0"/>
              <a:t>открывать физические диски, используя </a:t>
            </a:r>
            <a:r>
              <a:rPr lang="ru-RU" dirty="0" smtClean="0"/>
              <a:t>ссылку </a:t>
            </a:r>
            <a:r>
              <a:rPr lang="ru-RU" dirty="0"/>
              <a:t>в формате </a:t>
            </a:r>
            <a:r>
              <a:rPr lang="en-US" dirty="0" smtClean="0"/>
              <a:t>		</a:t>
            </a:r>
            <a:r>
              <a:rPr lang="ru-RU" dirty="0" smtClean="0"/>
              <a:t>"\\.\</a:t>
            </a:r>
            <a:r>
              <a:rPr lang="ru-RU" dirty="0"/>
              <a:t>PHYSICALDRIVEx", где </a:t>
            </a:r>
            <a:r>
              <a:rPr lang="ru-RU" dirty="0" err="1"/>
              <a:t>х</a:t>
            </a:r>
            <a:r>
              <a:rPr lang="ru-RU" dirty="0"/>
              <a:t> — номер </a:t>
            </a:r>
            <a:r>
              <a:rPr lang="ru-RU" dirty="0" smtClean="0"/>
              <a:t>физического </a:t>
            </a:r>
            <a:r>
              <a:rPr lang="ru-RU" dirty="0"/>
              <a:t>диска. Например, </a:t>
            </a:r>
            <a:r>
              <a:rPr lang="en-US" dirty="0" smtClean="0"/>
              <a:t>		</a:t>
            </a:r>
            <a:r>
              <a:rPr lang="ru-RU" dirty="0" smtClean="0"/>
              <a:t>прочитать </a:t>
            </a:r>
            <a:r>
              <a:rPr lang="ru-RU" dirty="0"/>
              <a:t>физические сектора </a:t>
            </a:r>
            <a:r>
              <a:rPr lang="ru-RU" dirty="0" smtClean="0"/>
              <a:t>первого</a:t>
            </a:r>
            <a:r>
              <a:rPr lang="en-US" dirty="0" smtClean="0"/>
              <a:t> </a:t>
            </a:r>
            <a:r>
              <a:rPr lang="ru-RU" dirty="0" smtClean="0"/>
              <a:t>жесткого </a:t>
            </a:r>
            <a:r>
              <a:rPr lang="ru-RU" dirty="0"/>
              <a:t>диска на компьютере </a:t>
            </a:r>
            <a:r>
              <a:rPr lang="en-US" dirty="0" smtClean="0"/>
              <a:t>		</a:t>
            </a:r>
            <a:r>
              <a:rPr lang="ru-RU" dirty="0" smtClean="0"/>
              <a:t>пользователя </a:t>
            </a:r>
            <a:r>
              <a:rPr lang="ru-RU" dirty="0"/>
              <a:t>позволит </a:t>
            </a:r>
            <a:r>
              <a:rPr lang="ru-RU" dirty="0" smtClean="0"/>
              <a:t>ссылка</a:t>
            </a:r>
            <a:r>
              <a:rPr lang="en-US" dirty="0" smtClean="0"/>
              <a:t> </a:t>
            </a:r>
            <a:r>
              <a:rPr lang="ru-RU" dirty="0" smtClean="0"/>
              <a:t>"\\.\</a:t>
            </a:r>
            <a:r>
              <a:rPr lang="ru-RU" dirty="0"/>
              <a:t>PHYSICALDRIVE0". Открыв </a:t>
            </a:r>
            <a:r>
              <a:rPr lang="en-US" dirty="0" smtClean="0"/>
              <a:t>			</a:t>
            </a:r>
            <a:r>
              <a:rPr lang="ru-RU" dirty="0" smtClean="0"/>
              <a:t>физический </a:t>
            </a:r>
            <a:r>
              <a:rPr lang="ru-RU" dirty="0"/>
              <a:t>диск, вы </a:t>
            </a:r>
            <a:r>
              <a:rPr lang="ru-RU" dirty="0" smtClean="0"/>
              <a:t>сможете</a:t>
            </a:r>
            <a:r>
              <a:rPr lang="en-US" dirty="0" smtClean="0"/>
              <a:t> </a:t>
            </a:r>
            <a:r>
              <a:rPr lang="ru-RU" dirty="0" smtClean="0"/>
              <a:t>напрямую </a:t>
            </a:r>
            <a:r>
              <a:rPr lang="ru-RU" dirty="0"/>
              <a:t>обращаться к его таблице </a:t>
            </a:r>
            <a:r>
              <a:rPr lang="en-US" dirty="0" smtClean="0"/>
              <a:t>		</a:t>
            </a:r>
            <a:r>
              <a:rPr lang="ru-RU" dirty="0" smtClean="0"/>
              <a:t>разделов</a:t>
            </a:r>
            <a:r>
              <a:rPr lang="ru-RU" dirty="0"/>
              <a:t>, правда,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опасно</a:t>
            </a:r>
            <a:r>
              <a:rPr lang="ru-RU" dirty="0"/>
              <a:t>: некорректная модификация </a:t>
            </a:r>
            <a:r>
              <a:rPr lang="en-US" dirty="0" smtClean="0"/>
              <a:t>			</a:t>
            </a:r>
            <a:r>
              <a:rPr lang="ru-RU" dirty="0" smtClean="0"/>
              <a:t>содержимого </a:t>
            </a:r>
            <a:r>
              <a:rPr lang="ru-RU" dirty="0"/>
              <a:t>диска </a:t>
            </a:r>
            <a:r>
              <a:rPr lang="ru-RU" dirty="0" smtClean="0"/>
              <a:t>сделает</a:t>
            </a:r>
            <a:r>
              <a:rPr lang="en-US" dirty="0" smtClean="0"/>
              <a:t> </a:t>
            </a:r>
            <a:r>
              <a:rPr lang="ru-RU" dirty="0" smtClean="0"/>
              <a:t>его </a:t>
            </a:r>
            <a:r>
              <a:rPr lang="ru-RU" dirty="0"/>
              <a:t>недоступным для операционной </a:t>
            </a:r>
            <a:r>
              <a:rPr lang="en-US" dirty="0" smtClean="0"/>
              <a:t>		</a:t>
            </a:r>
            <a:r>
              <a:rPr lang="ru-RU" dirty="0" smtClean="0"/>
              <a:t>системы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Устройство </a:t>
            </a:r>
            <a:r>
              <a:rPr lang="en-US" b="1" dirty="0" smtClean="0"/>
              <a:t>		</a:t>
            </a:r>
            <a:r>
              <a:rPr lang="ru-RU" b="1" dirty="0" smtClean="0"/>
              <a:t>Функция</a:t>
            </a:r>
            <a:endParaRPr lang="en-US" dirty="0" smtClean="0"/>
          </a:p>
          <a:p>
            <a:r>
              <a:rPr lang="ru-RU" dirty="0" smtClean="0"/>
              <a:t>Последовательный </a:t>
            </a:r>
            <a:r>
              <a:rPr lang="ru-RU" dirty="0"/>
              <a:t>порт </a:t>
            </a:r>
            <a:r>
              <a:rPr lang="en-US" dirty="0" smtClean="0"/>
              <a:t>      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</a:t>
            </a:r>
            <a:r>
              <a:rPr lang="ru-RU" dirty="0" err="1"/>
              <a:t>СОМх</a:t>
            </a:r>
            <a:r>
              <a:rPr lang="ru-RU" dirty="0" smtClean="0"/>
              <a:t>")</a:t>
            </a:r>
            <a:endParaRPr lang="en-US" dirty="0" smtClean="0"/>
          </a:p>
          <a:p>
            <a:r>
              <a:rPr lang="ru-RU" dirty="0" smtClean="0"/>
              <a:t>Параллельный </a:t>
            </a:r>
            <a:r>
              <a:rPr lang="ru-RU" dirty="0"/>
              <a:t>порт </a:t>
            </a:r>
            <a:r>
              <a:rPr lang="en-US" dirty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</a:t>
            </a:r>
            <a:r>
              <a:rPr lang="en-US" dirty="0" err="1"/>
              <a:t>LPTx</a:t>
            </a:r>
            <a:r>
              <a:rPr lang="en-US" dirty="0" smtClean="0"/>
              <a:t>")</a:t>
            </a:r>
          </a:p>
          <a:p>
            <a:r>
              <a:rPr lang="ru-RU" dirty="0" smtClean="0"/>
              <a:t>Сервер </a:t>
            </a:r>
            <a:r>
              <a:rPr lang="ru-RU" dirty="0"/>
              <a:t>почтового ящика </a:t>
            </a:r>
            <a:r>
              <a:rPr lang="en-US" dirty="0" smtClean="0"/>
              <a:t>	</a:t>
            </a:r>
            <a:r>
              <a:rPr lang="en-US" i="1" dirty="0" err="1" smtClean="0"/>
              <a:t>CreateMailslot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dirty="0" err="1"/>
              <a:t>pszName</a:t>
            </a:r>
            <a:r>
              <a:rPr lang="en-US" dirty="0"/>
              <a:t> — </a:t>
            </a:r>
            <a:r>
              <a:rPr lang="en-US" dirty="0" smtClean="0"/>
              <a:t>"\\.\</a:t>
            </a:r>
            <a:r>
              <a:rPr lang="en-US" dirty="0"/>
              <a:t>mailslot\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ящика")</a:t>
            </a:r>
            <a:r>
              <a:rPr lang="en-US" dirty="0"/>
              <a:t> </a:t>
            </a:r>
            <a:r>
              <a:rPr lang="ru-RU" dirty="0" smtClean="0"/>
              <a:t>Клиент </a:t>
            </a:r>
            <a:r>
              <a:rPr lang="ru-RU" dirty="0"/>
              <a:t>почтового ящика </a:t>
            </a:r>
            <a:r>
              <a:rPr lang="en-US" dirty="0" smtClean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 smtClean="0"/>
              <a:t>— "\\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err="1" smtClean="0"/>
              <a:t>сервера\</a:t>
            </a:r>
            <a:r>
              <a:rPr lang="en-US" dirty="0" err="1"/>
              <a:t>mailslot</a:t>
            </a:r>
            <a:r>
              <a:rPr lang="en-US" dirty="0"/>
              <a:t>\</a:t>
            </a:r>
            <a:r>
              <a:rPr lang="ru-RU" dirty="0" smtClean="0"/>
              <a:t>имя</a:t>
            </a:r>
            <a:r>
              <a:rPr lang="en-US" dirty="0" smtClean="0"/>
              <a:t> 			</a:t>
            </a:r>
            <a:r>
              <a:rPr lang="ru-RU" dirty="0" smtClean="0"/>
              <a:t>ящика")</a:t>
            </a:r>
            <a:endParaRPr lang="en-US" dirty="0" smtClean="0"/>
          </a:p>
          <a:p>
            <a:r>
              <a:rPr lang="ru-RU" dirty="0" smtClean="0"/>
              <a:t>Сервер </a:t>
            </a:r>
            <a:r>
              <a:rPr lang="ru-RU" dirty="0"/>
              <a:t>именованного </a:t>
            </a:r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en-US" i="1" dirty="0" err="1"/>
              <a:t>CreateNamedPipe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</a:t>
            </a:r>
            <a:r>
              <a:rPr lang="en-US" dirty="0" smtClean="0"/>
              <a:t>"\\.\</a:t>
            </a:r>
            <a:r>
              <a:rPr lang="en-US" dirty="0"/>
              <a:t>pipe\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канала")</a:t>
            </a:r>
            <a:endParaRPr lang="en-US" dirty="0" smtClean="0"/>
          </a:p>
          <a:p>
            <a:r>
              <a:rPr lang="ru-RU" dirty="0" smtClean="0"/>
              <a:t>канала</a:t>
            </a:r>
            <a:endParaRPr lang="en-US" dirty="0"/>
          </a:p>
          <a:p>
            <a:r>
              <a:rPr lang="ru-RU" dirty="0" smtClean="0"/>
              <a:t>Клиент </a:t>
            </a:r>
            <a:r>
              <a:rPr lang="ru-RU" dirty="0"/>
              <a:t>именованного </a:t>
            </a:r>
            <a:r>
              <a:rPr lang="ru-RU" dirty="0" smtClean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"\\</a:t>
            </a:r>
            <a:r>
              <a:rPr lang="ru-RU" dirty="0" err="1" smtClean="0"/>
              <a:t>имя_сервера\</a:t>
            </a:r>
            <a:r>
              <a:rPr lang="en-US" dirty="0" smtClean="0"/>
              <a:t>pi</a:t>
            </a:r>
            <a:r>
              <a:rPr lang="ru-RU" dirty="0" err="1" smtClean="0"/>
              <a:t>ре\имя_ка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канала</a:t>
            </a:r>
            <a:r>
              <a:rPr lang="ru-RU" dirty="0"/>
              <a:t>	</a:t>
            </a:r>
            <a:r>
              <a:rPr lang="ru-RU" dirty="0" smtClean="0"/>
              <a:t>		нала") </a:t>
            </a:r>
          </a:p>
          <a:p>
            <a:r>
              <a:rPr lang="ru-RU" dirty="0" smtClean="0"/>
              <a:t>Неименованный канал	</a:t>
            </a:r>
            <a:r>
              <a:rPr lang="en-US" i="1" dirty="0" err="1" smtClean="0"/>
              <a:t>CreatePipe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для клиента и сервера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Сокет</a:t>
            </a:r>
            <a:r>
              <a:rPr lang="ru-RU" dirty="0" smtClean="0"/>
              <a:t> 			</a:t>
            </a:r>
            <a:r>
              <a:rPr lang="en-US" i="1" dirty="0" smtClean="0"/>
              <a:t>socket</a:t>
            </a:r>
            <a:r>
              <a:rPr lang="en-US" dirty="0"/>
              <a:t>, </a:t>
            </a:r>
            <a:r>
              <a:rPr lang="en-US" i="1" dirty="0"/>
              <a:t>accept </a:t>
            </a:r>
            <a:r>
              <a:rPr lang="ru-RU" dirty="0"/>
              <a:t>и </a:t>
            </a:r>
            <a:r>
              <a:rPr lang="en-US" i="1" dirty="0" err="1" smtClean="0"/>
              <a:t>AcceptEx</a:t>
            </a:r>
            <a:r>
              <a:rPr lang="ru-RU" i="1" dirty="0" smtClean="0"/>
              <a:t>  </a:t>
            </a:r>
          </a:p>
          <a:p>
            <a:r>
              <a:rPr lang="ru-RU" dirty="0" smtClean="0"/>
              <a:t>Консоль 			</a:t>
            </a:r>
            <a:r>
              <a:rPr lang="en-US" i="1" dirty="0" err="1" smtClean="0"/>
              <a:t>CreateConsoleScreenBuffer</a:t>
            </a:r>
            <a:r>
              <a:rPr lang="en-US" i="1" dirty="0" smtClean="0"/>
              <a:t> </a:t>
            </a:r>
            <a:r>
              <a:rPr lang="ru-RU" dirty="0"/>
              <a:t>и </a:t>
            </a:r>
            <a:r>
              <a:rPr lang="en-US" i="1" dirty="0" err="1"/>
              <a:t>GetStdHandle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  </a:t>
            </a:r>
            <a:r>
              <a:rPr lang="en-US" b="1" dirty="0" err="1"/>
              <a:t>CreateFile</a:t>
            </a:r>
            <a:r>
              <a:rPr lang="en-US" b="1" dirty="0"/>
              <a:t> </a:t>
            </a:r>
            <a:r>
              <a:rPr lang="en-US" dirty="0"/>
              <a:t>  </a:t>
            </a:r>
            <a:r>
              <a:rPr lang="en-US" dirty="0" smtClean="0"/>
              <a:t>(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LPCTSTR   </a:t>
            </a:r>
            <a:r>
              <a:rPr lang="en-US" dirty="0" err="1" smtClean="0"/>
              <a:t>lpFileName</a:t>
            </a:r>
            <a:r>
              <a:rPr lang="en-US" dirty="0" smtClean="0"/>
              <a:t>	 </a:t>
            </a:r>
            <a:r>
              <a:rPr lang="ru-RU" dirty="0"/>
              <a:t>указатель на ASCIIZ-строку с именем (путем) </a:t>
            </a:r>
            <a:r>
              <a:rPr lang="en-US" dirty="0" smtClean="0"/>
              <a:t>				</a:t>
            </a:r>
            <a:r>
              <a:rPr lang="ru-RU" dirty="0" smtClean="0"/>
              <a:t>открываемого </a:t>
            </a:r>
            <a:r>
              <a:rPr lang="ru-RU" dirty="0"/>
              <a:t>или создаваемого файла</a:t>
            </a:r>
            <a:endParaRPr lang="ru-RU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 DWORD </a:t>
            </a:r>
            <a:r>
              <a:rPr lang="en-US" dirty="0" err="1" smtClean="0"/>
              <a:t>dwDesiredAccess</a:t>
            </a:r>
            <a:r>
              <a:rPr lang="en-US" dirty="0" smtClean="0"/>
              <a:t>	</a:t>
            </a:r>
            <a:r>
              <a:rPr lang="ru-RU" dirty="0"/>
              <a:t>тип доступа к файлу: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GENERICREAD </a:t>
            </a:r>
            <a:r>
              <a:rPr lang="ru-RU" b="1" dirty="0"/>
              <a:t>= 80000000</a:t>
            </a:r>
            <a:r>
              <a:rPr lang="en-US" b="1" dirty="0"/>
              <a:t>h</a:t>
            </a:r>
            <a:r>
              <a:rPr lang="ru-RU" dirty="0"/>
              <a:t> – доступ по чтению;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GENERIC_WRITE </a:t>
            </a:r>
            <a:r>
              <a:rPr lang="ru-RU" b="1" dirty="0"/>
              <a:t>= 40000000</a:t>
            </a:r>
            <a:r>
              <a:rPr lang="en-US" b="1" dirty="0"/>
              <a:t>h</a:t>
            </a:r>
            <a:r>
              <a:rPr lang="ru-RU" dirty="0"/>
              <a:t> – доступ по записи;</a:t>
            </a:r>
            <a:endParaRPr lang="ru-RU" sz="1200" dirty="0"/>
          </a:p>
          <a:p>
            <a:r>
              <a:rPr lang="en-US" b="1" dirty="0" smtClean="0"/>
              <a:t>			</a:t>
            </a:r>
            <a:r>
              <a:rPr lang="ru-RU" b="1" dirty="0" smtClean="0"/>
              <a:t>GENERIC_READ+GENERIC_WRITE </a:t>
            </a:r>
            <a:r>
              <a:rPr lang="ru-RU" b="1" dirty="0"/>
              <a:t>= 0C0000000h</a:t>
            </a:r>
            <a:r>
              <a:rPr lang="ru-RU" dirty="0"/>
              <a:t> – доступ </a:t>
            </a:r>
            <a:r>
              <a:rPr lang="en-US" dirty="0" smtClean="0"/>
              <a:t>				</a:t>
            </a:r>
            <a:r>
              <a:rPr lang="ru-RU" dirty="0" smtClean="0"/>
              <a:t>по </a:t>
            </a:r>
            <a:r>
              <a:rPr lang="ru-RU" dirty="0"/>
              <a:t>чтению-записи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DWORD </a:t>
            </a:r>
            <a:r>
              <a:rPr lang="en-US" dirty="0" err="1" smtClean="0"/>
              <a:t>dwShareMode</a:t>
            </a:r>
            <a:r>
              <a:rPr lang="en-US" dirty="0" smtClean="0"/>
              <a:t>	</a:t>
            </a:r>
            <a:r>
              <a:rPr lang="ru-RU" dirty="0"/>
              <a:t>режим разделения файлов между разными </a:t>
            </a:r>
            <a:r>
              <a:rPr lang="ru-RU" dirty="0" smtClean="0"/>
              <a:t>процессами</a:t>
            </a:r>
            <a:endParaRPr lang="en-US" dirty="0" smtClean="0"/>
          </a:p>
          <a:p>
            <a:pPr lvl="1"/>
            <a:r>
              <a:rPr lang="en-US" dirty="0" smtClean="0"/>
              <a:t>			</a:t>
            </a:r>
            <a:r>
              <a:rPr lang="ru-RU" b="1" dirty="0"/>
              <a:t>0</a:t>
            </a:r>
            <a:r>
              <a:rPr lang="ru-RU" dirty="0"/>
              <a:t> – монополизация доступа к файлу;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FILE_SHARE_READ </a:t>
            </a:r>
            <a:r>
              <a:rPr lang="ru-RU" b="1" dirty="0"/>
              <a:t>= 00000001h </a:t>
            </a:r>
            <a:r>
              <a:rPr lang="ru-RU" dirty="0"/>
              <a:t>– этот флаг запрещает </a:t>
            </a:r>
            <a:r>
              <a:rPr lang="en-US" dirty="0" smtClean="0"/>
              <a:t>				</a:t>
            </a:r>
            <a:r>
              <a:rPr lang="ru-RU" dirty="0" smtClean="0"/>
              <a:t>модификацию </a:t>
            </a:r>
            <a:r>
              <a:rPr lang="ru-RU" dirty="0"/>
              <a:t>данных на этом устройстве всем</a:t>
            </a:r>
            <a:br>
              <a:rPr lang="ru-RU" dirty="0"/>
            </a:br>
            <a:r>
              <a:rPr lang="en-US" dirty="0" smtClean="0"/>
              <a:t>			</a:t>
            </a:r>
            <a:r>
              <a:rPr lang="ru-RU" dirty="0" smtClean="0"/>
              <a:t>другим </a:t>
            </a:r>
            <a:r>
              <a:rPr lang="ru-RU" dirty="0"/>
              <a:t>объектам ядра. </a:t>
            </a:r>
            <a:endParaRPr lang="en-US" dirty="0" smtClean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FILESHAREWRITE </a:t>
            </a:r>
            <a:r>
              <a:rPr lang="ru-RU" b="1" dirty="0"/>
              <a:t>= 00000002h – </a:t>
            </a:r>
            <a:r>
              <a:rPr lang="ru-RU" dirty="0"/>
              <a:t>запрещает чтение </a:t>
            </a:r>
            <a:r>
              <a:rPr lang="en-US" dirty="0" smtClean="0"/>
              <a:t>				</a:t>
            </a:r>
            <a:r>
              <a:rPr lang="ru-RU" dirty="0" smtClean="0"/>
              <a:t>данных </a:t>
            </a:r>
            <a:r>
              <a:rPr lang="ru-RU" dirty="0"/>
              <a:t>на этом устройстве всем другим объектам ядра.</a:t>
            </a:r>
            <a:endParaRPr lang="ru-RU" sz="1200" dirty="0"/>
          </a:p>
          <a:p>
            <a:r>
              <a:rPr lang="en-US" b="1" dirty="0" smtClean="0"/>
              <a:t>			</a:t>
            </a:r>
            <a:r>
              <a:rPr lang="ru-RU" b="1" dirty="0" smtClean="0"/>
              <a:t>FILE_SHARE_READ+FILE_SHARE_WRITE </a:t>
            </a:r>
            <a:r>
              <a:rPr lang="ru-RU" b="1" dirty="0"/>
              <a:t>= 00000003</a:t>
            </a:r>
            <a:r>
              <a:rPr lang="en-US" b="1" dirty="0"/>
              <a:t>h</a:t>
            </a:r>
            <a:r>
              <a:rPr lang="ru-RU" dirty="0"/>
              <a:t> – </a:t>
            </a:r>
            <a:r>
              <a:rPr lang="en-US" dirty="0" smtClean="0"/>
              <a:t>				</a:t>
            </a:r>
            <a:r>
              <a:rPr lang="ru-RU" dirty="0" smtClean="0"/>
              <a:t>другие </a:t>
            </a:r>
            <a:r>
              <a:rPr lang="ru-RU" dirty="0"/>
              <a:t>процессы могут открывать файл по чтению-записи</a:t>
            </a:r>
            <a:endParaRPr lang="en-US" dirty="0"/>
          </a:p>
          <a:p>
            <a:r>
              <a:rPr lang="en-US" dirty="0" smtClean="0"/>
              <a:t>  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LPSECURITY_ATTRIBUTES </a:t>
            </a:r>
            <a:r>
              <a:rPr lang="en-US" dirty="0" err="1"/>
              <a:t>l</a:t>
            </a:r>
            <a:r>
              <a:rPr lang="en-US" dirty="0" err="1" smtClean="0"/>
              <a:t>pSecurityAttributes</a:t>
            </a:r>
            <a:r>
              <a:rPr lang="en-US" dirty="0" smtClean="0"/>
              <a:t>	</a:t>
            </a:r>
            <a:r>
              <a:rPr lang="ru-RU" dirty="0"/>
              <a:t>указатель на </a:t>
            </a:r>
            <a:r>
              <a:rPr lang="en-US" dirty="0" smtClean="0"/>
              <a:t>c</a:t>
            </a:r>
            <a:r>
              <a:rPr lang="ru-RU" dirty="0" err="1" smtClean="0"/>
              <a:t>труктуру</a:t>
            </a:r>
            <a:r>
              <a:rPr lang="en-US" dirty="0" smtClean="0"/>
              <a:t> </a:t>
            </a:r>
            <a:r>
              <a:rPr lang="ru-RU" b="1" dirty="0" err="1" smtClean="0"/>
              <a:t>SecurityAttributes</a:t>
            </a:r>
            <a:r>
              <a:rPr lang="en-US" b="1" dirty="0" smtClean="0"/>
              <a:t> 				</a:t>
            </a:r>
            <a:r>
              <a:rPr lang="ru-RU" dirty="0" smtClean="0"/>
              <a:t>(файл</a:t>
            </a:r>
            <a:r>
              <a:rPr lang="ru-RU" dirty="0"/>
              <a:t> </a:t>
            </a:r>
            <a:r>
              <a:rPr lang="ru-RU" b="1" dirty="0" err="1"/>
              <a:t>winbase.h</a:t>
            </a:r>
            <a:r>
              <a:rPr lang="ru-RU" dirty="0"/>
              <a:t>), определяющую защиту </a:t>
            </a:r>
            <a:r>
              <a:rPr lang="en-US" dirty="0" smtClean="0"/>
              <a:t>					</a:t>
            </a:r>
            <a:r>
              <a:rPr lang="ru-RU" dirty="0" smtClean="0"/>
              <a:t>связанного </a:t>
            </a:r>
            <a:r>
              <a:rPr lang="ru-RU" dirty="0"/>
              <a:t>с файлом объекта ядра, при отсутствии </a:t>
            </a:r>
            <a:r>
              <a:rPr lang="en-US" dirty="0" smtClean="0"/>
              <a:t>				</a:t>
            </a:r>
            <a:r>
              <a:rPr lang="ru-RU" dirty="0" smtClean="0"/>
              <a:t>защиты </a:t>
            </a:r>
            <a:r>
              <a:rPr lang="ru-RU" dirty="0"/>
              <a:t>заносится NULL</a:t>
            </a:r>
            <a:r>
              <a:rPr lang="en-US" dirty="0" smtClean="0"/>
              <a:t>   </a:t>
            </a:r>
          </a:p>
          <a:p>
            <a:endParaRPr lang="ru-RU" dirty="0" smtClean="0"/>
          </a:p>
          <a:p>
            <a:r>
              <a:rPr lang="en-US" dirty="0" smtClean="0"/>
              <a:t>DWORD </a:t>
            </a:r>
            <a:r>
              <a:rPr lang="en-US" dirty="0" err="1" smtClean="0"/>
              <a:t>dwCreationDisposition</a:t>
            </a:r>
            <a:r>
              <a:rPr lang="en-US" dirty="0" smtClean="0"/>
              <a:t>	</a:t>
            </a:r>
            <a:r>
              <a:rPr lang="ru-RU" dirty="0"/>
              <a:t>определяет действия для случаев, когда файл </a:t>
            </a:r>
            <a:r>
              <a:rPr lang="en-US" dirty="0" smtClean="0"/>
              <a:t>					</a:t>
            </a:r>
            <a:r>
              <a:rPr lang="ru-RU" dirty="0" smtClean="0"/>
              <a:t>существует </a:t>
            </a:r>
            <a:r>
              <a:rPr lang="ru-RU" dirty="0"/>
              <a:t>или не существует </a:t>
            </a:r>
            <a:endParaRPr lang="en-US" dirty="0" smtClean="0"/>
          </a:p>
          <a:p>
            <a:pPr lvl="1"/>
            <a:r>
              <a:rPr lang="en-US" dirty="0" smtClean="0"/>
              <a:t> 		</a:t>
            </a:r>
            <a:r>
              <a:rPr lang="ru-RU" b="1" dirty="0" smtClean="0"/>
              <a:t>CREATE_NEW</a:t>
            </a:r>
            <a:r>
              <a:rPr lang="ru-RU" b="1" dirty="0"/>
              <a:t>= 1</a:t>
            </a:r>
            <a:r>
              <a:rPr lang="ru-RU" dirty="0"/>
              <a:t> – создать новый файл, если файл не существует; </a:t>
            </a:r>
            <a:r>
              <a:rPr lang="en-US" dirty="0" smtClean="0"/>
              <a:t>			</a:t>
            </a:r>
            <a:r>
              <a:rPr lang="ru-RU" dirty="0" smtClean="0"/>
              <a:t>если </a:t>
            </a:r>
            <a:r>
              <a:rPr lang="ru-RU" dirty="0"/>
              <a:t>файл существует, то функция завершается </a:t>
            </a:r>
            <a:r>
              <a:rPr lang="ru-RU" dirty="0" smtClean="0"/>
              <a:t> ошибкой;</a:t>
            </a:r>
            <a:endParaRPr lang="ru-RU" sz="1200" dirty="0"/>
          </a:p>
          <a:p>
            <a:pPr lvl="1"/>
            <a:r>
              <a:rPr lang="ru-RU" b="1" dirty="0" smtClean="0"/>
              <a:t>		CREATE_ALWAYS=2</a:t>
            </a:r>
            <a:r>
              <a:rPr lang="ru-RU" dirty="0"/>
              <a:t> – создать новый файл, если файл не существует; </a:t>
            </a:r>
            <a:r>
              <a:rPr lang="ru-RU" dirty="0" smtClean="0"/>
              <a:t>		если </a:t>
            </a:r>
            <a:r>
              <a:rPr lang="ru-RU" dirty="0"/>
              <a:t>он существует, то заместить новым;</a:t>
            </a:r>
            <a:endParaRPr lang="ru-RU" sz="1200" dirty="0"/>
          </a:p>
          <a:p>
            <a:pPr lvl="1"/>
            <a:r>
              <a:rPr lang="ru-RU" b="1" dirty="0" smtClean="0"/>
              <a:t>		OPEN_EXISTING=3</a:t>
            </a:r>
            <a:r>
              <a:rPr lang="ru-RU" dirty="0"/>
              <a:t> – открыть файл, если он существует; если файл не </a:t>
            </a:r>
            <a:r>
              <a:rPr lang="ru-RU" dirty="0" smtClean="0"/>
              <a:t>		существует</a:t>
            </a:r>
            <a:r>
              <a:rPr lang="ru-RU" dirty="0"/>
              <a:t>, то формируется ошибка;</a:t>
            </a:r>
            <a:endParaRPr lang="ru-RU" sz="1200" dirty="0"/>
          </a:p>
          <a:p>
            <a:pPr lvl="1"/>
            <a:r>
              <a:rPr lang="ru-RU" b="1" dirty="0" smtClean="0"/>
              <a:t>		OPEN_ALWAYS=4</a:t>
            </a:r>
            <a:r>
              <a:rPr lang="ru-RU" dirty="0"/>
              <a:t> – открыть файл при его существовании и создать его </a:t>
            </a:r>
            <a:r>
              <a:rPr lang="ru-RU" dirty="0" smtClean="0"/>
              <a:t>		если </a:t>
            </a:r>
            <a:r>
              <a:rPr lang="ru-RU" dirty="0"/>
              <a:t>файла нет;</a:t>
            </a:r>
            <a:endParaRPr lang="ru-RU" sz="1200" dirty="0"/>
          </a:p>
          <a:p>
            <a:r>
              <a:rPr lang="ru-RU" b="1" dirty="0" smtClean="0"/>
              <a:t>		TRUNCATE_EXISTING=5</a:t>
            </a:r>
            <a:r>
              <a:rPr lang="ru-RU" dirty="0"/>
              <a:t> – открыть файл с усечением его до нулевой </a:t>
            </a:r>
            <a:r>
              <a:rPr lang="ru-RU" dirty="0" smtClean="0"/>
              <a:t>		длины</a:t>
            </a:r>
            <a:r>
              <a:rPr lang="ru-RU" dirty="0"/>
              <a:t>; если файл не существует, то формируется </a:t>
            </a:r>
            <a:r>
              <a:rPr lang="ru-RU" dirty="0" smtClean="0"/>
              <a:t>ошибка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582935"/>
            <a:ext cx="5976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</a:t>
            </a:r>
            <a:r>
              <a:rPr lang="en-US" b="1" dirty="0" smtClean="0"/>
              <a:t>SECURITY_ATTRIBUTES</a:t>
            </a:r>
            <a:r>
              <a:rPr lang="en-US" dirty="0" smtClean="0"/>
              <a:t> { // </a:t>
            </a:r>
            <a:r>
              <a:rPr lang="en-US" dirty="0" err="1" smtClean="0"/>
              <a:t>sa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   DWORD  </a:t>
            </a:r>
            <a:r>
              <a:rPr lang="en-US" dirty="0" err="1" smtClean="0">
                <a:hlinkClick r:id="rId2"/>
              </a:rPr>
              <a:t>nLength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LPVOID </a:t>
            </a:r>
            <a:r>
              <a:rPr lang="en-US" dirty="0" err="1" smtClean="0">
                <a:hlinkClick r:id="rId2"/>
              </a:rPr>
              <a:t>lpSecurityDescriptor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BOOL   </a:t>
            </a:r>
            <a:r>
              <a:rPr lang="en-US" dirty="0" err="1" smtClean="0">
                <a:hlinkClick r:id="rId2"/>
              </a:rPr>
              <a:t>bInheritHandle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SECURITY_ATTRIBUTES;</a:t>
            </a:r>
          </a:p>
          <a:p>
            <a:r>
              <a:rPr lang="en-US" dirty="0" smtClean="0"/>
              <a:t> </a:t>
            </a:r>
          </a:p>
          <a:p>
            <a:r>
              <a:rPr lang="ru-RU" b="1" dirty="0" err="1" smtClean="0"/>
              <a:t>nLength</a:t>
            </a:r>
            <a:endParaRPr lang="ru-RU" b="1" dirty="0" smtClean="0"/>
          </a:p>
          <a:p>
            <a:r>
              <a:rPr lang="ru-RU" dirty="0" smtClean="0"/>
              <a:t> Задаёт размер, в байтах, этой структуры. Устанавливается равным размеру структуры типа SECURITY_ATTRIBUTES.</a:t>
            </a:r>
          </a:p>
          <a:p>
            <a:r>
              <a:rPr lang="ru-RU" dirty="0" smtClean="0"/>
              <a:t> </a:t>
            </a:r>
            <a:endParaRPr lang="en-US" dirty="0" smtClean="0"/>
          </a:p>
          <a:p>
            <a:r>
              <a:rPr lang="ru-RU" b="1" dirty="0" err="1" smtClean="0"/>
              <a:t>lpSecurityDescriptor</a:t>
            </a:r>
            <a:endParaRPr lang="ru-RU" b="1" dirty="0" smtClean="0"/>
          </a:p>
          <a:p>
            <a:r>
              <a:rPr lang="ru-RU" dirty="0" smtClean="0"/>
              <a:t>Указатель на дескриптор безопасности для объекта контролирующего совместное его использование. Если NULL, то с объектом будет связан дескриптор безопасности по умолчанию вызывающего процесса.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err="1" smtClean="0"/>
              <a:t>bInheritHandle</a:t>
            </a:r>
            <a:endParaRPr lang="ru-RU" b="1" dirty="0" smtClean="0"/>
          </a:p>
          <a:p>
            <a:r>
              <a:rPr lang="ru-RU" dirty="0" smtClean="0"/>
              <a:t> Определяет, будет ли возвращаемый дескриптор наследоваться при создании нового процесса. Если равен TRUE, новый процесс наследует дескриптор.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6448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DWORD </a:t>
            </a:r>
            <a:r>
              <a:rPr lang="en-US" dirty="0" err="1" smtClean="0"/>
              <a:t>dwFlagsAndAttributes</a:t>
            </a:r>
            <a:r>
              <a:rPr lang="ru-RU" dirty="0"/>
              <a:t> </a:t>
            </a:r>
            <a:r>
              <a:rPr lang="ru-RU" dirty="0" smtClean="0"/>
              <a:t> -    флаги </a:t>
            </a:r>
            <a:r>
              <a:rPr lang="ru-RU" dirty="0"/>
              <a:t>и атрибуты</a:t>
            </a:r>
            <a:r>
              <a:rPr lang="ru-RU" dirty="0" smtClean="0"/>
              <a:t>   </a:t>
            </a:r>
            <a:r>
              <a:rPr lang="ru-RU" dirty="0"/>
              <a:t>создаваемого </a:t>
            </a:r>
            <a:r>
              <a:rPr lang="ru-RU" dirty="0" smtClean="0"/>
              <a:t>файла</a:t>
            </a:r>
          </a:p>
          <a:p>
            <a:pPr lvl="1"/>
            <a:r>
              <a:rPr lang="en-US" b="1" dirty="0"/>
              <a:t>FILE_ATTRIBUTE_READ0NLY=00000001h</a:t>
            </a:r>
            <a:r>
              <a:rPr lang="en-US" dirty="0"/>
              <a:t> – </a:t>
            </a:r>
            <a:r>
              <a:rPr lang="ru-RU" dirty="0"/>
              <a:t>файл только для чтения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FILE_ATTRIBUTE_HIDDEN=00000002h</a:t>
            </a:r>
            <a:r>
              <a:rPr lang="en-US" dirty="0"/>
              <a:t> – </a:t>
            </a:r>
            <a:r>
              <a:rPr lang="ru-RU" dirty="0"/>
              <a:t>скрытый 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FILE_ATTRIBUTE_SYSTEM=00000004h</a:t>
            </a:r>
            <a:r>
              <a:rPr lang="en-US" dirty="0"/>
              <a:t> – </a:t>
            </a:r>
            <a:r>
              <a:rPr lang="ru-RU" dirty="0"/>
              <a:t>системный 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 smtClean="0"/>
              <a:t>FILE_AT</a:t>
            </a:r>
            <a:r>
              <a:rPr lang="ru-RU" b="1" dirty="0" smtClean="0"/>
              <a:t>Т</a:t>
            </a:r>
            <a:r>
              <a:rPr lang="en-US" b="1" dirty="0" smtClean="0"/>
              <a:t>RIBUTE_DIRECTORY=00000010h</a:t>
            </a:r>
            <a:r>
              <a:rPr lang="en-US" dirty="0"/>
              <a:t> – </a:t>
            </a:r>
            <a:r>
              <a:rPr lang="ru-RU" dirty="0"/>
              <a:t>каталог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 ATTRIBUTE ARCHIVE=00000020h</a:t>
            </a:r>
            <a:r>
              <a:rPr lang="en-US" dirty="0"/>
              <a:t> – </a:t>
            </a:r>
            <a:r>
              <a:rPr lang="ru-RU" dirty="0"/>
              <a:t>архивный </a:t>
            </a:r>
            <a:r>
              <a:rPr lang="ru-RU" dirty="0" smtClean="0"/>
              <a:t>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ru-RU" b="1" dirty="0"/>
              <a:t>FILE_ATTRIBUTE_N0RMAL=00000080h</a:t>
            </a:r>
            <a:r>
              <a:rPr lang="ru-RU" dirty="0"/>
              <a:t> – обычный файл для чтения-записи (этот атрибут нельзя комбинировать с другими);</a:t>
            </a:r>
            <a:endParaRPr lang="ru-RU" sz="1200" dirty="0"/>
          </a:p>
          <a:p>
            <a:pPr lvl="1"/>
            <a:r>
              <a:rPr lang="ru-RU" b="1" dirty="0"/>
              <a:t>FILE_ATTRIBUTE_TEMPORARY=00000100h</a:t>
            </a:r>
            <a:r>
              <a:rPr lang="ru-RU" dirty="0"/>
              <a:t> – создается временный </a:t>
            </a:r>
            <a:r>
              <a:rPr lang="ru-RU" dirty="0" smtClean="0"/>
              <a:t>файл, который  система </a:t>
            </a:r>
            <a:r>
              <a:rPr lang="ru-RU" dirty="0"/>
              <a:t>стремится не </a:t>
            </a:r>
            <a:r>
              <a:rPr lang="ru-RU" dirty="0" smtClean="0"/>
              <a:t>записывать, </a:t>
            </a:r>
            <a:r>
              <a:rPr lang="ru-RU" dirty="0"/>
              <a:t>а работать с ним в памяти; этот атрибут выгодно комбинировать с флагом FILE_FLAG_DELETE_ON_CLOSE, тогда после закрытия файла в программе он будет удален, не оставив следов на </a:t>
            </a:r>
            <a:r>
              <a:rPr lang="ru-RU" dirty="0" smtClean="0"/>
              <a:t>диске;</a:t>
            </a:r>
            <a:endParaRPr lang="ru-RU" sz="1200" dirty="0"/>
          </a:p>
          <a:p>
            <a:pPr lvl="1"/>
            <a:r>
              <a:rPr lang="ru-RU" b="1" dirty="0"/>
              <a:t>FILE_FLAG_WRITE_THR0UGH=80000000h</a:t>
            </a:r>
            <a:r>
              <a:rPr lang="ru-RU" dirty="0"/>
              <a:t> – не использовать промежуточное кэширование при записи на диск, а все изменения записывать прямо на диск;</a:t>
            </a:r>
            <a:endParaRPr lang="ru-RU" sz="1200" dirty="0"/>
          </a:p>
          <a:p>
            <a:pPr lvl="1"/>
            <a:r>
              <a:rPr lang="ru-RU" b="1" dirty="0"/>
              <a:t>FILE_FLAG_NO_BUFFERING=20000000h</a:t>
            </a:r>
            <a:r>
              <a:rPr lang="ru-RU" dirty="0"/>
              <a:t> – не использовать </a:t>
            </a:r>
            <a:r>
              <a:rPr lang="ru-RU" dirty="0" smtClean="0"/>
              <a:t> буферизацию(без </a:t>
            </a:r>
            <a:r>
              <a:rPr lang="ru-RU" dirty="0" err="1" smtClean="0"/>
              <a:t>упр</a:t>
            </a:r>
            <a:r>
              <a:rPr lang="ru-RU" dirty="0" smtClean="0"/>
              <a:t> </a:t>
            </a:r>
            <a:r>
              <a:rPr lang="ru-RU" dirty="0" err="1" smtClean="0"/>
              <a:t>чт</a:t>
            </a:r>
            <a:r>
              <a:rPr lang="ru-RU" dirty="0" smtClean="0"/>
              <a:t>);</a:t>
            </a:r>
            <a:endParaRPr lang="ru-RU" sz="1200" dirty="0"/>
          </a:p>
          <a:p>
            <a:pPr lvl="1"/>
            <a:r>
              <a:rPr lang="ru-RU" b="1" dirty="0"/>
              <a:t>FILE_FLAG_RANDOM_ACCESS=10000000h</a:t>
            </a:r>
            <a:r>
              <a:rPr lang="ru-RU" dirty="0"/>
              <a:t> – прямой доступ к файлу (установка этого флага или флага FILE_FLAG_SEQUENTIAL_SCAN позволяет оптимизировать системе процесс кэширования</a:t>
            </a:r>
            <a:r>
              <a:rPr lang="ru-RU" dirty="0" smtClean="0"/>
              <a:t>); (без </a:t>
            </a:r>
            <a:r>
              <a:rPr lang="ru-RU" dirty="0" err="1" smtClean="0"/>
              <a:t>упр</a:t>
            </a:r>
            <a:r>
              <a:rPr lang="ru-RU" dirty="0" smtClean="0"/>
              <a:t> </a:t>
            </a:r>
            <a:r>
              <a:rPr lang="ru-RU" dirty="0" err="1" smtClean="0"/>
              <a:t>чт</a:t>
            </a:r>
            <a:r>
              <a:rPr lang="ru-RU" dirty="0" smtClean="0"/>
              <a:t>)</a:t>
            </a:r>
            <a:endParaRPr lang="ru-RU" sz="1200" dirty="0"/>
          </a:p>
          <a:p>
            <a:pPr lvl="1"/>
            <a:r>
              <a:rPr lang="ru-RU" b="1" dirty="0"/>
              <a:t>FILE_FLAG_SEQUENTIAL_SCAN=08000000h</a:t>
            </a:r>
            <a:r>
              <a:rPr lang="ru-RU" dirty="0"/>
              <a:t> – последовательный доступ к файлу;</a:t>
            </a:r>
            <a:endParaRPr lang="ru-RU" sz="1200" dirty="0"/>
          </a:p>
          <a:p>
            <a:pPr lvl="1"/>
            <a:r>
              <a:rPr lang="ru-RU" b="1" dirty="0"/>
              <a:t>FILE_FLAG_DELETE_0N_CL0SE=04000000h</a:t>
            </a:r>
            <a:r>
              <a:rPr lang="ru-RU" dirty="0"/>
              <a:t> – удалить файл после его закрытия (см. описание атрибута FILEATTRIBUTETEMPORARY);</a:t>
            </a:r>
            <a:endParaRPr lang="ru-RU" sz="1200" dirty="0"/>
          </a:p>
          <a:p>
            <a:pPr lvl="1"/>
            <a:r>
              <a:rPr lang="ru-RU" b="1" dirty="0"/>
              <a:t>FILE_FLAG_0VERLAPPED=40000000h</a:t>
            </a:r>
            <a:r>
              <a:rPr lang="ru-RU" dirty="0"/>
              <a:t> – асинхронный доступ к файлу (синхронность означает то, что программа, вызвавшая функцию для доступа к файлу, приостанавливается до тех пор, пока не закончит работу функция ввода-вывода);</a:t>
            </a:r>
            <a:endParaRPr lang="ru-RU" sz="1200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 err="1" smtClean="0"/>
              <a:t>hTemplateFile</a:t>
            </a:r>
            <a:r>
              <a:rPr lang="ru-RU" dirty="0"/>
              <a:t> </a:t>
            </a:r>
            <a:r>
              <a:rPr lang="ru-RU" dirty="0" smtClean="0"/>
              <a:t>  -  </a:t>
            </a:r>
            <a:r>
              <a:rPr lang="ru-RU" dirty="0"/>
              <a:t>используется только при создании нового файла, его значением является дескриптор другого существующего и предварительно открытого файла, а новый файл создается с теми же значениями атрибутов и флагов, что и у файла, дескриптор которого указан в параметре </a:t>
            </a:r>
            <a:r>
              <a:rPr lang="ru-RU" b="1" dirty="0" err="1" smtClean="0"/>
              <a:t>hTemplateFile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dirty="0"/>
              <a:t>При удачном завершении </a:t>
            </a:r>
            <a:r>
              <a:rPr lang="ru-RU" dirty="0" smtClean="0"/>
              <a:t>функция  </a:t>
            </a:r>
            <a:r>
              <a:rPr lang="ru-RU" dirty="0"/>
              <a:t>возвращает в регистре ЕАХ дескриптор нового файла. В случае неудачи функция </a:t>
            </a:r>
            <a:r>
              <a:rPr lang="en-US" b="1" dirty="0" err="1" smtClean="0"/>
              <a:t>CreateFile</a:t>
            </a:r>
            <a:r>
              <a:rPr lang="en-US" dirty="0" smtClean="0"/>
              <a:t>  </a:t>
            </a:r>
            <a:r>
              <a:rPr lang="ru-RU" dirty="0" smtClean="0"/>
              <a:t>возвращает </a:t>
            </a:r>
            <a:r>
              <a:rPr lang="ru-RU" dirty="0"/>
              <a:t>в регистре ЕАХ значение </a:t>
            </a:r>
            <a:r>
              <a:rPr lang="ru-RU" b="1" dirty="0" smtClean="0"/>
              <a:t>NULL</a:t>
            </a:r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err="1" smtClean="0"/>
              <a:t>CloseHandle</a:t>
            </a:r>
            <a:r>
              <a:rPr lang="ru-RU" b="1" dirty="0" smtClean="0"/>
              <a:t>   -   </a:t>
            </a:r>
            <a:r>
              <a:rPr lang="ru-RU" dirty="0" smtClean="0"/>
              <a:t>Закрыть </a:t>
            </a:r>
            <a:r>
              <a:rPr lang="ru-RU" dirty="0"/>
              <a:t>открытый дескриптор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260</Words>
  <Application>Microsoft Office PowerPoint</Application>
  <PresentationFormat>Экран (4:3)</PresentationFormat>
  <Paragraphs>250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Работа с файлами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Администратор</dc:creator>
  <cp:lastModifiedBy>User</cp:lastModifiedBy>
  <cp:revision>67</cp:revision>
  <dcterms:created xsi:type="dcterms:W3CDTF">2021-03-31T10:11:51Z</dcterms:created>
  <dcterms:modified xsi:type="dcterms:W3CDTF">2021-12-17T01:01:06Z</dcterms:modified>
</cp:coreProperties>
</file>