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37" r:id="rId2"/>
    <p:sldId id="256" r:id="rId3"/>
    <p:sldId id="257" r:id="rId4"/>
    <p:sldId id="310" r:id="rId5"/>
    <p:sldId id="263" r:id="rId6"/>
    <p:sldId id="311" r:id="rId7"/>
    <p:sldId id="313" r:id="rId8"/>
    <p:sldId id="314" r:id="rId9"/>
    <p:sldId id="312" r:id="rId10"/>
    <p:sldId id="338" r:id="rId11"/>
    <p:sldId id="308" r:id="rId12"/>
    <p:sldId id="315" r:id="rId13"/>
    <p:sldId id="333" r:id="rId14"/>
    <p:sldId id="317" r:id="rId15"/>
    <p:sldId id="318" r:id="rId16"/>
    <p:sldId id="319" r:id="rId17"/>
    <p:sldId id="320" r:id="rId18"/>
    <p:sldId id="321" r:id="rId19"/>
    <p:sldId id="322" r:id="rId20"/>
    <p:sldId id="323" r:id="rId21"/>
    <p:sldId id="267" r:id="rId22"/>
    <p:sldId id="268" r:id="rId23"/>
    <p:sldId id="272" r:id="rId24"/>
    <p:sldId id="330" r:id="rId25"/>
    <p:sldId id="324" r:id="rId26"/>
    <p:sldId id="325" r:id="rId27"/>
    <p:sldId id="326" r:id="rId28"/>
    <p:sldId id="327" r:id="rId29"/>
    <p:sldId id="328" r:id="rId30"/>
    <p:sldId id="329" r:id="rId31"/>
    <p:sldId id="309" r:id="rId32"/>
    <p:sldId id="336" r:id="rId33"/>
    <p:sldId id="339" r:id="rId34"/>
    <p:sldId id="331" r:id="rId35"/>
    <p:sldId id="332" r:id="rId36"/>
    <p:sldId id="335" r:id="rId3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5E3BA-CF10-163B-3FAE-484D35B49481}" v="1" dt="2022-09-20T03:59:12.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7" autoAdjust="0"/>
  </p:normalViewPr>
  <p:slideViewPr>
    <p:cSldViewPr>
      <p:cViewPr varScale="1">
        <p:scale>
          <a:sx n="64" d="100"/>
          <a:sy n="64" d="100"/>
        </p:scale>
        <p:origin x="-1330" y="-77"/>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1776"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Павлов Анатолий Русланович" userId="S::pavlov.ar@students.dvfu.ru::caf4409e-e710-4f87-8bd1-72c9789d6fe4" providerId="AD" clId="Web-{C095E3BA-CF10-163B-3FAE-484D35B49481}"/>
    <pc:docChg chg="modSld">
      <pc:chgData name="Павлов Анатолий Русланович" userId="S::pavlov.ar@students.dvfu.ru::caf4409e-e710-4f87-8bd1-72c9789d6fe4" providerId="AD" clId="Web-{C095E3BA-CF10-163B-3FAE-484D35B49481}" dt="2022-09-20T03:59:12.835" v="0" actId="1076"/>
      <pc:docMkLst>
        <pc:docMk/>
      </pc:docMkLst>
      <pc:sldChg chg="modSp">
        <pc:chgData name="Павлов Анатолий Русланович" userId="S::pavlov.ar@students.dvfu.ru::caf4409e-e710-4f87-8bd1-72c9789d6fe4" providerId="AD" clId="Web-{C095E3BA-CF10-163B-3FAE-484D35B49481}" dt="2022-09-20T03:59:12.835" v="0" actId="1076"/>
        <pc:sldMkLst>
          <pc:docMk/>
          <pc:sldMk cId="0" sldId="310"/>
        </pc:sldMkLst>
        <pc:picChg chg="mod">
          <ac:chgData name="Павлов Анатолий Русланович" userId="S::pavlov.ar@students.dvfu.ru::caf4409e-e710-4f87-8bd1-72c9789d6fe4" providerId="AD" clId="Web-{C095E3BA-CF10-163B-3FAE-484D35B49481}" dt="2022-09-20T03:59:12.835" v="0" actId="1076"/>
          <ac:picMkLst>
            <pc:docMk/>
            <pc:sldMk cId="0" sldId="310"/>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F983B7-9D57-4190-B6D1-762AA4334AF0}" type="datetimeFigureOut">
              <a:rPr lang="ru-RU" smtClean="0"/>
              <a:pPr/>
              <a:t>19.09.2022</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559D47-FD21-412E-B9F0-7B77F1550C27}" type="slidenum">
              <a:rPr lang="ru-RU" smtClean="0"/>
              <a:pPr/>
              <a:t>‹#›</a:t>
            </a:fld>
            <a:endParaRPr lang="ru-RU"/>
          </a:p>
        </p:txBody>
      </p:sp>
    </p:spTree>
    <p:extLst>
      <p:ext uri="{BB962C8B-B14F-4D97-AF65-F5344CB8AC3E}">
        <p14:creationId xmlns:p14="http://schemas.microsoft.com/office/powerpoint/2010/main" val="1373194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86B8E0-1F0C-42FF-8F77-6141F581CA7A}" type="datetimeFigureOut">
              <a:rPr lang="ru-RU" smtClean="0"/>
              <a:pPr/>
              <a:t>19.09.2022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232C35-9E0B-4CDB-82A1-F8AB93BD6980}" type="slidenum">
              <a:rPr lang="ru-RU" smtClean="0"/>
              <a:pPr/>
              <a:t>‹#›</a:t>
            </a:fld>
            <a:endParaRPr lang="ru-RU"/>
          </a:p>
        </p:txBody>
      </p:sp>
    </p:spTree>
    <p:extLst>
      <p:ext uri="{BB962C8B-B14F-4D97-AF65-F5344CB8AC3E}">
        <p14:creationId xmlns:p14="http://schemas.microsoft.com/office/powerpoint/2010/main" val="655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latin typeface="+mn-lt"/>
                <a:ea typeface="+mn-ea"/>
                <a:cs typeface="+mn-cs"/>
              </a:rPr>
              <a:t>Гермозона включает в себя корпус из прочного сплава,  диски (пластины) с магнитным покрытием, в некоторых моделях разделённые сепараторами, </a:t>
            </a:r>
          </a:p>
          <a:p>
            <a:pPr lvl="0"/>
            <a:r>
              <a:rPr lang="ru-RU" sz="1200" kern="1200" dirty="0">
                <a:solidFill>
                  <a:schemeClr val="tx1"/>
                </a:solidFill>
                <a:latin typeface="+mn-lt"/>
                <a:ea typeface="+mn-ea"/>
                <a:cs typeface="+mn-cs"/>
              </a:rPr>
              <a:t>а также блок головок с устройством позиционирования, и электропривод шпинделя.</a:t>
            </a:r>
          </a:p>
          <a:p>
            <a:r>
              <a:rPr lang="ru-RU" sz="1200" kern="1200" dirty="0">
                <a:solidFill>
                  <a:schemeClr val="tx1"/>
                </a:solidFill>
                <a:latin typeface="+mn-lt"/>
                <a:ea typeface="+mn-ea"/>
                <a:cs typeface="+mn-cs"/>
              </a:rPr>
              <a:t>    Вопреки расхожему мнению, в подавляющем большинстве устройств внутри гермозоны нет вакуума. Одни производители делают её герметичной (отсюда и название) и заполняют очищенным и осушенным воздухом или нейтральными газами, в частности, азотом, а для выравнивания давления устанавливают тонкую металлическую или пластиковую мембрану. (В таком случае внутри корпуса жёсткого диска предусматривается маленький карман для пакетика силикагеля, который абсорбирует водяные пары, оставшиеся внутри корпуса после его герметизации). Другие производители выравнивают давление через небольшое отверстие с фильтром, способным задерживать очень мелкие (несколько микрометров) частицы. Однако в этом случае выравнивается и влажность, а также могут проникнуть вредные газы.</a:t>
            </a:r>
          </a:p>
          <a:p>
            <a:r>
              <a:rPr lang="ru-RU" sz="1200" kern="1200" dirty="0">
                <a:solidFill>
                  <a:schemeClr val="tx1"/>
                </a:solidFill>
                <a:latin typeface="+mn-lt"/>
                <a:ea typeface="+mn-ea"/>
                <a:cs typeface="+mn-cs"/>
              </a:rPr>
              <a:t>      Выравнивание давления необходимо, чтобы предотвратить деформацию корпуса гермозоны при перепадах атмосферного давления (например, в самолёте) и температуры, а также при прогреве устройства во время работы.</a:t>
            </a:r>
          </a:p>
          <a:p>
            <a:r>
              <a:rPr lang="ru-RU" sz="1200" kern="1200" dirty="0">
                <a:solidFill>
                  <a:schemeClr val="tx1"/>
                </a:solidFill>
                <a:latin typeface="+mn-lt"/>
                <a:ea typeface="+mn-ea"/>
                <a:cs typeface="+mn-cs"/>
              </a:rPr>
              <a:t>      Пылинки, оказавшиеся при сборке в гермозоне и попавшие на поверхность диска, при вращении сносятся на ещё один фильтр — пылеуловитель.</a:t>
            </a:r>
          </a:p>
          <a:p>
            <a:r>
              <a:rPr lang="ru-RU" sz="1200" kern="1200" dirty="0">
                <a:solidFill>
                  <a:schemeClr val="tx1"/>
                </a:solidFill>
                <a:latin typeface="+mn-lt"/>
                <a:ea typeface="+mn-ea"/>
                <a:cs typeface="+mn-cs"/>
              </a:rPr>
              <a:t>      Блок головок — пакет кронштейнов (рычагов) из упругой стали (обычно по паре на каждый диск). Одним концом они закреплены на оси рядом с краем диска. На других концах (над дисками) закреплены головки.</a:t>
            </a:r>
          </a:p>
          <a:p>
            <a:r>
              <a:rPr lang="ru-RU" sz="1200" kern="1200" dirty="0">
                <a:solidFill>
                  <a:schemeClr val="tx1"/>
                </a:solidFill>
                <a:latin typeface="+mn-lt"/>
                <a:ea typeface="+mn-ea"/>
                <a:cs typeface="+mn-cs"/>
              </a:rPr>
              <a:t>       Диски (пластины),  изготовлены из металлического сплава. Последнее время из керамики и композитных материалов</a:t>
            </a:r>
            <a:r>
              <a:rPr lang="ru-RU" sz="1200" kern="1200" baseline="0" dirty="0">
                <a:solidFill>
                  <a:schemeClr val="tx1"/>
                </a:solidFill>
                <a:latin typeface="+mn-lt"/>
                <a:ea typeface="+mn-ea"/>
                <a:cs typeface="+mn-cs"/>
              </a:rPr>
              <a:t> с добавлением стекла</a:t>
            </a:r>
            <a:r>
              <a:rPr lang="ru-RU" sz="1200" kern="1200" dirty="0">
                <a:solidFill>
                  <a:schemeClr val="tx1"/>
                </a:solidFill>
                <a:latin typeface="+mn-lt"/>
                <a:ea typeface="+mn-ea"/>
                <a:cs typeface="+mn-cs"/>
              </a:rPr>
              <a:t>. Обе плоскости пластин, подобно магнитофонной ленте, покрыты тончайшей пылью ферромагнетика — окислов железа, марганца и других металлов. Точный состав и технология нанесения составляют коммерческую тайну. Большинство бюджетных устройств содержит одну или две пластины, но существуют модели с </a:t>
            </a:r>
            <a:r>
              <a:rPr lang="ru-RU" sz="1200" kern="1200" dirty="0" err="1">
                <a:solidFill>
                  <a:schemeClr val="tx1"/>
                </a:solidFill>
                <a:latin typeface="+mn-lt"/>
                <a:ea typeface="+mn-ea"/>
                <a:cs typeface="+mn-cs"/>
              </a:rPr>
              <a:t>бо́льшим</a:t>
            </a:r>
            <a:r>
              <a:rPr lang="ru-RU" sz="1200" kern="1200" dirty="0">
                <a:solidFill>
                  <a:schemeClr val="tx1"/>
                </a:solidFill>
                <a:latin typeface="+mn-lt"/>
                <a:ea typeface="+mn-ea"/>
                <a:cs typeface="+mn-cs"/>
              </a:rPr>
              <a:t> числом пластин.</a:t>
            </a:r>
          </a:p>
          <a:p>
            <a:r>
              <a:rPr lang="ru-RU" sz="1200" kern="1200" dirty="0">
                <a:solidFill>
                  <a:schemeClr val="tx1"/>
                </a:solidFill>
                <a:latin typeface="+mn-lt"/>
                <a:ea typeface="+mn-ea"/>
                <a:cs typeface="+mn-cs"/>
              </a:rPr>
              <a:t>       Диски жёстко закреплены на шпинделе. Во время работы шпиндель вращается со скоростью несколько тысяч оборотов в минуту. При такой скорости вблизи поверхности пластины создаётся мощный воздушный поток, который приподнимает головки и заставляет их парить над поверхностью пластины. Форма головок рассчитывается так, чтобы при работе обеспечить оптимальное расстояние от пластины. Пока диски не разогнались до скорости, необходимой для «взлёта» головок, парковочное устройство удерживает головки в зоне парковки. Это предотвращает повреждение головок и рабочей поверхности пластин. </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Данные хранятся на пластинах в виде концентрических дорожек, каждая из которых разделена на секторы по 512 байт, состоящие из горизонтально ориентированных доменов. Ориентация доменов в магнитном слое служит для распознавания двоичной информации (0 или 1). Размер доменов определяет плотность записи данных.</a:t>
            </a:r>
          </a:p>
        </p:txBody>
      </p:sp>
      <p:sp>
        <p:nvSpPr>
          <p:cNvPr id="4" name="Номер слайда 3"/>
          <p:cNvSpPr>
            <a:spLocks noGrp="1"/>
          </p:cNvSpPr>
          <p:nvPr>
            <p:ph type="sldNum" sz="quarter" idx="10"/>
          </p:nvPr>
        </p:nvSpPr>
        <p:spPr/>
        <p:txBody>
          <a:bodyPr/>
          <a:lstStyle/>
          <a:p>
            <a:fld id="{AA232C35-9E0B-4CDB-82A1-F8AB93BD6980}" type="slidenum">
              <a:rPr lang="ru-RU" smtClean="0"/>
              <a:pPr/>
              <a:t>3</a:t>
            </a:fld>
            <a:endParaRPr lang="ru-RU"/>
          </a:p>
        </p:txBody>
      </p:sp>
    </p:spTree>
    <p:extLst>
      <p:ext uri="{BB962C8B-B14F-4D97-AF65-F5344CB8AC3E}">
        <p14:creationId xmlns:p14="http://schemas.microsoft.com/office/powerpoint/2010/main" val="447878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17</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a:bodyPr>
          <a:lstStyle/>
          <a:p>
            <a:r>
              <a:rPr lang="ru-RU" sz="1200" kern="1200" dirty="0">
                <a:solidFill>
                  <a:schemeClr val="tx1"/>
                </a:solidFill>
                <a:latin typeface="+mn-lt"/>
                <a:ea typeface="+mn-ea"/>
                <a:cs typeface="+mn-cs"/>
              </a:rPr>
              <a:t>Первый сектор на диске (с адресом LBA 0) — это все тот же MBR-сектор. Он оставлен для совместимости со старым программным обеспечением и предназначен для защиты GPT-структуры от случайных повреждений при работе программ, которым про GPT ничего не известно. Для таких программ структура разделов будет выглядеть как один раздел, занимающий все место на жестком диске.</a:t>
            </a:r>
            <a:br>
              <a:rPr lang="ru-RU" sz="1200" kern="1200" dirty="0">
                <a:solidFill>
                  <a:schemeClr val="tx1"/>
                </a:solidFill>
                <a:latin typeface="+mn-lt"/>
                <a:ea typeface="+mn-ea"/>
                <a:cs typeface="+mn-cs"/>
              </a:rPr>
            </a:b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Структура этого сектора </a:t>
            </a:r>
            <a:r>
              <a:rPr lang="en-US" sz="1200" kern="1200" dirty="0">
                <a:solidFill>
                  <a:schemeClr val="tx1"/>
                </a:solidFill>
                <a:latin typeface="+mn-lt"/>
                <a:ea typeface="+mn-ea"/>
                <a:cs typeface="+mn-cs"/>
              </a:rPr>
              <a:t>MBR</a:t>
            </a:r>
            <a:r>
              <a:rPr lang="ru-RU" sz="1200" kern="1200" dirty="0">
                <a:solidFill>
                  <a:schemeClr val="tx1"/>
                </a:solidFill>
                <a:latin typeface="+mn-lt"/>
                <a:ea typeface="+mn-ea"/>
                <a:cs typeface="+mn-cs"/>
              </a:rPr>
              <a:t> ничем не отличается от обычного сектора MBR. В его таблице разделов должна быть создана единственная запись с типом раздела 0xEE. Раздел</a:t>
            </a:r>
            <a:r>
              <a:rPr lang="en-US" sz="1200" kern="1200" dirty="0">
                <a:solidFill>
                  <a:schemeClr val="tx1"/>
                </a:solidFill>
                <a:latin typeface="+mn-lt"/>
                <a:ea typeface="+mn-ea"/>
                <a:cs typeface="+mn-cs"/>
              </a:rPr>
              <a:t> </a:t>
            </a:r>
            <a:r>
              <a:rPr lang="ru-RU" sz="1200" kern="1200" dirty="0">
                <a:solidFill>
                  <a:schemeClr val="tx1"/>
                </a:solidFill>
                <a:latin typeface="+mn-lt"/>
                <a:ea typeface="+mn-ea"/>
                <a:cs typeface="+mn-cs"/>
              </a:rPr>
              <a:t> должен начинаться с адреса LBA 1 и иметь размер 0xFFFFFFFF. В полях для CHS-адресации раздел соответственно должен начинаться с адреса 0/0/2 (сектор 1 занят под саму MBR) и иметь конечный CHS-адрес FF/FF/FF. Признак активного раздела должен иметь значение 0 (неактивный).</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 структуре GPT используется теперь только LBA-адресация, никаких CHS больше нет и никаких проблем с их конвертацией тоже. Причем под LBA-адреса отведено по 64 бита, что позволяет работать с ними без всяких ухищрений, как с 64-битными целыми числами, а также (если до этого дойдет) даст в будущем возможность без проблем расширить 48-битную LBA-адресацию до 64-битной.</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Кроме того, в отличие от MBR, структура GPT хранит на диске две своих копии, одну в начале диска, а другую в конце. Таким образом, в случае повреждения основной структуры, будет возможность восстановить ее из сохраненной копии.</a:t>
            </a:r>
          </a:p>
          <a:p>
            <a:r>
              <a:rPr lang="ru-RU" sz="1200" kern="1200" dirty="0">
                <a:solidFill>
                  <a:schemeClr val="tx1"/>
                </a:solidFill>
                <a:latin typeface="+mn-lt"/>
                <a:ea typeface="+mn-ea"/>
                <a:cs typeface="+mn-cs"/>
              </a:rPr>
              <a:t>При работе компьютера с UEFI, данный MBR-сектор просто игнорируется и никакой код в нем также не выполняется</a:t>
            </a: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18</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Этот заголовочный сектор содержит в себе данные о всех LBA-адресах, использующихся для разметки диска на разделы.</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Система UEFI проверяет корректность GPT-заголовка, </a:t>
            </a:r>
            <a:r>
              <a:rPr lang="ru-RU" sz="1200" kern="1200">
                <a:solidFill>
                  <a:schemeClr val="tx1"/>
                </a:solidFill>
                <a:latin typeface="+mn-lt"/>
                <a:ea typeface="+mn-ea"/>
                <a:cs typeface="+mn-cs"/>
              </a:rPr>
              <a:t>используя контрольные </a:t>
            </a:r>
            <a:r>
              <a:rPr lang="ru-RU" sz="1200" kern="1200" dirty="0">
                <a:solidFill>
                  <a:schemeClr val="tx1"/>
                </a:solidFill>
                <a:latin typeface="+mn-lt"/>
                <a:ea typeface="+mn-ea"/>
                <a:cs typeface="+mn-cs"/>
              </a:rPr>
              <a:t>суммы, вычисляемые по алгоритму CRC32. Если первичный заголовок поврежден, то проверяется контрольная сумма копии заголовка. Если контрольная сумма копии заголовка правильная, то эта копия используется для восстановления информации в первичном заголовке. Восстановление также происходит и в обратную сторону — если первичный заголовок корректный, а копия неверна, то копия восстанавливается по данным из первичного заголовка. Если же обе копии заголовка повреждены, то диск становится недоступным для работы.</a:t>
            </a: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19</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анализа надежности жесткого диска используются две группы параметров. Первая характеризует параметры естественного старения жесткого диска:</a:t>
            </a:r>
          </a:p>
          <a:p>
            <a:pPr lvl="1"/>
            <a:r>
              <a:rPr lang="ru-RU" dirty="0"/>
              <a:t>• число циклов включения/выключения диска;</a:t>
            </a:r>
          </a:p>
          <a:p>
            <a:pPr lvl="1"/>
            <a:r>
              <a:rPr lang="ru-RU" dirty="0"/>
              <a:t>• накопленное число оборотов двигателя за время работы;</a:t>
            </a:r>
          </a:p>
          <a:p>
            <a:pPr lvl="1"/>
            <a:r>
              <a:rPr lang="ru-RU" dirty="0"/>
              <a:t>• количество перемещений головок.</a:t>
            </a:r>
          </a:p>
          <a:p>
            <a:r>
              <a:rPr lang="ru-RU" dirty="0"/>
              <a:t>Вторая группа параметров характеризует текущее состоянии накопителя:</a:t>
            </a:r>
          </a:p>
          <a:p>
            <a:pPr lvl="1"/>
            <a:r>
              <a:rPr lang="ru-RU" dirty="0"/>
              <a:t>• высота головки над поверхностью диска;</a:t>
            </a:r>
          </a:p>
          <a:p>
            <a:pPr lvl="1"/>
            <a:r>
              <a:rPr lang="ru-RU" dirty="0"/>
              <a:t>• скорость обмена данными между дисками и буфером (кэш-памятью);</a:t>
            </a:r>
          </a:p>
          <a:p>
            <a:pPr lvl="1"/>
            <a:r>
              <a:rPr lang="ru-RU" dirty="0"/>
              <a:t>• количество переназначений плохих секторов (когда вместо испорченного сектора подставляется свободный исправный);</a:t>
            </a:r>
          </a:p>
          <a:p>
            <a:pPr lvl="1"/>
            <a:r>
              <a:rPr lang="ru-RU" dirty="0"/>
              <a:t>• количество ошибок поиска;</a:t>
            </a:r>
          </a:p>
          <a:p>
            <a:pPr lvl="1"/>
            <a:r>
              <a:rPr lang="ru-RU" dirty="0"/>
              <a:t>• количество операций </a:t>
            </a:r>
            <a:r>
              <a:rPr lang="ru-RU" dirty="0" err="1"/>
              <a:t>перекалибровки</a:t>
            </a:r>
            <a:r>
              <a:rPr lang="ru-RU" dirty="0"/>
              <a:t>;</a:t>
            </a:r>
          </a:p>
          <a:p>
            <a:pPr lvl="1"/>
            <a:r>
              <a:rPr lang="ru-RU" dirty="0"/>
              <a:t>• скорость поиска данных на диске.</a:t>
            </a:r>
          </a:p>
          <a:p>
            <a:r>
              <a:rPr lang="ru-RU" dirty="0"/>
              <a:t>Обычно вся информация записывается на служебных дорожках, недоступных аппаратным и программным средствам общего применения.</a:t>
            </a:r>
          </a:p>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22</a:t>
            </a:fld>
            <a:endParaRPr lang="ru-RU"/>
          </a:p>
        </p:txBody>
      </p:sp>
    </p:spTree>
    <p:extLst>
      <p:ext uri="{BB962C8B-B14F-4D97-AF65-F5344CB8AC3E}">
        <p14:creationId xmlns:p14="http://schemas.microsoft.com/office/powerpoint/2010/main" val="862388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23</a:t>
            </a:fld>
            <a:endParaRPr lang="ru-RU"/>
          </a:p>
        </p:txBody>
      </p:sp>
    </p:spTree>
    <p:extLst>
      <p:ext uri="{BB962C8B-B14F-4D97-AF65-F5344CB8AC3E}">
        <p14:creationId xmlns:p14="http://schemas.microsoft.com/office/powerpoint/2010/main" val="35306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Классические </a:t>
            </a:r>
            <a:r>
              <a:rPr lang="ru-RU" sz="1200" b="1" i="1" u="none" strike="noStrike" kern="1200" baseline="0" dirty="0">
                <a:solidFill>
                  <a:schemeClr val="tx1"/>
                </a:solidFill>
                <a:latin typeface="+mn-lt"/>
                <a:ea typeface="+mn-ea"/>
                <a:cs typeface="+mn-cs"/>
              </a:rPr>
              <a:t>ферритовые </a:t>
            </a:r>
            <a:r>
              <a:rPr lang="ru-RU" sz="1200" b="0" i="1" u="none" strike="noStrike" kern="1200" baseline="0" dirty="0">
                <a:solidFill>
                  <a:schemeClr val="tx1"/>
                </a:solidFill>
                <a:latin typeface="+mn-lt"/>
                <a:ea typeface="+mn-ea"/>
                <a:cs typeface="+mn-cs"/>
              </a:rPr>
              <a:t>головки </a:t>
            </a:r>
            <a:r>
              <a:rPr lang="ru-RU" sz="1200" b="0" i="0" u="none" strike="noStrike" kern="1200" baseline="0" dirty="0">
                <a:solidFill>
                  <a:schemeClr val="tx1"/>
                </a:solidFill>
                <a:latin typeface="+mn-lt"/>
                <a:ea typeface="+mn-ea"/>
                <a:cs typeface="+mn-cs"/>
              </a:rPr>
              <a:t>впервые были использованы в накопителе </a:t>
            </a:r>
            <a:r>
              <a:rPr lang="ru-RU" sz="1200" b="0" i="0" u="none" strike="noStrike" kern="1200" baseline="0" dirty="0" err="1">
                <a:solidFill>
                  <a:schemeClr val="tx1"/>
                </a:solidFill>
                <a:latin typeface="+mn-lt"/>
                <a:ea typeface="+mn-ea"/>
                <a:cs typeface="+mn-cs"/>
              </a:rPr>
              <a:t>Winchester</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3030 компании IBM. Их сердечники делаются на основе прессованного феррита (на основе</a:t>
            </a:r>
          </a:p>
          <a:p>
            <a:r>
              <a:rPr lang="ru-RU" sz="1200" b="0" i="0" u="none" strike="noStrike" kern="1200" baseline="0" dirty="0">
                <a:solidFill>
                  <a:schemeClr val="tx1"/>
                </a:solidFill>
                <a:latin typeface="+mn-lt"/>
                <a:ea typeface="+mn-ea"/>
                <a:cs typeface="+mn-cs"/>
              </a:rPr>
              <a:t>окиси железа). Магнитное поле в зазоре возникает при протекании через обмотку </a:t>
            </a:r>
            <a:r>
              <a:rPr lang="ru-RU" sz="1200" b="0" i="0" u="none" strike="noStrike" kern="1200" baseline="0" dirty="0" err="1">
                <a:solidFill>
                  <a:schemeClr val="tx1"/>
                </a:solidFill>
                <a:latin typeface="+mn-lt"/>
                <a:ea typeface="+mn-ea"/>
                <a:cs typeface="+mn-cs"/>
              </a:rPr>
              <a:t>электриче</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ского</a:t>
            </a:r>
            <a:r>
              <a:rPr lang="ru-RU" sz="1200" b="0" i="0" u="none" strike="noStrike" kern="1200" baseline="0" dirty="0">
                <a:solidFill>
                  <a:schemeClr val="tx1"/>
                </a:solidFill>
                <a:latin typeface="+mn-lt"/>
                <a:ea typeface="+mn-ea"/>
                <a:cs typeface="+mn-cs"/>
              </a:rPr>
              <a:t> тока. В свою очередь, при изменениях напряженности магнитного поля вблизи зазора в</a:t>
            </a:r>
          </a:p>
          <a:p>
            <a:r>
              <a:rPr lang="ru-RU" sz="1200" b="0" i="0" u="none" strike="noStrike" kern="1200" baseline="0" dirty="0">
                <a:solidFill>
                  <a:schemeClr val="tx1"/>
                </a:solidFill>
                <a:latin typeface="+mn-lt"/>
                <a:ea typeface="+mn-ea"/>
                <a:cs typeface="+mn-cs"/>
              </a:rPr>
              <a:t>обмотке возникает электродвижущая сила. Таким образом, головка является универсальной,</a:t>
            </a:r>
          </a:p>
          <a:p>
            <a:r>
              <a:rPr lang="ru-RU" sz="1200" b="0" i="0" u="none" strike="noStrike" kern="1200" baseline="0" dirty="0">
                <a:solidFill>
                  <a:schemeClr val="tx1"/>
                </a:solidFill>
                <a:latin typeface="+mn-lt"/>
                <a:ea typeface="+mn-ea"/>
                <a:cs typeface="+mn-cs"/>
              </a:rPr>
              <a:t>т.е. может использоваться как для записи, так и для считывания. Размеры и масса </a:t>
            </a:r>
            <a:r>
              <a:rPr lang="ru-RU" sz="1200" b="0" i="0" u="none" strike="noStrike" kern="1200" baseline="0" dirty="0" err="1">
                <a:solidFill>
                  <a:schemeClr val="tx1"/>
                </a:solidFill>
                <a:latin typeface="+mn-lt"/>
                <a:ea typeface="+mn-ea"/>
                <a:cs typeface="+mn-cs"/>
              </a:rPr>
              <a:t>феррито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вых</a:t>
            </a:r>
            <a:r>
              <a:rPr lang="ru-RU" sz="1200" b="0" i="0" u="none" strike="noStrike" kern="1200" baseline="0" dirty="0">
                <a:solidFill>
                  <a:schemeClr val="tx1"/>
                </a:solidFill>
                <a:latin typeface="+mn-lt"/>
                <a:ea typeface="+mn-ea"/>
                <a:cs typeface="+mn-cs"/>
              </a:rPr>
              <a:t> головок больше, чем у тонкопленочных; поэтому, чтобы предотвратить их нежелательные</a:t>
            </a:r>
          </a:p>
          <a:p>
            <a:r>
              <a:rPr lang="ru-RU" sz="1200" b="0" i="0" u="none" strike="noStrike" kern="1200" baseline="0" dirty="0">
                <a:solidFill>
                  <a:schemeClr val="tx1"/>
                </a:solidFill>
                <a:latin typeface="+mn-lt"/>
                <a:ea typeface="+mn-ea"/>
                <a:cs typeface="+mn-cs"/>
              </a:rPr>
              <a:t>контакты с поверхностью дисков, приходится увеличивать зазор.</a:t>
            </a:r>
          </a:p>
          <a:p>
            <a:r>
              <a:rPr lang="ru-RU" sz="1200" b="0" i="0" u="none" strike="noStrike" kern="1200" baseline="0" dirty="0">
                <a:solidFill>
                  <a:schemeClr val="tx1"/>
                </a:solidFill>
                <a:latin typeface="+mn-lt"/>
                <a:ea typeface="+mn-ea"/>
                <a:cs typeface="+mn-cs"/>
              </a:rPr>
              <a:t>Были разработаны, в частности, так называемые</a:t>
            </a:r>
          </a:p>
          <a:p>
            <a:r>
              <a:rPr lang="ru-RU" sz="1200" b="0" i="1" u="none" strike="noStrike" kern="1200" baseline="0" dirty="0" err="1">
                <a:solidFill>
                  <a:schemeClr val="tx1"/>
                </a:solidFill>
                <a:latin typeface="+mn-lt"/>
                <a:ea typeface="+mn-ea"/>
                <a:cs typeface="+mn-cs"/>
              </a:rPr>
              <a:t>стеклоферритовые</a:t>
            </a:r>
            <a:r>
              <a:rPr lang="ru-RU" sz="1200" b="0" i="1" u="none" strike="noStrike" kern="1200" baseline="0" dirty="0">
                <a:solidFill>
                  <a:schemeClr val="tx1"/>
                </a:solidFill>
                <a:latin typeface="+mn-lt"/>
                <a:ea typeface="+mn-ea"/>
                <a:cs typeface="+mn-cs"/>
              </a:rPr>
              <a:t> (композитные) головки</a:t>
            </a:r>
            <a:r>
              <a:rPr lang="ru-RU" sz="1200" b="0" i="0" u="none" strike="noStrike" kern="1200" baseline="0" dirty="0">
                <a:solidFill>
                  <a:schemeClr val="tx1"/>
                </a:solidFill>
                <a:latin typeface="+mn-lt"/>
                <a:ea typeface="+mn-ea"/>
                <a:cs typeface="+mn-cs"/>
              </a:rPr>
              <a:t>, небольшой ферритовый сердечник которых уста</a:t>
            </a:r>
          </a:p>
          <a:p>
            <a:r>
              <a:rPr lang="ru-RU" sz="1200" b="0" i="0" u="none" strike="noStrike" kern="1200" baseline="0" dirty="0" err="1">
                <a:solidFill>
                  <a:schemeClr val="tx1"/>
                </a:solidFill>
                <a:latin typeface="+mn-lt"/>
                <a:ea typeface="+mn-ea"/>
                <a:cs typeface="+mn-cs"/>
              </a:rPr>
              <a:t>новлен</a:t>
            </a:r>
            <a:r>
              <a:rPr lang="ru-RU" sz="1200" b="0" i="0" u="none" strike="noStrike" kern="1200" baseline="0" dirty="0">
                <a:solidFill>
                  <a:schemeClr val="tx1"/>
                </a:solidFill>
                <a:latin typeface="+mn-lt"/>
                <a:ea typeface="+mn-ea"/>
                <a:cs typeface="+mn-cs"/>
              </a:rPr>
              <a:t> в керамический корпус. Ширина сердечника и магнитного зазора таких головок</a:t>
            </a:r>
          </a:p>
          <a:p>
            <a:r>
              <a:rPr lang="ru-RU" sz="1200" b="0" i="0" u="none" strike="noStrike" kern="1200" baseline="0" dirty="0">
                <a:solidFill>
                  <a:schemeClr val="tx1"/>
                </a:solidFill>
                <a:latin typeface="+mn-lt"/>
                <a:ea typeface="+mn-ea"/>
                <a:cs typeface="+mn-cs"/>
              </a:rPr>
              <a:t>меньше, что позволяет повысить плотность размещения дорожек записи. Кроме того, </a:t>
            </a:r>
            <a:r>
              <a:rPr lang="ru-RU" sz="1200" b="0" i="0" u="none" strike="noStrike" kern="1200" baseline="0" dirty="0" err="1">
                <a:solidFill>
                  <a:schemeClr val="tx1"/>
                </a:solidFill>
                <a:latin typeface="+mn-lt"/>
                <a:ea typeface="+mn-ea"/>
                <a:cs typeface="+mn-cs"/>
              </a:rPr>
              <a:t>снижа</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ется</a:t>
            </a:r>
            <a:r>
              <a:rPr lang="ru-RU" sz="1200" b="0" i="0" u="none" strike="noStrike" kern="1200" baseline="0" dirty="0">
                <a:solidFill>
                  <a:schemeClr val="tx1"/>
                </a:solidFill>
                <a:latin typeface="+mn-lt"/>
                <a:ea typeface="+mn-ea"/>
                <a:cs typeface="+mn-cs"/>
              </a:rPr>
              <a:t> их чувствительность к внешним магнитным помехам.</a:t>
            </a:r>
          </a:p>
          <a:p>
            <a:r>
              <a:rPr lang="ru-RU" sz="1200" b="0" i="0" u="none" strike="noStrike" kern="1200" baseline="0" dirty="0">
                <a:solidFill>
                  <a:schemeClr val="tx1"/>
                </a:solidFill>
                <a:latin typeface="+mn-lt"/>
                <a:ea typeface="+mn-ea"/>
                <a:cs typeface="+mn-cs"/>
              </a:rPr>
              <a:t>Ферритовые головки</a:t>
            </a:r>
          </a:p>
          <a:p>
            <a:r>
              <a:rPr lang="ru-RU" sz="1200" b="0" i="0" u="none" strike="noStrike" kern="1200" baseline="0" dirty="0">
                <a:solidFill>
                  <a:schemeClr val="tx1"/>
                </a:solidFill>
                <a:latin typeface="+mn-lt"/>
                <a:ea typeface="+mn-ea"/>
                <a:cs typeface="+mn-cs"/>
              </a:rPr>
              <a:t>непригодны для записи на носители с большой коэрцитивной силой, их частотная </a:t>
            </a:r>
            <a:r>
              <a:rPr lang="ru-RU" sz="1200" b="0" i="0" u="none" strike="noStrike" kern="1200" baseline="0" dirty="0" err="1">
                <a:solidFill>
                  <a:schemeClr val="tx1"/>
                </a:solidFill>
                <a:latin typeface="+mn-lt"/>
                <a:ea typeface="+mn-ea"/>
                <a:cs typeface="+mn-cs"/>
              </a:rPr>
              <a:t>характери</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стика</a:t>
            </a:r>
            <a:r>
              <a:rPr lang="ru-RU" sz="1200" b="0" i="0" u="none" strike="noStrike" kern="1200" baseline="0" dirty="0">
                <a:solidFill>
                  <a:schemeClr val="tx1"/>
                </a:solidFill>
                <a:latin typeface="+mn-lt"/>
                <a:ea typeface="+mn-ea"/>
                <a:cs typeface="+mn-cs"/>
              </a:rPr>
              <a:t> ограничена, а чувствительность низка (плохое соотношение “сигнал–шум”). Главное</a:t>
            </a:r>
          </a:p>
          <a:p>
            <a:r>
              <a:rPr lang="ru-RU" sz="1200" b="0" i="0" u="none" strike="noStrike" kern="1200" baseline="0" dirty="0">
                <a:solidFill>
                  <a:schemeClr val="tx1"/>
                </a:solidFill>
                <a:latin typeface="+mn-lt"/>
                <a:ea typeface="+mn-ea"/>
                <a:cs typeface="+mn-cs"/>
              </a:rPr>
              <a:t>достоинство ферритовых головок — их дешевизна.</a:t>
            </a:r>
          </a:p>
          <a:p>
            <a:endParaRPr lang="ru-RU" sz="1200" b="0" i="0" u="none" strike="noStrike" kern="1200" baseline="0" dirty="0">
              <a:solidFill>
                <a:schemeClr val="tx1"/>
              </a:solidFill>
              <a:latin typeface="+mn-lt"/>
              <a:ea typeface="+mn-ea"/>
              <a:cs typeface="+mn-cs"/>
            </a:endParaRPr>
          </a:p>
          <a:p>
            <a:r>
              <a:rPr lang="ru-RU" sz="1200" b="1" i="1" u="none" strike="noStrike" kern="1200" baseline="0" dirty="0">
                <a:solidFill>
                  <a:schemeClr val="tx1"/>
                </a:solidFill>
                <a:latin typeface="+mn-lt"/>
                <a:ea typeface="+mn-ea"/>
                <a:cs typeface="+mn-cs"/>
              </a:rPr>
              <a:t>Головки с металлом в зазоре </a:t>
            </a:r>
            <a:r>
              <a:rPr lang="ru-RU" sz="1200" b="0" i="0" u="none" strike="noStrike" kern="1200" baseline="0" dirty="0">
                <a:solidFill>
                  <a:schemeClr val="tx1"/>
                </a:solidFill>
                <a:latin typeface="+mn-lt"/>
                <a:ea typeface="+mn-ea"/>
                <a:cs typeface="+mn-cs"/>
              </a:rPr>
              <a:t>(</a:t>
            </a:r>
            <a:r>
              <a:rPr lang="ru-RU" sz="1200" b="0" i="1" u="none" strike="noStrike" kern="1200" baseline="0" dirty="0" err="1">
                <a:solidFill>
                  <a:schemeClr val="tx1"/>
                </a:solidFill>
                <a:latin typeface="+mn-lt"/>
                <a:ea typeface="+mn-ea"/>
                <a:cs typeface="+mn-cs"/>
              </a:rPr>
              <a:t>MetalInGap</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a:t>
            </a:r>
            <a:r>
              <a:rPr lang="ru-RU" sz="1200" b="0" i="1" u="none" strike="noStrike" kern="1200" baseline="0" dirty="0">
                <a:solidFill>
                  <a:schemeClr val="tx1"/>
                </a:solidFill>
                <a:latin typeface="+mn-lt"/>
                <a:ea typeface="+mn-ea"/>
                <a:cs typeface="+mn-cs"/>
              </a:rPr>
              <a:t>MIG</a:t>
            </a:r>
            <a:r>
              <a:rPr lang="ru-RU" sz="1200" b="0" i="0" u="none" strike="noStrike" kern="1200" baseline="0" dirty="0">
                <a:solidFill>
                  <a:schemeClr val="tx1"/>
                </a:solidFill>
                <a:latin typeface="+mn-lt"/>
                <a:ea typeface="+mn-ea"/>
                <a:cs typeface="+mn-cs"/>
              </a:rPr>
              <a:t>) появились в результате </a:t>
            </a:r>
            <a:r>
              <a:rPr lang="ru-RU" sz="1200" b="0" i="0" u="none" strike="noStrike" kern="1200" baseline="0" dirty="0" err="1">
                <a:solidFill>
                  <a:schemeClr val="tx1"/>
                </a:solidFill>
                <a:latin typeface="+mn-lt"/>
                <a:ea typeface="+mn-ea"/>
                <a:cs typeface="+mn-cs"/>
              </a:rPr>
              <a:t>усовершенст</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вования</a:t>
            </a:r>
            <a:r>
              <a:rPr lang="ru-RU" sz="1200" b="0" i="0" u="none" strike="noStrike" kern="1200" baseline="0" dirty="0">
                <a:solidFill>
                  <a:schemeClr val="tx1"/>
                </a:solidFill>
                <a:latin typeface="+mn-lt"/>
                <a:ea typeface="+mn-ea"/>
                <a:cs typeface="+mn-cs"/>
              </a:rPr>
              <a:t> конструкции композитной ферритовой головки. В таких головках магнитный зазор,</a:t>
            </a:r>
          </a:p>
          <a:p>
            <a:r>
              <a:rPr lang="ru-RU" sz="1200" b="0" i="0" u="none" strike="noStrike" kern="1200" baseline="0" dirty="0">
                <a:solidFill>
                  <a:schemeClr val="tx1"/>
                </a:solidFill>
                <a:latin typeface="+mn-lt"/>
                <a:ea typeface="+mn-ea"/>
                <a:cs typeface="+mn-cs"/>
              </a:rPr>
              <a:t>расположенный в задней части сердечника, заполнен металлом. Благодаря этому существен</a:t>
            </a:r>
          </a:p>
          <a:p>
            <a:r>
              <a:rPr lang="ru-RU" sz="1200" b="0" i="0" u="none" strike="noStrike" kern="1200" baseline="0" dirty="0">
                <a:solidFill>
                  <a:schemeClr val="tx1"/>
                </a:solidFill>
                <a:latin typeface="+mn-lt"/>
                <a:ea typeface="+mn-ea"/>
                <a:cs typeface="+mn-cs"/>
              </a:rPr>
              <a:t>но уменьшается склонность материала сердечника к магнитному насыщению, что позволяет</a:t>
            </a:r>
          </a:p>
          <a:p>
            <a:r>
              <a:rPr lang="ru-RU" sz="1200" b="0" i="0" u="none" strike="noStrike" kern="1200" baseline="0" dirty="0">
                <a:solidFill>
                  <a:schemeClr val="tx1"/>
                </a:solidFill>
                <a:latin typeface="+mn-lt"/>
                <a:ea typeface="+mn-ea"/>
                <a:cs typeface="+mn-cs"/>
              </a:rPr>
              <a:t>повысить магнитную индукцию в рабочем зазоре и, следовательно, выполнить запись на диск</a:t>
            </a:r>
          </a:p>
          <a:p>
            <a:r>
              <a:rPr lang="ru-RU" sz="1200" b="0" i="0" u="none" strike="noStrike" kern="1200" baseline="0" dirty="0">
                <a:solidFill>
                  <a:schemeClr val="tx1"/>
                </a:solidFill>
                <a:latin typeface="+mn-lt"/>
                <a:ea typeface="+mn-ea"/>
                <a:cs typeface="+mn-cs"/>
              </a:rPr>
              <a:t>с большей плотностью. Кроме того, градиент магнитного поля, создаваемого головкой с </a:t>
            </a:r>
            <a:r>
              <a:rPr lang="ru-RU" sz="1200" b="0" i="0" u="none" strike="noStrike" kern="1200" baseline="0" dirty="0" err="1">
                <a:solidFill>
                  <a:schemeClr val="tx1"/>
                </a:solidFill>
                <a:latin typeface="+mn-lt"/>
                <a:ea typeface="+mn-ea"/>
                <a:cs typeface="+mn-cs"/>
              </a:rPr>
              <a:t>ме</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таллом в зазоре, выше, а это означает, что на поверхности диска формируются намагниченные</a:t>
            </a:r>
          </a:p>
          <a:p>
            <a:r>
              <a:rPr lang="ru-RU" sz="1200" b="0" i="0" u="none" strike="noStrike" kern="1200" baseline="0" dirty="0">
                <a:solidFill>
                  <a:schemeClr val="tx1"/>
                </a:solidFill>
                <a:latin typeface="+mn-lt"/>
                <a:ea typeface="+mn-ea"/>
                <a:cs typeface="+mn-cs"/>
              </a:rPr>
              <a:t>участки с более четко выраженными границами (уменьшается ширина зон смены знака). Эти</a:t>
            </a:r>
          </a:p>
          <a:p>
            <a:r>
              <a:rPr lang="ru-RU" sz="1200" b="0" i="0" u="none" strike="noStrike" kern="1200" baseline="0" dirty="0">
                <a:solidFill>
                  <a:schemeClr val="tx1"/>
                </a:solidFill>
                <a:latin typeface="+mn-lt"/>
                <a:ea typeface="+mn-ea"/>
                <a:cs typeface="+mn-cs"/>
              </a:rPr>
              <a:t>головки позволяют использовать носители с большой коэрцитивной силой и </a:t>
            </a:r>
            <a:r>
              <a:rPr lang="ru-RU" sz="1200" b="0" i="0" u="none" strike="noStrike" kern="1200" baseline="0" dirty="0" err="1">
                <a:solidFill>
                  <a:schemeClr val="tx1"/>
                </a:solidFill>
                <a:latin typeface="+mn-lt"/>
                <a:ea typeface="+mn-ea"/>
                <a:cs typeface="+mn-cs"/>
              </a:rPr>
              <a:t>тонкопленоч</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ным</a:t>
            </a:r>
            <a:r>
              <a:rPr lang="ru-RU" sz="1200" b="0" i="0" u="none" strike="noStrike" kern="1200" baseline="0" dirty="0">
                <a:solidFill>
                  <a:schemeClr val="tx1"/>
                </a:solidFill>
                <a:latin typeface="+mn-lt"/>
                <a:ea typeface="+mn-ea"/>
                <a:cs typeface="+mn-cs"/>
              </a:rPr>
              <a:t> рабочим слоем. За счет уменьшения общей массы и улучшения конструкции такие </a:t>
            </a:r>
            <a:r>
              <a:rPr lang="ru-RU" sz="1200" b="0" i="0" u="none" strike="noStrike" kern="1200" baseline="0" dirty="0" err="1">
                <a:solidFill>
                  <a:schemeClr val="tx1"/>
                </a:solidFill>
                <a:latin typeface="+mn-lt"/>
                <a:ea typeface="+mn-ea"/>
                <a:cs typeface="+mn-cs"/>
              </a:rPr>
              <a:t>го</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ловки могут располагаться ближе к поверхности носителя.</a:t>
            </a:r>
          </a:p>
          <a:p>
            <a:r>
              <a:rPr lang="ru-RU" sz="1200" b="0" i="0" u="none" strike="noStrike" kern="1200" baseline="0" dirty="0">
                <a:solidFill>
                  <a:schemeClr val="tx1"/>
                </a:solidFill>
                <a:latin typeface="+mn-lt"/>
                <a:ea typeface="+mn-ea"/>
                <a:cs typeface="+mn-cs"/>
              </a:rPr>
              <a:t>Головки с металлом в зазоре бывают двух видов: односторонние и двусторонние (т.е. с од</a:t>
            </a:r>
          </a:p>
          <a:p>
            <a:r>
              <a:rPr lang="ru-RU" sz="1200" b="0" i="0" u="none" strike="noStrike" kern="1200" baseline="0" dirty="0">
                <a:solidFill>
                  <a:schemeClr val="tx1"/>
                </a:solidFill>
                <a:latin typeface="+mn-lt"/>
                <a:ea typeface="+mn-ea"/>
                <a:cs typeface="+mn-cs"/>
              </a:rPr>
              <a:t>ним и с двумя металлизированными зазорами). В односторонних головках прослойка из маг</a:t>
            </a:r>
          </a:p>
          <a:p>
            <a:r>
              <a:rPr lang="ru-RU" sz="1200" b="0" i="0" u="none" strike="noStrike" kern="1200" baseline="0" dirty="0" err="1">
                <a:solidFill>
                  <a:schemeClr val="tx1"/>
                </a:solidFill>
                <a:latin typeface="+mn-lt"/>
                <a:ea typeface="+mn-ea"/>
                <a:cs typeface="+mn-cs"/>
              </a:rPr>
              <a:t>нитного</a:t>
            </a:r>
            <a:r>
              <a:rPr lang="ru-RU" sz="1200" b="0" i="0" u="none" strike="noStrike" kern="1200" baseline="0" dirty="0">
                <a:solidFill>
                  <a:schemeClr val="tx1"/>
                </a:solidFill>
                <a:latin typeface="+mn-lt"/>
                <a:ea typeface="+mn-ea"/>
                <a:cs typeface="+mn-cs"/>
              </a:rPr>
              <a:t> сплава расположена только в заднем (нерабочем) зазоре, а в двусторонних — в обоих.</a:t>
            </a:r>
          </a:p>
          <a:p>
            <a:r>
              <a:rPr lang="ru-RU" sz="1200" b="0" i="0" u="none" strike="noStrike" kern="1200" baseline="0" dirty="0">
                <a:solidFill>
                  <a:schemeClr val="tx1"/>
                </a:solidFill>
                <a:latin typeface="+mn-lt"/>
                <a:ea typeface="+mn-ea"/>
                <a:cs typeface="+mn-cs"/>
              </a:rPr>
              <a:t>Слой металла наносится методом </a:t>
            </a:r>
            <a:r>
              <a:rPr lang="ru-RU" sz="1200" b="0" i="1" u="none" strike="noStrike" kern="1200" baseline="0" dirty="0">
                <a:solidFill>
                  <a:schemeClr val="tx1"/>
                </a:solidFill>
                <a:latin typeface="+mn-lt"/>
                <a:ea typeface="+mn-ea"/>
                <a:cs typeface="+mn-cs"/>
              </a:rPr>
              <a:t>вакуумного напыления</a:t>
            </a:r>
            <a:r>
              <a:rPr lang="ru-RU" sz="1200" b="0" i="0" u="none" strike="noStrike" kern="1200" baseline="0" dirty="0">
                <a:solidFill>
                  <a:schemeClr val="tx1"/>
                </a:solidFill>
                <a:latin typeface="+mn-lt"/>
                <a:ea typeface="+mn-ea"/>
                <a:cs typeface="+mn-cs"/>
              </a:rPr>
              <a:t>. Индукция насыщения магнитного</a:t>
            </a:r>
          </a:p>
          <a:p>
            <a:r>
              <a:rPr lang="ru-RU" sz="1200" b="0" i="0" u="none" strike="noStrike" kern="1200" baseline="0" dirty="0">
                <a:solidFill>
                  <a:schemeClr val="tx1"/>
                </a:solidFill>
                <a:latin typeface="+mn-lt"/>
                <a:ea typeface="+mn-ea"/>
                <a:cs typeface="+mn-cs"/>
              </a:rPr>
              <a:t>сплава примерно вдвое больше, чем у феррита, что, как уже отмечалось, позволяет </a:t>
            </a:r>
            <a:r>
              <a:rPr lang="ru-RU" sz="1200" b="0" i="0" u="none" strike="noStrike" kern="1200" baseline="0" dirty="0" err="1">
                <a:solidFill>
                  <a:schemeClr val="tx1"/>
                </a:solidFill>
                <a:latin typeface="+mn-lt"/>
                <a:ea typeface="+mn-ea"/>
                <a:cs typeface="+mn-cs"/>
              </a:rPr>
              <a:t>осуществ</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лять</a:t>
            </a:r>
            <a:r>
              <a:rPr lang="ru-RU" sz="1200" b="0" i="0" u="none" strike="noStrike" kern="1200" baseline="0" dirty="0">
                <a:solidFill>
                  <a:schemeClr val="tx1"/>
                </a:solidFill>
                <a:latin typeface="+mn-lt"/>
                <a:ea typeface="+mn-ea"/>
                <a:cs typeface="+mn-cs"/>
              </a:rPr>
              <a:t> запись на носители с большой коэрцитивной силой, которые используются в накопителях</a:t>
            </a:r>
          </a:p>
          <a:p>
            <a:r>
              <a:rPr lang="ru-RU" sz="1200" b="0" i="0" u="none" strike="noStrike" kern="1200" baseline="0" dirty="0">
                <a:solidFill>
                  <a:schemeClr val="tx1"/>
                </a:solidFill>
                <a:latin typeface="+mn-lt"/>
                <a:ea typeface="+mn-ea"/>
                <a:cs typeface="+mn-cs"/>
              </a:rPr>
              <a:t>высокой емкости. Двусторонние головки в этом отношении лучше односторонних.</a:t>
            </a:r>
          </a:p>
          <a:p>
            <a:r>
              <a:rPr lang="ru-RU" sz="1200" b="0" i="0" u="none" strike="noStrike" kern="1200" baseline="0" dirty="0">
                <a:solidFill>
                  <a:schemeClr val="tx1"/>
                </a:solidFill>
                <a:latin typeface="+mn-lt"/>
                <a:ea typeface="+mn-ea"/>
                <a:cs typeface="+mn-cs"/>
              </a:rPr>
              <a:t>Благодаря своим неоспоримым преимуществам некоторое время назад головки с метал</a:t>
            </a:r>
          </a:p>
          <a:p>
            <a:r>
              <a:rPr lang="ru-RU" sz="1200" b="0" i="0" u="none" strike="noStrike" kern="1200" baseline="0" dirty="0">
                <a:solidFill>
                  <a:schemeClr val="tx1"/>
                </a:solidFill>
                <a:latin typeface="+mn-lt"/>
                <a:ea typeface="+mn-ea"/>
                <a:cs typeface="+mn-cs"/>
              </a:rPr>
              <a:t>лом в зазоре полностью заменили традиционные ферритовые головки в высококачественных</a:t>
            </a:r>
          </a:p>
          <a:p>
            <a:r>
              <a:rPr lang="ru-RU" sz="1200" b="0" i="0" u="none" strike="noStrike" kern="1200" baseline="0" dirty="0">
                <a:solidFill>
                  <a:schemeClr val="tx1"/>
                </a:solidFill>
                <a:latin typeface="+mn-lt"/>
                <a:ea typeface="+mn-ea"/>
                <a:cs typeface="+mn-cs"/>
              </a:rPr>
              <a:t>накопителях. Но постоянно возрастающие требования к емкости жестких дисков привели к</a:t>
            </a:r>
          </a:p>
          <a:p>
            <a:r>
              <a:rPr lang="ru-RU" sz="1200" b="0" i="0" u="none" strike="noStrike" kern="1200" baseline="0" dirty="0">
                <a:solidFill>
                  <a:schemeClr val="tx1"/>
                </a:solidFill>
                <a:latin typeface="+mn-lt"/>
                <a:ea typeface="+mn-ea"/>
                <a:cs typeface="+mn-cs"/>
              </a:rPr>
              <a:t>тому, что их сейчас постепенно вытесняют тонкопленочные головки.</a:t>
            </a:r>
          </a:p>
          <a:p>
            <a:r>
              <a:rPr lang="ru-RU" sz="1200" b="1" i="0" u="none" strike="noStrike" kern="1200" baseline="0" dirty="0">
                <a:solidFill>
                  <a:schemeClr val="tx1"/>
                </a:solidFill>
                <a:latin typeface="+mn-lt"/>
                <a:ea typeface="+mn-ea"/>
                <a:cs typeface="+mn-cs"/>
              </a:rPr>
              <a:t>Тонкопленочные головки</a:t>
            </a:r>
          </a:p>
          <a:p>
            <a:r>
              <a:rPr lang="ru-RU" sz="1200" b="0" i="1" u="none" strike="noStrike" kern="1200" baseline="0" dirty="0">
                <a:solidFill>
                  <a:schemeClr val="tx1"/>
                </a:solidFill>
                <a:latin typeface="+mn-lt"/>
                <a:ea typeface="+mn-ea"/>
                <a:cs typeface="+mn-cs"/>
              </a:rPr>
              <a:t>Тонкопленочные </a:t>
            </a:r>
            <a:r>
              <a:rPr lang="ru-RU" sz="1200" b="0" i="0" u="none" strike="noStrike" kern="1200" baseline="0" dirty="0">
                <a:solidFill>
                  <a:schemeClr val="tx1"/>
                </a:solidFill>
                <a:latin typeface="+mn-lt"/>
                <a:ea typeface="+mn-ea"/>
                <a:cs typeface="+mn-cs"/>
              </a:rPr>
              <a:t>(</a:t>
            </a:r>
            <a:r>
              <a:rPr lang="ru-RU" sz="1200" b="0" i="1" u="none" strike="noStrike" kern="1200" baseline="0" dirty="0" err="1">
                <a:solidFill>
                  <a:schemeClr val="tx1"/>
                </a:solidFill>
                <a:latin typeface="+mn-lt"/>
                <a:ea typeface="+mn-ea"/>
                <a:cs typeface="+mn-cs"/>
              </a:rPr>
              <a:t>Thin</a:t>
            </a:r>
            <a:r>
              <a:rPr lang="ru-RU" sz="1200" b="0" i="1" u="none" strike="noStrike" kern="1200" baseline="0" dirty="0">
                <a:solidFill>
                  <a:schemeClr val="tx1"/>
                </a:solidFill>
                <a:latin typeface="+mn-lt"/>
                <a:ea typeface="+mn-ea"/>
                <a:cs typeface="+mn-cs"/>
              </a:rPr>
              <a:t> </a:t>
            </a:r>
            <a:r>
              <a:rPr lang="ru-RU" sz="1200" b="0" i="1" u="none" strike="noStrike" kern="1200" baseline="0" dirty="0" err="1">
                <a:solidFill>
                  <a:schemeClr val="tx1"/>
                </a:solidFill>
                <a:latin typeface="+mn-lt"/>
                <a:ea typeface="+mn-ea"/>
                <a:cs typeface="+mn-cs"/>
              </a:rPr>
              <a:t>Film</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a:t>
            </a:r>
            <a:r>
              <a:rPr lang="ru-RU" sz="1200" b="0" i="1" u="none" strike="noStrike" kern="1200" baseline="0" dirty="0">
                <a:solidFill>
                  <a:schemeClr val="tx1"/>
                </a:solidFill>
                <a:latin typeface="+mn-lt"/>
                <a:ea typeface="+mn-ea"/>
                <a:cs typeface="+mn-cs"/>
              </a:rPr>
              <a:t>TF</a:t>
            </a:r>
            <a:r>
              <a:rPr lang="ru-RU" sz="1200" b="0" i="0" u="none" strike="noStrike" kern="1200" baseline="0" dirty="0">
                <a:solidFill>
                  <a:schemeClr val="tx1"/>
                </a:solidFill>
                <a:latin typeface="+mn-lt"/>
                <a:ea typeface="+mn-ea"/>
                <a:cs typeface="+mn-cs"/>
              </a:rPr>
              <a:t>) головки производятся почти по той же технологии, что и</a:t>
            </a:r>
          </a:p>
          <a:p>
            <a:r>
              <a:rPr lang="ru-RU" sz="1200" b="0" i="0" u="none" strike="noStrike" kern="1200" baseline="0" dirty="0">
                <a:solidFill>
                  <a:schemeClr val="tx1"/>
                </a:solidFill>
                <a:latin typeface="+mn-lt"/>
                <a:ea typeface="+mn-ea"/>
                <a:cs typeface="+mn-cs"/>
              </a:rPr>
              <a:t>интегральные схемы, т.е. путем фотолитографии. На одной подложке можно “напечатать”</a:t>
            </a:r>
          </a:p>
          <a:p>
            <a:r>
              <a:rPr lang="ru-RU" sz="1200" b="0" i="0" u="none" strike="noStrike" kern="1200" baseline="0" dirty="0">
                <a:solidFill>
                  <a:schemeClr val="tx1"/>
                </a:solidFill>
                <a:latin typeface="+mn-lt"/>
                <a:ea typeface="+mn-ea"/>
                <a:cs typeface="+mn-cs"/>
              </a:rPr>
              <a:t>сразу несколько тысяч головок, которые получаются в результате маленькими и легкими.</a:t>
            </a:r>
          </a:p>
          <a:p>
            <a:r>
              <a:rPr lang="ru-RU" sz="1200" b="0" i="0" u="none" strike="noStrike" kern="1200" baseline="0" dirty="0">
                <a:solidFill>
                  <a:schemeClr val="tx1"/>
                </a:solidFill>
                <a:latin typeface="+mn-lt"/>
                <a:ea typeface="+mn-ea"/>
                <a:cs typeface="+mn-cs"/>
              </a:rPr>
              <a:t>Рабочий зазор в тонкопленочных головках можно сделать очень узким, причем его шири</a:t>
            </a:r>
          </a:p>
          <a:p>
            <a:r>
              <a:rPr lang="ru-RU" sz="1200" b="0" i="0" u="none" strike="noStrike" kern="1200" baseline="0" dirty="0">
                <a:solidFill>
                  <a:schemeClr val="tx1"/>
                </a:solidFill>
                <a:latin typeface="+mn-lt"/>
                <a:ea typeface="+mn-ea"/>
                <a:cs typeface="+mn-cs"/>
              </a:rPr>
              <a:t>на регулируется в процессе производства путем наращивания дополнительных слоев </a:t>
            </a:r>
            <a:r>
              <a:rPr lang="ru-RU" sz="1200" b="0" i="0" u="none" strike="noStrike" kern="1200" baseline="0" dirty="0" err="1">
                <a:solidFill>
                  <a:schemeClr val="tx1"/>
                </a:solidFill>
                <a:latin typeface="+mn-lt"/>
                <a:ea typeface="+mn-ea"/>
                <a:cs typeface="+mn-cs"/>
              </a:rPr>
              <a:t>немаг</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нитного</a:t>
            </a:r>
            <a:r>
              <a:rPr lang="ru-RU" sz="1200" b="0" i="0" u="none" strike="noStrike" kern="1200" baseline="0" dirty="0">
                <a:solidFill>
                  <a:schemeClr val="tx1"/>
                </a:solidFill>
                <a:latin typeface="+mn-lt"/>
                <a:ea typeface="+mn-ea"/>
                <a:cs typeface="+mn-cs"/>
              </a:rPr>
              <a:t> алюминиевого сплава. Алюминий полностью заполняет рабочий зазор и хорошо за</a:t>
            </a:r>
          </a:p>
          <a:p>
            <a:r>
              <a:rPr lang="ru-RU" sz="1200" b="0" i="0" u="none" strike="noStrike" kern="1200" baseline="0" dirty="0" err="1">
                <a:solidFill>
                  <a:schemeClr val="tx1"/>
                </a:solidFill>
                <a:latin typeface="+mn-lt"/>
                <a:ea typeface="+mn-ea"/>
                <a:cs typeface="+mn-cs"/>
              </a:rPr>
              <a:t>щищает</a:t>
            </a:r>
            <a:r>
              <a:rPr lang="ru-RU" sz="1200" b="0" i="0" u="none" strike="noStrike" kern="1200" baseline="0" dirty="0">
                <a:solidFill>
                  <a:schemeClr val="tx1"/>
                </a:solidFill>
                <a:latin typeface="+mn-lt"/>
                <a:ea typeface="+mn-ea"/>
                <a:cs typeface="+mn-cs"/>
              </a:rPr>
              <a:t> его от повреждений (сколов краев) при случайных контактах с диском. Собственно</a:t>
            </a:r>
          </a:p>
          <a:p>
            <a:r>
              <a:rPr lang="ru-RU" sz="1200" b="0" i="0" u="none" strike="noStrike" kern="1200" baseline="0" dirty="0">
                <a:solidFill>
                  <a:schemeClr val="tx1"/>
                </a:solidFill>
                <a:latin typeface="+mn-lt"/>
                <a:ea typeface="+mn-ea"/>
                <a:cs typeface="+mn-cs"/>
              </a:rPr>
              <a:t>сердечник делается из сплава железа и никеля, индукция насыщения которого в 2–4 раза</a:t>
            </a:r>
          </a:p>
          <a:p>
            <a:r>
              <a:rPr lang="ru-RU" sz="1200" b="0" i="0" u="none" strike="noStrike" kern="1200" baseline="0" dirty="0">
                <a:solidFill>
                  <a:schemeClr val="tx1"/>
                </a:solidFill>
                <a:latin typeface="+mn-lt"/>
                <a:ea typeface="+mn-ea"/>
                <a:cs typeface="+mn-cs"/>
              </a:rPr>
              <a:t>больше, чем у феррита.</a:t>
            </a:r>
          </a:p>
          <a:p>
            <a:r>
              <a:rPr lang="ru-RU" sz="1200" b="0" i="0" u="none" strike="noStrike" kern="1200" baseline="0" dirty="0">
                <a:solidFill>
                  <a:schemeClr val="tx1"/>
                </a:solidFill>
                <a:latin typeface="+mn-lt"/>
                <a:ea typeface="+mn-ea"/>
                <a:cs typeface="+mn-cs"/>
              </a:rPr>
              <a:t>Формируемые тонкопленочными головками участки остаточной намагниченности на по</a:t>
            </a:r>
          </a:p>
          <a:p>
            <a:r>
              <a:rPr lang="ru-RU" sz="1200" b="0" i="0" u="none" strike="noStrike" kern="1200" baseline="0" dirty="0" err="1">
                <a:solidFill>
                  <a:schemeClr val="tx1"/>
                </a:solidFill>
                <a:latin typeface="+mn-lt"/>
                <a:ea typeface="+mn-ea"/>
                <a:cs typeface="+mn-cs"/>
              </a:rPr>
              <a:t>верхности</a:t>
            </a:r>
            <a:r>
              <a:rPr lang="ru-RU" sz="1200" b="0" i="0" u="none" strike="noStrike" kern="1200" baseline="0" dirty="0">
                <a:solidFill>
                  <a:schemeClr val="tx1"/>
                </a:solidFill>
                <a:latin typeface="+mn-lt"/>
                <a:ea typeface="+mn-ea"/>
                <a:cs typeface="+mn-cs"/>
              </a:rPr>
              <a:t> диска имеют четко выраженные границы, что позволяет добиться очень высокой</a:t>
            </a:r>
          </a:p>
          <a:p>
            <a:r>
              <a:rPr lang="ru-RU" sz="1200" b="0" i="0" u="none" strike="noStrike" kern="1200" baseline="0" dirty="0">
                <a:solidFill>
                  <a:schemeClr val="tx1"/>
                </a:solidFill>
                <a:latin typeface="+mn-lt"/>
                <a:ea typeface="+mn-ea"/>
                <a:cs typeface="+mn-cs"/>
              </a:rPr>
              <a:t>плотности записи. Благодаря небольшому весу и малым размерам головок можно значительно</a:t>
            </a:r>
          </a:p>
          <a:p>
            <a:r>
              <a:rPr lang="ru-RU" sz="1200" b="0" i="0" u="none" strike="noStrike" kern="1200" baseline="0" dirty="0">
                <a:solidFill>
                  <a:schemeClr val="tx1"/>
                </a:solidFill>
                <a:latin typeface="+mn-lt"/>
                <a:ea typeface="+mn-ea"/>
                <a:cs typeface="+mn-cs"/>
              </a:rPr>
              <a:t>уменьшить просвет между ними и поверхностью дисков по сравнению с ферритовыми и MIG</a:t>
            </a:r>
          </a:p>
          <a:p>
            <a:r>
              <a:rPr lang="ru-RU" sz="1200" b="0" i="0" u="none" strike="noStrike" kern="1200" baseline="0" dirty="0">
                <a:solidFill>
                  <a:schemeClr val="tx1"/>
                </a:solidFill>
                <a:latin typeface="+mn-lt"/>
                <a:ea typeface="+mn-ea"/>
                <a:cs typeface="+mn-cs"/>
              </a:rPr>
              <a:t>головками: в некоторых накопителях его величина не превышает 0,05 мкм. В результате, во</a:t>
            </a:r>
          </a:p>
          <a:p>
            <a:r>
              <a:rPr lang="ru-RU" sz="1200" b="0" i="0" u="none" strike="noStrike" kern="1200" baseline="0" dirty="0">
                <a:solidFill>
                  <a:schemeClr val="tx1"/>
                </a:solidFill>
                <a:latin typeface="+mn-lt"/>
                <a:ea typeface="+mn-ea"/>
                <a:cs typeface="+mn-cs"/>
              </a:rPr>
              <a:t>первых, повышается остаточная намагниченность участков поверхности носителя, а </a:t>
            </a:r>
            <a:r>
              <a:rPr lang="ru-RU" sz="1200" b="0" i="0" u="none" strike="noStrike" kern="1200" baseline="0" dirty="0" err="1">
                <a:solidFill>
                  <a:schemeClr val="tx1"/>
                </a:solidFill>
                <a:latin typeface="+mn-lt"/>
                <a:ea typeface="+mn-ea"/>
                <a:cs typeface="+mn-cs"/>
              </a:rPr>
              <a:t>вовторых</a:t>
            </a:r>
            <a:r>
              <a:rPr lang="ru-RU" sz="1200" b="0" i="0" u="none" strike="noStrike" kern="1200" baseline="0" dirty="0">
                <a:solidFill>
                  <a:schemeClr val="tx1"/>
                </a:solidFill>
                <a:latin typeface="+mn-lt"/>
                <a:ea typeface="+mn-ea"/>
                <a:cs typeface="+mn-cs"/>
              </a:rPr>
              <a:t>,</a:t>
            </a:r>
          </a:p>
          <a:p>
            <a:r>
              <a:rPr lang="ru-RU" sz="1200" b="0" i="0" u="none" strike="noStrike" kern="1200" baseline="0" dirty="0">
                <a:solidFill>
                  <a:schemeClr val="tx1"/>
                </a:solidFill>
                <a:latin typeface="+mn-lt"/>
                <a:ea typeface="+mn-ea"/>
                <a:cs typeface="+mn-cs"/>
              </a:rPr>
              <a:t>увеличивается амплитуда сигнала и улучшается соотношение “сигнал–шум” в режиме </a:t>
            </a:r>
            <a:r>
              <a:rPr lang="ru-RU" sz="1200" b="0" i="0" u="none" strike="noStrike" kern="1200" baseline="0" dirty="0" err="1">
                <a:solidFill>
                  <a:schemeClr val="tx1"/>
                </a:solidFill>
                <a:latin typeface="+mn-lt"/>
                <a:ea typeface="+mn-ea"/>
                <a:cs typeface="+mn-cs"/>
              </a:rPr>
              <a:t>считыва</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ния</a:t>
            </a:r>
            <a:r>
              <a:rPr lang="ru-RU" sz="1200" b="0" i="0" u="none" strike="noStrike" kern="1200" baseline="0" dirty="0">
                <a:solidFill>
                  <a:schemeClr val="tx1"/>
                </a:solidFill>
                <a:latin typeface="+mn-lt"/>
                <a:ea typeface="+mn-ea"/>
                <a:cs typeface="+mn-cs"/>
              </a:rPr>
              <a:t>, что в итоге сказывается на достоверности записи и считывания данных.</a:t>
            </a:r>
          </a:p>
          <a:p>
            <a:r>
              <a:rPr lang="ru-RU" sz="1200" b="0" i="0" u="none" strike="noStrike" kern="1200" baseline="0" dirty="0">
                <a:solidFill>
                  <a:schemeClr val="tx1"/>
                </a:solidFill>
                <a:latin typeface="+mn-lt"/>
                <a:ea typeface="+mn-ea"/>
                <a:cs typeface="+mn-cs"/>
              </a:rPr>
              <a:t>Наконец, благодаря небольшой высоте тонкопленочных головок</a:t>
            </a:r>
          </a:p>
          <a:p>
            <a:r>
              <a:rPr lang="ru-RU" sz="1200" b="0" i="0" u="none" strike="noStrike" kern="1200" baseline="0" dirty="0">
                <a:solidFill>
                  <a:schemeClr val="tx1"/>
                </a:solidFill>
                <a:latin typeface="+mn-lt"/>
                <a:ea typeface="+mn-ea"/>
                <a:cs typeface="+mn-cs"/>
              </a:rPr>
              <a:t>при тех же размерах корпуса накопителя удается установить большее количество дисков.</a:t>
            </a:r>
          </a:p>
          <a:p>
            <a:r>
              <a:rPr lang="ru-RU" sz="1200" b="0" i="0" u="none" strike="noStrike" kern="1200" baseline="0" dirty="0">
                <a:solidFill>
                  <a:schemeClr val="tx1"/>
                </a:solidFill>
                <a:latin typeface="+mn-lt"/>
                <a:ea typeface="+mn-ea"/>
                <a:cs typeface="+mn-cs"/>
              </a:rPr>
              <a:t>В свое время тонкопленочные головки были значительно дороже остальных. </a:t>
            </a:r>
            <a:r>
              <a:rPr lang="ru-RU" sz="1200" b="0" i="0" u="none" strike="noStrike" kern="1200" baseline="0" dirty="0" err="1">
                <a:solidFill>
                  <a:schemeClr val="tx1"/>
                </a:solidFill>
                <a:latin typeface="+mn-lt"/>
                <a:ea typeface="+mn-ea"/>
                <a:cs typeface="+mn-cs"/>
              </a:rPr>
              <a:t>Усовершен</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ствование</a:t>
            </a:r>
            <a:r>
              <a:rPr lang="ru-RU" sz="1200" b="0" i="0" u="none" strike="noStrike" kern="1200" baseline="0" dirty="0">
                <a:solidFill>
                  <a:schemeClr val="tx1"/>
                </a:solidFill>
                <a:latin typeface="+mn-lt"/>
                <a:ea typeface="+mn-ea"/>
                <a:cs typeface="+mn-cs"/>
              </a:rPr>
              <a:t> технологии производства и повышение требований к емкости накопителей </a:t>
            </a:r>
            <a:r>
              <a:rPr lang="ru-RU" sz="1200" b="0" i="0" u="none" strike="noStrike" kern="1200" baseline="0" dirty="0" err="1">
                <a:solidFill>
                  <a:schemeClr val="tx1"/>
                </a:solidFill>
                <a:latin typeface="+mn-lt"/>
                <a:ea typeface="+mn-ea"/>
                <a:cs typeface="+mn-cs"/>
              </a:rPr>
              <a:t>приве</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ли, с одной стороны, к снижению стоимости тонкопленочных головок (она стала </a:t>
            </a:r>
            <a:r>
              <a:rPr lang="ru-RU" sz="1200" b="0" i="0" u="none" strike="noStrike" kern="1200" baseline="0" dirty="0" err="1">
                <a:solidFill>
                  <a:schemeClr val="tx1"/>
                </a:solidFill>
                <a:latin typeface="+mn-lt"/>
                <a:ea typeface="+mn-ea"/>
                <a:cs typeface="+mn-cs"/>
              </a:rPr>
              <a:t>сопостави</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мой, а иногда и более низкой, чем цена ферритовых головок и головок с металлом в зазоре), а</a:t>
            </a:r>
          </a:p>
          <a:p>
            <a:r>
              <a:rPr lang="ru-RU" sz="1200" b="0" i="0" u="none" strike="noStrike" kern="1200" baseline="0" dirty="0">
                <a:solidFill>
                  <a:schemeClr val="tx1"/>
                </a:solidFill>
                <a:latin typeface="+mn-lt"/>
                <a:ea typeface="+mn-ea"/>
                <a:cs typeface="+mn-cs"/>
              </a:rPr>
              <a:t>с другой — к их более широкому распространению.</a:t>
            </a:r>
          </a:p>
          <a:p>
            <a:r>
              <a:rPr lang="ru-RU" sz="1200" b="0" i="0" u="none" strike="noStrike" kern="1200" baseline="0" dirty="0">
                <a:solidFill>
                  <a:schemeClr val="tx1"/>
                </a:solidFill>
                <a:latin typeface="+mn-lt"/>
                <a:ea typeface="+mn-ea"/>
                <a:cs typeface="+mn-cs"/>
              </a:rPr>
              <a:t>Во многих накопителях объемом от 100 Мбайт до 2 Гбайт используются тонкопленочные</a:t>
            </a:r>
          </a:p>
          <a:p>
            <a:r>
              <a:rPr lang="ru-RU" sz="1200" b="0" i="0" u="none" strike="noStrike" kern="1200" baseline="0" dirty="0">
                <a:solidFill>
                  <a:schemeClr val="tx1"/>
                </a:solidFill>
                <a:latin typeface="+mn-lt"/>
                <a:ea typeface="+mn-ea"/>
                <a:cs typeface="+mn-cs"/>
              </a:rPr>
              <a:t>головки, особенно в накопителях малого </a:t>
            </a:r>
            <a:r>
              <a:rPr lang="ru-RU" sz="1200" b="0" i="0" u="none" strike="noStrike" kern="1200" baseline="0" dirty="0" err="1">
                <a:solidFill>
                  <a:schemeClr val="tx1"/>
                </a:solidFill>
                <a:latin typeface="+mn-lt"/>
                <a:ea typeface="+mn-ea"/>
                <a:cs typeface="+mn-cs"/>
              </a:rPr>
              <a:t>формфактора</a:t>
            </a:r>
            <a:r>
              <a:rPr lang="ru-RU" sz="1200" b="0" i="0" u="none" strike="noStrike" kern="1200" baseline="0" dirty="0">
                <a:solidFill>
                  <a:schemeClr val="tx1"/>
                </a:solidFill>
                <a:latin typeface="+mn-lt"/>
                <a:ea typeface="+mn-ea"/>
                <a:cs typeface="+mn-cs"/>
              </a:rPr>
              <a:t>. Тонкопленочные головки пришли на</a:t>
            </a:r>
          </a:p>
          <a:p>
            <a:r>
              <a:rPr lang="ru-RU" sz="1200" b="0" i="0" u="none" strike="noStrike" kern="1200" baseline="0" dirty="0">
                <a:solidFill>
                  <a:schemeClr val="tx1"/>
                </a:solidFill>
                <a:latin typeface="+mn-lt"/>
                <a:ea typeface="+mn-ea"/>
                <a:cs typeface="+mn-cs"/>
              </a:rPr>
              <a:t>смену головкам с металлом в зазоре в накопителях наиболее популярных </a:t>
            </a:r>
            <a:r>
              <a:rPr lang="ru-RU" sz="1200" b="0" i="0" u="none" strike="noStrike" kern="1200" baseline="0" dirty="0" err="1">
                <a:solidFill>
                  <a:schemeClr val="tx1"/>
                </a:solidFill>
                <a:latin typeface="+mn-lt"/>
                <a:ea typeface="+mn-ea"/>
                <a:cs typeface="+mn-cs"/>
              </a:rPr>
              <a:t>формфакторов</a:t>
            </a:r>
            <a:r>
              <a:rPr lang="ru-RU" sz="1200" b="0" i="0" u="none" strike="noStrike" kern="1200" baseline="0" dirty="0">
                <a:solidFill>
                  <a:schemeClr val="tx1"/>
                </a:solidFill>
                <a:latin typeface="+mn-lt"/>
                <a:ea typeface="+mn-ea"/>
                <a:cs typeface="+mn-cs"/>
              </a:rPr>
              <a:t>, од</a:t>
            </a:r>
          </a:p>
          <a:p>
            <a:r>
              <a:rPr lang="ru-RU" sz="1200" b="0" i="0" u="none" strike="noStrike" kern="1200" baseline="0" dirty="0" err="1">
                <a:solidFill>
                  <a:schemeClr val="tx1"/>
                </a:solidFill>
                <a:latin typeface="+mn-lt"/>
                <a:ea typeface="+mn-ea"/>
                <a:cs typeface="+mn-cs"/>
              </a:rPr>
              <a:t>нако</a:t>
            </a:r>
            <a:r>
              <a:rPr lang="ru-RU" sz="1200" b="0" i="0" u="none" strike="noStrike" kern="1200" baseline="0" dirty="0">
                <a:solidFill>
                  <a:schemeClr val="tx1"/>
                </a:solidFill>
                <a:latin typeface="+mn-lt"/>
                <a:ea typeface="+mn-ea"/>
                <a:cs typeface="+mn-cs"/>
              </a:rPr>
              <a:t> теперь им самим на смену пришли магниторезистивные головки.</a:t>
            </a:r>
          </a:p>
          <a:p>
            <a:r>
              <a:rPr lang="ru-RU" sz="1200" b="1" i="0" u="none" strike="noStrike" kern="1200" baseline="0" dirty="0">
                <a:solidFill>
                  <a:schemeClr val="tx1"/>
                </a:solidFill>
                <a:latin typeface="+mn-lt"/>
                <a:ea typeface="+mn-ea"/>
                <a:cs typeface="+mn-cs"/>
              </a:rPr>
              <a:t>Магниторезистивные головки</a:t>
            </a:r>
          </a:p>
          <a:p>
            <a:r>
              <a:rPr lang="ru-RU" sz="1200" b="0" i="0" u="none" strike="noStrike" kern="1200" baseline="0" dirty="0">
                <a:solidFill>
                  <a:schemeClr val="tx1"/>
                </a:solidFill>
                <a:latin typeface="+mn-lt"/>
                <a:ea typeface="+mn-ea"/>
                <a:cs typeface="+mn-cs"/>
              </a:rPr>
              <a:t>Впервые магниторезистивные головки были установлены в на</a:t>
            </a:r>
          </a:p>
          <a:p>
            <a:r>
              <a:rPr lang="ru-RU" sz="1200" b="0" i="0" u="none" strike="noStrike" kern="1200" baseline="0" dirty="0" err="1">
                <a:solidFill>
                  <a:schemeClr val="tx1"/>
                </a:solidFill>
                <a:latin typeface="+mn-lt"/>
                <a:ea typeface="+mn-ea"/>
                <a:cs typeface="+mn-cs"/>
              </a:rPr>
              <a:t>копителе</a:t>
            </a:r>
            <a:r>
              <a:rPr lang="ru-RU" sz="1200" b="0" i="0" u="none" strike="noStrike" kern="1200" baseline="0" dirty="0">
                <a:solidFill>
                  <a:schemeClr val="tx1"/>
                </a:solidFill>
                <a:latin typeface="+mn-lt"/>
                <a:ea typeface="+mn-ea"/>
                <a:cs typeface="+mn-cs"/>
              </a:rPr>
              <a:t> на жестких дисках емкостью 1 Гбайт (3,5") компании IBM в 1991 году.</a:t>
            </a:r>
          </a:p>
          <a:p>
            <a:r>
              <a:rPr lang="ru-RU" sz="1200" b="0" i="0" u="none" strike="noStrike" kern="1200" baseline="0" dirty="0">
                <a:solidFill>
                  <a:schemeClr val="tx1"/>
                </a:solidFill>
                <a:latin typeface="+mn-lt"/>
                <a:ea typeface="+mn-ea"/>
                <a:cs typeface="+mn-cs"/>
              </a:rPr>
              <a:t>Все головки являются детекторами, т.е. регистрируют изменения в зонах </a:t>
            </a:r>
            <a:r>
              <a:rPr lang="ru-RU" sz="1200" b="0" i="0" u="none" strike="noStrike" kern="1200" baseline="0" dirty="0" err="1">
                <a:solidFill>
                  <a:schemeClr val="tx1"/>
                </a:solidFill>
                <a:latin typeface="+mn-lt"/>
                <a:ea typeface="+mn-ea"/>
                <a:cs typeface="+mn-cs"/>
              </a:rPr>
              <a:t>намагниченно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сти</a:t>
            </a:r>
            <a:r>
              <a:rPr lang="ru-RU" sz="1200" b="0" i="0" u="none" strike="noStrike" kern="1200" baseline="0" dirty="0">
                <a:solidFill>
                  <a:schemeClr val="tx1"/>
                </a:solidFill>
                <a:latin typeface="+mn-lt"/>
                <a:ea typeface="+mn-ea"/>
                <a:cs typeface="+mn-cs"/>
              </a:rPr>
              <a:t> и преобразуют их в электрические сигналы, которые могут быть интерпретированы как</a:t>
            </a:r>
          </a:p>
          <a:p>
            <a:r>
              <a:rPr lang="ru-RU" sz="1200" b="0" i="0" u="none" strike="noStrike" kern="1200" baseline="0" dirty="0">
                <a:solidFill>
                  <a:schemeClr val="tx1"/>
                </a:solidFill>
                <a:latin typeface="+mn-lt"/>
                <a:ea typeface="+mn-ea"/>
                <a:cs typeface="+mn-cs"/>
              </a:rPr>
              <a:t>данные. Однако при магнитной записи существует одна проблема: при уменьшении магнит</a:t>
            </a:r>
          </a:p>
          <a:p>
            <a:r>
              <a:rPr lang="ru-RU" sz="1200" b="0" i="0" u="none" strike="noStrike" kern="1200" baseline="0" dirty="0" err="1">
                <a:solidFill>
                  <a:schemeClr val="tx1"/>
                </a:solidFill>
                <a:latin typeface="+mn-lt"/>
                <a:ea typeface="+mn-ea"/>
                <a:cs typeface="+mn-cs"/>
              </a:rPr>
              <a:t>ных</a:t>
            </a:r>
            <a:r>
              <a:rPr lang="ru-RU" sz="1200" b="0" i="0" u="none" strike="noStrike" kern="1200" baseline="0" dirty="0">
                <a:solidFill>
                  <a:schemeClr val="tx1"/>
                </a:solidFill>
                <a:latin typeface="+mn-lt"/>
                <a:ea typeface="+mn-ea"/>
                <a:cs typeface="+mn-cs"/>
              </a:rPr>
              <a:t> доменов носителя снижается уровень сигнала головки и существует вероятность принять</a:t>
            </a:r>
          </a:p>
          <a:p>
            <a:r>
              <a:rPr lang="ru-RU" sz="1200" b="0" i="0" u="none" strike="noStrike" kern="1200" baseline="0" dirty="0">
                <a:solidFill>
                  <a:schemeClr val="tx1"/>
                </a:solidFill>
                <a:latin typeface="+mn-lt"/>
                <a:ea typeface="+mn-ea"/>
                <a:cs typeface="+mn-cs"/>
              </a:rPr>
              <a:t>шум за настоящий сигнал. Для решения этой проблемы необходимо иметь эффективную </a:t>
            </a:r>
            <a:r>
              <a:rPr lang="ru-RU" sz="1200" b="0" i="0" u="none" strike="noStrike" kern="1200" baseline="0" dirty="0" err="1">
                <a:solidFill>
                  <a:schemeClr val="tx1"/>
                </a:solidFill>
                <a:latin typeface="+mn-lt"/>
                <a:ea typeface="+mn-ea"/>
                <a:cs typeface="+mn-cs"/>
              </a:rPr>
              <a:t>го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ловку</a:t>
            </a:r>
            <a:r>
              <a:rPr lang="ru-RU" sz="1200" b="0" i="0" u="none" strike="noStrike" kern="1200" baseline="0" dirty="0">
                <a:solidFill>
                  <a:schemeClr val="tx1"/>
                </a:solidFill>
                <a:latin typeface="+mn-lt"/>
                <a:ea typeface="+mn-ea"/>
                <a:cs typeface="+mn-cs"/>
              </a:rPr>
              <a:t> чтения, которая более достоверно сможет определить наличие сигнала.</a:t>
            </a:r>
          </a:p>
          <a:p>
            <a:r>
              <a:rPr lang="ru-RU" sz="1200" b="0" i="0" u="none" strike="noStrike" kern="1200" baseline="0" dirty="0">
                <a:solidFill>
                  <a:schemeClr val="tx1"/>
                </a:solidFill>
                <a:latin typeface="+mn-lt"/>
                <a:ea typeface="+mn-ea"/>
                <a:cs typeface="+mn-cs"/>
              </a:rPr>
              <a:t>Довольно давно был открыт еще один эффект магнетизма: при воздействии на проводник</a:t>
            </a:r>
          </a:p>
          <a:p>
            <a:r>
              <a:rPr lang="ru-RU" sz="1200" b="0" i="0" u="none" strike="noStrike" kern="1200" baseline="0" dirty="0">
                <a:solidFill>
                  <a:schemeClr val="tx1"/>
                </a:solidFill>
                <a:latin typeface="+mn-lt"/>
                <a:ea typeface="+mn-ea"/>
                <a:cs typeface="+mn-cs"/>
              </a:rPr>
              <a:t>внешнего магнитного поля его сопротивление изменяется. При прохождении обычной головки</a:t>
            </a:r>
          </a:p>
          <a:p>
            <a:r>
              <a:rPr lang="ru-RU" sz="1200" b="0" i="0" u="none" strike="noStrike" kern="1200" baseline="0" dirty="0">
                <a:solidFill>
                  <a:schemeClr val="tx1"/>
                </a:solidFill>
                <a:latin typeface="+mn-lt"/>
                <a:ea typeface="+mn-ea"/>
                <a:cs typeface="+mn-cs"/>
              </a:rPr>
              <a:t>над зоной смены знака на выходах обмотки формируется импульс напряжения. Иначе обстоит</a:t>
            </a:r>
          </a:p>
          <a:p>
            <a:r>
              <a:rPr lang="ru-RU" sz="1200" b="0" i="0" u="none" strike="noStrike" kern="1200" baseline="0" dirty="0">
                <a:solidFill>
                  <a:schemeClr val="tx1"/>
                </a:solidFill>
                <a:latin typeface="+mn-lt"/>
                <a:ea typeface="+mn-ea"/>
                <a:cs typeface="+mn-cs"/>
              </a:rPr>
              <a:t>дело при считывании данных с помощью магниторезистивной головки. Ее сопротивление ока</a:t>
            </a:r>
          </a:p>
          <a:p>
            <a:r>
              <a:rPr lang="ru-RU" sz="1200" b="0" i="0" u="none" strike="noStrike" kern="1200" baseline="0" dirty="0" err="1">
                <a:solidFill>
                  <a:schemeClr val="tx1"/>
                </a:solidFill>
                <a:latin typeface="+mn-lt"/>
                <a:ea typeface="+mn-ea"/>
                <a:cs typeface="+mn-cs"/>
              </a:rPr>
              <a:t>зывается</a:t>
            </a:r>
            <a:r>
              <a:rPr lang="ru-RU" sz="1200" b="0" i="0" u="none" strike="noStrike" kern="1200" baseline="0" dirty="0">
                <a:solidFill>
                  <a:schemeClr val="tx1"/>
                </a:solidFill>
                <a:latin typeface="+mn-lt"/>
                <a:ea typeface="+mn-ea"/>
                <a:cs typeface="+mn-cs"/>
              </a:rPr>
              <a:t> различным при прохождении над участками с разным значением остаточной (по</a:t>
            </a:r>
          </a:p>
          <a:p>
            <a:r>
              <a:rPr lang="ru-RU" sz="1200" b="0" i="0" u="none" strike="noStrike" kern="1200" baseline="0" dirty="0" err="1">
                <a:solidFill>
                  <a:schemeClr val="tx1"/>
                </a:solidFill>
                <a:latin typeface="+mn-lt"/>
                <a:ea typeface="+mn-ea"/>
                <a:cs typeface="+mn-cs"/>
              </a:rPr>
              <a:t>стоянной</a:t>
            </a:r>
            <a:r>
              <a:rPr lang="ru-RU" sz="1200" b="0" i="0" u="none" strike="noStrike" kern="1200" baseline="0" dirty="0">
                <a:solidFill>
                  <a:schemeClr val="tx1"/>
                </a:solidFill>
                <a:latin typeface="+mn-lt"/>
                <a:ea typeface="+mn-ea"/>
                <a:cs typeface="+mn-cs"/>
              </a:rPr>
              <a:t>) намагниченности. Это явление и послужило основой для создания компанией IBM</a:t>
            </a:r>
          </a:p>
          <a:p>
            <a:r>
              <a:rPr lang="ru-RU" sz="1200" b="0" i="0" u="none" strike="noStrike" kern="1200" baseline="0" dirty="0">
                <a:solidFill>
                  <a:schemeClr val="tx1"/>
                </a:solidFill>
                <a:latin typeface="+mn-lt"/>
                <a:ea typeface="+mn-ea"/>
                <a:cs typeface="+mn-cs"/>
              </a:rPr>
              <a:t>нового типа считывающих головок. Через головку протекает небольшой постоянный </a:t>
            </a:r>
            <a:r>
              <a:rPr lang="ru-RU" sz="1200" b="0" i="0" u="none" strike="noStrike" kern="1200" baseline="0" dirty="0" err="1">
                <a:solidFill>
                  <a:schemeClr val="tx1"/>
                </a:solidFill>
                <a:latin typeface="+mn-lt"/>
                <a:ea typeface="+mn-ea"/>
                <a:cs typeface="+mn-cs"/>
              </a:rPr>
              <a:t>измери</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тельный ток, и при изменении сопротивления падение напряжения на ней также изменяется.</a:t>
            </a:r>
          </a:p>
          <a:p>
            <a:r>
              <a:rPr lang="ru-RU" sz="1200" b="0" i="0" u="none" strike="noStrike" kern="1200" baseline="0" dirty="0">
                <a:solidFill>
                  <a:schemeClr val="tx1"/>
                </a:solidFill>
                <a:latin typeface="+mn-lt"/>
                <a:ea typeface="+mn-ea"/>
                <a:cs typeface="+mn-cs"/>
              </a:rPr>
              <a:t>Поскольку на основе магниторезистивного эффекта можно построить только считываю</a:t>
            </a:r>
          </a:p>
          <a:p>
            <a:r>
              <a:rPr lang="ru-RU" sz="1200" b="0" i="0" u="none" strike="noStrike" kern="1200" baseline="0" dirty="0" err="1">
                <a:solidFill>
                  <a:schemeClr val="tx1"/>
                </a:solidFill>
                <a:latin typeface="+mn-lt"/>
                <a:ea typeface="+mn-ea"/>
                <a:cs typeface="+mn-cs"/>
              </a:rPr>
              <a:t>щее</a:t>
            </a:r>
            <a:r>
              <a:rPr lang="ru-RU" sz="1200" b="0" i="0" u="none" strike="noStrike" kern="1200" baseline="0" dirty="0">
                <a:solidFill>
                  <a:schemeClr val="tx1"/>
                </a:solidFill>
                <a:latin typeface="+mn-lt"/>
                <a:ea typeface="+mn-ea"/>
                <a:cs typeface="+mn-cs"/>
              </a:rPr>
              <a:t> устройство, магниторезистивная головка — это на самом деле две головки, объединенные</a:t>
            </a:r>
          </a:p>
          <a:p>
            <a:r>
              <a:rPr lang="ru-RU" sz="1200" b="0" i="0" u="none" strike="noStrike" kern="1200" baseline="0" dirty="0">
                <a:solidFill>
                  <a:schemeClr val="tx1"/>
                </a:solidFill>
                <a:latin typeface="+mn-lt"/>
                <a:ea typeface="+mn-ea"/>
                <a:cs typeface="+mn-cs"/>
              </a:rPr>
              <a:t>в одну конструкцию. При этом записывающая часть представляет собой обычную </a:t>
            </a:r>
            <a:r>
              <a:rPr lang="ru-RU" sz="1200" b="0" i="0" u="none" strike="noStrike" kern="1200" baseline="0" dirty="0" err="1">
                <a:solidFill>
                  <a:schemeClr val="tx1"/>
                </a:solidFill>
                <a:latin typeface="+mn-lt"/>
                <a:ea typeface="+mn-ea"/>
                <a:cs typeface="+mn-cs"/>
              </a:rPr>
              <a:t>индуктив</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ную</a:t>
            </a:r>
            <a:r>
              <a:rPr lang="ru-RU" sz="1200" b="0" i="0" u="none" strike="noStrike" kern="1200" baseline="0" dirty="0">
                <a:solidFill>
                  <a:schemeClr val="tx1"/>
                </a:solidFill>
                <a:latin typeface="+mn-lt"/>
                <a:ea typeface="+mn-ea"/>
                <a:cs typeface="+mn-cs"/>
              </a:rPr>
              <a:t> головку, а считывающая — магниторезистивную. Поскольку функции считывания и за</a:t>
            </a:r>
          </a:p>
          <a:p>
            <a:r>
              <a:rPr lang="ru-RU" sz="1200" b="0" i="0" u="none" strike="noStrike" kern="1200" baseline="0" dirty="0">
                <a:solidFill>
                  <a:schemeClr val="tx1"/>
                </a:solidFill>
                <a:latin typeface="+mn-lt"/>
                <a:ea typeface="+mn-ea"/>
                <a:cs typeface="+mn-cs"/>
              </a:rPr>
              <a:t>писи разделены между двумя отдельными узлами, каждый из них может быть спроектирован</a:t>
            </a:r>
          </a:p>
          <a:p>
            <a:r>
              <a:rPr lang="ru-RU" sz="1200" b="0" i="0" u="none" strike="noStrike" kern="1200" baseline="0" dirty="0">
                <a:solidFill>
                  <a:schemeClr val="tx1"/>
                </a:solidFill>
                <a:latin typeface="+mn-lt"/>
                <a:ea typeface="+mn-ea"/>
                <a:cs typeface="+mn-cs"/>
              </a:rPr>
              <a:t>так, чтобы наилучшим образом выполнять предусмотренную операцию. Амплитуда </a:t>
            </a:r>
            <a:r>
              <a:rPr lang="ru-RU" sz="1200" b="0" i="0" u="none" strike="noStrike" kern="1200" baseline="0" dirty="0" err="1">
                <a:solidFill>
                  <a:schemeClr val="tx1"/>
                </a:solidFill>
                <a:latin typeface="+mn-lt"/>
                <a:ea typeface="+mn-ea"/>
                <a:cs typeface="+mn-cs"/>
              </a:rPr>
              <a:t>выходно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го</a:t>
            </a:r>
            <a:r>
              <a:rPr lang="ru-RU" sz="1200" b="0" i="0" u="none" strike="noStrike" kern="1200" baseline="0" dirty="0">
                <a:solidFill>
                  <a:schemeClr val="tx1"/>
                </a:solidFill>
                <a:latin typeface="+mn-lt"/>
                <a:ea typeface="+mn-ea"/>
                <a:cs typeface="+mn-cs"/>
              </a:rPr>
              <a:t> сигнала у такой головки примерно в четыре раза больше, чем у индуктивной.</a:t>
            </a:r>
          </a:p>
          <a:p>
            <a:r>
              <a:rPr lang="ru-RU" sz="1200" b="0" i="0" u="none" strike="noStrike" kern="1200" baseline="0" dirty="0">
                <a:solidFill>
                  <a:schemeClr val="tx1"/>
                </a:solidFill>
                <a:latin typeface="+mn-lt"/>
                <a:ea typeface="+mn-ea"/>
                <a:cs typeface="+mn-cs"/>
              </a:rPr>
              <a:t>Магниторезистивные головки дороже и сложнее головок других типов, поскольку в их</a:t>
            </a:r>
          </a:p>
          <a:p>
            <a:r>
              <a:rPr lang="ru-RU" sz="1200" b="0" i="0" u="none" strike="noStrike" kern="1200" baseline="0" dirty="0">
                <a:solidFill>
                  <a:schemeClr val="tx1"/>
                </a:solidFill>
                <a:latin typeface="+mn-lt"/>
                <a:ea typeface="+mn-ea"/>
                <a:cs typeface="+mn-cs"/>
              </a:rPr>
              <a:t>конструкции есть добавочные элементы, а технологический процесс включает несколько до</a:t>
            </a:r>
          </a:p>
          <a:p>
            <a:r>
              <a:rPr lang="ru-RU" sz="1200" b="0" i="0" u="none" strike="noStrike" kern="1200" baseline="0" dirty="0" err="1">
                <a:solidFill>
                  <a:schemeClr val="tx1"/>
                </a:solidFill>
                <a:latin typeface="+mn-lt"/>
                <a:ea typeface="+mn-ea"/>
                <a:cs typeface="+mn-cs"/>
              </a:rPr>
              <a:t>полнительных</a:t>
            </a:r>
            <a:r>
              <a:rPr lang="ru-RU" sz="1200" b="0" i="0" u="none" strike="noStrike" kern="1200" baseline="0" dirty="0">
                <a:solidFill>
                  <a:schemeClr val="tx1"/>
                </a:solidFill>
                <a:latin typeface="+mn-lt"/>
                <a:ea typeface="+mn-ea"/>
                <a:cs typeface="+mn-cs"/>
              </a:rPr>
              <a:t> этапов. Основные отличия магниторезистивных головок от обычных таковы:</a:t>
            </a:r>
          </a:p>
          <a:p>
            <a:r>
              <a:rPr lang="ru-RU" sz="1200" b="0" i="0" u="none" strike="noStrike" baseline="0" dirty="0"/>
              <a:t>􀂄 </a:t>
            </a:r>
            <a:r>
              <a:rPr lang="ru-RU" sz="1200" b="0" i="0" u="none" strike="noStrike" kern="1200" baseline="0" dirty="0">
                <a:solidFill>
                  <a:schemeClr val="tx1"/>
                </a:solidFill>
                <a:latin typeface="+mn-lt"/>
                <a:ea typeface="+mn-ea"/>
                <a:cs typeface="+mn-cs"/>
              </a:rPr>
              <a:t>к ним должны быть подведены дополнительные провода для подачи измерительного</a:t>
            </a:r>
          </a:p>
          <a:p>
            <a:r>
              <a:rPr lang="ru-RU" sz="1200" b="0" i="0" u="none" strike="noStrike" kern="1200" baseline="0" dirty="0">
                <a:solidFill>
                  <a:schemeClr val="tx1"/>
                </a:solidFill>
                <a:latin typeface="+mn-lt"/>
                <a:ea typeface="+mn-ea"/>
                <a:cs typeface="+mn-cs"/>
              </a:rPr>
              <a:t>тока на резистивный датчик;</a:t>
            </a:r>
          </a:p>
          <a:p>
            <a:r>
              <a:rPr lang="ru-RU" sz="1200" b="0" i="0" u="none" strike="noStrike" baseline="0" dirty="0"/>
              <a:t>􀂄 </a:t>
            </a:r>
            <a:r>
              <a:rPr lang="ru-RU" sz="1200" b="0" i="0" u="none" strike="noStrike" kern="1200" baseline="0" dirty="0">
                <a:solidFill>
                  <a:schemeClr val="tx1"/>
                </a:solidFill>
                <a:latin typeface="+mn-lt"/>
                <a:ea typeface="+mn-ea"/>
                <a:cs typeface="+mn-cs"/>
              </a:rPr>
              <a:t>в процессе производства используется 4–6 дополнительных масок (фотошаблонов);</a:t>
            </a:r>
          </a:p>
          <a:p>
            <a:r>
              <a:rPr lang="ru-RU" sz="1200" b="0" i="0" u="none" strike="noStrike" baseline="0" dirty="0"/>
              <a:t>􀂄 </a:t>
            </a:r>
            <a:r>
              <a:rPr lang="ru-RU" sz="1200" b="0" i="0" u="none" strike="noStrike" kern="1200" baseline="0" dirty="0">
                <a:solidFill>
                  <a:schemeClr val="tx1"/>
                </a:solidFill>
                <a:latin typeface="+mn-lt"/>
                <a:ea typeface="+mn-ea"/>
                <a:cs typeface="+mn-cs"/>
              </a:rPr>
              <a:t>благодаря высокой чувствительности магниторезистивные головки более </a:t>
            </a:r>
            <a:r>
              <a:rPr lang="ru-RU" sz="1200" b="0" i="0" u="none" strike="noStrike" kern="1200" baseline="0" dirty="0" err="1">
                <a:solidFill>
                  <a:schemeClr val="tx1"/>
                </a:solidFill>
                <a:latin typeface="+mn-lt"/>
                <a:ea typeface="+mn-ea"/>
                <a:cs typeface="+mn-cs"/>
              </a:rPr>
              <a:t>восприим</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чивы</a:t>
            </a:r>
            <a:r>
              <a:rPr lang="ru-RU" sz="1200" b="0" i="0" u="none" strike="noStrike" kern="1200" baseline="0" dirty="0">
                <a:solidFill>
                  <a:schemeClr val="tx1"/>
                </a:solidFill>
                <a:latin typeface="+mn-lt"/>
                <a:ea typeface="+mn-ea"/>
                <a:cs typeface="+mn-cs"/>
              </a:rPr>
              <a:t> к внешним магнитным полям, поэтому их приходится тщательно экранировать.</a:t>
            </a:r>
          </a:p>
          <a:p>
            <a:r>
              <a:rPr lang="ru-RU" sz="1200" b="0" i="0" u="none" strike="noStrike" kern="1200" baseline="0" dirty="0">
                <a:solidFill>
                  <a:schemeClr val="tx1"/>
                </a:solidFill>
                <a:latin typeface="+mn-lt"/>
                <a:ea typeface="+mn-ea"/>
                <a:cs typeface="+mn-cs"/>
              </a:rPr>
              <a:t>Устройства, созданные на основе магниторезистивного эффекта, позволяют считывать</a:t>
            </a:r>
          </a:p>
          <a:p>
            <a:r>
              <a:rPr lang="ru-RU" sz="1200" b="0" i="0" u="none" strike="noStrike" kern="1200" baseline="0" dirty="0">
                <a:solidFill>
                  <a:schemeClr val="tx1"/>
                </a:solidFill>
                <a:latin typeface="+mn-lt"/>
                <a:ea typeface="+mn-ea"/>
                <a:cs typeface="+mn-cs"/>
              </a:rPr>
              <a:t>данные, но не могут быть использованы для их записи, поэтому магниторезистивная головка</a:t>
            </a:r>
          </a:p>
          <a:p>
            <a:r>
              <a:rPr lang="ru-RU" sz="1200" b="0" i="0" u="none" strike="noStrike" kern="1200" baseline="0" dirty="0">
                <a:solidFill>
                  <a:schemeClr val="tx1"/>
                </a:solidFill>
                <a:latin typeface="+mn-lt"/>
                <a:ea typeface="+mn-ea"/>
                <a:cs typeface="+mn-cs"/>
              </a:rPr>
              <a:t>в действительности представляет собой две различные головки, объединенные в одну </a:t>
            </a:r>
            <a:r>
              <a:rPr lang="ru-RU" sz="1200" b="0" i="0" u="none" strike="noStrike" kern="1200" baseline="0" dirty="0" err="1">
                <a:solidFill>
                  <a:schemeClr val="tx1"/>
                </a:solidFill>
                <a:latin typeface="+mn-lt"/>
                <a:ea typeface="+mn-ea"/>
                <a:cs typeface="+mn-cs"/>
              </a:rPr>
              <a:t>конст</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рукцию</a:t>
            </a:r>
            <a:r>
              <a:rPr lang="ru-RU" sz="1200" b="0" i="0" u="none" strike="noStrike" kern="1200" baseline="0" dirty="0">
                <a:solidFill>
                  <a:schemeClr val="tx1"/>
                </a:solidFill>
                <a:latin typeface="+mn-lt"/>
                <a:ea typeface="+mn-ea"/>
                <a:cs typeface="+mn-cs"/>
              </a:rPr>
              <a:t>. В эту конструкцию входит стандартная тонкопленочная (TF) головка, используемая</a:t>
            </a:r>
          </a:p>
          <a:p>
            <a:r>
              <a:rPr lang="ru-RU" sz="1200" b="0" i="0" u="none" strike="noStrike" kern="1200" baseline="0" dirty="0">
                <a:solidFill>
                  <a:schemeClr val="tx1"/>
                </a:solidFill>
                <a:latin typeface="+mn-lt"/>
                <a:ea typeface="+mn-ea"/>
                <a:cs typeface="+mn-cs"/>
              </a:rPr>
              <a:t>для записи данных, и магниторезистивная головка для их чтения. Поскольку две различные</a:t>
            </a:r>
          </a:p>
          <a:p>
            <a:r>
              <a:rPr lang="ru-RU" sz="1200" b="0" i="0" u="none" strike="noStrike" kern="1200" baseline="0" dirty="0">
                <a:solidFill>
                  <a:schemeClr val="tx1"/>
                </a:solidFill>
                <a:latin typeface="+mn-lt"/>
                <a:ea typeface="+mn-ea"/>
                <a:cs typeface="+mn-cs"/>
              </a:rPr>
              <a:t>головки встроены в один блок, каждая из них оптимизирована в соответствии с выполняемой</a:t>
            </a:r>
          </a:p>
          <a:p>
            <a:r>
              <a:rPr lang="ru-RU" sz="1200" b="0" i="0" u="none" strike="noStrike" kern="1200" baseline="0" dirty="0">
                <a:solidFill>
                  <a:schemeClr val="tx1"/>
                </a:solidFill>
                <a:latin typeface="+mn-lt"/>
                <a:ea typeface="+mn-ea"/>
                <a:cs typeface="+mn-cs"/>
              </a:rPr>
              <a:t>задачей. Ферритовые и тонкопленочные головки, а также головки с металлом в зазоре (MIG)</a:t>
            </a:r>
          </a:p>
          <a:p>
            <a:r>
              <a:rPr lang="ru-RU" sz="1200" b="0" i="0" u="none" strike="noStrike" kern="1200" baseline="0" dirty="0">
                <a:solidFill>
                  <a:schemeClr val="tx1"/>
                </a:solidFill>
                <a:latin typeface="+mn-lt"/>
                <a:ea typeface="+mn-ea"/>
                <a:cs typeface="+mn-cs"/>
              </a:rPr>
              <a:t>называются </a:t>
            </a:r>
            <a:r>
              <a:rPr lang="ru-RU" sz="1200" b="0" i="0" u="none" strike="noStrike" kern="1200" baseline="0" dirty="0" err="1">
                <a:solidFill>
                  <a:schemeClr val="tx1"/>
                </a:solidFill>
                <a:latin typeface="+mn-lt"/>
                <a:ea typeface="+mn-ea"/>
                <a:cs typeface="+mn-cs"/>
              </a:rPr>
              <a:t>однозазорными</a:t>
            </a:r>
            <a:r>
              <a:rPr lang="ru-RU" sz="1200" b="0" i="0" u="none" strike="noStrike" kern="1200" baseline="0" dirty="0">
                <a:solidFill>
                  <a:schemeClr val="tx1"/>
                </a:solidFill>
                <a:latin typeface="+mn-lt"/>
                <a:ea typeface="+mn-ea"/>
                <a:cs typeface="+mn-cs"/>
              </a:rPr>
              <a:t> головками, так как для чтения и записи данных используется</a:t>
            </a:r>
          </a:p>
          <a:p>
            <a:r>
              <a:rPr lang="ru-RU" sz="1200" b="0" i="0" u="none" strike="noStrike" kern="1200" baseline="0" dirty="0">
                <a:solidFill>
                  <a:schemeClr val="tx1"/>
                </a:solidFill>
                <a:latin typeface="+mn-lt"/>
                <a:ea typeface="+mn-ea"/>
                <a:cs typeface="+mn-cs"/>
              </a:rPr>
              <a:t>один и тот же зазор. В магниторезистивных головках для выполнения каждой операции </a:t>
            </a:r>
            <a:r>
              <a:rPr lang="ru-RU" sz="1200" b="0" i="0" u="none" strike="noStrike" kern="1200" baseline="0" dirty="0" err="1">
                <a:solidFill>
                  <a:schemeClr val="tx1"/>
                </a:solidFill>
                <a:latin typeface="+mn-lt"/>
                <a:ea typeface="+mn-ea"/>
                <a:cs typeface="+mn-cs"/>
              </a:rPr>
              <a:t>тре</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буется</a:t>
            </a:r>
            <a:r>
              <a:rPr lang="ru-RU" sz="1200" b="0" i="0" u="none" strike="noStrike" kern="1200" baseline="0" dirty="0">
                <a:solidFill>
                  <a:schemeClr val="tx1"/>
                </a:solidFill>
                <a:latin typeface="+mn-lt"/>
                <a:ea typeface="+mn-ea"/>
                <a:cs typeface="+mn-cs"/>
              </a:rPr>
              <a:t> зазор определенной величины.</a:t>
            </a:r>
          </a:p>
          <a:p>
            <a:r>
              <a:rPr lang="ru-RU" sz="1200" b="0" i="0" u="none" strike="noStrike" kern="1200" baseline="0" dirty="0">
                <a:solidFill>
                  <a:schemeClr val="tx1"/>
                </a:solidFill>
                <a:latin typeface="+mn-lt"/>
                <a:ea typeface="+mn-ea"/>
                <a:cs typeface="+mn-cs"/>
              </a:rPr>
              <a:t>При разработке головок с одним рабочим зазором приходится идти на компромисс при</a:t>
            </a:r>
          </a:p>
          <a:p>
            <a:r>
              <a:rPr lang="ru-RU" sz="1200" b="0" i="0" u="none" strike="noStrike" kern="1200" baseline="0" dirty="0">
                <a:solidFill>
                  <a:schemeClr val="tx1"/>
                </a:solidFill>
                <a:latin typeface="+mn-lt"/>
                <a:ea typeface="+mn-ea"/>
                <a:cs typeface="+mn-cs"/>
              </a:rPr>
              <a:t>выборе его ширины. Дело в том, что для улучшения параметров головки в режиме </a:t>
            </a:r>
            <a:r>
              <a:rPr lang="ru-RU" sz="1200" b="0" i="0" u="none" strike="noStrike" kern="1200" baseline="0" dirty="0" err="1">
                <a:solidFill>
                  <a:schemeClr val="tx1"/>
                </a:solidFill>
                <a:latin typeface="+mn-lt"/>
                <a:ea typeface="+mn-ea"/>
                <a:cs typeface="+mn-cs"/>
              </a:rPr>
              <a:t>считыва</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ния</a:t>
            </a:r>
            <a:r>
              <a:rPr lang="ru-RU" sz="1200" b="0" i="0" u="none" strike="noStrike" kern="1200" baseline="0" dirty="0">
                <a:solidFill>
                  <a:schemeClr val="tx1"/>
                </a:solidFill>
                <a:latin typeface="+mn-lt"/>
                <a:ea typeface="+mn-ea"/>
                <a:cs typeface="+mn-cs"/>
              </a:rPr>
              <a:t> нужно уменьшать ширину зазора (для увеличения разрешающей способности), а при за</a:t>
            </a:r>
          </a:p>
          <a:p>
            <a:r>
              <a:rPr lang="ru-RU" sz="1200" b="0" i="0" u="none" strike="noStrike" kern="1200" baseline="0" dirty="0">
                <a:solidFill>
                  <a:schemeClr val="tx1"/>
                </a:solidFill>
                <a:latin typeface="+mn-lt"/>
                <a:ea typeface="+mn-ea"/>
                <a:cs typeface="+mn-cs"/>
              </a:rPr>
              <a:t>писи зазор должен быть шире, поскольку при этом магнитный поток проникает в рабочий</a:t>
            </a:r>
          </a:p>
          <a:p>
            <a:r>
              <a:rPr lang="ru-RU" sz="1200" b="0" i="0" u="none" strike="noStrike" kern="1200" baseline="0" dirty="0">
                <a:solidFill>
                  <a:schemeClr val="tx1"/>
                </a:solidFill>
                <a:latin typeface="+mn-lt"/>
                <a:ea typeface="+mn-ea"/>
                <a:cs typeface="+mn-cs"/>
              </a:rPr>
              <a:t>слой на б</a:t>
            </a:r>
            <a:r>
              <a:rPr lang="ru-RU" sz="1200" b="0" i="1" u="none" strike="noStrike" kern="1200" baseline="0" dirty="0">
                <a:solidFill>
                  <a:schemeClr val="tx1"/>
                </a:solidFill>
                <a:latin typeface="+mn-lt"/>
                <a:ea typeface="+mn-ea"/>
                <a:cs typeface="+mn-cs"/>
              </a:rPr>
              <a:t>о</a:t>
            </a:r>
            <a:r>
              <a:rPr lang="ru-RU" sz="1200" b="0" i="0" u="none" strike="noStrike" kern="1200" baseline="0" dirty="0">
                <a:solidFill>
                  <a:schemeClr val="tx1"/>
                </a:solidFill>
                <a:latin typeface="+mn-lt"/>
                <a:ea typeface="+mn-ea"/>
                <a:cs typeface="+mn-cs"/>
              </a:rPr>
              <a:t>льшую глубину (“намагничивая” его по всей толщине). В магниторезистивных </a:t>
            </a:r>
            <a:r>
              <a:rPr lang="ru-RU" sz="1200" b="0" i="0" u="none" strike="noStrike" kern="1200" baseline="0" dirty="0" err="1">
                <a:solidFill>
                  <a:schemeClr val="tx1"/>
                </a:solidFill>
                <a:latin typeface="+mn-lt"/>
                <a:ea typeface="+mn-ea"/>
                <a:cs typeface="+mn-cs"/>
              </a:rPr>
              <a:t>го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ловках</a:t>
            </a:r>
            <a:r>
              <a:rPr lang="ru-RU" sz="1200" b="0" i="0" u="none" strike="noStrike" kern="1200" baseline="0" dirty="0">
                <a:solidFill>
                  <a:schemeClr val="tx1"/>
                </a:solidFill>
                <a:latin typeface="+mn-lt"/>
                <a:ea typeface="+mn-ea"/>
                <a:cs typeface="+mn-cs"/>
              </a:rPr>
              <a:t> с двумя зазорами каждый из них может иметь оптимальную ширину. Еще одна </a:t>
            </a:r>
            <a:r>
              <a:rPr lang="ru-RU" sz="1200" b="0" i="0" u="none" strike="noStrike" kern="1200" baseline="0" dirty="0" err="1">
                <a:solidFill>
                  <a:schemeClr val="tx1"/>
                </a:solidFill>
                <a:latin typeface="+mn-lt"/>
                <a:ea typeface="+mn-ea"/>
                <a:cs typeface="+mn-cs"/>
              </a:rPr>
              <a:t>осо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бенность</a:t>
            </a:r>
            <a:r>
              <a:rPr lang="ru-RU" sz="1200" b="0" i="0" u="none" strike="noStrike" kern="1200" baseline="0" dirty="0">
                <a:solidFill>
                  <a:schemeClr val="tx1"/>
                </a:solidFill>
                <a:latin typeface="+mn-lt"/>
                <a:ea typeface="+mn-ea"/>
                <a:cs typeface="+mn-cs"/>
              </a:rPr>
              <a:t> рассматриваемых головок заключается в том, что их записывающая (</a:t>
            </a:r>
            <a:r>
              <a:rPr lang="ru-RU" sz="1200" b="0" i="0" u="none" strike="noStrike" kern="1200" baseline="0" dirty="0" err="1">
                <a:solidFill>
                  <a:schemeClr val="tx1"/>
                </a:solidFill>
                <a:latin typeface="+mn-lt"/>
                <a:ea typeface="+mn-ea"/>
                <a:cs typeface="+mn-cs"/>
              </a:rPr>
              <a:t>тонкопленоч</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ная</a:t>
            </a:r>
            <a:r>
              <a:rPr lang="ru-RU" sz="1200" b="0" i="0" u="none" strike="noStrike" kern="1200" baseline="0" dirty="0">
                <a:solidFill>
                  <a:schemeClr val="tx1"/>
                </a:solidFill>
                <a:latin typeface="+mn-lt"/>
                <a:ea typeface="+mn-ea"/>
                <a:cs typeface="+mn-cs"/>
              </a:rPr>
              <a:t>) часть формирует на диске более широкие дорожки, чем это необходимо для работы </a:t>
            </a:r>
            <a:r>
              <a:rPr lang="ru-RU" sz="1200" b="0" i="0" u="none" strike="noStrike" kern="1200" baseline="0" dirty="0" err="1">
                <a:solidFill>
                  <a:schemeClr val="tx1"/>
                </a:solidFill>
                <a:latin typeface="+mn-lt"/>
                <a:ea typeface="+mn-ea"/>
                <a:cs typeface="+mn-cs"/>
              </a:rPr>
              <a:t>счи</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тывающего</a:t>
            </a:r>
            <a:r>
              <a:rPr lang="ru-RU" sz="1200" b="0" i="0" u="none" strike="noStrike" kern="1200" baseline="0" dirty="0">
                <a:solidFill>
                  <a:schemeClr val="tx1"/>
                </a:solidFill>
                <a:latin typeface="+mn-lt"/>
                <a:ea typeface="+mn-ea"/>
                <a:cs typeface="+mn-cs"/>
              </a:rPr>
              <a:t> узла (магниторезистивного). В данном случае считывающая головка “собирает”</a:t>
            </a:r>
          </a:p>
          <a:p>
            <a:r>
              <a:rPr lang="ru-RU" sz="1200" b="0" i="0" u="none" strike="noStrike" kern="1200" baseline="0" dirty="0">
                <a:solidFill>
                  <a:schemeClr val="tx1"/>
                </a:solidFill>
                <a:latin typeface="+mn-lt"/>
                <a:ea typeface="+mn-ea"/>
                <a:cs typeface="+mn-cs"/>
              </a:rPr>
              <a:t>с соседних дорожек меньше магнитных помех.</a:t>
            </a:r>
          </a:p>
          <a:p>
            <a:r>
              <a:rPr lang="ru-RU" sz="1200" b="0" i="0" u="none" strike="noStrike" kern="1200" baseline="0" dirty="0">
                <a:solidFill>
                  <a:schemeClr val="tx1"/>
                </a:solidFill>
                <a:latin typeface="+mn-lt"/>
                <a:ea typeface="+mn-ea"/>
                <a:cs typeface="+mn-cs"/>
              </a:rPr>
              <a:t>Схема типичной магниторезистивной головки IBM, т.е. весь узел головки вместе с пол</a:t>
            </a:r>
          </a:p>
          <a:p>
            <a:r>
              <a:rPr lang="ru-RU" sz="1200" b="0" i="0" u="none" strike="noStrike" kern="1200" baseline="0" dirty="0" err="1">
                <a:solidFill>
                  <a:schemeClr val="tx1"/>
                </a:solidFill>
                <a:latin typeface="+mn-lt"/>
                <a:ea typeface="+mn-ea"/>
                <a:cs typeface="+mn-cs"/>
              </a:rPr>
              <a:t>зунком</a:t>
            </a:r>
            <a:r>
              <a:rPr lang="ru-RU" sz="1200" b="0" i="0" u="none" strike="noStrike" kern="1200" baseline="0" dirty="0">
                <a:solidFill>
                  <a:schemeClr val="tx1"/>
                </a:solidFill>
                <a:latin typeface="+mn-lt"/>
                <a:ea typeface="+mn-ea"/>
                <a:cs typeface="+mn-cs"/>
              </a:rPr>
              <a:t>, представлена на рис. 8.5. Считывающий элемент головки (магниторезистивный сен</a:t>
            </a:r>
          </a:p>
          <a:p>
            <a:r>
              <a:rPr lang="ru-RU" sz="1200" b="0" i="0" u="none" strike="noStrike" kern="1200" baseline="0" dirty="0">
                <a:solidFill>
                  <a:schemeClr val="tx1"/>
                </a:solidFill>
                <a:latin typeface="+mn-lt"/>
                <a:ea typeface="+mn-ea"/>
                <a:cs typeface="+mn-cs"/>
              </a:rPr>
              <a:t>сор) состоит из железоникелевой пленки, отделенной небольшим промежутком от </a:t>
            </a:r>
            <a:r>
              <a:rPr lang="ru-RU" sz="1200" b="0" i="0" u="none" strike="noStrike" kern="1200" baseline="0" dirty="0" err="1">
                <a:solidFill>
                  <a:schemeClr val="tx1"/>
                </a:solidFill>
                <a:latin typeface="+mn-lt"/>
                <a:ea typeface="+mn-ea"/>
                <a:cs typeface="+mn-cs"/>
              </a:rPr>
              <a:t>магнитно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го</a:t>
            </a:r>
            <a:r>
              <a:rPr lang="ru-RU" sz="1200" b="0" i="0" u="none" strike="noStrike" kern="1200" baseline="0" dirty="0">
                <a:solidFill>
                  <a:schemeClr val="tx1"/>
                </a:solidFill>
                <a:latin typeface="+mn-lt"/>
                <a:ea typeface="+mn-ea"/>
                <a:cs typeface="+mn-cs"/>
              </a:rPr>
              <a:t> слоя. Сопротивление этой пленки изменяется в зависимости от магнитного поля. Защит</a:t>
            </a:r>
          </a:p>
          <a:p>
            <a:r>
              <a:rPr lang="ru-RU" sz="1200" b="0" i="0" u="none" strike="noStrike" kern="1200" baseline="0" dirty="0" err="1">
                <a:solidFill>
                  <a:schemeClr val="tx1"/>
                </a:solidFill>
                <a:latin typeface="+mn-lt"/>
                <a:ea typeface="+mn-ea"/>
                <a:cs typeface="+mn-cs"/>
              </a:rPr>
              <a:t>ные</a:t>
            </a:r>
            <a:r>
              <a:rPr lang="ru-RU" sz="1200" b="0" i="0" u="none" strike="noStrike" kern="1200" baseline="0" dirty="0">
                <a:solidFill>
                  <a:schemeClr val="tx1"/>
                </a:solidFill>
                <a:latin typeface="+mn-lt"/>
                <a:ea typeface="+mn-ea"/>
                <a:cs typeface="+mn-cs"/>
              </a:rPr>
              <a:t> слои предохраняют сенсор считывающего элемента от “случайных” магнитных полей.</a:t>
            </a:r>
          </a:p>
          <a:p>
            <a:r>
              <a:rPr lang="ru-RU" sz="1200" b="0" i="0" u="none" strike="noStrike" kern="1200" baseline="0" dirty="0">
                <a:solidFill>
                  <a:schemeClr val="tx1"/>
                </a:solidFill>
                <a:latin typeface="+mn-lt"/>
                <a:ea typeface="+mn-ea"/>
                <a:cs typeface="+mn-cs"/>
              </a:rPr>
              <a:t>В большинстве конструкций вторая защита выполняет функции записывающего элемента.</a:t>
            </a:r>
          </a:p>
          <a:p>
            <a:r>
              <a:rPr lang="ru-RU" sz="1200" b="0" i="0" u="none" strike="noStrike" kern="1200" baseline="0" dirty="0">
                <a:solidFill>
                  <a:schemeClr val="tx1"/>
                </a:solidFill>
                <a:latin typeface="+mn-lt"/>
                <a:ea typeface="+mn-ea"/>
                <a:cs typeface="+mn-cs"/>
              </a:rPr>
              <a:t>Такой тип головок называют </a:t>
            </a:r>
            <a:r>
              <a:rPr lang="ru-RU" sz="1200" b="0" i="1" u="none" strike="noStrike" kern="1200" baseline="0" dirty="0">
                <a:solidFill>
                  <a:schemeClr val="tx1"/>
                </a:solidFill>
                <a:latin typeface="+mn-lt"/>
                <a:ea typeface="+mn-ea"/>
                <a:cs typeface="+mn-cs"/>
              </a:rPr>
              <a:t>объединенными </a:t>
            </a:r>
            <a:r>
              <a:rPr lang="ru-RU" sz="1200" b="0" i="0" u="none" strike="noStrike" kern="1200" baseline="0" dirty="0">
                <a:solidFill>
                  <a:schemeClr val="tx1"/>
                </a:solidFill>
                <a:latin typeface="+mn-lt"/>
                <a:ea typeface="+mn-ea"/>
                <a:cs typeface="+mn-cs"/>
              </a:rPr>
              <a:t>магниторезистивными головками. Записываю</a:t>
            </a:r>
          </a:p>
          <a:p>
            <a:r>
              <a:rPr lang="ru-RU" sz="1200" b="0" i="0" u="none" strike="noStrike" kern="1200" baseline="0" dirty="0" err="1">
                <a:solidFill>
                  <a:schemeClr val="tx1"/>
                </a:solidFill>
                <a:latin typeface="+mn-lt"/>
                <a:ea typeface="+mn-ea"/>
                <a:cs typeface="+mn-cs"/>
              </a:rPr>
              <a:t>щий</a:t>
            </a:r>
            <a:r>
              <a:rPr lang="ru-RU" sz="1200" b="0" i="0" u="none" strike="noStrike" kern="1200" baseline="0" dirty="0">
                <a:solidFill>
                  <a:schemeClr val="tx1"/>
                </a:solidFill>
                <a:latin typeface="+mn-lt"/>
                <a:ea typeface="+mn-ea"/>
                <a:cs typeface="+mn-cs"/>
              </a:rPr>
              <a:t> элемент представляет собой обычную тонкопленочную индуктивную головку.</a:t>
            </a:r>
          </a:p>
          <a:p>
            <a:r>
              <a:rPr lang="ru-RU" sz="1200" b="0" i="0" u="none" strike="noStrike" kern="1200" baseline="0" dirty="0">
                <a:solidFill>
                  <a:schemeClr val="tx1"/>
                </a:solidFill>
                <a:latin typeface="+mn-lt"/>
                <a:ea typeface="+mn-ea"/>
                <a:cs typeface="+mn-cs"/>
              </a:rPr>
              <a:t>Считывающий элемент, представляющий собой магниторезистивный сенсор, состоит из</a:t>
            </a:r>
          </a:p>
          <a:p>
            <a:r>
              <a:rPr lang="ru-RU" sz="1200" b="0" i="0" u="none" strike="noStrike" kern="1200" baseline="0" dirty="0">
                <a:solidFill>
                  <a:schemeClr val="tx1"/>
                </a:solidFill>
                <a:latin typeface="+mn-lt"/>
                <a:ea typeface="+mn-ea"/>
                <a:cs typeface="+mn-cs"/>
              </a:rPr>
              <a:t>железоникелевой (</a:t>
            </a:r>
            <a:r>
              <a:rPr lang="ru-RU" sz="1200" b="0" i="0" u="none" strike="noStrike" kern="1200" baseline="0" dirty="0" err="1">
                <a:solidFill>
                  <a:schemeClr val="tx1"/>
                </a:solidFill>
                <a:latin typeface="+mn-lt"/>
                <a:ea typeface="+mn-ea"/>
                <a:cs typeface="+mn-cs"/>
              </a:rPr>
              <a:t>NiFe</a:t>
            </a:r>
            <a:r>
              <a:rPr lang="ru-RU" sz="1200" b="0" i="0" u="none" strike="noStrike" kern="1200" baseline="0" dirty="0">
                <a:solidFill>
                  <a:schemeClr val="tx1"/>
                </a:solidFill>
                <a:latin typeface="+mn-lt"/>
                <a:ea typeface="+mn-ea"/>
                <a:cs typeface="+mn-cs"/>
              </a:rPr>
              <a:t>) пленки, разделенной на участки, промежутки между которыми за</a:t>
            </a:r>
          </a:p>
          <a:p>
            <a:r>
              <a:rPr lang="ru-RU" sz="1200" b="0" i="0" u="none" strike="noStrike" kern="1200" baseline="0" dirty="0" err="1">
                <a:solidFill>
                  <a:schemeClr val="tx1"/>
                </a:solidFill>
                <a:latin typeface="+mn-lt"/>
                <a:ea typeface="+mn-ea"/>
                <a:cs typeface="+mn-cs"/>
              </a:rPr>
              <a:t>полнены</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магнитномягким</a:t>
            </a:r>
            <a:r>
              <a:rPr lang="ru-RU" sz="1200" b="0" i="0" u="none" strike="noStrike" kern="1200" baseline="0" dirty="0">
                <a:solidFill>
                  <a:schemeClr val="tx1"/>
                </a:solidFill>
                <a:latin typeface="+mn-lt"/>
                <a:ea typeface="+mn-ea"/>
                <a:cs typeface="+mn-cs"/>
              </a:rPr>
              <a:t> слоем. Сопротивление железоникелевой пленки в магнитном поле</a:t>
            </a:r>
          </a:p>
          <a:p>
            <a:r>
              <a:rPr lang="ru-RU" sz="1200" b="0" i="0" u="none" strike="noStrike" kern="1200" baseline="0" dirty="0">
                <a:solidFill>
                  <a:schemeClr val="tx1"/>
                </a:solidFill>
                <a:latin typeface="+mn-lt"/>
                <a:ea typeface="+mn-ea"/>
                <a:cs typeface="+mn-cs"/>
              </a:rPr>
              <a:t>изменяется. Считывающий элемент магниторезистивного сенсора защищается от </a:t>
            </a:r>
            <a:r>
              <a:rPr lang="ru-RU" sz="1200" b="0" i="0" u="none" strike="noStrike" kern="1200" baseline="0" dirty="0" err="1">
                <a:solidFill>
                  <a:schemeClr val="tx1"/>
                </a:solidFill>
                <a:latin typeface="+mn-lt"/>
                <a:ea typeface="+mn-ea"/>
                <a:cs typeface="+mn-cs"/>
              </a:rPr>
              <a:t>разруши</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тельного воздействия соседнего или случайного магнитного поля экранирующим слоем.</a:t>
            </a:r>
          </a:p>
          <a:p>
            <a:r>
              <a:rPr lang="ru-RU" sz="1200" b="0" i="0" u="none" strike="noStrike" kern="1200" baseline="0" dirty="0">
                <a:solidFill>
                  <a:schemeClr val="tx1"/>
                </a:solidFill>
                <a:latin typeface="+mn-lt"/>
                <a:ea typeface="+mn-ea"/>
                <a:cs typeface="+mn-cs"/>
              </a:rPr>
              <a:t>Во многих конструкциях второй экранирующий слой выполняет также роль одного из полю</a:t>
            </a:r>
          </a:p>
          <a:p>
            <a:r>
              <a:rPr lang="ru-RU" sz="1200" b="0" i="0" u="none" strike="noStrike" kern="1200" baseline="0" dirty="0">
                <a:solidFill>
                  <a:schemeClr val="tx1"/>
                </a:solidFill>
                <a:latin typeface="+mn-lt"/>
                <a:ea typeface="+mn-ea"/>
                <a:cs typeface="+mn-cs"/>
              </a:rPr>
              <a:t>сов записывающего элемента, который называется </a:t>
            </a:r>
            <a:r>
              <a:rPr lang="ru-RU" sz="1200" b="0" i="1" u="none" strike="noStrike" kern="1200" baseline="0" dirty="0">
                <a:solidFill>
                  <a:schemeClr val="tx1"/>
                </a:solidFill>
                <a:latin typeface="+mn-lt"/>
                <a:ea typeface="+mn-ea"/>
                <a:cs typeface="+mn-cs"/>
              </a:rPr>
              <a:t>объединенной </a:t>
            </a:r>
            <a:r>
              <a:rPr lang="ru-RU" sz="1200" b="0" i="0" u="none" strike="noStrike" kern="1200" baseline="0" dirty="0">
                <a:solidFill>
                  <a:schemeClr val="tx1"/>
                </a:solidFill>
                <a:latin typeface="+mn-lt"/>
                <a:ea typeface="+mn-ea"/>
                <a:cs typeface="+mn-cs"/>
              </a:rPr>
              <a:t>магниторезистивной голов</a:t>
            </a:r>
          </a:p>
          <a:p>
            <a:r>
              <a:rPr lang="ru-RU" sz="1200" b="0" i="0" u="none" strike="noStrike" kern="1200" baseline="0" dirty="0">
                <a:solidFill>
                  <a:schemeClr val="tx1"/>
                </a:solidFill>
                <a:latin typeface="+mn-lt"/>
                <a:ea typeface="+mn-ea"/>
                <a:cs typeface="+mn-cs"/>
              </a:rPr>
              <a:t>кой. Элемент записи представляет собой не магниторезистивный блок, а традиционную тон</a:t>
            </a:r>
          </a:p>
          <a:p>
            <a:r>
              <a:rPr lang="ru-RU" sz="1200" b="0" i="0" u="none" strike="noStrike" kern="1200" baseline="0" dirty="0" err="1">
                <a:solidFill>
                  <a:schemeClr val="tx1"/>
                </a:solidFill>
                <a:latin typeface="+mn-lt"/>
                <a:ea typeface="+mn-ea"/>
                <a:cs typeface="+mn-cs"/>
              </a:rPr>
              <a:t>копленочную</a:t>
            </a:r>
            <a:r>
              <a:rPr lang="ru-RU" sz="1200" b="0" i="0" u="none" strike="noStrike" kern="1200" baseline="0" dirty="0">
                <a:solidFill>
                  <a:schemeClr val="tx1"/>
                </a:solidFill>
                <a:latin typeface="+mn-lt"/>
                <a:ea typeface="+mn-ea"/>
                <a:cs typeface="+mn-cs"/>
              </a:rPr>
              <a:t> индуктивную головку.</a:t>
            </a:r>
          </a:p>
          <a:p>
            <a:r>
              <a:rPr lang="ru-RU" sz="1200" b="0" i="0" u="none" strike="noStrike" kern="1200" baseline="0" dirty="0">
                <a:solidFill>
                  <a:schemeClr val="tx1"/>
                </a:solidFill>
                <a:latin typeface="+mn-lt"/>
                <a:ea typeface="+mn-ea"/>
                <a:cs typeface="+mn-cs"/>
              </a:rPr>
              <a:t>Магниторезистивная головка, созданная компанией IBM, включает в себя конструкцию </a:t>
            </a:r>
            <a:r>
              <a:rPr lang="ru-RU" sz="1200" b="0" i="0" u="none" strike="noStrike" kern="1200" baseline="0" dirty="0" err="1">
                <a:solidFill>
                  <a:schemeClr val="tx1"/>
                </a:solidFill>
                <a:latin typeface="+mn-lt"/>
                <a:ea typeface="+mn-ea"/>
                <a:cs typeface="+mn-cs"/>
              </a:rPr>
              <a:t>Soft</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Adjacent</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Layer</a:t>
            </a:r>
            <a:r>
              <a:rPr lang="ru-RU" sz="1200" b="0" i="0" u="none" strike="noStrike" kern="1200" baseline="0" dirty="0">
                <a:solidFill>
                  <a:schemeClr val="tx1"/>
                </a:solidFill>
                <a:latin typeface="+mn-lt"/>
                <a:ea typeface="+mn-ea"/>
                <a:cs typeface="+mn-cs"/>
              </a:rPr>
              <a:t> (SAL), состоящую из магниторезистивной железоникелевой пленки, разделенной</a:t>
            </a:r>
          </a:p>
          <a:p>
            <a:r>
              <a:rPr lang="ru-RU" sz="1200" b="0" i="0" u="none" strike="noStrike" kern="1200" baseline="0" dirty="0">
                <a:solidFill>
                  <a:schemeClr val="tx1"/>
                </a:solidFill>
                <a:latin typeface="+mn-lt"/>
                <a:ea typeface="+mn-ea"/>
                <a:cs typeface="+mn-cs"/>
              </a:rPr>
              <a:t>на отдельные слои, промежутки между которыми заполнены </a:t>
            </a:r>
            <a:r>
              <a:rPr lang="ru-RU" sz="1200" b="0" i="0" u="none" strike="noStrike" kern="1200" baseline="0" dirty="0" err="1">
                <a:solidFill>
                  <a:schemeClr val="tx1"/>
                </a:solidFill>
                <a:latin typeface="+mn-lt"/>
                <a:ea typeface="+mn-ea"/>
                <a:cs typeface="+mn-cs"/>
              </a:rPr>
              <a:t>магнитномягким</a:t>
            </a:r>
            <a:r>
              <a:rPr lang="ru-RU" sz="1200" b="0" i="0" u="none" strike="noStrike" kern="1200" baseline="0" dirty="0">
                <a:solidFill>
                  <a:schemeClr val="tx1"/>
                </a:solidFill>
                <a:latin typeface="+mn-lt"/>
                <a:ea typeface="+mn-ea"/>
                <a:cs typeface="+mn-cs"/>
              </a:rPr>
              <a:t> слоем, имеющим</a:t>
            </a:r>
          </a:p>
          <a:p>
            <a:r>
              <a:rPr lang="ru-RU" sz="1200" b="0" i="0" u="none" strike="noStrike" kern="1200" baseline="0" dirty="0">
                <a:solidFill>
                  <a:schemeClr val="tx1"/>
                </a:solidFill>
                <a:latin typeface="+mn-lt"/>
                <a:ea typeface="+mn-ea"/>
                <a:cs typeface="+mn-cs"/>
              </a:rPr>
              <a:t>высокое электрическое сопротивление. В этой конструкции при прохождении магнитного поля че</a:t>
            </a:r>
          </a:p>
          <a:p>
            <a:r>
              <a:rPr lang="ru-RU" sz="1200" b="0" i="0" u="none" strike="noStrike" kern="1200" baseline="0" dirty="0">
                <a:solidFill>
                  <a:schemeClr val="tx1"/>
                </a:solidFill>
                <a:latin typeface="+mn-lt"/>
                <a:ea typeface="+mn-ea"/>
                <a:cs typeface="+mn-cs"/>
              </a:rPr>
              <a:t>рез магниторезистивный сенсор сопротивление железоникелевого слоя изменяется.</a:t>
            </a:r>
          </a:p>
          <a:p>
            <a:r>
              <a:rPr lang="ru-RU" sz="1200" b="0" i="0" u="none" strike="noStrike" kern="1200" baseline="0" dirty="0">
                <a:solidFill>
                  <a:schemeClr val="tx1"/>
                </a:solidFill>
                <a:latin typeface="+mn-lt"/>
                <a:ea typeface="+mn-ea"/>
                <a:cs typeface="+mn-cs"/>
              </a:rPr>
              <a:t>В 1997 году IBM анонсировала новый тип магниторезистивных головок, обладающих на</a:t>
            </a:r>
          </a:p>
          <a:p>
            <a:r>
              <a:rPr lang="ru-RU" sz="1200" b="0" i="0" u="none" strike="noStrike" kern="1200" baseline="0" dirty="0">
                <a:solidFill>
                  <a:schemeClr val="tx1"/>
                </a:solidFill>
                <a:latin typeface="+mn-lt"/>
                <a:ea typeface="+mn-ea"/>
                <a:cs typeface="+mn-cs"/>
              </a:rPr>
              <a:t>много большей чувствительностью. Они были названы </a:t>
            </a:r>
            <a:r>
              <a:rPr lang="ru-RU" sz="1200" b="0" i="1" u="none" strike="noStrike" kern="1200" baseline="0" dirty="0">
                <a:solidFill>
                  <a:schemeClr val="tx1"/>
                </a:solidFill>
                <a:latin typeface="+mn-lt"/>
                <a:ea typeface="+mn-ea"/>
                <a:cs typeface="+mn-cs"/>
              </a:rPr>
              <a:t>гигантскими магниторезистивными </a:t>
            </a:r>
            <a:r>
              <a:rPr lang="ru-RU" sz="1200" b="0" i="1" u="none" strike="noStrike" kern="1200" baseline="0" dirty="0" err="1">
                <a:solidFill>
                  <a:schemeClr val="tx1"/>
                </a:solidFill>
                <a:latin typeface="+mn-lt"/>
                <a:ea typeface="+mn-ea"/>
                <a:cs typeface="+mn-cs"/>
              </a:rPr>
              <a:t>го</a:t>
            </a:r>
            <a:endParaRPr lang="ru-RU" sz="1200" b="0" i="1" u="none" strike="noStrike" kern="1200" baseline="0" dirty="0">
              <a:solidFill>
                <a:schemeClr val="tx1"/>
              </a:solidFill>
              <a:latin typeface="+mn-lt"/>
              <a:ea typeface="+mn-ea"/>
              <a:cs typeface="+mn-cs"/>
            </a:endParaRPr>
          </a:p>
          <a:p>
            <a:r>
              <a:rPr lang="ru-RU" sz="1200" b="0" i="1" u="none" strike="noStrike" kern="1200" baseline="0" dirty="0" err="1">
                <a:solidFill>
                  <a:schemeClr val="tx1"/>
                </a:solidFill>
                <a:latin typeface="+mn-lt"/>
                <a:ea typeface="+mn-ea"/>
                <a:cs typeface="+mn-cs"/>
              </a:rPr>
              <a:t>ловками</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a:t>
            </a:r>
            <a:r>
              <a:rPr lang="ru-RU" sz="1200" b="0" i="1" u="none" strike="noStrike" kern="1200" baseline="0" dirty="0" err="1">
                <a:solidFill>
                  <a:schemeClr val="tx1"/>
                </a:solidFill>
                <a:latin typeface="+mn-lt"/>
                <a:ea typeface="+mn-ea"/>
                <a:cs typeface="+mn-cs"/>
              </a:rPr>
              <a:t>Giant</a:t>
            </a:r>
            <a:r>
              <a:rPr lang="ru-RU" sz="1200" b="0" i="1" u="none" strike="noStrike" kern="1200" baseline="0" dirty="0">
                <a:solidFill>
                  <a:schemeClr val="tx1"/>
                </a:solidFill>
                <a:latin typeface="+mn-lt"/>
                <a:ea typeface="+mn-ea"/>
                <a:cs typeface="+mn-cs"/>
              </a:rPr>
              <a:t> </a:t>
            </a:r>
            <a:r>
              <a:rPr lang="ru-RU" sz="1200" b="0" i="1" u="none" strike="noStrike" kern="1200" baseline="0" dirty="0" err="1">
                <a:solidFill>
                  <a:schemeClr val="tx1"/>
                </a:solidFill>
                <a:latin typeface="+mn-lt"/>
                <a:ea typeface="+mn-ea"/>
                <a:cs typeface="+mn-cs"/>
              </a:rPr>
              <a:t>Magnetoresistive</a:t>
            </a:r>
            <a:r>
              <a:rPr lang="ru-RU" sz="1200" b="0" i="1"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a:t>
            </a:r>
            <a:r>
              <a:rPr lang="ru-RU" sz="1200" b="0" i="1" u="none" strike="noStrike" kern="1200" baseline="0" dirty="0">
                <a:solidFill>
                  <a:schemeClr val="tx1"/>
                </a:solidFill>
                <a:latin typeface="+mn-lt"/>
                <a:ea typeface="+mn-ea"/>
                <a:cs typeface="+mn-cs"/>
              </a:rPr>
              <a:t>GMR</a:t>
            </a:r>
            <a:r>
              <a:rPr lang="ru-RU" sz="1200" b="0" i="0" u="none" strike="noStrike" kern="1200" baseline="0" dirty="0">
                <a:solidFill>
                  <a:schemeClr val="tx1"/>
                </a:solidFill>
                <a:latin typeface="+mn-lt"/>
                <a:ea typeface="+mn-ea"/>
                <a:cs typeface="+mn-cs"/>
              </a:rPr>
              <a:t>). Такое название они получили на основе используемого</a:t>
            </a:r>
          </a:p>
          <a:p>
            <a:r>
              <a:rPr lang="ru-RU" sz="1200" b="0" i="0" u="none" strike="noStrike" kern="1200" baseline="0" dirty="0">
                <a:solidFill>
                  <a:schemeClr val="tx1"/>
                </a:solidFill>
                <a:latin typeface="+mn-lt"/>
                <a:ea typeface="+mn-ea"/>
                <a:cs typeface="+mn-cs"/>
              </a:rPr>
              <a:t>эффекта (хотя по размеру были меньше стандартных магниторезистивных головок). </a:t>
            </a:r>
            <a:r>
              <a:rPr lang="ru-RU" sz="1200" b="0" i="0" u="none" strike="noStrike" kern="1200" baseline="0" dirty="0" err="1">
                <a:solidFill>
                  <a:schemeClr val="tx1"/>
                </a:solidFill>
                <a:latin typeface="+mn-lt"/>
                <a:ea typeface="+mn-ea"/>
                <a:cs typeface="+mn-cs"/>
              </a:rPr>
              <a:t>Конструк</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ция</a:t>
            </a:r>
            <a:r>
              <a:rPr lang="ru-RU" sz="1200" b="0" i="0" u="none" strike="noStrike" kern="1200" baseline="0" dirty="0">
                <a:solidFill>
                  <a:schemeClr val="tx1"/>
                </a:solidFill>
                <a:latin typeface="+mn-lt"/>
                <a:ea typeface="+mn-ea"/>
                <a:cs typeface="+mn-cs"/>
              </a:rPr>
              <a:t> довольно проста: традиционная магниторезистивная головка, в которой кроме </a:t>
            </a:r>
            <a:r>
              <a:rPr lang="ru-RU" sz="1200" b="0" i="0" u="none" strike="noStrike" kern="1200" baseline="0" dirty="0" err="1">
                <a:solidFill>
                  <a:schemeClr val="tx1"/>
                </a:solidFill>
                <a:latin typeface="+mn-lt"/>
                <a:ea typeface="+mn-ea"/>
                <a:cs typeface="+mn-cs"/>
              </a:rPr>
              <a:t>железонике</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левого слоя используется еще несколько дополнительных слоев. В магниторезистивных голов</a:t>
            </a:r>
          </a:p>
          <a:p>
            <a:r>
              <a:rPr lang="ru-RU" sz="1200" b="0" i="0" u="none" strike="noStrike" kern="1200" baseline="0" dirty="0" err="1">
                <a:solidFill>
                  <a:schemeClr val="tx1"/>
                </a:solidFill>
                <a:latin typeface="+mn-lt"/>
                <a:ea typeface="+mn-ea"/>
                <a:cs typeface="+mn-cs"/>
              </a:rPr>
              <a:t>ках</a:t>
            </a:r>
            <a:r>
              <a:rPr lang="ru-RU" sz="1200" b="0" i="0" u="none" strike="noStrike" kern="1200" baseline="0" dirty="0">
                <a:solidFill>
                  <a:schemeClr val="tx1"/>
                </a:solidFill>
                <a:latin typeface="+mn-lt"/>
                <a:ea typeface="+mn-ea"/>
                <a:cs typeface="+mn-cs"/>
              </a:rPr>
              <a:t> при изменении знака потока, проходящего через магнитный носитель, изменяется </a:t>
            </a:r>
            <a:r>
              <a:rPr lang="ru-RU" sz="1200" b="0" i="0" u="none" strike="noStrike" kern="1200" baseline="0" dirty="0" err="1">
                <a:solidFill>
                  <a:schemeClr val="tx1"/>
                </a:solidFill>
                <a:latin typeface="+mn-lt"/>
                <a:ea typeface="+mn-ea"/>
                <a:cs typeface="+mn-cs"/>
              </a:rPr>
              <a:t>сопро</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тивление</a:t>
            </a:r>
            <a:r>
              <a:rPr lang="ru-RU" sz="1200" b="0" i="0" u="none" strike="noStrike" kern="1200" baseline="0" dirty="0">
                <a:solidFill>
                  <a:schemeClr val="tx1"/>
                </a:solidFill>
                <a:latin typeface="+mn-lt"/>
                <a:ea typeface="+mn-ea"/>
                <a:cs typeface="+mn-cs"/>
              </a:rPr>
              <a:t> железоникелевой пленки. В гигантских магниторезистивных головках эту функцию</a:t>
            </a:r>
          </a:p>
          <a:p>
            <a:r>
              <a:rPr lang="ru-RU" sz="1200" b="0" i="0" u="none" strike="noStrike" kern="1200" baseline="0" dirty="0">
                <a:solidFill>
                  <a:schemeClr val="tx1"/>
                </a:solidFill>
                <a:latin typeface="+mn-lt"/>
                <a:ea typeface="+mn-ea"/>
                <a:cs typeface="+mn-cs"/>
              </a:rPr>
              <a:t>выполняют две пленки, разделенные сверхтонким медным проводящим слоем.</a:t>
            </a:r>
          </a:p>
          <a:p>
            <a:r>
              <a:rPr lang="ru-RU" sz="1200" b="0" i="0" u="none" strike="noStrike" kern="1200" baseline="0" dirty="0">
                <a:solidFill>
                  <a:schemeClr val="tx1"/>
                </a:solidFill>
                <a:latin typeface="+mn-lt"/>
                <a:ea typeface="+mn-ea"/>
                <a:cs typeface="+mn-cs"/>
              </a:rPr>
              <a:t>в магнитном поле сопротивление</a:t>
            </a:r>
          </a:p>
          <a:p>
            <a:r>
              <a:rPr lang="ru-RU" sz="1200" b="0" i="0" u="none" strike="noStrike" kern="1200" baseline="0" dirty="0">
                <a:solidFill>
                  <a:schemeClr val="tx1"/>
                </a:solidFill>
                <a:latin typeface="+mn-lt"/>
                <a:ea typeface="+mn-ea"/>
                <a:cs typeface="+mn-cs"/>
              </a:rPr>
              <a:t>проводников, состоящих из чередующихся сверхтонких слоев различных металлов, </a:t>
            </a:r>
            <a:r>
              <a:rPr lang="ru-RU" sz="1200" b="0" i="0" u="none" strike="noStrike" kern="1200" baseline="0" dirty="0" err="1">
                <a:solidFill>
                  <a:schemeClr val="tx1"/>
                </a:solidFill>
                <a:latin typeface="+mn-lt"/>
                <a:ea typeface="+mn-ea"/>
                <a:cs typeface="+mn-cs"/>
              </a:rPr>
              <a:t>изменя</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ется</a:t>
            </a:r>
            <a:r>
              <a:rPr lang="ru-RU" sz="1200" b="0" i="0" u="none" strike="noStrike" kern="1200" baseline="0" dirty="0">
                <a:solidFill>
                  <a:schemeClr val="tx1"/>
                </a:solidFill>
                <a:latin typeface="+mn-lt"/>
                <a:ea typeface="+mn-ea"/>
                <a:cs typeface="+mn-cs"/>
              </a:rPr>
              <a:t> в довольно широком диапазоне. Основная конструкция, используемая в гигантских маг</a:t>
            </a:r>
          </a:p>
          <a:p>
            <a:r>
              <a:rPr lang="ru-RU" sz="1200" b="0" i="0" u="none" strike="noStrike" kern="1200" baseline="0" dirty="0" err="1">
                <a:solidFill>
                  <a:schemeClr val="tx1"/>
                </a:solidFill>
                <a:latin typeface="+mn-lt"/>
                <a:ea typeface="+mn-ea"/>
                <a:cs typeface="+mn-cs"/>
              </a:rPr>
              <a:t>ниторезистивных</a:t>
            </a:r>
            <a:r>
              <a:rPr lang="ru-RU" sz="1200" b="0" i="0" u="none" strike="noStrike" kern="1200" baseline="0" dirty="0">
                <a:solidFill>
                  <a:schemeClr val="tx1"/>
                </a:solidFill>
                <a:latin typeface="+mn-lt"/>
                <a:ea typeface="+mn-ea"/>
                <a:cs typeface="+mn-cs"/>
              </a:rPr>
              <a:t> головках, представляет собой разделительный слой немагнитного </a:t>
            </a:r>
            <a:r>
              <a:rPr lang="ru-RU" sz="1200" b="0" i="0" u="none" strike="noStrike" kern="1200" baseline="0" dirty="0" err="1">
                <a:solidFill>
                  <a:schemeClr val="tx1"/>
                </a:solidFill>
                <a:latin typeface="+mn-lt"/>
                <a:ea typeface="+mn-ea"/>
                <a:cs typeface="+mn-cs"/>
              </a:rPr>
              <a:t>материа</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ла, расположенный между двумя слоями магнитных металлов. Один из этих магнитных слоев</a:t>
            </a:r>
          </a:p>
          <a:p>
            <a:r>
              <a:rPr lang="ru-RU" sz="1200" b="0" i="0" u="none" strike="noStrike" kern="1200" baseline="0" dirty="0">
                <a:solidFill>
                  <a:schemeClr val="tx1"/>
                </a:solidFill>
                <a:latin typeface="+mn-lt"/>
                <a:ea typeface="+mn-ea"/>
                <a:cs typeface="+mn-cs"/>
              </a:rPr>
              <a:t>является </a:t>
            </a:r>
            <a:r>
              <a:rPr lang="ru-RU" sz="1200" b="0" i="1" u="none" strike="noStrike" kern="1200" baseline="0" dirty="0">
                <a:solidFill>
                  <a:schemeClr val="tx1"/>
                </a:solidFill>
                <a:latin typeface="+mn-lt"/>
                <a:ea typeface="+mn-ea"/>
                <a:cs typeface="+mn-cs"/>
              </a:rPr>
              <a:t>закрепленным</a:t>
            </a:r>
            <a:r>
              <a:rPr lang="ru-RU" sz="1200" b="0" i="0" u="none" strike="noStrike" kern="1200" baseline="0" dirty="0">
                <a:solidFill>
                  <a:schemeClr val="tx1"/>
                </a:solidFill>
                <a:latin typeface="+mn-lt"/>
                <a:ea typeface="+mn-ea"/>
                <a:cs typeface="+mn-cs"/>
              </a:rPr>
              <a:t>, т.е. имеющим заданную магнитную ориентацию. Другой же считается</a:t>
            </a:r>
          </a:p>
          <a:p>
            <a:r>
              <a:rPr lang="ru-RU" sz="1200" b="0" i="1" u="none" strike="noStrike" kern="1200" baseline="0" dirty="0">
                <a:solidFill>
                  <a:schemeClr val="tx1"/>
                </a:solidFill>
                <a:latin typeface="+mn-lt"/>
                <a:ea typeface="+mn-ea"/>
                <a:cs typeface="+mn-cs"/>
              </a:rPr>
              <a:t>свободным</a:t>
            </a:r>
            <a:r>
              <a:rPr lang="ru-RU" sz="1200" b="0" i="0" u="none" strike="noStrike" kern="1200" baseline="0" dirty="0">
                <a:solidFill>
                  <a:schemeClr val="tx1"/>
                </a:solidFill>
                <a:latin typeface="+mn-lt"/>
                <a:ea typeface="+mn-ea"/>
                <a:cs typeface="+mn-cs"/>
              </a:rPr>
              <a:t>, что означает возможность свободного изменения направления или ориентации.</a:t>
            </a:r>
          </a:p>
          <a:p>
            <a:r>
              <a:rPr lang="ru-RU" sz="1200" b="0" i="0" u="none" strike="noStrike" kern="1200" baseline="0" dirty="0">
                <a:solidFill>
                  <a:schemeClr val="tx1"/>
                </a:solidFill>
                <a:latin typeface="+mn-lt"/>
                <a:ea typeface="+mn-ea"/>
                <a:cs typeface="+mn-cs"/>
              </a:rPr>
              <a:t>Магнитные материалы стремятся выровняться в одном направлении. Таким образом, если</a:t>
            </a:r>
          </a:p>
          <a:p>
            <a:r>
              <a:rPr lang="ru-RU" sz="1200" b="0" i="0" u="none" strike="noStrike" kern="1200" baseline="0" dirty="0">
                <a:solidFill>
                  <a:schemeClr val="tx1"/>
                </a:solidFill>
                <a:latin typeface="+mn-lt"/>
                <a:ea typeface="+mn-ea"/>
                <a:cs typeface="+mn-cs"/>
              </a:rPr>
              <a:t>разделительный слой будет достаточно тонок, свободный слой приобретет ту же ориентацию,</a:t>
            </a:r>
          </a:p>
          <a:p>
            <a:r>
              <a:rPr lang="ru-RU" sz="1200" b="0" i="0" u="none" strike="noStrike" kern="1200" baseline="0" dirty="0">
                <a:solidFill>
                  <a:schemeClr val="tx1"/>
                </a:solidFill>
                <a:latin typeface="+mn-lt"/>
                <a:ea typeface="+mn-ea"/>
                <a:cs typeface="+mn-cs"/>
              </a:rPr>
              <a:t>что и закрепленный. Было обнаружено, что ориентация свободного слоя периодически </a:t>
            </a:r>
            <a:r>
              <a:rPr lang="ru-RU" sz="1200" b="0" i="0" u="none" strike="noStrike" kern="1200" baseline="0" dirty="0" err="1">
                <a:solidFill>
                  <a:schemeClr val="tx1"/>
                </a:solidFill>
                <a:latin typeface="+mn-lt"/>
                <a:ea typeface="+mn-ea"/>
                <a:cs typeface="+mn-cs"/>
              </a:rPr>
              <a:t>изме</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няется</a:t>
            </a:r>
            <a:r>
              <a:rPr lang="ru-RU" sz="1200" b="0" i="0" u="none" strike="noStrike" kern="1200" baseline="0" dirty="0">
                <a:solidFill>
                  <a:schemeClr val="tx1"/>
                </a:solidFill>
                <a:latin typeface="+mn-lt"/>
                <a:ea typeface="+mn-ea"/>
                <a:cs typeface="+mn-cs"/>
              </a:rPr>
              <a:t>, то совпадая с магнитной ориентацией закрепленного слоя, то приобретая строго про</a:t>
            </a:r>
          </a:p>
          <a:p>
            <a:r>
              <a:rPr lang="ru-RU" sz="1200" b="0" i="0" u="none" strike="noStrike" kern="1200" baseline="0" dirty="0" err="1">
                <a:solidFill>
                  <a:schemeClr val="tx1"/>
                </a:solidFill>
                <a:latin typeface="+mn-lt"/>
                <a:ea typeface="+mn-ea"/>
                <a:cs typeface="+mn-cs"/>
              </a:rPr>
              <a:t>тивоположное</a:t>
            </a:r>
            <a:r>
              <a:rPr lang="ru-RU" sz="1200" b="0" i="0" u="none" strike="noStrike" kern="1200" baseline="0" dirty="0">
                <a:solidFill>
                  <a:schemeClr val="tx1"/>
                </a:solidFill>
                <a:latin typeface="+mn-lt"/>
                <a:ea typeface="+mn-ea"/>
                <a:cs typeface="+mn-cs"/>
              </a:rPr>
              <a:t> направление. Когда слои ориентированы в одном направлении, их общее со</a:t>
            </a:r>
          </a:p>
          <a:p>
            <a:r>
              <a:rPr lang="ru-RU" sz="1200" b="0" i="0" u="none" strike="noStrike" kern="1200" baseline="0" dirty="0">
                <a:solidFill>
                  <a:schemeClr val="tx1"/>
                </a:solidFill>
                <a:latin typeface="+mn-lt"/>
                <a:ea typeface="+mn-ea"/>
                <a:cs typeface="+mn-cs"/>
              </a:rPr>
              <a:t>противление имеет относительно низкую величину; при противоположной магнитной </a:t>
            </a:r>
            <a:r>
              <a:rPr lang="ru-RU" sz="1200" b="0" i="0" u="none" strike="noStrike" kern="1200" baseline="0" dirty="0" err="1">
                <a:solidFill>
                  <a:schemeClr val="tx1"/>
                </a:solidFill>
                <a:latin typeface="+mn-lt"/>
                <a:ea typeface="+mn-ea"/>
                <a:cs typeface="+mn-cs"/>
              </a:rPr>
              <a:t>ориен</a:t>
            </a:r>
            <a:endParaRPr lang="ru-RU" sz="1200" b="0" i="0" u="none" strike="noStrike" kern="1200" baseline="0" dirty="0">
              <a:solidFill>
                <a:schemeClr val="tx1"/>
              </a:solidFill>
              <a:latin typeface="+mn-lt"/>
              <a:ea typeface="+mn-ea"/>
              <a:cs typeface="+mn-cs"/>
            </a:endParaRPr>
          </a:p>
          <a:p>
            <a:r>
              <a:rPr lang="ru-RU" sz="1200" b="0" i="0" u="none" strike="noStrike" kern="1200" baseline="0" dirty="0" err="1">
                <a:solidFill>
                  <a:schemeClr val="tx1"/>
                </a:solidFill>
                <a:latin typeface="+mn-lt"/>
                <a:ea typeface="+mn-ea"/>
                <a:cs typeface="+mn-cs"/>
              </a:rPr>
              <a:t>тации</a:t>
            </a:r>
            <a:r>
              <a:rPr lang="ru-RU" sz="1200" b="0" i="0" u="none" strike="noStrike" kern="1200" baseline="0" dirty="0">
                <a:solidFill>
                  <a:schemeClr val="tx1"/>
                </a:solidFill>
                <a:latin typeface="+mn-lt"/>
                <a:ea typeface="+mn-ea"/>
                <a:cs typeface="+mn-cs"/>
              </a:rPr>
              <a:t> общее сопротивление слоев значительно возрастает.</a:t>
            </a:r>
          </a:p>
          <a:p>
            <a:r>
              <a:rPr lang="ru-RU" sz="1200" b="0" i="0" u="none" strike="noStrike" kern="1200" baseline="0" dirty="0">
                <a:solidFill>
                  <a:schemeClr val="tx1"/>
                </a:solidFill>
                <a:latin typeface="+mn-lt"/>
                <a:ea typeface="+mn-ea"/>
                <a:cs typeface="+mn-cs"/>
              </a:rPr>
              <a:t>При прохождении слабого магнитного поля (характерного, например, для жестких </a:t>
            </a:r>
            <a:r>
              <a:rPr lang="ru-RU" sz="1200" b="0" i="0" u="none" strike="noStrike" kern="1200" baseline="0" dirty="0" err="1">
                <a:solidFill>
                  <a:schemeClr val="tx1"/>
                </a:solidFill>
                <a:latin typeface="+mn-lt"/>
                <a:ea typeface="+mn-ea"/>
                <a:cs typeface="+mn-cs"/>
              </a:rPr>
              <a:t>дис</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ков) через гигантскую магниторезистивную головку происходит изменение ориентации час</a:t>
            </a:r>
          </a:p>
          <a:p>
            <a:r>
              <a:rPr lang="ru-RU" sz="1200" b="0" i="0" u="none" strike="noStrike" kern="1200" baseline="0" dirty="0" err="1">
                <a:solidFill>
                  <a:schemeClr val="tx1"/>
                </a:solidFill>
                <a:latin typeface="+mn-lt"/>
                <a:ea typeface="+mn-ea"/>
                <a:cs typeface="+mn-cs"/>
              </a:rPr>
              <a:t>тиц</a:t>
            </a:r>
            <a:r>
              <a:rPr lang="ru-RU" sz="1200" b="0" i="0" u="none" strike="noStrike" kern="1200" baseline="0" dirty="0">
                <a:solidFill>
                  <a:schemeClr val="tx1"/>
                </a:solidFill>
                <a:latin typeface="+mn-lt"/>
                <a:ea typeface="+mn-ea"/>
                <a:cs typeface="+mn-cs"/>
              </a:rPr>
              <a:t> свободного магнитного слоя по отношению к магнитному направлению закрепленного</a:t>
            </a:r>
          </a:p>
          <a:p>
            <a:r>
              <a:rPr lang="ru-RU" sz="1200" b="0" i="0" u="none" strike="noStrike" kern="1200" baseline="0" dirty="0">
                <a:solidFill>
                  <a:schemeClr val="tx1"/>
                </a:solidFill>
                <a:latin typeface="+mn-lt"/>
                <a:ea typeface="+mn-ea"/>
                <a:cs typeface="+mn-cs"/>
              </a:rPr>
              <a:t>слоя, что значительно повышает общее сопротивление. Как вы уже знаете, подобное явление</a:t>
            </a:r>
          </a:p>
          <a:p>
            <a:r>
              <a:rPr lang="ru-RU" sz="1200" b="0" i="0" u="none" strike="noStrike" kern="1200" baseline="0" dirty="0">
                <a:solidFill>
                  <a:schemeClr val="tx1"/>
                </a:solidFill>
                <a:latin typeface="+mn-lt"/>
                <a:ea typeface="+mn-ea"/>
                <a:cs typeface="+mn-cs"/>
              </a:rPr>
              <a:t>возникает в результате эффекта GMR. Физическая природа перепадов сопротивления </a:t>
            </a:r>
            <a:r>
              <a:rPr lang="ru-RU" sz="1200" b="0" i="0" u="none" strike="noStrike" kern="1200" baseline="0" dirty="0" err="1">
                <a:solidFill>
                  <a:schemeClr val="tx1"/>
                </a:solidFill>
                <a:latin typeface="+mn-lt"/>
                <a:ea typeface="+mn-ea"/>
                <a:cs typeface="+mn-cs"/>
              </a:rPr>
              <a:t>обу</a:t>
            </a:r>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словлена направлением собственного вращения электронов в различных слоях.</a:t>
            </a:r>
          </a:p>
          <a:p>
            <a:r>
              <a:rPr lang="ru-RU" sz="1200" b="0" i="0" u="none" strike="noStrike" kern="1200" baseline="0" dirty="0">
                <a:solidFill>
                  <a:schemeClr val="tx1"/>
                </a:solidFill>
                <a:latin typeface="+mn-lt"/>
                <a:ea typeface="+mn-ea"/>
                <a:cs typeface="+mn-cs"/>
              </a:rPr>
              <a:t>В декабре 1997 года все та же IBM анонсировала накопитель емкостью 16,8 Гбайт (3,5"), в</a:t>
            </a:r>
          </a:p>
          <a:p>
            <a:r>
              <a:rPr lang="ru-RU" sz="1200" b="0" i="0" u="none" strike="noStrike" kern="1200" baseline="0" dirty="0">
                <a:solidFill>
                  <a:schemeClr val="tx1"/>
                </a:solidFill>
                <a:latin typeface="+mn-lt"/>
                <a:ea typeface="+mn-ea"/>
                <a:cs typeface="+mn-cs"/>
              </a:rPr>
              <a:t>котором используются головки GMR. Использование эффекта GMR дает возможность со</a:t>
            </a:r>
          </a:p>
          <a:p>
            <a:r>
              <a:rPr lang="ru-RU" sz="1200" b="0" i="0" u="none" strike="noStrike" kern="1200" baseline="0" dirty="0" err="1">
                <a:solidFill>
                  <a:schemeClr val="tx1"/>
                </a:solidFill>
                <a:latin typeface="+mn-lt"/>
                <a:ea typeface="+mn-ea"/>
                <a:cs typeface="+mn-cs"/>
              </a:rPr>
              <a:t>хранять</a:t>
            </a:r>
            <a:r>
              <a:rPr lang="ru-RU" sz="1200" b="0" i="0" u="none" strike="noStrike" kern="1200" baseline="0" dirty="0">
                <a:solidFill>
                  <a:schemeClr val="tx1"/>
                </a:solidFill>
                <a:latin typeface="+mn-lt"/>
                <a:ea typeface="+mn-ea"/>
                <a:cs typeface="+mn-cs"/>
              </a:rPr>
              <a:t> до 20 Гбайт данных на каждом квадратном дюйме поверхности магнитного носителя,</a:t>
            </a:r>
          </a:p>
          <a:p>
            <a:r>
              <a:rPr lang="ru-RU" sz="1200" b="0" i="0" u="none" strike="noStrike" kern="1200" baseline="0" dirty="0">
                <a:solidFill>
                  <a:schemeClr val="tx1"/>
                </a:solidFill>
                <a:latin typeface="+mn-lt"/>
                <a:ea typeface="+mn-ea"/>
                <a:cs typeface="+mn-cs"/>
              </a:rPr>
              <a:t>что позволяет создавать накопители стандартного 3,5дюмового </a:t>
            </a:r>
            <a:r>
              <a:rPr lang="ru-RU" sz="1200" b="0" i="0" u="none" strike="noStrike" kern="1200" baseline="0" dirty="0" err="1">
                <a:solidFill>
                  <a:schemeClr val="tx1"/>
                </a:solidFill>
                <a:latin typeface="+mn-lt"/>
                <a:ea typeface="+mn-ea"/>
                <a:cs typeface="+mn-cs"/>
              </a:rPr>
              <a:t>формфактора</a:t>
            </a:r>
            <a:r>
              <a:rPr lang="ru-RU" sz="1200" b="0" i="0" u="none" strike="noStrike" kern="1200" baseline="0" dirty="0">
                <a:solidFill>
                  <a:schemeClr val="tx1"/>
                </a:solidFill>
                <a:latin typeface="+mn-lt"/>
                <a:ea typeface="+mn-ea"/>
                <a:cs typeface="+mn-cs"/>
              </a:rPr>
              <a:t> (3,5 дюйма в</a:t>
            </a:r>
          </a:p>
          <a:p>
            <a:r>
              <a:rPr lang="ru-RU" sz="1200" b="0" i="0" u="none" strike="noStrike" kern="1200" baseline="0" dirty="0">
                <a:solidFill>
                  <a:schemeClr val="tx1"/>
                </a:solidFill>
                <a:latin typeface="+mn-lt"/>
                <a:ea typeface="+mn-ea"/>
                <a:cs typeface="+mn-cs"/>
              </a:rPr>
              <a:t>ширину и 1 дюйм в высоту) объемом 100 Гбайт.</a:t>
            </a:r>
          </a:p>
          <a:p>
            <a:endParaRPr lang="ru-RU" dirty="0"/>
          </a:p>
        </p:txBody>
      </p:sp>
      <p:sp>
        <p:nvSpPr>
          <p:cNvPr id="4" name="Номер слайда 3"/>
          <p:cNvSpPr>
            <a:spLocks noGrp="1"/>
          </p:cNvSpPr>
          <p:nvPr>
            <p:ph type="sldNum" sz="quarter" idx="10"/>
          </p:nvPr>
        </p:nvSpPr>
        <p:spPr/>
        <p:txBody>
          <a:bodyPr/>
          <a:lstStyle/>
          <a:p>
            <a:fld id="{27299B08-3BCF-4DF7-9CE1-AEE1FF8A1697}" type="slidenum">
              <a:rPr lang="ru-RU" smtClean="0"/>
              <a:pPr/>
              <a:t>24</a:t>
            </a:fld>
            <a:endParaRPr lang="ru-RU"/>
          </a:p>
        </p:txBody>
      </p:sp>
    </p:spTree>
    <p:extLst>
      <p:ext uri="{BB962C8B-B14F-4D97-AF65-F5344CB8AC3E}">
        <p14:creationId xmlns:p14="http://schemas.microsoft.com/office/powerpoint/2010/main" val="2489294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Сердечник головки выполнен из прессованного феррита, изготовленного на основе окиси железа, и имеет U-образную форму. Вокруг этого сердечника наматывается обмотка, в которой и создается ток записи или чтения. Фактически, ферритовая головка представляет собой классический электромагнит очень малых размеров. Таким образом, на концах U-образного магнита формируются магнитные полюса (южный и северный), создающие магнитное поле. При этом направление силовых линий данного магнитного поля определяется направлением тока в обмотке головки. Сердечник головки состоит из двух половинок, между которыми имеется зазор</a:t>
            </a:r>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25</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Такая конструкция позволяет значительно уменьшать магнитное насыщение сердечника головки. Благодаря заполнению заднего технологического зазора, склонность материала сердечника к магнитному насыщению уменьшается, что </a:t>
            </a:r>
            <a:r>
              <a:rPr lang="ru-RU" sz="1200" b="1" kern="1200" dirty="0">
                <a:solidFill>
                  <a:schemeClr val="tx1"/>
                </a:solidFill>
                <a:latin typeface="+mn-lt"/>
                <a:ea typeface="+mn-ea"/>
                <a:cs typeface="+mn-cs"/>
              </a:rPr>
              <a:t>позволяет увеличить магнитную индукцию </a:t>
            </a:r>
            <a:r>
              <a:rPr lang="ru-RU" sz="1200" kern="1200" dirty="0">
                <a:solidFill>
                  <a:schemeClr val="tx1"/>
                </a:solidFill>
                <a:latin typeface="+mn-lt"/>
                <a:ea typeface="+mn-ea"/>
                <a:cs typeface="+mn-cs"/>
              </a:rPr>
              <a:t>(индукция насыщения магнитного сплава вдвое выше, чем самого ферритового сердечника головки) и </a:t>
            </a:r>
            <a:r>
              <a:rPr lang="ru-RU" sz="1200" b="1" kern="1200" dirty="0">
                <a:solidFill>
                  <a:schemeClr val="tx1"/>
                </a:solidFill>
                <a:latin typeface="+mn-lt"/>
                <a:ea typeface="+mn-ea"/>
                <a:cs typeface="+mn-cs"/>
              </a:rPr>
              <a:t>записывать данные с большей плотностью</a:t>
            </a:r>
            <a:r>
              <a:rPr lang="ru-RU" sz="1200" kern="1200" dirty="0">
                <a:solidFill>
                  <a:schemeClr val="tx1"/>
                </a:solidFill>
                <a:latin typeface="+mn-lt"/>
                <a:ea typeface="+mn-ea"/>
                <a:cs typeface="+mn-cs"/>
              </a:rPr>
              <a:t> за счет увеличения коэрцитивной силы. Технология MIG позволяет увеличить магнитную индукцию в зазоре между головкой и диском. MIG-головки формируют на поверхности диска намагниченные участки с более выраженными границами намагниченных зон, что позволяет использовать более тонкий магнитный слой. Сердечник MIG-головок имеет значительно меньшие размеры, по сравнению с сердечниками ферритовых головок, что приводит к уменьшению их массы, а, следовательно, и к уменьшению зазора между головкой и поверхностью диска.</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latin typeface="+mn-lt"/>
                <a:ea typeface="+mn-ea"/>
                <a:cs typeface="+mn-cs"/>
              </a:rPr>
              <a:t>Конструкция MIG-головок позволяла производить дисковые накопители с емкостью от 50 до 100 Мбайт.</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28</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магниторезистивный эффект (</a:t>
            </a:r>
            <a:r>
              <a:rPr lang="ru-RU" sz="1200" i="1" kern="1200" dirty="0">
                <a:solidFill>
                  <a:schemeClr val="tx1"/>
                </a:solidFill>
                <a:latin typeface="+mn-lt"/>
                <a:ea typeface="+mn-ea"/>
                <a:cs typeface="+mn-cs"/>
              </a:rPr>
              <a:t>изменяется  сопротивление проводника в магнитном поле)</a:t>
            </a:r>
            <a:r>
              <a:rPr lang="ru-RU" sz="1200" kern="1200" dirty="0">
                <a:solidFill>
                  <a:schemeClr val="tx1"/>
                </a:solidFill>
                <a:latin typeface="+mn-lt"/>
                <a:ea typeface="+mn-ea"/>
                <a:cs typeface="+mn-cs"/>
              </a:rPr>
              <a:t> используется только для построения головки чтения. Таким образом, магниторезистивные головки, в отличие от рассмотренных выше типов головок, состоят уже из двух частей:</a:t>
            </a:r>
          </a:p>
          <a:p>
            <a:r>
              <a:rPr lang="ru-RU" sz="1200" i="1" kern="1200" dirty="0">
                <a:solidFill>
                  <a:schemeClr val="tx1"/>
                </a:solidFill>
                <a:latin typeface="+mn-lt"/>
                <a:ea typeface="+mn-ea"/>
                <a:cs typeface="+mn-cs"/>
              </a:rPr>
              <a:t>- головки записи;</a:t>
            </a:r>
            <a:endParaRPr lang="ru-RU" sz="1200" kern="1200" dirty="0">
              <a:solidFill>
                <a:schemeClr val="tx1"/>
              </a:solidFill>
              <a:latin typeface="+mn-lt"/>
              <a:ea typeface="+mn-ea"/>
              <a:cs typeface="+mn-cs"/>
            </a:endParaRPr>
          </a:p>
          <a:p>
            <a:r>
              <a:rPr lang="ru-RU" sz="1200" i="1" kern="1200" dirty="0">
                <a:solidFill>
                  <a:schemeClr val="tx1"/>
                </a:solidFill>
                <a:latin typeface="+mn-lt"/>
                <a:ea typeface="+mn-ea"/>
                <a:cs typeface="+mn-cs"/>
              </a:rPr>
              <a:t>- головки чтения – меняет свое сопротивление в зависимости от направления магнитного</a:t>
            </a:r>
            <a:r>
              <a:rPr lang="ru-RU" sz="1200" i="1" kern="1200" baseline="0" dirty="0">
                <a:solidFill>
                  <a:schemeClr val="tx1"/>
                </a:solidFill>
                <a:latin typeface="+mn-lt"/>
                <a:ea typeface="+mn-ea"/>
                <a:cs typeface="+mn-cs"/>
              </a:rPr>
              <a:t> поля</a:t>
            </a:r>
            <a:r>
              <a:rPr lang="ru-RU" sz="1200" i="1" kern="1200" dirty="0">
                <a:solidFill>
                  <a:schemeClr val="tx1"/>
                </a:solidFill>
                <a:latin typeface="+mn-lt"/>
                <a:ea typeface="+mn-ea"/>
                <a:cs typeface="+mn-cs"/>
              </a:rPr>
              <a:t>.</a:t>
            </a:r>
            <a:endParaRPr lang="ru-RU" sz="1200" kern="1200" dirty="0">
              <a:solidFill>
                <a:schemeClr val="tx1"/>
              </a:solidFill>
              <a:latin typeface="+mn-lt"/>
              <a:ea typeface="+mn-ea"/>
              <a:cs typeface="+mn-cs"/>
            </a:endParaRPr>
          </a:p>
          <a:p>
            <a:r>
              <a:rPr lang="ru-RU" sz="1200" kern="1200" dirty="0">
                <a:solidFill>
                  <a:schemeClr val="tx1"/>
                </a:solidFill>
                <a:latin typeface="+mn-lt"/>
                <a:ea typeface="+mn-ea"/>
                <a:cs typeface="+mn-cs"/>
              </a:rPr>
              <a:t>Модель такой разделенной по функциям головки чтения/записи демонстрируется на рис.8, где очень хорошо видно, что запись и чтение осуществляется разными элементами головками. (Головки записи на рис.8 показана для простоты понимания в виде индуктивной ферритовой головки, хотя на самом деле она является тонкопленочной).</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29</a:t>
            </a:fld>
            <a:endParaRPr lang="ru-R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Начиная с 2003 года, в накопителях стала применяться технология перпендикулярной записи (рис.23), значительно увеличившая плотность записи за счет того, что магнитные области располагаются под углом 90° к плоскости магнитного диска. Головки для перпендикулярной записи, обозначаемые как GMR CPP, в принципе, имеют такое же построение, что и классические GMR CIP головки, только со значительно меньшими размерами. Основное отличие касается конструкции головки чтения, т.е. GMR-сенсора.</a:t>
            </a:r>
          </a:p>
          <a:p>
            <a:r>
              <a:rPr lang="ru-RU" sz="1200" kern="1200" dirty="0">
                <a:solidFill>
                  <a:schemeClr val="tx1"/>
                </a:solidFill>
                <a:latin typeface="+mn-lt"/>
                <a:ea typeface="+mn-ea"/>
                <a:cs typeface="+mn-cs"/>
              </a:rPr>
              <a:t>В головках для перпендикулярной записи в основном используются GMR-сенсор типа </a:t>
            </a:r>
            <a:r>
              <a:rPr lang="ru-RU" sz="1200" kern="1200" dirty="0" err="1">
                <a:solidFill>
                  <a:schemeClr val="tx1"/>
                </a:solidFill>
                <a:latin typeface="+mn-lt"/>
                <a:ea typeface="+mn-ea"/>
                <a:cs typeface="+mn-cs"/>
              </a:rPr>
              <a:t>Bottom</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Type</a:t>
            </a:r>
            <a:r>
              <a:rPr lang="ru-RU" sz="1200" kern="1200" dirty="0">
                <a:solidFill>
                  <a:schemeClr val="tx1"/>
                </a:solidFill>
                <a:latin typeface="+mn-lt"/>
                <a:ea typeface="+mn-ea"/>
                <a:cs typeface="+mn-cs"/>
              </a:rPr>
              <a:t> с синтетическим ферромагнетиком. В головке чтения GMR CPP также имеется четыре базовых слоя, однако для повышения чувствительности добавлен еще один дополнительный </a:t>
            </a:r>
            <a:r>
              <a:rPr lang="ru-RU" sz="1200" kern="1200" dirty="0" err="1">
                <a:solidFill>
                  <a:schemeClr val="tx1"/>
                </a:solidFill>
                <a:latin typeface="+mn-lt"/>
                <a:ea typeface="+mn-ea"/>
                <a:cs typeface="+mn-cs"/>
              </a:rPr>
              <a:t>пин-слой</a:t>
            </a:r>
            <a:r>
              <a:rPr lang="ru-RU" sz="1200" kern="1200" dirty="0">
                <a:solidFill>
                  <a:schemeClr val="tx1"/>
                </a:solidFill>
                <a:latin typeface="+mn-lt"/>
                <a:ea typeface="+mn-ea"/>
                <a:cs typeface="+mn-cs"/>
              </a:rPr>
              <a:t> отделенный от основного слоем рутения. Два основных варианта построения CPP GMR сенсоров представлены на рис.23.</a:t>
            </a:r>
          </a:p>
          <a:p>
            <a:endParaRPr lang="ru-RU" dirty="0"/>
          </a:p>
        </p:txBody>
      </p:sp>
      <p:sp>
        <p:nvSpPr>
          <p:cNvPr id="4" name="Номер слайда 3"/>
          <p:cNvSpPr>
            <a:spLocks noGrp="1"/>
          </p:cNvSpPr>
          <p:nvPr>
            <p:ph type="sldNum" sz="quarter" idx="10"/>
          </p:nvPr>
        </p:nvSpPr>
        <p:spPr/>
        <p:txBody>
          <a:bodyPr/>
          <a:lstStyle/>
          <a:p>
            <a:fld id="{92F39945-37B2-46E8-A751-186E97482E7C}" type="slidenum">
              <a:rPr lang="ru-RU" smtClean="0"/>
              <a:pPr/>
              <a:t>30</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 Большинство магнитных дисков состоит из нескольких пластин, расположенных друг под другом, как показано на рис. 2.17. </a:t>
            </a:r>
          </a:p>
          <a:p>
            <a:r>
              <a:rPr lang="ru-RU" sz="1200" kern="1200" dirty="0">
                <a:solidFill>
                  <a:schemeClr val="tx1"/>
                </a:solidFill>
                <a:latin typeface="+mn-lt"/>
                <a:ea typeface="+mn-ea"/>
                <a:cs typeface="+mn-cs"/>
              </a:rPr>
              <a:t>    Каждая поверхность снабжена  кронштейном и головкой. Кронштейны скреплены таким образом, что одновременно могут перемещаться на разные расстояния от оси. Совокупность дорожек, расположенных на одном расстоянии от центра, называется </a:t>
            </a:r>
            <a:r>
              <a:rPr lang="ru-RU" sz="1200" b="1" kern="1200" dirty="0">
                <a:solidFill>
                  <a:schemeClr val="tx1"/>
                </a:solidFill>
                <a:latin typeface="+mn-lt"/>
                <a:ea typeface="+mn-ea"/>
                <a:cs typeface="+mn-cs"/>
              </a:rPr>
              <a:t>цилиндром</a:t>
            </a:r>
            <a:r>
              <a:rPr lang="ru-RU" sz="1200" kern="1200" dirty="0">
                <a:solidFill>
                  <a:schemeClr val="tx1"/>
                </a:solidFill>
                <a:latin typeface="+mn-lt"/>
                <a:ea typeface="+mn-ea"/>
                <a:cs typeface="+mn-cs"/>
              </a:rPr>
              <a:t>.  </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       В современных моделях дисков для ПК устанавливается от 1 до 12 пластин.</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На одной пластине современных высокопроизводительных дисков может храниться до 1 Тбайт данных, и со временем это значение будет наверняка превышено.</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4</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Для программирования ячейки флэш-памяти на управляющий затвор подается</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высокое напряжение (в компьютерном мире напряжение в 12 В считается высоким), ускоряющее процесс инжекции горячих электронов в плавающий затвор.</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Электроны внедряются в плавающий затвор, что приводит к появлению отрицательного заряда внутри транзистора. Внедренный отрицательный заряд увеличивает напряжение, необходимое для включения транзистора; проверяя, включается</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ли канал при высоком или низком напряжении, можно определить, заряжен ли</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плавающий затвор, и таким образом получить результат 0 или 1 для ячейки </a:t>
            </a:r>
            <a:r>
              <a:rPr lang="ru-RU" sz="1200" kern="1200" dirty="0" err="1">
                <a:solidFill>
                  <a:schemeClr val="tx1"/>
                </a:solidFill>
                <a:latin typeface="+mn-lt"/>
                <a:ea typeface="+mn-ea"/>
                <a:cs typeface="+mn-cs"/>
              </a:rPr>
              <a:t>флэшпамяти</a:t>
            </a:r>
            <a:r>
              <a:rPr lang="ru-RU" sz="1200" kern="1200" dirty="0">
                <a:solidFill>
                  <a:schemeClr val="tx1"/>
                </a:solidFill>
                <a:latin typeface="+mn-lt"/>
                <a:ea typeface="+mn-ea"/>
                <a:cs typeface="+mn-cs"/>
              </a:rPr>
              <a:t>. Внедренный заряд остается в транзисторе даже при отключении питания,</a:t>
            </a:r>
            <a:br>
              <a:rPr lang="ru-RU" sz="1200" kern="1200" dirty="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34</a:t>
            </a:fld>
            <a:endParaRPr lang="ru-R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35</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a:solidFill>
                  <a:schemeClr val="tx1"/>
                </a:solidFill>
                <a:latin typeface="+mn-lt"/>
                <a:ea typeface="+mn-ea"/>
                <a:cs typeface="+mn-cs"/>
              </a:rPr>
              <a:t>Дорожкой </a:t>
            </a:r>
            <a:r>
              <a:rPr lang="ru-RU" sz="1200" b="0" i="0" kern="1200" dirty="0">
                <a:solidFill>
                  <a:schemeClr val="tx1"/>
                </a:solidFill>
                <a:latin typeface="+mn-lt"/>
                <a:ea typeface="+mn-ea"/>
                <a:cs typeface="+mn-cs"/>
              </a:rPr>
              <a:t>называется круговая последовательность</a:t>
            </a:r>
            <a:r>
              <a:rPr lang="ru-RU" sz="1200" b="0" i="0" kern="1200" baseline="0" dirty="0">
                <a:solidFill>
                  <a:schemeClr val="tx1"/>
                </a:solidFill>
                <a:latin typeface="+mn-lt"/>
                <a:ea typeface="+mn-ea"/>
                <a:cs typeface="+mn-cs"/>
              </a:rPr>
              <a:t> </a:t>
            </a:r>
            <a:r>
              <a:rPr lang="ru-RU" sz="1200" b="0" i="0" kern="1200" dirty="0">
                <a:solidFill>
                  <a:schemeClr val="tx1"/>
                </a:solidFill>
                <a:latin typeface="+mn-lt"/>
                <a:ea typeface="+mn-ea"/>
                <a:cs typeface="+mn-cs"/>
              </a:rPr>
              <a:t>битов, записанных на диск за его полный оборот. Каждая дорожка делится на </a:t>
            </a:r>
            <a:r>
              <a:rPr lang="ru-RU" sz="1200" b="1" i="0" kern="1200" dirty="0">
                <a:solidFill>
                  <a:schemeClr val="tx1"/>
                </a:solidFill>
                <a:latin typeface="+mn-lt"/>
                <a:ea typeface="+mn-ea"/>
                <a:cs typeface="+mn-cs"/>
              </a:rPr>
              <a:t>секторы </a:t>
            </a:r>
            <a:r>
              <a:rPr lang="ru-RU" sz="1200" b="0" i="0" kern="1200" dirty="0">
                <a:solidFill>
                  <a:schemeClr val="tx1"/>
                </a:solidFill>
                <a:latin typeface="+mn-lt"/>
                <a:ea typeface="+mn-ea"/>
                <a:cs typeface="+mn-cs"/>
              </a:rPr>
              <a:t>фиксированной длины. Каждый сектор обычно содержал 512 байт данных. </a:t>
            </a:r>
            <a:endParaRPr lang="ru-RU" sz="1200" kern="1200" dirty="0">
              <a:solidFill>
                <a:schemeClr val="tx1"/>
              </a:solidFill>
              <a:latin typeface="+mn-lt"/>
              <a:ea typeface="+mn-ea"/>
              <a:cs typeface="+mn-cs"/>
            </a:endParaRPr>
          </a:p>
          <a:p>
            <a:r>
              <a:rPr lang="ru-RU" sz="1200" b="0" i="0" kern="1200" dirty="0">
                <a:solidFill>
                  <a:schemeClr val="tx1"/>
                </a:solidFill>
                <a:latin typeface="+mn-lt"/>
                <a:ea typeface="+mn-ea"/>
                <a:cs typeface="+mn-cs"/>
              </a:rPr>
              <a:t>      Перед данными располагается </a:t>
            </a:r>
            <a:r>
              <a:rPr lang="ru-RU" sz="1200" b="1" i="0" kern="1200" dirty="0">
                <a:solidFill>
                  <a:schemeClr val="tx1"/>
                </a:solidFill>
                <a:latin typeface="+mn-lt"/>
                <a:ea typeface="+mn-ea"/>
                <a:cs typeface="+mn-cs"/>
              </a:rPr>
              <a:t>преамбула </a:t>
            </a:r>
            <a:r>
              <a:rPr lang="ru-RU" sz="1200" b="0" i="0" kern="1200" dirty="0">
                <a:solidFill>
                  <a:schemeClr val="tx1"/>
                </a:solidFill>
                <a:latin typeface="+mn-lt"/>
                <a:ea typeface="+mn-ea"/>
                <a:cs typeface="+mn-cs"/>
              </a:rPr>
              <a:t>(</a:t>
            </a:r>
            <a:r>
              <a:rPr lang="ru-RU" sz="1200" b="0" i="0" kern="1200" dirty="0" err="1">
                <a:solidFill>
                  <a:schemeClr val="tx1"/>
                </a:solidFill>
                <a:latin typeface="+mn-lt"/>
                <a:ea typeface="+mn-ea"/>
                <a:cs typeface="+mn-cs"/>
              </a:rPr>
              <a:t>preamble</a:t>
            </a:r>
            <a:r>
              <a:rPr lang="ru-RU" sz="1200" b="0" i="0" kern="1200" dirty="0">
                <a:solidFill>
                  <a:schemeClr val="tx1"/>
                </a:solidFill>
                <a:latin typeface="+mn-lt"/>
                <a:ea typeface="+mn-ea"/>
                <a:cs typeface="+mn-cs"/>
              </a:rPr>
              <a:t>), которая позволяет головке синхронизироваться перед чтением или записью. После данных идет код исправления ошибок (</a:t>
            </a:r>
            <a:r>
              <a:rPr lang="ru-RU" sz="1200" b="0" i="0" kern="1200" dirty="0" err="1">
                <a:solidFill>
                  <a:schemeClr val="tx1"/>
                </a:solidFill>
                <a:latin typeface="+mn-lt"/>
                <a:ea typeface="+mn-ea"/>
                <a:cs typeface="+mn-cs"/>
              </a:rPr>
              <a:t>ErrorCorrecting</a:t>
            </a:r>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Code</a:t>
            </a:r>
            <a:r>
              <a:rPr lang="ru-RU" sz="1200" b="0" i="0" kern="1200" dirty="0">
                <a:solidFill>
                  <a:schemeClr val="tx1"/>
                </a:solidFill>
                <a:latin typeface="+mn-lt"/>
                <a:ea typeface="+mn-ea"/>
                <a:cs typeface="+mn-cs"/>
              </a:rPr>
              <a:t>, ECC), в качестве которого используется код Хэмминга или чаще </a:t>
            </a:r>
            <a:r>
              <a:rPr lang="ru-RU" sz="1200" b="1" i="0" kern="1200" dirty="0">
                <a:solidFill>
                  <a:schemeClr val="tx1"/>
                </a:solidFill>
                <a:latin typeface="+mn-lt"/>
                <a:ea typeface="+mn-ea"/>
                <a:cs typeface="+mn-cs"/>
              </a:rPr>
              <a:t>код Рида–Соломона</a:t>
            </a:r>
            <a:r>
              <a:rPr lang="ru-RU" sz="1200" b="0" i="0" kern="1200" dirty="0">
                <a:solidFill>
                  <a:schemeClr val="tx1"/>
                </a:solidFill>
                <a:latin typeface="+mn-lt"/>
                <a:ea typeface="+mn-ea"/>
                <a:cs typeface="+mn-cs"/>
              </a:rPr>
              <a:t>, позволяющий исправлять множественные ошибки,</a:t>
            </a:r>
            <a:br>
              <a:rPr lang="ru-RU" sz="1200" kern="1200" dirty="0">
                <a:solidFill>
                  <a:schemeClr val="tx1"/>
                </a:solidFill>
                <a:latin typeface="+mn-lt"/>
                <a:ea typeface="+mn-ea"/>
                <a:cs typeface="+mn-cs"/>
              </a:rPr>
            </a:br>
            <a:r>
              <a:rPr lang="ru-RU" sz="1200" b="0" i="0" kern="1200" dirty="0">
                <a:solidFill>
                  <a:schemeClr val="tx1"/>
                </a:solidFill>
                <a:latin typeface="+mn-lt"/>
                <a:ea typeface="+mn-ea"/>
                <a:cs typeface="+mn-cs"/>
              </a:rPr>
              <a:t>а не только одиночные. </a:t>
            </a:r>
            <a:endParaRPr lang="ru-RU" sz="1200" kern="1200" dirty="0">
              <a:solidFill>
                <a:schemeClr val="tx1"/>
              </a:solidFill>
              <a:latin typeface="+mn-lt"/>
              <a:ea typeface="+mn-ea"/>
              <a:cs typeface="+mn-cs"/>
            </a:endParaRPr>
          </a:p>
          <a:p>
            <a:r>
              <a:rPr lang="ru-RU" sz="1200" b="0" i="0" kern="1200" dirty="0">
                <a:solidFill>
                  <a:schemeClr val="tx1"/>
                </a:solidFill>
                <a:latin typeface="+mn-lt"/>
                <a:ea typeface="+mn-ea"/>
                <a:cs typeface="+mn-cs"/>
              </a:rPr>
              <a:t>      Между соседними секторами находится </a:t>
            </a:r>
            <a:r>
              <a:rPr lang="ru-RU" sz="1200" b="1" i="0" kern="1200" dirty="0">
                <a:solidFill>
                  <a:schemeClr val="tx1"/>
                </a:solidFill>
                <a:latin typeface="+mn-lt"/>
                <a:ea typeface="+mn-ea"/>
                <a:cs typeface="+mn-cs"/>
              </a:rPr>
              <a:t>межсекторный интервал</a:t>
            </a:r>
            <a:r>
              <a:rPr lang="ru-RU" sz="1200" b="0" i="0" kern="1200" dirty="0">
                <a:solidFill>
                  <a:schemeClr val="tx1"/>
                </a:solidFill>
                <a:latin typeface="+mn-lt"/>
                <a:ea typeface="+mn-ea"/>
                <a:cs typeface="+mn-cs"/>
              </a:rPr>
              <a:t>. Многие производители указывают размер неформатированного диска (как будто каждая дорожка содержит только данные), хотя честнее было бы указывать вместимость форматированного диска, на котором не учитываются преамбулы, ECC-коды и межсекторные интервалы. Емкость форматированного диска обычно на 15 % меньше неформатированного.</a:t>
            </a:r>
            <a:endParaRPr lang="ru-RU" sz="1200" kern="1200" dirty="0">
              <a:solidFill>
                <a:schemeClr val="tx1"/>
              </a:solidFill>
              <a:latin typeface="+mn-lt"/>
              <a:ea typeface="+mn-ea"/>
              <a:cs typeface="+mn-cs"/>
            </a:endParaRPr>
          </a:p>
          <a:p>
            <a:r>
              <a:rPr lang="ru-RU" sz="1200" kern="1200" dirty="0">
                <a:solidFill>
                  <a:schemeClr val="tx1"/>
                </a:solidFill>
                <a:latin typeface="+mn-lt"/>
                <a:ea typeface="+mn-ea"/>
                <a:cs typeface="+mn-cs"/>
              </a:rPr>
              <a:t>У всех дисков есть кронштейны, они могут перемещаться туда и обратно по</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радиусу на разные расстояния от шпинделя, вокруг которого вращается диск.</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На разных расстояниях от оси записываются разные дорожки. Таким образом,</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дорожки представляют собой ряд концентрических кругов, расположенных вокруг шпинделя. Ширина дорожки зависит от величины головки и от точности</a:t>
            </a:r>
            <a:r>
              <a:rPr lang="en-US" sz="1200" kern="1200" dirty="0">
                <a:solidFill>
                  <a:schemeClr val="tx1"/>
                </a:solidFill>
                <a:latin typeface="+mn-lt"/>
                <a:ea typeface="+mn-ea"/>
                <a:cs typeface="+mn-cs"/>
              </a:rPr>
              <a:t> </a:t>
            </a:r>
            <a:r>
              <a:rPr lang="ru-RU" sz="1200" kern="1200" dirty="0">
                <a:solidFill>
                  <a:schemeClr val="tx1"/>
                </a:solidFill>
                <a:latin typeface="+mn-lt"/>
                <a:ea typeface="+mn-ea"/>
                <a:cs typeface="+mn-cs"/>
              </a:rPr>
              <a:t>ее перемещения. </a:t>
            </a:r>
            <a:endParaRPr lang="en-US" sz="1200" kern="1200" dirty="0">
              <a:solidFill>
                <a:schemeClr val="tx1"/>
              </a:solidFill>
              <a:latin typeface="+mn-lt"/>
              <a:ea typeface="+mn-ea"/>
              <a:cs typeface="+mn-cs"/>
            </a:endParaRPr>
          </a:p>
          <a:p>
            <a:r>
              <a:rPr lang="ru-RU" sz="1200" kern="1200" dirty="0">
                <a:solidFill>
                  <a:schemeClr val="tx1"/>
                </a:solidFill>
                <a:latin typeface="+mn-lt"/>
                <a:ea typeface="+mn-ea"/>
                <a:cs typeface="+mn-cs"/>
              </a:rPr>
              <a:t>Следует отметить, что дорожка — это не углубление на поверхности диска, а просто кольцо намагниченного материала, которое</a:t>
            </a:r>
            <a:r>
              <a:rPr lang="en-US" sz="1200" kern="1200" dirty="0">
                <a:solidFill>
                  <a:schemeClr val="tx1"/>
                </a:solidFill>
                <a:latin typeface="+mn-lt"/>
                <a:ea typeface="+mn-ea"/>
                <a:cs typeface="+mn-cs"/>
              </a:rPr>
              <a:t> </a:t>
            </a:r>
            <a:r>
              <a:rPr lang="ru-RU" sz="1200" kern="1200" dirty="0">
                <a:solidFill>
                  <a:schemeClr val="tx1"/>
                </a:solidFill>
                <a:latin typeface="+mn-lt"/>
                <a:ea typeface="+mn-ea"/>
                <a:cs typeface="+mn-cs"/>
              </a:rPr>
              <a:t>отделяется от других дорожек небольшими пограничными областями</a:t>
            </a:r>
            <a:endParaRPr lang="ru-RU" sz="1200" b="0" i="0" u="none" strike="noStrike" kern="1200" baseline="0" dirty="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AA232C35-9E0B-4CDB-82A1-F8AB93BD6980}" type="slidenum">
              <a:rPr lang="ru-RU" smtClean="0"/>
              <a:pPr/>
              <a:t>5</a:t>
            </a:fld>
            <a:endParaRPr lang="ru-RU"/>
          </a:p>
        </p:txBody>
      </p:sp>
    </p:spTree>
    <p:extLst>
      <p:ext uri="{BB962C8B-B14F-4D97-AF65-F5344CB8AC3E}">
        <p14:creationId xmlns:p14="http://schemas.microsoft.com/office/powerpoint/2010/main" val="1401217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Раньше при производстве дисков изготовители</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создавали максимально возможную плотность записи на внутренней дорожке,</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и при продвижении от центра диска плотность записи постепенно снижалась.</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Если дорожка содержит, например, 18 секторов, то каждый из них занимает дугу</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 20°, и не важно, на каком цилиндре находится эта дорожка.</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        В настоящее время используется другая стратегия. Цилиндры делятся на</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зоны (на диске их обычно от 10 до 30). При продвижении от центра диска</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число секторов на дорожке в каждой зоне возрастает. Это усложняет структуру</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информации на дорожке, но зато повышает емкость диска, что считается более</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важным. Все секторы имеют одинаковый размер</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sz="1200" b="1" i="0" kern="1200" dirty="0">
                <a:solidFill>
                  <a:schemeClr val="tx1"/>
                </a:solidFill>
                <a:latin typeface="+mn-lt"/>
                <a:ea typeface="+mn-ea"/>
                <a:cs typeface="+mn-cs"/>
              </a:rPr>
              <a:t>LBA</a:t>
            </a:r>
            <a:r>
              <a:rPr lang="ru-RU" sz="1200" b="0" i="0" kern="1200" dirty="0">
                <a:solidFill>
                  <a:schemeClr val="tx1"/>
                </a:solidFill>
                <a:latin typeface="+mn-lt"/>
                <a:ea typeface="+mn-ea"/>
                <a:cs typeface="+mn-cs"/>
              </a:rPr>
              <a:t> (англ. </a:t>
            </a:r>
            <a:r>
              <a:rPr lang="ru-RU" sz="1200" b="0" i="1" kern="1200" dirty="0" err="1">
                <a:solidFill>
                  <a:schemeClr val="tx1"/>
                </a:solidFill>
                <a:latin typeface="+mn-lt"/>
                <a:ea typeface="+mn-ea"/>
                <a:cs typeface="+mn-cs"/>
              </a:rPr>
              <a:t>Logical</a:t>
            </a:r>
            <a:r>
              <a:rPr lang="ru-RU" sz="1200" b="0" i="1" kern="1200" dirty="0">
                <a:solidFill>
                  <a:schemeClr val="tx1"/>
                </a:solidFill>
                <a:latin typeface="+mn-lt"/>
                <a:ea typeface="+mn-ea"/>
                <a:cs typeface="+mn-cs"/>
              </a:rPr>
              <a:t> </a:t>
            </a:r>
            <a:r>
              <a:rPr lang="ru-RU" sz="1200" b="0" i="1" kern="1200" dirty="0" err="1">
                <a:solidFill>
                  <a:schemeClr val="tx1"/>
                </a:solidFill>
                <a:latin typeface="+mn-lt"/>
                <a:ea typeface="+mn-ea"/>
                <a:cs typeface="+mn-cs"/>
              </a:rPr>
              <a:t>block</a:t>
            </a:r>
            <a:r>
              <a:rPr lang="ru-RU" sz="1200" b="0" i="1" kern="1200" dirty="0">
                <a:solidFill>
                  <a:schemeClr val="tx1"/>
                </a:solidFill>
                <a:latin typeface="+mn-lt"/>
                <a:ea typeface="+mn-ea"/>
                <a:cs typeface="+mn-cs"/>
              </a:rPr>
              <a:t> </a:t>
            </a:r>
            <a:r>
              <a:rPr lang="ru-RU" sz="1200" b="0" i="1" kern="1200" dirty="0" err="1">
                <a:solidFill>
                  <a:schemeClr val="tx1"/>
                </a:solidFill>
                <a:latin typeface="+mn-lt"/>
                <a:ea typeface="+mn-ea"/>
                <a:cs typeface="+mn-cs"/>
              </a:rPr>
              <a:t>addressing</a:t>
            </a:r>
            <a:r>
              <a:rPr lang="ru-RU" sz="1200" b="0" i="0" kern="1200" dirty="0">
                <a:solidFill>
                  <a:schemeClr val="tx1"/>
                </a:solidFill>
                <a:latin typeface="+mn-lt"/>
                <a:ea typeface="+mn-ea"/>
                <a:cs typeface="+mn-cs"/>
              </a:rPr>
              <a:t>) — механизм адресации и доступа к блоку данных на жёстком или оптическом диске, при котором системному контроллеру нет необходимости учитывать геометрию самого жесткого диска (количество цилиндров, сторон, секторов на цилиндре). Контроллеры современных IDE дисков в качестве основного режима трансляции адреса используют LBA.</a:t>
            </a:r>
          </a:p>
          <a:p>
            <a:r>
              <a:rPr lang="ru-RU" sz="1200" b="0" i="0" kern="1200" dirty="0">
                <a:solidFill>
                  <a:schemeClr val="tx1"/>
                </a:solidFill>
                <a:latin typeface="+mn-lt"/>
                <a:ea typeface="+mn-ea"/>
                <a:cs typeface="+mn-cs"/>
              </a:rPr>
              <a:t>Привод, способный поддерживать режим LBA, сообщает об этом в информации идентификации привода.</a:t>
            </a:r>
          </a:p>
          <a:p>
            <a:r>
              <a:rPr lang="ru-RU" sz="1200" b="0" i="0" kern="1200" dirty="0">
                <a:solidFill>
                  <a:schemeClr val="tx1"/>
                </a:solidFill>
                <a:latin typeface="+mn-lt"/>
                <a:ea typeface="+mn-ea"/>
                <a:cs typeface="+mn-cs"/>
              </a:rPr>
              <a:t>Суть LBA состоит в том, что каждый блок, адресуемый на жёстком диске имеет свой номер, целое число, начиная с нуля и т. д. (то есть первый блок LBA=0, второй LBA=1, ...)</a:t>
            </a:r>
          </a:p>
          <a:p>
            <a:r>
              <a:rPr lang="ru-RU" sz="1200" b="0" i="0" kern="1200" dirty="0">
                <a:solidFill>
                  <a:schemeClr val="tx1"/>
                </a:solidFill>
                <a:latin typeface="+mn-lt"/>
                <a:ea typeface="+mn-ea"/>
                <a:cs typeface="+mn-cs"/>
              </a:rPr>
              <a:t>LBA 0 = Цилиндр 0/Головка 0/Сектор 1</a:t>
            </a:r>
          </a:p>
          <a:p>
            <a:endParaRPr lang="ru-RU" sz="1200" b="0" i="0" kern="1200" dirty="0">
              <a:solidFill>
                <a:schemeClr val="tx1"/>
              </a:solidFill>
              <a:latin typeface="+mn-lt"/>
              <a:ea typeface="+mn-ea"/>
              <a:cs typeface="+mn-cs"/>
            </a:endParaRPr>
          </a:p>
          <a:p>
            <a:r>
              <a:rPr lang="ru-RU" sz="1200" b="0" i="0" kern="1200" dirty="0">
                <a:solidFill>
                  <a:schemeClr val="tx1"/>
                </a:solidFill>
                <a:latin typeface="+mn-lt"/>
                <a:ea typeface="+mn-ea"/>
                <a:cs typeface="+mn-cs"/>
              </a:rPr>
              <a:t>Еще одно преимущество метода </a:t>
            </a:r>
            <a:r>
              <a:rPr lang="ru-RU" sz="1200" b="0" i="0" kern="1200" dirty="0" err="1">
                <a:solidFill>
                  <a:schemeClr val="tx1"/>
                </a:solidFill>
                <a:latin typeface="+mn-lt"/>
                <a:ea typeface="+mn-ea"/>
                <a:cs typeface="+mn-cs"/>
              </a:rPr>
              <a:t>адресования</a:t>
            </a:r>
            <a:r>
              <a:rPr lang="ru-RU" sz="1200" b="0" i="0" kern="1200" dirty="0">
                <a:solidFill>
                  <a:schemeClr val="tx1"/>
                </a:solidFill>
                <a:latin typeface="+mn-lt"/>
                <a:ea typeface="+mn-ea"/>
                <a:cs typeface="+mn-cs"/>
              </a:rPr>
              <a:t> LBA — то, что ограничение размера диска обусловлено лишь разрядностью LBA. В настоящее время для задания номера блока используется 48 бит, что при использовании двоичной системы исчисления даёт возможность адресовать на приводе (2</a:t>
            </a:r>
            <a:r>
              <a:rPr lang="ru-RU" sz="1200" b="0" i="0" kern="1200" baseline="30000" dirty="0">
                <a:solidFill>
                  <a:schemeClr val="tx1"/>
                </a:solidFill>
                <a:latin typeface="+mn-lt"/>
                <a:ea typeface="+mn-ea"/>
                <a:cs typeface="+mn-cs"/>
              </a:rPr>
              <a:t>48</a:t>
            </a:r>
            <a:r>
              <a:rPr lang="ru-RU" sz="1200" b="0" i="0" kern="1200" dirty="0">
                <a:solidFill>
                  <a:schemeClr val="tx1"/>
                </a:solidFill>
                <a:latin typeface="+mn-lt"/>
                <a:ea typeface="+mn-ea"/>
                <a:cs typeface="+mn-cs"/>
              </a:rPr>
              <a:t>) 281 474 976 710 656 блоков (то есть, при блоке в 512 байт, 128 </a:t>
            </a:r>
            <a:r>
              <a:rPr lang="ru-RU" sz="1200" b="0" i="0" kern="1200" dirty="0" err="1">
                <a:solidFill>
                  <a:schemeClr val="tx1"/>
                </a:solidFill>
                <a:latin typeface="+mn-lt"/>
                <a:ea typeface="+mn-ea"/>
                <a:cs typeface="+mn-cs"/>
              </a:rPr>
              <a:t>ПиБ</a:t>
            </a:r>
            <a:r>
              <a:rPr lang="ru-RU" sz="1200" b="0" i="0" kern="1200" dirty="0">
                <a:solidFill>
                  <a:schemeClr val="tx1"/>
                </a:solidFill>
                <a:latin typeface="+mn-lt"/>
                <a:ea typeface="+mn-ea"/>
                <a:cs typeface="+mn-cs"/>
              </a:rPr>
              <a:t>).</a:t>
            </a:r>
          </a:p>
          <a:p>
            <a:r>
              <a:rPr lang="ru-RU" sz="1200" b="0" i="0" kern="1200" dirty="0">
                <a:solidFill>
                  <a:schemeClr val="tx1"/>
                </a:solidFill>
                <a:latin typeface="+mn-lt"/>
                <a:ea typeface="+mn-ea"/>
                <a:cs typeface="+mn-cs"/>
              </a:rPr>
              <a:t>LBA заменяет собой более ранние схемы (</a:t>
            </a:r>
            <a:r>
              <a:rPr lang="ru-RU" sz="1200" b="0" i="0" u="sng" kern="1200" dirty="0">
                <a:solidFill>
                  <a:schemeClr val="tx1"/>
                </a:solidFill>
                <a:latin typeface="+mn-lt"/>
                <a:ea typeface="+mn-ea"/>
                <a:cs typeface="+mn-cs"/>
              </a:rPr>
              <a:t>CHS</a:t>
            </a:r>
            <a:r>
              <a:rPr lang="ru-RU" sz="1200" b="0" i="0" kern="1200" dirty="0">
                <a:solidFill>
                  <a:schemeClr val="tx1"/>
                </a:solidFill>
                <a:latin typeface="+mn-lt"/>
                <a:ea typeface="+mn-ea"/>
                <a:cs typeface="+mn-cs"/>
              </a:rPr>
              <a:t> и </a:t>
            </a:r>
            <a:r>
              <a:rPr lang="ru-RU" sz="1200" b="0" i="0" kern="1200" dirty="0" err="1">
                <a:solidFill>
                  <a:schemeClr val="tx1"/>
                </a:solidFill>
                <a:latin typeface="+mn-lt"/>
                <a:ea typeface="+mn-ea"/>
                <a:cs typeface="+mn-cs"/>
              </a:rPr>
              <a:t>Large</a:t>
            </a:r>
            <a:r>
              <a:rPr lang="ru-RU" sz="1200" b="0" i="0" kern="1200" dirty="0">
                <a:solidFill>
                  <a:schemeClr val="tx1"/>
                </a:solidFill>
                <a:latin typeface="+mn-lt"/>
                <a:ea typeface="+mn-ea"/>
                <a:cs typeface="+mn-cs"/>
              </a:rPr>
              <a:t>), в которых нужно было учитывать физические особенности устройства дисков.</a:t>
            </a:r>
          </a:p>
          <a:p>
            <a:endParaRPr lang="ru-RU" sz="1200" b="0" i="0" kern="1200" dirty="0">
              <a:solidFill>
                <a:schemeClr val="tx1"/>
              </a:solidFill>
              <a:latin typeface="+mn-lt"/>
              <a:ea typeface="+mn-ea"/>
              <a:cs typeface="+mn-cs"/>
            </a:endParaRPr>
          </a:p>
          <a:p>
            <a:r>
              <a:rPr lang="ru-RU" sz="1200" b="0" i="0" kern="1200" dirty="0">
                <a:solidFill>
                  <a:schemeClr val="tx1"/>
                </a:solidFill>
                <a:latin typeface="+mn-lt"/>
                <a:ea typeface="+mn-ea"/>
                <a:cs typeface="+mn-cs"/>
              </a:rPr>
              <a:t>Технический комитет X3T10 установил правила получения адреса блока в режиме LBA:</a:t>
            </a:r>
          </a:p>
          <a:p>
            <a:r>
              <a:rPr lang="ru-RU" sz="1200" b="0" i="0" kern="1200" dirty="0">
                <a:solidFill>
                  <a:schemeClr val="tx1"/>
                </a:solidFill>
                <a:latin typeface="+mn-lt"/>
                <a:ea typeface="+mn-ea"/>
                <a:cs typeface="+mn-cs"/>
              </a:rPr>
              <a:t>· LBA — адрес блока по LBA.</a:t>
            </a:r>
          </a:p>
          <a:p>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Cylinder</a:t>
            </a:r>
            <a:r>
              <a:rPr lang="ru-RU" sz="1200" b="0" i="0" kern="1200" dirty="0">
                <a:solidFill>
                  <a:schemeClr val="tx1"/>
                </a:solidFill>
                <a:latin typeface="+mn-lt"/>
                <a:ea typeface="+mn-ea"/>
                <a:cs typeface="+mn-cs"/>
              </a:rPr>
              <a:t> — номер цилиндра.</a:t>
            </a:r>
          </a:p>
          <a:p>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noofheads</a:t>
            </a:r>
            <a:r>
              <a:rPr lang="ru-RU" sz="1200" b="0" i="0" kern="1200" dirty="0">
                <a:solidFill>
                  <a:schemeClr val="tx1"/>
                </a:solidFill>
                <a:latin typeface="+mn-lt"/>
                <a:ea typeface="+mn-ea"/>
                <a:cs typeface="+mn-cs"/>
              </a:rPr>
              <a:t> — количество головок.</a:t>
            </a:r>
          </a:p>
          <a:p>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heads</a:t>
            </a:r>
            <a:r>
              <a:rPr lang="ru-RU" sz="1200" b="0" i="0" kern="1200" dirty="0">
                <a:solidFill>
                  <a:schemeClr val="tx1"/>
                </a:solidFill>
                <a:latin typeface="+mn-lt"/>
                <a:ea typeface="+mn-ea"/>
                <a:cs typeface="+mn-cs"/>
              </a:rPr>
              <a:t> — номер выбранной головки.</a:t>
            </a:r>
          </a:p>
          <a:p>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sectors</a:t>
            </a:r>
            <a:r>
              <a:rPr lang="ru-RU" sz="1200" b="0" i="0" kern="1200" dirty="0">
                <a:solidFill>
                  <a:schemeClr val="tx1"/>
                </a:solidFill>
                <a:latin typeface="+mn-lt"/>
                <a:ea typeface="+mn-ea"/>
                <a:cs typeface="+mn-cs"/>
              </a:rPr>
              <a:t>/</a:t>
            </a:r>
            <a:r>
              <a:rPr lang="ru-RU" sz="1200" b="0" i="0" kern="1200" dirty="0" err="1">
                <a:solidFill>
                  <a:schemeClr val="tx1"/>
                </a:solidFill>
                <a:latin typeface="+mn-lt"/>
                <a:ea typeface="+mn-ea"/>
                <a:cs typeface="+mn-cs"/>
              </a:rPr>
              <a:t>track</a:t>
            </a:r>
            <a:r>
              <a:rPr lang="ru-RU" sz="1200" b="0" i="0" kern="1200" dirty="0">
                <a:solidFill>
                  <a:schemeClr val="tx1"/>
                </a:solidFill>
                <a:latin typeface="+mn-lt"/>
                <a:ea typeface="+mn-ea"/>
                <a:cs typeface="+mn-cs"/>
              </a:rPr>
              <a:t> — количество секторов на одной дорожке.</a:t>
            </a:r>
          </a:p>
          <a:p>
            <a:r>
              <a:rPr lang="ru-RU" sz="1200" b="0" i="0" kern="1200" dirty="0">
                <a:solidFill>
                  <a:schemeClr val="tx1"/>
                </a:solidFill>
                <a:latin typeface="+mn-lt"/>
                <a:ea typeface="+mn-ea"/>
                <a:cs typeface="+mn-cs"/>
              </a:rPr>
              <a:t>· </a:t>
            </a:r>
            <a:r>
              <a:rPr lang="ru-RU" sz="1200" b="0" i="0" kern="1200" dirty="0" err="1">
                <a:solidFill>
                  <a:schemeClr val="tx1"/>
                </a:solidFill>
                <a:latin typeface="+mn-lt"/>
                <a:ea typeface="+mn-ea"/>
                <a:cs typeface="+mn-cs"/>
              </a:rPr>
              <a:t>Sector</a:t>
            </a:r>
            <a:r>
              <a:rPr lang="ru-RU" sz="1200" b="0" i="0" kern="1200" dirty="0">
                <a:solidFill>
                  <a:schemeClr val="tx1"/>
                </a:solidFill>
                <a:latin typeface="+mn-lt"/>
                <a:ea typeface="+mn-ea"/>
                <a:cs typeface="+mn-cs"/>
              </a:rPr>
              <a:t> — номер сектора.</a:t>
            </a:r>
          </a:p>
          <a:p>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11</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ru-RU" sz="1200" kern="1200" dirty="0">
                <a:solidFill>
                  <a:schemeClr val="tx1"/>
                </a:solidFill>
                <a:latin typeface="+mn-lt"/>
                <a:ea typeface="+mn-ea"/>
                <a:cs typeface="+mn-cs"/>
              </a:rPr>
              <a:t>Стандарт </a:t>
            </a:r>
            <a:r>
              <a:rPr lang="ru-RU" sz="1200" b="1" kern="1200" dirty="0">
                <a:solidFill>
                  <a:schemeClr val="tx1"/>
                </a:solidFill>
                <a:latin typeface="+mn-lt"/>
                <a:ea typeface="+mn-ea"/>
                <a:cs typeface="+mn-cs"/>
              </a:rPr>
              <a:t>EIDE</a:t>
            </a:r>
            <a:r>
              <a:rPr lang="ru-RU" sz="1200" kern="1200" dirty="0">
                <a:solidFill>
                  <a:schemeClr val="tx1"/>
                </a:solidFill>
                <a:latin typeface="+mn-lt"/>
                <a:ea typeface="+mn-ea"/>
                <a:cs typeface="+mn-cs"/>
              </a:rPr>
              <a:t> совершенствовался вместе с развитием технологического</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прогресса, но тем не менее его преемника назвали </a:t>
            </a:r>
            <a:r>
              <a:rPr lang="ru-RU" sz="1200" b="1" kern="1200" dirty="0">
                <a:solidFill>
                  <a:schemeClr val="tx1"/>
                </a:solidFill>
                <a:latin typeface="+mn-lt"/>
                <a:ea typeface="+mn-ea"/>
                <a:cs typeface="+mn-cs"/>
              </a:rPr>
              <a:t>ATA-3 </a:t>
            </a:r>
            <a:r>
              <a:rPr lang="ru-RU" sz="1200" kern="1200" dirty="0">
                <a:solidFill>
                  <a:schemeClr val="tx1"/>
                </a:solidFill>
                <a:latin typeface="+mn-lt"/>
                <a:ea typeface="+mn-ea"/>
                <a:cs typeface="+mn-cs"/>
              </a:rPr>
              <a:t>(AT </a:t>
            </a:r>
            <a:r>
              <a:rPr lang="ru-RU" sz="1200" kern="1200" dirty="0" err="1">
                <a:solidFill>
                  <a:schemeClr val="tx1"/>
                </a:solidFill>
                <a:latin typeface="+mn-lt"/>
                <a:ea typeface="+mn-ea"/>
                <a:cs typeface="+mn-cs"/>
              </a:rPr>
              <a:t>Attachment</a:t>
            </a:r>
            <a:r>
              <a:rPr lang="ru-RU" sz="1200" kern="1200" dirty="0">
                <a:solidFill>
                  <a:schemeClr val="tx1"/>
                </a:solidFill>
                <a:latin typeface="+mn-lt"/>
                <a:ea typeface="+mn-ea"/>
                <a:cs typeface="+mn-cs"/>
              </a:rPr>
              <a:t>), что</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выглядело как намек на системы IBM PC/AT (сокращение AT, образованное</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от словосочетания </a:t>
            </a:r>
            <a:r>
              <a:rPr lang="ru-RU" sz="1200" kern="1200" dirty="0" err="1">
                <a:solidFill>
                  <a:schemeClr val="tx1"/>
                </a:solidFill>
                <a:latin typeface="+mn-lt"/>
                <a:ea typeface="+mn-ea"/>
                <a:cs typeface="+mn-cs"/>
              </a:rPr>
              <a:t>Advanced</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Technology</a:t>
            </a:r>
            <a:r>
              <a:rPr lang="ru-RU" sz="1200" kern="1200" dirty="0">
                <a:solidFill>
                  <a:schemeClr val="tx1"/>
                </a:solidFill>
                <a:latin typeface="+mn-lt"/>
                <a:ea typeface="+mn-ea"/>
                <a:cs typeface="+mn-cs"/>
              </a:rPr>
              <a:t> — «прогрессивная технология», в этом</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контексте относилось к прогрессивному на тот момент 16-разрядному процессору</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 тактовой частотой 8 МГц.) Следующая версия стандарта, названная </a:t>
            </a:r>
            <a:r>
              <a:rPr lang="ru-RU" sz="1200" b="1" kern="1200" dirty="0">
                <a:solidFill>
                  <a:schemeClr val="tx1"/>
                </a:solidFill>
                <a:latin typeface="+mn-lt"/>
                <a:ea typeface="+mn-ea"/>
                <a:cs typeface="+mn-cs"/>
              </a:rPr>
              <a:t>ATAPI-4</a:t>
            </a:r>
            <a:br>
              <a:rPr lang="ru-RU" sz="1200" b="1" kern="1200" dirty="0">
                <a:solidFill>
                  <a:schemeClr val="tx1"/>
                </a:solidFill>
                <a:latin typeface="+mn-lt"/>
                <a:ea typeface="+mn-ea"/>
                <a:cs typeface="+mn-cs"/>
              </a:rPr>
            </a:br>
            <a:r>
              <a:rPr lang="ru-RU" sz="1200" kern="1200" dirty="0">
                <a:solidFill>
                  <a:schemeClr val="tx1"/>
                </a:solidFill>
                <a:latin typeface="+mn-lt"/>
                <a:ea typeface="+mn-ea"/>
                <a:cs typeface="+mn-cs"/>
              </a:rPr>
              <a:t>(ATA </a:t>
            </a:r>
            <a:r>
              <a:rPr lang="ru-RU" sz="1200" kern="1200" dirty="0" err="1">
                <a:solidFill>
                  <a:schemeClr val="tx1"/>
                </a:solidFill>
                <a:latin typeface="+mn-lt"/>
                <a:ea typeface="+mn-ea"/>
                <a:cs typeface="+mn-cs"/>
              </a:rPr>
              <a:t>Packet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Interface</a:t>
            </a:r>
            <a:r>
              <a:rPr lang="ru-RU" sz="1200" kern="1200" dirty="0">
                <a:solidFill>
                  <a:schemeClr val="tx1"/>
                </a:solidFill>
                <a:latin typeface="+mn-lt"/>
                <a:ea typeface="+mn-ea"/>
                <a:cs typeface="+mn-cs"/>
              </a:rPr>
              <a:t> — пакетный интерфейс ATA), отличалась скоростью</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33 Мбит/с. В версии ATAPI-5 она достигла 66 Мбит/с.</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Поскольку ограничение в 128 Гбайт, установленное 28-разрядными линейными адресами, становилось все более болезненным, в стандарте ATAPI-6</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размер LBA-адреса был увеличен до 48 бит. Лимит этого стандарта — 248 </a:t>
            </a:r>
            <a:r>
              <a:rPr lang="ru-RU" sz="1200" kern="1200" dirty="0">
                <a:solidFill>
                  <a:schemeClr val="tx1"/>
                </a:solidFill>
                <a:latin typeface="+mn-lt"/>
                <a:ea typeface="+mn-ea"/>
                <a:cs typeface="+mn-cs"/>
                <a:sym typeface="Symbol"/>
              </a:rPr>
              <a:t></a:t>
            </a:r>
            <a:r>
              <a:rPr lang="ru-RU" sz="1200" kern="1200" dirty="0">
                <a:solidFill>
                  <a:schemeClr val="tx1"/>
                </a:solidFill>
                <a:latin typeface="+mn-lt"/>
                <a:ea typeface="+mn-ea"/>
                <a:cs typeface="+mn-cs"/>
              </a:rPr>
              <a:t> 29</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(128 Пбайт). Если емкость дисков будет ежегодно возрастать на 50 %, 48-разрядные LBA-адреса останутся актуальными приблизительно до 2035 года. Узнать</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о том, как решится эта проблема, вы, вероятно, сможете издания эдак из 11-го</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этой книги. Скорее всего, следующим шагом будет увеличение размера </a:t>
            </a:r>
            <a:r>
              <a:rPr lang="ru-RU" sz="1200" kern="1200" dirty="0" err="1">
                <a:solidFill>
                  <a:schemeClr val="tx1"/>
                </a:solidFill>
                <a:latin typeface="+mn-lt"/>
                <a:ea typeface="+mn-ea"/>
                <a:cs typeface="+mn-cs"/>
              </a:rPr>
              <a:t>LBAадреса</a:t>
            </a:r>
            <a:r>
              <a:rPr lang="ru-RU" sz="1200" kern="1200" dirty="0">
                <a:solidFill>
                  <a:schemeClr val="tx1"/>
                </a:solidFill>
                <a:latin typeface="+mn-lt"/>
                <a:ea typeface="+mn-ea"/>
                <a:cs typeface="+mn-cs"/>
              </a:rPr>
              <a:t> до 64 бит. В стандарте ATAPI-6 скорость передачи данных удалось довести</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до 100 Мбит/с. Кроме того, впервые было уделено внимание проблеме шума.</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Настоящий прорыв был совершен в стандарте ATAPI-7. Вместо расширения</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разъема диска (и, соответственно, скорости передачи данных) появилась спецификация последовательного интерфейса ATA (</a:t>
            </a:r>
            <a:r>
              <a:rPr lang="ru-RU" sz="1200" kern="1200" dirty="0" err="1">
                <a:solidFill>
                  <a:schemeClr val="tx1"/>
                </a:solidFill>
                <a:latin typeface="+mn-lt"/>
                <a:ea typeface="+mn-ea"/>
                <a:cs typeface="+mn-cs"/>
              </a:rPr>
              <a:t>Serial</a:t>
            </a:r>
            <a:r>
              <a:rPr lang="ru-RU" sz="1200" kern="1200" dirty="0">
                <a:solidFill>
                  <a:schemeClr val="tx1"/>
                </a:solidFill>
                <a:latin typeface="+mn-lt"/>
                <a:ea typeface="+mn-ea"/>
                <a:cs typeface="+mn-cs"/>
              </a:rPr>
              <a:t> ATA, </a:t>
            </a:r>
            <a:r>
              <a:rPr lang="ru-RU" sz="1200" b="1" kern="1200" dirty="0">
                <a:solidFill>
                  <a:schemeClr val="tx1"/>
                </a:solidFill>
                <a:latin typeface="+mn-lt"/>
                <a:ea typeface="+mn-ea"/>
                <a:cs typeface="+mn-cs"/>
              </a:rPr>
              <a:t>SATA</a:t>
            </a:r>
            <a:r>
              <a:rPr lang="ru-RU" sz="1200" kern="1200" dirty="0">
                <a:solidFill>
                  <a:schemeClr val="tx1"/>
                </a:solidFill>
                <a:latin typeface="+mn-lt"/>
                <a:ea typeface="+mn-ea"/>
                <a:cs typeface="+mn-cs"/>
              </a:rPr>
              <a:t>), позволившего</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передавать через 7-контактный разъем информацию на скоростях от 150 Мбит/с</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(со временем скорость увеличится до 1,5 Гбит/с). Замена 80-проводного плоского кабеля круглым кабелем диаметром в несколько миллиметров улучшила</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вентиляцию системного блока. Кроме того, при отправке сигналов через интерфейс SATA потребляется всего 0,5 В (</a:t>
            </a:r>
            <a:r>
              <a:rPr lang="ru-RU" sz="1200" kern="1200" dirty="0" err="1">
                <a:solidFill>
                  <a:schemeClr val="tx1"/>
                </a:solidFill>
                <a:latin typeface="+mn-lt"/>
                <a:ea typeface="+mn-ea"/>
                <a:cs typeface="+mn-cs"/>
              </a:rPr>
              <a:t>в</a:t>
            </a:r>
            <a:r>
              <a:rPr lang="ru-RU" sz="1200" kern="1200" dirty="0">
                <a:solidFill>
                  <a:schemeClr val="tx1"/>
                </a:solidFill>
                <a:latin typeface="+mn-lt"/>
                <a:ea typeface="+mn-ea"/>
                <a:cs typeface="+mn-cs"/>
              </a:rPr>
              <a:t> сравнении с 5 В по стандарту ATAPI-6),</a:t>
            </a: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вследствие чего уменьшается общий уровень энергопотребления. </a:t>
            </a:r>
            <a:endParaRPr lang="ru-RU" dirty="0"/>
          </a:p>
        </p:txBody>
      </p:sp>
      <p:sp>
        <p:nvSpPr>
          <p:cNvPr id="4" name="Номер слайда 3"/>
          <p:cNvSpPr>
            <a:spLocks noGrp="1"/>
          </p:cNvSpPr>
          <p:nvPr>
            <p:ph type="sldNum" sz="quarter" idx="10"/>
          </p:nvPr>
        </p:nvSpPr>
        <p:spPr/>
        <p:txBody>
          <a:bodyPr/>
          <a:lstStyle/>
          <a:p>
            <a:fld id="{AA232C35-9E0B-4CDB-82A1-F8AB93BD6980}" type="slidenum">
              <a:rPr lang="ru-RU" smtClean="0"/>
              <a:pPr/>
              <a:t>12</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a:solidFill>
                  <a:schemeClr val="tx1"/>
                </a:solidFill>
                <a:latin typeface="+mn-lt"/>
                <a:ea typeface="+mn-ea"/>
                <a:cs typeface="+mn-cs"/>
              </a:rPr>
              <a:t>MBR всегда находится в первом секторе жесткого диска. (Сектора нумеруются с 1, головки</a:t>
            </a:r>
            <a:r>
              <a:rPr lang="ru-RU" sz="1200" kern="1200" baseline="0" dirty="0">
                <a:solidFill>
                  <a:schemeClr val="tx1"/>
                </a:solidFill>
                <a:latin typeface="+mn-lt"/>
                <a:ea typeface="+mn-ea"/>
                <a:cs typeface="+mn-cs"/>
              </a:rPr>
              <a:t> и цилиндры с нуля.</a:t>
            </a:r>
            <a:r>
              <a:rPr lang="ru-RU" sz="1200" kern="1200" dirty="0">
                <a:solidFill>
                  <a:schemeClr val="tx1"/>
                </a:solidFill>
                <a:latin typeface="+mn-lt"/>
                <a:ea typeface="+mn-ea"/>
                <a:cs typeface="+mn-cs"/>
              </a:rPr>
              <a:t>) При загрузке компьютера, BIOS считывает этот сектор с диска в память по адресу 0000:7C00h и передает ему управление.</a:t>
            </a:r>
          </a:p>
          <a:p>
            <a:r>
              <a:rPr lang="ru-RU" sz="1200" kern="1200" dirty="0">
                <a:solidFill>
                  <a:schemeClr val="tx1"/>
                </a:solidFill>
                <a:latin typeface="+mn-lt"/>
                <a:ea typeface="+mn-ea"/>
                <a:cs typeface="+mn-cs"/>
              </a:rPr>
              <a:t>первая секция структуры MBR — это секция с исполняемым кодом, который и будет руководить дальнейшей загрузкой. Размер этой секции может быть максимум 440 байт. Далее идут 4 байта, отведенные на идентификацию диска. В операционных системах, где идентификация не используется, это место может занимать исполняемый код. То же самое касается и последующих 2 байт.</a:t>
            </a:r>
            <a:br>
              <a:rPr lang="ru-RU" sz="1200" kern="1200" dirty="0">
                <a:solidFill>
                  <a:schemeClr val="tx1"/>
                </a:solidFill>
                <a:latin typeface="+mn-lt"/>
                <a:ea typeface="+mn-ea"/>
                <a:cs typeface="+mn-cs"/>
              </a:rPr>
            </a:b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Начиная со смещения 01BEh находится сама таблица разделов жесткого диска. Таблица состоит из 4 записей (по одной на каждый возможный раздел диска) размером 16 байт.</a:t>
            </a:r>
            <a:br>
              <a:rPr lang="ru-RU" sz="1200" kern="1200" dirty="0">
                <a:solidFill>
                  <a:schemeClr val="tx1"/>
                </a:solidFill>
                <a:latin typeface="+mn-lt"/>
                <a:ea typeface="+mn-ea"/>
                <a:cs typeface="+mn-cs"/>
              </a:rPr>
            </a:br>
            <a:endParaRPr lang="ru-RU" sz="1200" kern="1200" dirty="0">
              <a:solidFill>
                <a:schemeClr val="tx1"/>
              </a:solidFill>
              <a:latin typeface="+mn-lt"/>
              <a:ea typeface="+mn-ea"/>
              <a:cs typeface="+mn-cs"/>
            </a:endParaRPr>
          </a:p>
          <a:p>
            <a:r>
              <a:rPr lang="ru-RU" sz="1200" kern="1200" dirty="0">
                <a:solidFill>
                  <a:schemeClr val="tx1"/>
                </a:solidFill>
                <a:latin typeface="+mn-lt"/>
                <a:ea typeface="+mn-ea"/>
                <a:cs typeface="+mn-cs"/>
              </a:rPr>
              <a:t>Код загрузчика </a:t>
            </a:r>
            <a:r>
              <a:rPr lang="en-US" sz="1200" kern="1200" dirty="0">
                <a:solidFill>
                  <a:schemeClr val="tx1"/>
                </a:solidFill>
                <a:latin typeface="+mn-lt"/>
                <a:ea typeface="+mn-ea"/>
                <a:cs typeface="+mn-cs"/>
              </a:rPr>
              <a:t>MBR </a:t>
            </a:r>
            <a:r>
              <a:rPr lang="ru-RU" sz="1200" kern="1200" dirty="0">
                <a:solidFill>
                  <a:schemeClr val="tx1"/>
                </a:solidFill>
                <a:latin typeface="+mn-lt"/>
                <a:ea typeface="+mn-ea"/>
                <a:cs typeface="+mn-cs"/>
              </a:rPr>
              <a:t>выполняет след действия</a:t>
            </a:r>
          </a:p>
          <a:p>
            <a:pPr marL="228600" indent="-228600">
              <a:buAutoNum type="arabicPlain"/>
            </a:pPr>
            <a:r>
              <a:rPr lang="ru-RU" sz="1200" kern="1200" dirty="0">
                <a:solidFill>
                  <a:schemeClr val="tx1"/>
                </a:solidFill>
                <a:latin typeface="+mn-lt"/>
                <a:ea typeface="+mn-ea"/>
                <a:cs typeface="+mn-cs"/>
              </a:rPr>
              <a:t>Ищет активный раздел  в таблице разделов</a:t>
            </a:r>
          </a:p>
          <a:p>
            <a:pPr marL="228600" indent="-228600">
              <a:buAutoNum type="arabicPlain"/>
            </a:pPr>
            <a:r>
              <a:rPr lang="ru-RU" sz="1200" kern="1200" dirty="0">
                <a:solidFill>
                  <a:schemeClr val="tx1"/>
                </a:solidFill>
                <a:latin typeface="+mn-lt"/>
                <a:ea typeface="+mn-ea"/>
                <a:cs typeface="+mn-cs"/>
              </a:rPr>
              <a:t>Ищет начальный сектор активного раздела</a:t>
            </a:r>
          </a:p>
          <a:p>
            <a:pPr marL="228600" indent="-228600">
              <a:buAutoNum type="arabicPlain"/>
            </a:pPr>
            <a:r>
              <a:rPr lang="ru-RU" dirty="0"/>
              <a:t>Загружает копию загрузочного сектора активного</a:t>
            </a:r>
            <a:r>
              <a:rPr lang="ru-RU" baseline="0" dirty="0"/>
              <a:t> раздела в ОП</a:t>
            </a:r>
          </a:p>
          <a:p>
            <a:pPr marL="228600" indent="-228600">
              <a:buAutoNum type="arabicPlain"/>
            </a:pPr>
            <a:r>
              <a:rPr lang="ru-RU" baseline="0" dirty="0"/>
              <a:t>Передает управление исполняемому коду из загрузочного сектора активного раздела</a:t>
            </a: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14</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Первым байтом в этой структуре является признак активности раздела. Этот признак определяет с какого раздела следует продолжить загрузку. Может быть только один активный раздел, иначе загрузка продолжена не будет.</a:t>
            </a:r>
            <a:br>
              <a:rPr lang="ru-RU" sz="1200" kern="1200" dirty="0">
                <a:solidFill>
                  <a:schemeClr val="tx1"/>
                </a:solidFill>
                <a:latin typeface="+mn-lt"/>
                <a:ea typeface="+mn-ea"/>
                <a:cs typeface="+mn-cs"/>
              </a:rPr>
            </a:b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Следующие три байта — это так называемые CHS-координаты первого сектора раздела.</a:t>
            </a:r>
            <a:br>
              <a:rPr lang="ru-RU" sz="1200" kern="1200" dirty="0">
                <a:solidFill>
                  <a:schemeClr val="tx1"/>
                </a:solidFill>
                <a:latin typeface="+mn-lt"/>
                <a:ea typeface="+mn-ea"/>
                <a:cs typeface="+mn-cs"/>
              </a:rPr>
            </a:br>
            <a:br>
              <a:rPr lang="ru-RU" sz="1200" kern="1200" dirty="0">
                <a:solidFill>
                  <a:schemeClr val="tx1"/>
                </a:solidFill>
                <a:latin typeface="+mn-lt"/>
                <a:ea typeface="+mn-ea"/>
                <a:cs typeface="+mn-cs"/>
              </a:rPr>
            </a:br>
            <a:r>
              <a:rPr lang="ru-RU" sz="1200" kern="1200" dirty="0">
                <a:solidFill>
                  <a:schemeClr val="tx1"/>
                </a:solidFill>
                <a:latin typeface="+mn-lt"/>
                <a:ea typeface="+mn-ea"/>
                <a:cs typeface="+mn-cs"/>
              </a:rPr>
              <a:t>По смещению 04h находится код типа раздела. Именно по этому типу можно определить что находится в данном разделе, какая файловая система на нем </a:t>
            </a:r>
          </a:p>
          <a:p>
            <a:r>
              <a:rPr lang="ru-RU" sz="1200" kern="1200" dirty="0">
                <a:solidFill>
                  <a:schemeClr val="tx1"/>
                </a:solidFill>
                <a:latin typeface="+mn-lt"/>
                <a:ea typeface="+mn-ea"/>
                <a:cs typeface="+mn-cs"/>
              </a:rPr>
              <a:t>CHS-координаты сектора расшифровываются как </a:t>
            </a:r>
            <a:r>
              <a:rPr lang="ru-RU" sz="1200" kern="1200" dirty="0" err="1">
                <a:solidFill>
                  <a:schemeClr val="tx1"/>
                </a:solidFill>
                <a:latin typeface="+mn-lt"/>
                <a:ea typeface="+mn-ea"/>
                <a:cs typeface="+mn-cs"/>
              </a:rPr>
              <a:t>Cylinder</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Head</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Sector</a:t>
            </a:r>
            <a:r>
              <a:rPr lang="ru-RU" sz="1200" kern="1200" dirty="0">
                <a:solidFill>
                  <a:schemeClr val="tx1"/>
                </a:solidFill>
                <a:latin typeface="+mn-lt"/>
                <a:ea typeface="+mn-ea"/>
                <a:cs typeface="+mn-cs"/>
              </a:rPr>
              <a:t> и соответственно обозначают номер цилиндра (дорожки), номер головки (поверхности) и номер сектора. Цилиндры и головки нумеруются с нуля, сектор нумеруется с единицы. Таким образом CHS=0/0/1 означает первый сектор на нулевом цилиндре на нулевой головке. Именно здесь находится сектор MBR.</a:t>
            </a:r>
            <a:br>
              <a:rPr lang="ru-RU" sz="1200" kern="1200" dirty="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15</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a:solidFill>
                  <a:schemeClr val="tx1"/>
                </a:solidFill>
                <a:latin typeface="+mn-lt"/>
                <a:ea typeface="+mn-ea"/>
                <a:cs typeface="+mn-cs"/>
              </a:rPr>
              <a:t>Разделы с типом 05h используются для дисков менее 8Гб (где еще возможна адресация через CHS), а тип 0Fh используется для дисков больше 8Гб (и используется LBA-адресация).</a:t>
            </a:r>
            <a:br>
              <a:rPr lang="ru-RU" sz="1200" kern="1200" dirty="0">
                <a:solidFill>
                  <a:schemeClr val="tx1"/>
                </a:solidFill>
                <a:latin typeface="+mn-lt"/>
                <a:ea typeface="+mn-ea"/>
                <a:cs typeface="+mn-cs"/>
              </a:rPr>
            </a:br>
            <a:endParaRPr lang="ru-RU" dirty="0"/>
          </a:p>
        </p:txBody>
      </p:sp>
      <p:sp>
        <p:nvSpPr>
          <p:cNvPr id="4" name="Номер слайда 3"/>
          <p:cNvSpPr>
            <a:spLocks noGrp="1"/>
          </p:cNvSpPr>
          <p:nvPr>
            <p:ph type="sldNum" sz="quarter" idx="10"/>
          </p:nvPr>
        </p:nvSpPr>
        <p:spPr/>
        <p:txBody>
          <a:bodyPr/>
          <a:lstStyle/>
          <a:p>
            <a:fld id="{4DFD5B8B-3315-483A-992E-1FF550D516F3}" type="slidenum">
              <a:rPr lang="ru-RU" smtClean="0"/>
              <a:pPr/>
              <a:t>16</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011DFA32-7C29-4065-B000-89760E76223D}"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006122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7649EF0C-0545-4BC1-9364-ECB6E6166B1A}"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45703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A99F072-A4C4-460A-8C2C-047A52A1404D}"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272325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E30D4D65-54BA-49D1-B951-86DBF21A9C72}"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4290561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60B92D1A-1563-421F-A530-BC275B0E8E7D}" type="datetime1">
              <a:rPr lang="ru-RU" smtClean="0"/>
              <a:pPr/>
              <a:t>19.09.2022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03025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38E509E-BF66-4813-AE7F-201B43916411}"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09028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1A26BD39-E395-43BB-9F03-B9E94D261979}" type="datetime1">
              <a:rPr lang="ru-RU" smtClean="0"/>
              <a:pPr/>
              <a:t>19.09.2022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208109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89B0334-D0C5-4D40-8BAB-4A407CDA9E07}" type="datetime1">
              <a:rPr lang="ru-RU" smtClean="0"/>
              <a:pPr/>
              <a:t>19.09.2022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278976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6D678A2-70CE-4AE0-ACFF-FBF183587FB7}" type="datetime1">
              <a:rPr lang="ru-RU" smtClean="0"/>
              <a:pPr/>
              <a:t>19.09.2022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08979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E7FC5C5-6433-4CCC-A987-FC1ED5E8C87E}"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224754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F9BD990B-17B5-48EE-AA13-B7E47C8A272A}" type="datetime1">
              <a:rPr lang="ru-RU" smtClean="0"/>
              <a:pPr/>
              <a:t>19.09.2022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1D8B973-0DB8-4331-BB6F-1AFEB79522A6}" type="slidenum">
              <a:rPr lang="ru-RU" smtClean="0"/>
              <a:pPr/>
              <a:t>‹#›</a:t>
            </a:fld>
            <a:endParaRPr lang="ru-RU"/>
          </a:p>
        </p:txBody>
      </p:sp>
    </p:spTree>
    <p:extLst>
      <p:ext uri="{BB962C8B-B14F-4D97-AF65-F5344CB8AC3E}">
        <p14:creationId xmlns:p14="http://schemas.microsoft.com/office/powerpoint/2010/main" val="15422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FA913-CD5C-4B77-8F69-3F5C6FD1CE7F}" type="datetime1">
              <a:rPr lang="ru-RU" smtClean="0"/>
              <a:pPr/>
              <a:t>19.09.2022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8B973-0DB8-4331-BB6F-1AFEB79522A6}" type="slidenum">
              <a:rPr lang="ru-RU" smtClean="0"/>
              <a:pPr/>
              <a:t>‹#›</a:t>
            </a:fld>
            <a:endParaRPr lang="ru-RU"/>
          </a:p>
        </p:txBody>
      </p:sp>
    </p:spTree>
    <p:extLst>
      <p:ext uri="{BB962C8B-B14F-4D97-AF65-F5344CB8AC3E}">
        <p14:creationId xmlns:p14="http://schemas.microsoft.com/office/powerpoint/2010/main" val="1923656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ru.wikipedia.org/wiki/Intel"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Внешняя память</a:t>
            </a:r>
            <a:br>
              <a:rPr lang="ru-RU" b="1" dirty="0"/>
            </a:b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81D8B973-0DB8-4331-BB6F-1AFEB79522A6}"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10</a:t>
            </a:fld>
            <a:endParaRPr lang="ru-RU"/>
          </a:p>
        </p:txBody>
      </p:sp>
      <p:sp>
        <p:nvSpPr>
          <p:cNvPr id="3" name="TextBox 2"/>
          <p:cNvSpPr txBox="1"/>
          <p:nvPr/>
        </p:nvSpPr>
        <p:spPr>
          <a:xfrm>
            <a:off x="179512" y="476672"/>
            <a:ext cx="8532440" cy="4154984"/>
          </a:xfrm>
          <a:prstGeom prst="rect">
            <a:avLst/>
          </a:prstGeom>
          <a:noFill/>
        </p:spPr>
        <p:txBody>
          <a:bodyPr wrap="square" rtlCol="0">
            <a:spAutoFit/>
          </a:bodyPr>
          <a:lstStyle/>
          <a:p>
            <a:r>
              <a:rPr lang="ru-RU" sz="2400" dirty="0"/>
              <a:t>диски объемом более 504 Мбайт  </a:t>
            </a:r>
            <a:r>
              <a:rPr lang="en-US" sz="2400" dirty="0"/>
              <a:t>- </a:t>
            </a:r>
            <a:r>
              <a:rPr lang="ru-RU" sz="2400" dirty="0"/>
              <a:t>4 головки, 32 сектора, 2000 цилиндров</a:t>
            </a:r>
          </a:p>
          <a:p>
            <a:r>
              <a:rPr lang="ru-RU" sz="2400" dirty="0"/>
              <a:t> схема вызовов BIOS оставалась неизменной, работа ОС  с диском замедлялась</a:t>
            </a:r>
            <a:br>
              <a:rPr lang="ru-RU" sz="2400" dirty="0"/>
            </a:br>
            <a:endParaRPr lang="en-US" sz="2400" dirty="0"/>
          </a:p>
          <a:p>
            <a:r>
              <a:rPr lang="ru-RU" sz="2400" dirty="0"/>
              <a:t>на смену IDE-дискам пришли устройства </a:t>
            </a:r>
            <a:r>
              <a:rPr lang="ru-RU" sz="2400" b="1" dirty="0"/>
              <a:t>EIDE </a:t>
            </a:r>
            <a:r>
              <a:rPr lang="ru-RU" sz="2400" dirty="0"/>
              <a:t>(</a:t>
            </a:r>
            <a:r>
              <a:rPr lang="ru-RU" sz="2400" dirty="0" err="1"/>
              <a:t>Extended</a:t>
            </a:r>
            <a:br>
              <a:rPr lang="ru-RU" sz="2400" dirty="0"/>
            </a:br>
            <a:r>
              <a:rPr lang="ru-RU" sz="2400" dirty="0"/>
              <a:t>IDE — </a:t>
            </a:r>
            <a:r>
              <a:rPr lang="ru-RU" sz="2400" b="1" dirty="0"/>
              <a:t>усовершенствованные устройства со встроенным контроллером</a:t>
            </a:r>
            <a:r>
              <a:rPr lang="ru-RU" sz="2400" dirty="0"/>
              <a:t>), поддерживающие дополнительную схему адресации </a:t>
            </a:r>
            <a:r>
              <a:rPr lang="ru-RU" sz="2400" b="1" dirty="0"/>
              <a:t>LBA </a:t>
            </a:r>
            <a:r>
              <a:rPr lang="ru-RU" sz="2400" dirty="0"/>
              <a:t>(</a:t>
            </a:r>
            <a:r>
              <a:rPr lang="ru-RU" sz="2400" b="1" dirty="0" err="1"/>
              <a:t>Logical</a:t>
            </a:r>
            <a:r>
              <a:rPr lang="ru-RU" sz="2400" b="1" dirty="0"/>
              <a:t> </a:t>
            </a:r>
            <a:r>
              <a:rPr lang="ru-RU" sz="2400" b="1" dirty="0" err="1"/>
              <a:t>Block</a:t>
            </a:r>
            <a:r>
              <a:rPr lang="ru-RU" sz="2400" b="1" dirty="0"/>
              <a:t> </a:t>
            </a:r>
            <a:r>
              <a:rPr lang="ru-RU" sz="2400" b="1" dirty="0" err="1"/>
              <a:t>Addressing</a:t>
            </a:r>
            <a:r>
              <a:rPr lang="ru-RU" sz="2400" b="1" dirty="0"/>
              <a:t>)</a:t>
            </a:r>
          </a:p>
          <a:p>
            <a:r>
              <a:rPr lang="ru-RU" sz="2400" dirty="0"/>
              <a:t>(1994г)</a:t>
            </a:r>
            <a:endParaRPr lang="en-US" sz="2400" dirty="0"/>
          </a:p>
          <a:p>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a:xfrm>
            <a:off x="6553200" y="6492875"/>
            <a:ext cx="2133600" cy="365125"/>
          </a:xfrm>
        </p:spPr>
        <p:txBody>
          <a:bodyPr/>
          <a:lstStyle/>
          <a:p>
            <a:fld id="{81D8B973-0DB8-4331-BB6F-1AFEB79522A6}" type="slidenum">
              <a:rPr lang="ru-RU" smtClean="0"/>
              <a:pPr/>
              <a:t>11</a:t>
            </a:fld>
            <a:endParaRPr lang="ru-RU"/>
          </a:p>
        </p:txBody>
      </p:sp>
      <p:sp>
        <p:nvSpPr>
          <p:cNvPr id="3" name="Прямоугольник 2"/>
          <p:cNvSpPr/>
          <p:nvPr/>
        </p:nvSpPr>
        <p:spPr>
          <a:xfrm>
            <a:off x="179512" y="692696"/>
            <a:ext cx="8784976" cy="2862322"/>
          </a:xfrm>
          <a:prstGeom prst="rect">
            <a:avLst/>
          </a:prstGeom>
        </p:spPr>
        <p:txBody>
          <a:bodyPr wrap="square">
            <a:spAutoFit/>
          </a:bodyPr>
          <a:lstStyle/>
          <a:p>
            <a:r>
              <a:rPr lang="ru-RU" sz="2000" dirty="0"/>
              <a:t>Начиная с  интерфейса  </a:t>
            </a:r>
            <a:r>
              <a:rPr lang="en-US" sz="2000" dirty="0"/>
              <a:t>EIDE  </a:t>
            </a:r>
            <a:r>
              <a:rPr lang="ru-RU" sz="2000" dirty="0"/>
              <a:t> используется </a:t>
            </a:r>
            <a:r>
              <a:rPr lang="en-US" sz="2000" dirty="0"/>
              <a:t>LBA</a:t>
            </a:r>
            <a:endParaRPr lang="ru-RU" sz="2000" dirty="0"/>
          </a:p>
          <a:p>
            <a:r>
              <a:rPr lang="ru-RU" sz="2000" dirty="0"/>
              <a:t>Секторы просто нумеруются от 0 до 2</a:t>
            </a:r>
            <a:r>
              <a:rPr lang="ru-RU" sz="2000" baseline="30000" dirty="0"/>
              <a:t>28</a:t>
            </a:r>
            <a:r>
              <a:rPr lang="ru-RU" sz="2000" dirty="0"/>
              <a:t> — 1.</a:t>
            </a:r>
            <a:endParaRPr lang="en-US" sz="2000" dirty="0"/>
          </a:p>
          <a:p>
            <a:r>
              <a:rPr lang="ru-RU" sz="2000" dirty="0"/>
              <a:t>Ограничение на емкость </a:t>
            </a:r>
            <a:r>
              <a:rPr lang="en-US" sz="2000" dirty="0"/>
              <a:t>   </a:t>
            </a:r>
            <a:r>
              <a:rPr lang="en-US" sz="2000" dirty="0" err="1"/>
              <a:t>hdd</a:t>
            </a:r>
            <a:r>
              <a:rPr lang="en-US" sz="2000" dirty="0"/>
              <a:t>  - </a:t>
            </a:r>
            <a:r>
              <a:rPr lang="ru-RU" sz="2000" dirty="0"/>
              <a:t> 2</a:t>
            </a:r>
            <a:r>
              <a:rPr lang="ru-RU" sz="2000" baseline="30000" dirty="0"/>
              <a:t>28</a:t>
            </a:r>
            <a:r>
              <a:rPr lang="ru-RU" sz="2000" dirty="0"/>
              <a:t> * 2</a:t>
            </a:r>
            <a:r>
              <a:rPr lang="ru-RU" sz="2000" baseline="30000" dirty="0"/>
              <a:t>9</a:t>
            </a:r>
            <a:r>
              <a:rPr lang="ru-RU" sz="2000" dirty="0"/>
              <a:t> байт (128 Гбайт)</a:t>
            </a:r>
          </a:p>
          <a:p>
            <a:r>
              <a:rPr lang="ru-RU" sz="2000" dirty="0"/>
              <a:t>512 байт   -    2</a:t>
            </a:r>
            <a:r>
              <a:rPr lang="ru-RU" sz="2000" baseline="30000" dirty="0"/>
              <a:t>9</a:t>
            </a:r>
            <a:endParaRPr lang="ru-RU" sz="2000" dirty="0"/>
          </a:p>
          <a:p>
            <a:r>
              <a:rPr lang="ru-RU" sz="2000" dirty="0"/>
              <a:t>28 – количество разрядов на адрес.</a:t>
            </a:r>
            <a:endParaRPr lang="en-US" sz="2000" dirty="0"/>
          </a:p>
          <a:p>
            <a:endParaRPr lang="ru-RU" sz="2000" dirty="0"/>
          </a:p>
          <a:p>
            <a:r>
              <a:rPr lang="ru-RU" sz="2000" dirty="0"/>
              <a:t> Начиная с  интерфейса </a:t>
            </a:r>
            <a:r>
              <a:rPr lang="en-US" sz="2000" dirty="0"/>
              <a:t> ATA-6  </a:t>
            </a:r>
            <a:r>
              <a:rPr lang="ru-RU" sz="2000" dirty="0"/>
              <a:t>используется 48 разрядов под адрес.</a:t>
            </a:r>
          </a:p>
          <a:p>
            <a:r>
              <a:rPr lang="ru-RU" sz="2000" dirty="0"/>
              <a:t>Ограничение на емкость </a:t>
            </a:r>
            <a:r>
              <a:rPr lang="en-US" sz="2000" dirty="0"/>
              <a:t>   </a:t>
            </a:r>
            <a:r>
              <a:rPr lang="en-US" sz="2000" dirty="0" err="1"/>
              <a:t>hdd</a:t>
            </a:r>
            <a:r>
              <a:rPr lang="en-US" sz="2000" dirty="0"/>
              <a:t>  - </a:t>
            </a:r>
            <a:r>
              <a:rPr lang="ru-RU" sz="2000" dirty="0"/>
              <a:t>2</a:t>
            </a:r>
            <a:r>
              <a:rPr lang="ru-RU" sz="2000" baseline="30000" dirty="0"/>
              <a:t>48</a:t>
            </a:r>
            <a:r>
              <a:rPr lang="ru-RU" sz="2000" dirty="0"/>
              <a:t>*2</a:t>
            </a:r>
            <a:r>
              <a:rPr lang="ru-RU" sz="2000" baseline="30000" dirty="0"/>
              <a:t>9 </a:t>
            </a:r>
            <a:r>
              <a:rPr lang="ru-RU" sz="2000" dirty="0"/>
              <a:t>байт  -  128 петабайт (10</a:t>
            </a:r>
            <a:r>
              <a:rPr lang="ru-RU" sz="2000" baseline="30000" dirty="0"/>
              <a:t>15 </a:t>
            </a:r>
            <a:r>
              <a:rPr lang="ru-RU" sz="2000" dirty="0"/>
              <a:t>байт)</a:t>
            </a:r>
          </a:p>
          <a:p>
            <a:endParaRPr lang="ru-RU" sz="2000" dirty="0"/>
          </a:p>
        </p:txBody>
      </p:sp>
      <p:sp>
        <p:nvSpPr>
          <p:cNvPr id="5" name="TextBox 4"/>
          <p:cNvSpPr txBox="1"/>
          <p:nvPr/>
        </p:nvSpPr>
        <p:spPr>
          <a:xfrm>
            <a:off x="1259632" y="188640"/>
            <a:ext cx="6696744" cy="400110"/>
          </a:xfrm>
          <a:prstGeom prst="rect">
            <a:avLst/>
          </a:prstGeom>
          <a:noFill/>
        </p:spPr>
        <p:txBody>
          <a:bodyPr wrap="square" rtlCol="0">
            <a:spAutoFit/>
          </a:bodyPr>
          <a:lstStyle/>
          <a:p>
            <a:r>
              <a:rPr lang="ru-RU" sz="2000" b="1" dirty="0"/>
              <a:t>Линейная адресация блоков жесткого диска</a:t>
            </a:r>
          </a:p>
        </p:txBody>
      </p:sp>
      <p:pic>
        <p:nvPicPr>
          <p:cNvPr id="1027" name="Picture 3"/>
          <p:cNvPicPr>
            <a:picLocks noChangeAspect="1" noChangeArrowheads="1"/>
          </p:cNvPicPr>
          <p:nvPr/>
        </p:nvPicPr>
        <p:blipFill>
          <a:blip r:embed="rId3" cstate="print"/>
          <a:srcRect/>
          <a:stretch>
            <a:fillRect/>
          </a:stretch>
        </p:blipFill>
        <p:spPr bwMode="auto">
          <a:xfrm>
            <a:off x="395536" y="4005064"/>
            <a:ext cx="3822538" cy="2448272"/>
          </a:xfrm>
          <a:prstGeom prst="rect">
            <a:avLst/>
          </a:prstGeom>
          <a:noFill/>
          <a:ln w="9525">
            <a:noFill/>
            <a:miter lim="800000"/>
            <a:headEnd/>
            <a:tailEnd/>
          </a:ln>
        </p:spPr>
      </p:pic>
      <p:sp>
        <p:nvSpPr>
          <p:cNvPr id="7" name="TextBox 6"/>
          <p:cNvSpPr txBox="1"/>
          <p:nvPr/>
        </p:nvSpPr>
        <p:spPr>
          <a:xfrm>
            <a:off x="4499992" y="4005064"/>
            <a:ext cx="4464496" cy="2554545"/>
          </a:xfrm>
          <a:prstGeom prst="rect">
            <a:avLst/>
          </a:prstGeom>
          <a:noFill/>
        </p:spPr>
        <p:txBody>
          <a:bodyPr wrap="square" rtlCol="0">
            <a:spAutoFit/>
          </a:bodyPr>
          <a:lstStyle/>
          <a:p>
            <a:r>
              <a:rPr lang="ru-RU" sz="2000" dirty="0"/>
              <a:t>где  </a:t>
            </a:r>
          </a:p>
          <a:p>
            <a:r>
              <a:rPr lang="en-US" sz="2000" dirty="0"/>
              <a:t>c-</a:t>
            </a:r>
            <a:r>
              <a:rPr lang="ru-RU" sz="2000" dirty="0"/>
              <a:t> номер цилиндра, </a:t>
            </a:r>
          </a:p>
          <a:p>
            <a:r>
              <a:rPr lang="ru-RU" sz="2000" dirty="0"/>
              <a:t> </a:t>
            </a:r>
            <a:r>
              <a:rPr lang="en-US" sz="2000" dirty="0"/>
              <a:t>h </a:t>
            </a:r>
            <a:r>
              <a:rPr lang="ru-RU" sz="2000" dirty="0"/>
              <a:t>- номер головки, </a:t>
            </a:r>
            <a:endParaRPr lang="en-US" sz="2000" dirty="0"/>
          </a:p>
          <a:p>
            <a:r>
              <a:rPr lang="en-US" sz="2000" dirty="0"/>
              <a:t> s -</a:t>
            </a:r>
            <a:r>
              <a:rPr lang="ru-RU" sz="2000" dirty="0"/>
              <a:t>номер сектора,  </a:t>
            </a:r>
          </a:p>
          <a:p>
            <a:r>
              <a:rPr lang="en-US" sz="2000" dirty="0"/>
              <a:t>  H - </a:t>
            </a:r>
            <a:r>
              <a:rPr lang="ru-RU" sz="2000" dirty="0"/>
              <a:t>число головок,  </a:t>
            </a:r>
          </a:p>
          <a:p>
            <a:r>
              <a:rPr lang="en-US" sz="2000" dirty="0"/>
              <a:t> S - </a:t>
            </a:r>
            <a:r>
              <a:rPr lang="ru-RU" sz="2000" dirty="0"/>
              <a:t> число секторов на дорожке,  </a:t>
            </a:r>
          </a:p>
          <a:p>
            <a:r>
              <a:rPr lang="en-US" sz="2000" dirty="0"/>
              <a:t> mod - </a:t>
            </a:r>
            <a:r>
              <a:rPr lang="ru-RU" sz="2000" dirty="0"/>
              <a:t>операция взятия остатка от деления.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12</a:t>
            </a:fld>
            <a:endParaRPr lang="ru-RU"/>
          </a:p>
        </p:txBody>
      </p:sp>
      <p:sp>
        <p:nvSpPr>
          <p:cNvPr id="3" name="TextBox 2"/>
          <p:cNvSpPr txBox="1"/>
          <p:nvPr/>
        </p:nvSpPr>
        <p:spPr>
          <a:xfrm>
            <a:off x="179512" y="116632"/>
            <a:ext cx="8964488" cy="6740307"/>
          </a:xfrm>
          <a:prstGeom prst="rect">
            <a:avLst/>
          </a:prstGeom>
          <a:noFill/>
        </p:spPr>
        <p:txBody>
          <a:bodyPr wrap="square" rtlCol="0">
            <a:spAutoFit/>
          </a:bodyPr>
          <a:lstStyle/>
          <a:p>
            <a:r>
              <a:rPr lang="ru-RU" b="1" dirty="0"/>
              <a:t>ATA-3 </a:t>
            </a:r>
            <a:r>
              <a:rPr lang="ru-RU" dirty="0"/>
              <a:t>(AT </a:t>
            </a:r>
            <a:r>
              <a:rPr lang="ru-RU" dirty="0" err="1"/>
              <a:t>Attachment</a:t>
            </a:r>
            <a:r>
              <a:rPr lang="ru-RU" dirty="0"/>
              <a:t>)</a:t>
            </a:r>
          </a:p>
          <a:p>
            <a:r>
              <a:rPr lang="ru-RU" b="1" dirty="0"/>
              <a:t>ATAPI-4 </a:t>
            </a:r>
            <a:r>
              <a:rPr lang="ru-RU" dirty="0"/>
              <a:t>(ATA </a:t>
            </a:r>
            <a:r>
              <a:rPr lang="ru-RU" dirty="0" err="1"/>
              <a:t>Packet</a:t>
            </a:r>
            <a:r>
              <a:rPr lang="ru-RU" dirty="0"/>
              <a:t> </a:t>
            </a:r>
            <a:r>
              <a:rPr lang="ru-RU" dirty="0" err="1"/>
              <a:t>Interface</a:t>
            </a:r>
            <a:r>
              <a:rPr lang="ru-RU" dirty="0"/>
              <a:t> — пакетный интерфейс ATA)</a:t>
            </a:r>
          </a:p>
          <a:p>
            <a:r>
              <a:rPr lang="ru-RU" dirty="0"/>
              <a:t> </a:t>
            </a:r>
            <a:r>
              <a:rPr lang="ru-RU" b="1" dirty="0"/>
              <a:t>ATAPI-5</a:t>
            </a:r>
          </a:p>
          <a:p>
            <a:r>
              <a:rPr lang="ru-RU" b="1" dirty="0"/>
              <a:t>ATAPI</a:t>
            </a:r>
            <a:r>
              <a:rPr lang="ru-RU" dirty="0"/>
              <a:t>-6 размер LBA-адреса  -  48 бит</a:t>
            </a:r>
          </a:p>
          <a:p>
            <a:endParaRPr lang="ru-RU" dirty="0"/>
          </a:p>
          <a:p>
            <a:r>
              <a:rPr lang="ru-RU" dirty="0" err="1"/>
              <a:t>Serial</a:t>
            </a:r>
            <a:r>
              <a:rPr lang="ru-RU" dirty="0"/>
              <a:t> ATA, </a:t>
            </a:r>
            <a:r>
              <a:rPr lang="ru-RU" b="1" dirty="0"/>
              <a:t>SATA - </a:t>
            </a:r>
            <a:r>
              <a:rPr lang="ru-RU" dirty="0"/>
              <a:t>7-контактный разъем ,</a:t>
            </a:r>
            <a:r>
              <a:rPr lang="en-US" dirty="0"/>
              <a:t> </a:t>
            </a:r>
            <a:r>
              <a:rPr lang="ru-RU" dirty="0"/>
              <a:t>пониженное  энергопотребление 0,5В.</a:t>
            </a:r>
            <a:endParaRPr lang="en-US" dirty="0"/>
          </a:p>
          <a:p>
            <a:endParaRPr lang="en-US" dirty="0"/>
          </a:p>
          <a:p>
            <a:r>
              <a:rPr lang="ru-RU" b="1" dirty="0"/>
              <a:t>SATA I </a:t>
            </a:r>
            <a:r>
              <a:rPr lang="ru-RU" dirty="0"/>
              <a:t>(версия 1.x) интерфейс, официально известный как интерфейс</a:t>
            </a:r>
            <a:r>
              <a:rPr lang="ru-RU" b="1" dirty="0"/>
              <a:t> SATA Гбит / с</a:t>
            </a:r>
            <a:r>
              <a:rPr lang="ru-RU" dirty="0"/>
              <a:t>, представляет собой первое поколение интерфейсов </a:t>
            </a:r>
            <a:r>
              <a:rPr lang="ru-RU" b="1" dirty="0"/>
              <a:t>SATA</a:t>
            </a:r>
            <a:r>
              <a:rPr lang="ru-RU" dirty="0"/>
              <a:t> работающих на </a:t>
            </a:r>
            <a:r>
              <a:rPr lang="ru-RU" b="1" dirty="0"/>
              <a:t>1.5</a:t>
            </a:r>
            <a:r>
              <a:rPr lang="ru-RU" dirty="0"/>
              <a:t> </a:t>
            </a:r>
            <a:r>
              <a:rPr lang="ru-RU" b="1" dirty="0"/>
              <a:t>Гбит / с</a:t>
            </a:r>
            <a:r>
              <a:rPr lang="ru-RU" dirty="0"/>
              <a:t>. Пропускная способность поддерживаемая интерфейсом - до </a:t>
            </a:r>
            <a:r>
              <a:rPr lang="ru-RU" b="1" dirty="0"/>
              <a:t>150МБ / с</a:t>
            </a:r>
            <a:r>
              <a:rPr lang="ru-RU" dirty="0"/>
              <a:t>.</a:t>
            </a:r>
            <a:br>
              <a:rPr lang="ru-RU" dirty="0"/>
            </a:br>
            <a:br>
              <a:rPr lang="ru-RU" dirty="0"/>
            </a:br>
            <a:r>
              <a:rPr lang="ru-RU" b="1" dirty="0"/>
              <a:t>SATA II</a:t>
            </a:r>
            <a:r>
              <a:rPr lang="ru-RU" dirty="0"/>
              <a:t> (версия 2.x) интерфейс, официально известный как интерфейс </a:t>
            </a:r>
            <a:r>
              <a:rPr lang="ru-RU" b="1" dirty="0"/>
              <a:t>SATA 3 Гбит / с,</a:t>
            </a:r>
            <a:r>
              <a:rPr lang="ru-RU" dirty="0"/>
              <a:t> представляет собой второе поколение интерфейсов </a:t>
            </a:r>
            <a:r>
              <a:rPr lang="ru-RU" b="1" dirty="0"/>
              <a:t>SATA </a:t>
            </a:r>
            <a:r>
              <a:rPr lang="ru-RU" dirty="0"/>
              <a:t> работающих на </a:t>
            </a:r>
            <a:r>
              <a:rPr lang="ru-RU" b="1" dirty="0"/>
              <a:t>3,0 Гбит / с</a:t>
            </a:r>
            <a:r>
              <a:rPr lang="ru-RU" dirty="0"/>
              <a:t>. Пропускная способность поддерживаемая интерфейсом - до </a:t>
            </a:r>
            <a:r>
              <a:rPr lang="ru-RU" b="1" dirty="0"/>
              <a:t>300МБ / с</a:t>
            </a:r>
            <a:r>
              <a:rPr lang="ru-RU" dirty="0"/>
              <a:t>.</a:t>
            </a:r>
            <a:br>
              <a:rPr lang="ru-RU" dirty="0"/>
            </a:br>
            <a:br>
              <a:rPr lang="ru-RU" dirty="0"/>
            </a:br>
            <a:r>
              <a:rPr lang="ru-RU" b="1" dirty="0"/>
              <a:t>SATA III</a:t>
            </a:r>
            <a:r>
              <a:rPr lang="ru-RU" dirty="0"/>
              <a:t> (версия 3.x) интерфейс, официально известный как </a:t>
            </a:r>
            <a:r>
              <a:rPr lang="ru-RU" b="1" dirty="0"/>
              <a:t>SATA 6 Гбит / с</a:t>
            </a:r>
            <a:r>
              <a:rPr lang="ru-RU" dirty="0"/>
              <a:t>, представляет собой третье поколение интерфейсов </a:t>
            </a:r>
            <a:r>
              <a:rPr lang="ru-RU" b="1" dirty="0"/>
              <a:t>SATA</a:t>
            </a:r>
            <a:r>
              <a:rPr lang="ru-RU" dirty="0"/>
              <a:t> работает на </a:t>
            </a:r>
            <a:r>
              <a:rPr lang="ru-RU" b="1" dirty="0"/>
              <a:t>6,0 Гбит / с</a:t>
            </a:r>
            <a:r>
              <a:rPr lang="ru-RU" dirty="0"/>
              <a:t>.Пропускная способность которая поддерживаемая интерфейсом - </a:t>
            </a:r>
            <a:r>
              <a:rPr lang="ru-RU" b="1" dirty="0"/>
              <a:t> 600 МБ / с</a:t>
            </a:r>
            <a:r>
              <a:rPr lang="ru-RU" dirty="0"/>
              <a:t>. Данный интерфейс обратно совместим с интерфейсом </a:t>
            </a:r>
            <a:r>
              <a:rPr lang="ru-RU" b="1" dirty="0"/>
              <a:t>SATA 3 Гбит / с</a:t>
            </a:r>
            <a:r>
              <a:rPr lang="ru-RU" dirty="0"/>
              <a:t>.</a:t>
            </a:r>
          </a:p>
          <a:p>
            <a:endParaRPr lang="ru-RU" dirty="0"/>
          </a:p>
          <a:p>
            <a:r>
              <a:rPr lang="ru-RU" b="1" dirty="0"/>
              <a:t>SCSI </a:t>
            </a:r>
            <a:r>
              <a:rPr lang="ru-RU" dirty="0"/>
              <a:t>(</a:t>
            </a:r>
            <a:r>
              <a:rPr lang="ru-RU" dirty="0" err="1"/>
              <a:t>Small</a:t>
            </a:r>
            <a:r>
              <a:rPr lang="ru-RU" dirty="0"/>
              <a:t> </a:t>
            </a:r>
            <a:r>
              <a:rPr lang="ru-RU" dirty="0" err="1"/>
              <a:t>Computer</a:t>
            </a:r>
            <a:r>
              <a:rPr lang="ru-RU" dirty="0"/>
              <a:t> </a:t>
            </a:r>
            <a:r>
              <a:rPr lang="ru-RU" dirty="0" err="1"/>
              <a:t>System</a:t>
            </a:r>
            <a:r>
              <a:rPr lang="ru-RU" dirty="0"/>
              <a:t> </a:t>
            </a:r>
            <a:r>
              <a:rPr lang="ru-RU" dirty="0" err="1"/>
              <a:t>Interface</a:t>
            </a:r>
            <a:r>
              <a:rPr lang="ru-RU" dirty="0"/>
              <a:t> — </a:t>
            </a:r>
            <a:r>
              <a:rPr lang="ru-RU" b="1" dirty="0"/>
              <a:t>интерфейс малых вычислительных</a:t>
            </a:r>
            <a:br>
              <a:rPr lang="ru-RU" b="1" dirty="0"/>
            </a:br>
            <a:r>
              <a:rPr lang="ru-RU" b="1" dirty="0"/>
              <a:t>систем</a:t>
            </a:r>
            <a:r>
              <a:rPr lang="ru-RU" dirty="0"/>
              <a:t>). Аббревиатура SCSI произносится как «</a:t>
            </a:r>
            <a:r>
              <a:rPr lang="ru-RU" dirty="0" err="1"/>
              <a:t>скази</a:t>
            </a:r>
            <a:r>
              <a:rPr lang="ru-RU" dirty="0"/>
              <a:t>».</a:t>
            </a:r>
          </a:p>
          <a:p>
            <a:br>
              <a:rPr lang="ru-RU" dirty="0"/>
            </a:b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13</a:t>
            </a:fld>
            <a:endParaRPr lang="ru-RU"/>
          </a:p>
        </p:txBody>
      </p:sp>
      <p:sp>
        <p:nvSpPr>
          <p:cNvPr id="3" name="TextBox 2"/>
          <p:cNvSpPr txBox="1"/>
          <p:nvPr/>
        </p:nvSpPr>
        <p:spPr>
          <a:xfrm>
            <a:off x="0" y="0"/>
            <a:ext cx="8712968" cy="7171194"/>
          </a:xfrm>
          <a:prstGeom prst="rect">
            <a:avLst/>
          </a:prstGeom>
          <a:noFill/>
        </p:spPr>
        <p:txBody>
          <a:bodyPr wrap="square" rtlCol="0">
            <a:spAutoFit/>
          </a:bodyPr>
          <a:lstStyle/>
          <a:p>
            <a:r>
              <a:rPr lang="ru-RU" sz="2000" b="1" dirty="0"/>
              <a:t>Форматирование</a:t>
            </a:r>
          </a:p>
          <a:p>
            <a:endParaRPr lang="ru-RU" sz="2000" b="1" dirty="0"/>
          </a:p>
          <a:p>
            <a:r>
              <a:rPr lang="ru-RU" sz="2000" b="1" dirty="0"/>
              <a:t>       Низкоуровневое форматирование</a:t>
            </a:r>
            <a:r>
              <a:rPr lang="ru-RU" sz="2000" dirty="0"/>
              <a:t>  —на магнитную поверхность жёсткого диска наносится служебная информация, которая используется для позиционирования головок диска. </a:t>
            </a:r>
          </a:p>
          <a:p>
            <a:r>
              <a:rPr lang="ru-RU" sz="2000" dirty="0"/>
              <a:t>	Низкоуровневое форматирование — это процесс нанесения информации о позиции треков и секторов, а также запись служебной информации для </a:t>
            </a:r>
            <a:r>
              <a:rPr lang="ru-RU" sz="2000" dirty="0" err="1"/>
              <a:t>сервосистемы</a:t>
            </a:r>
            <a:r>
              <a:rPr lang="ru-RU" sz="2000" dirty="0"/>
              <a:t>.</a:t>
            </a:r>
          </a:p>
          <a:p>
            <a:endParaRPr lang="ru-RU" sz="2000" dirty="0"/>
          </a:p>
          <a:p>
            <a:r>
              <a:rPr lang="ru-RU" sz="2000" dirty="0"/>
              <a:t>	Жесткий диск может быть разбит на несколько логических дисков и наоборот 2 жестких диска может быть объединены в один логический.</a:t>
            </a:r>
          </a:p>
          <a:p>
            <a:r>
              <a:rPr lang="ru-RU" sz="2000" dirty="0"/>
              <a:t>Рекомендуется на </a:t>
            </a:r>
            <a:r>
              <a:rPr lang="ru-RU" sz="2000" dirty="0" err="1"/>
              <a:t>жеском</a:t>
            </a:r>
            <a:r>
              <a:rPr lang="ru-RU" sz="2000" dirty="0"/>
              <a:t> диске создавать как минимум два раздела(два логических диска): один из них отводится под ОС и программное обеспечение, второй диск - под данные пользователя</a:t>
            </a:r>
          </a:p>
          <a:p>
            <a:endParaRPr lang="ru-RU" sz="2000" dirty="0"/>
          </a:p>
          <a:p>
            <a:r>
              <a:rPr lang="ru-RU" sz="2000" b="1" dirty="0"/>
              <a:t>      Высокоуровневое  форматирование</a:t>
            </a:r>
            <a:r>
              <a:rPr lang="ru-RU" sz="2000" dirty="0"/>
              <a:t> —создание главной загрузочной записи с таблицей разделов и (или) структур пустой файловой системы, установке загрузочного сектора. </a:t>
            </a:r>
          </a:p>
          <a:p>
            <a:r>
              <a:rPr lang="ru-RU" sz="2000" dirty="0"/>
              <a:t>      В процессе форматирования также проверяется целостность поверхности носителя для исправления (блокировки) дефектных секторов. Известен также способ без проверки носителя, который называется «быстрым форматированием».</a:t>
            </a:r>
          </a:p>
          <a:p>
            <a:r>
              <a:rPr lang="ru-RU" sz="20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5776" y="188640"/>
            <a:ext cx="2304256" cy="646331"/>
          </a:xfrm>
          <a:prstGeom prst="rect">
            <a:avLst/>
          </a:prstGeom>
          <a:noFill/>
        </p:spPr>
        <p:txBody>
          <a:bodyPr wrap="square" rtlCol="0">
            <a:spAutoFit/>
          </a:bodyPr>
          <a:lstStyle/>
          <a:p>
            <a:pPr lvl="0"/>
            <a:r>
              <a:rPr lang="ru-RU" dirty="0">
                <a:solidFill>
                  <a:srgbClr val="000000"/>
                </a:solidFill>
                <a:latin typeface="Arial" pitchFamily="34" charset="0"/>
                <a:ea typeface="Times New Roman" pitchFamily="18" charset="0"/>
                <a:cs typeface="Arial" pitchFamily="34" charset="0"/>
              </a:rPr>
              <a:t>Структура MBR</a:t>
            </a:r>
            <a:endParaRPr lang="ru-RU" sz="2000" b="1" dirty="0">
              <a:latin typeface="Arial" pitchFamily="34" charset="0"/>
              <a:ea typeface="Times New Roman" pitchFamily="18" charset="0"/>
              <a:cs typeface="Arial" pitchFamily="34" charset="0"/>
            </a:endParaRPr>
          </a:p>
          <a:p>
            <a:endParaRPr lang="ru-RU" dirty="0"/>
          </a:p>
        </p:txBody>
      </p:sp>
      <p:graphicFrame>
        <p:nvGraphicFramePr>
          <p:cNvPr id="5" name="Таблица 4"/>
          <p:cNvGraphicFramePr>
            <a:graphicFrameLocks noGrp="1"/>
          </p:cNvGraphicFramePr>
          <p:nvPr/>
        </p:nvGraphicFramePr>
        <p:xfrm>
          <a:off x="467544" y="980728"/>
          <a:ext cx="8208911" cy="4680519"/>
        </p:xfrm>
        <a:graphic>
          <a:graphicData uri="http://schemas.openxmlformats.org/drawingml/2006/table">
            <a:tbl>
              <a:tblPr/>
              <a:tblGrid>
                <a:gridCol w="1595525">
                  <a:extLst>
                    <a:ext uri="{9D8B030D-6E8A-4147-A177-3AD203B41FA5}">
                      <a16:colId xmlns:a16="http://schemas.microsoft.com/office/drawing/2014/main" val="20000"/>
                    </a:ext>
                  </a:extLst>
                </a:gridCol>
                <a:gridCol w="1359527">
                  <a:extLst>
                    <a:ext uri="{9D8B030D-6E8A-4147-A177-3AD203B41FA5}">
                      <a16:colId xmlns:a16="http://schemas.microsoft.com/office/drawing/2014/main" val="20001"/>
                    </a:ext>
                  </a:extLst>
                </a:gridCol>
                <a:gridCol w="1739003">
                  <a:extLst>
                    <a:ext uri="{9D8B030D-6E8A-4147-A177-3AD203B41FA5}">
                      <a16:colId xmlns:a16="http://schemas.microsoft.com/office/drawing/2014/main" val="20002"/>
                    </a:ext>
                  </a:extLst>
                </a:gridCol>
                <a:gridCol w="1219967">
                  <a:extLst>
                    <a:ext uri="{9D8B030D-6E8A-4147-A177-3AD203B41FA5}">
                      <a16:colId xmlns:a16="http://schemas.microsoft.com/office/drawing/2014/main" val="20003"/>
                    </a:ext>
                  </a:extLst>
                </a:gridCol>
                <a:gridCol w="2294889">
                  <a:extLst>
                    <a:ext uri="{9D8B030D-6E8A-4147-A177-3AD203B41FA5}">
                      <a16:colId xmlns:a16="http://schemas.microsoft.com/office/drawing/2014/main" val="20004"/>
                    </a:ext>
                  </a:extLst>
                </a:gridCol>
              </a:tblGrid>
              <a:tr h="537727">
                <a:tc>
                  <a:txBody>
                    <a:bodyPr/>
                    <a:lstStyle/>
                    <a:p>
                      <a:pPr>
                        <a:lnSpc>
                          <a:spcPct val="115000"/>
                        </a:lnSpc>
                        <a:spcBef>
                          <a:spcPts val="1200"/>
                        </a:spcBef>
                        <a:spcAft>
                          <a:spcPts val="1200"/>
                        </a:spcAft>
                      </a:pPr>
                      <a:r>
                        <a:rPr lang="ru-RU" sz="2000" dirty="0">
                          <a:solidFill>
                            <a:srgbClr val="222222"/>
                          </a:solidFill>
                          <a:latin typeface="Times New Roman"/>
                          <a:ea typeface="Calibri"/>
                          <a:cs typeface="Times New Roman"/>
                        </a:rPr>
                        <a:t>000</a:t>
                      </a:r>
                      <a:r>
                        <a:rPr lang="en-US" sz="2000" dirty="0">
                          <a:solidFill>
                            <a:srgbClr val="222222"/>
                          </a:solidFill>
                          <a:latin typeface="Times New Roman"/>
                          <a:ea typeface="Calibri"/>
                          <a:cs typeface="Times New Roman"/>
                        </a:rPr>
                        <a:t>0:7C00h</a:t>
                      </a:r>
                      <a:endParaRPr lang="ru-RU" sz="2000" dirty="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0000h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dirty="0">
                          <a:solidFill>
                            <a:srgbClr val="222222"/>
                          </a:solidFill>
                          <a:latin typeface="Times New Roman"/>
                          <a:ea typeface="Calibri"/>
                          <a:cs typeface="Times New Roman"/>
                        </a:rPr>
                        <a:t>446</a:t>
                      </a:r>
                      <a:r>
                        <a:rPr lang="ru-RU" sz="2000" baseline="0" dirty="0">
                          <a:solidFill>
                            <a:srgbClr val="222222"/>
                          </a:solidFill>
                          <a:latin typeface="Times New Roman"/>
                          <a:ea typeface="Calibri"/>
                          <a:cs typeface="Times New Roman"/>
                        </a:rPr>
                        <a:t> байт</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spcBef>
                          <a:spcPts val="1200"/>
                        </a:spcBef>
                        <a:spcAft>
                          <a:spcPts val="1200"/>
                        </a:spcAft>
                      </a:pPr>
                      <a:r>
                        <a:rPr lang="ru-RU" sz="2000" u="none" dirty="0">
                          <a:solidFill>
                            <a:schemeClr val="tx1"/>
                          </a:solidFill>
                          <a:latin typeface="Times New Roman"/>
                          <a:ea typeface="Calibri"/>
                          <a:cs typeface="Times New Roman"/>
                        </a:rPr>
                        <a:t>Код</a:t>
                      </a:r>
                      <a:r>
                        <a:rPr lang="ru-RU" sz="2000" dirty="0">
                          <a:solidFill>
                            <a:srgbClr val="222222"/>
                          </a:solidFill>
                          <a:latin typeface="Times New Roman"/>
                          <a:ea typeface="Calibri"/>
                          <a:cs typeface="Times New Roman"/>
                        </a:rPr>
                        <a:t> загрузчика</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extLst>
                  <a:ext uri="{0D108BD9-81ED-4DB2-BD59-A6C34878D82A}">
                    <a16:rowId xmlns:a16="http://schemas.microsoft.com/office/drawing/2014/main" val="10000"/>
                  </a:ext>
                </a:extLst>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0:7DB8h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01B8h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4</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pPr>
                      <a:r>
                        <a:rPr lang="ru-RU" sz="2000" dirty="0">
                          <a:latin typeface="Calibri"/>
                          <a:ea typeface="Times New Roman"/>
                          <a:cs typeface="Times New Roman"/>
                        </a:rPr>
                        <a:t>Уникальная сигнатура</a:t>
                      </a:r>
                      <a:r>
                        <a:rPr lang="ru-RU" sz="2000" baseline="0" dirty="0">
                          <a:latin typeface="Calibri"/>
                          <a:ea typeface="Times New Roman"/>
                          <a:cs typeface="Times New Roman"/>
                        </a:rPr>
                        <a:t>  диска</a:t>
                      </a:r>
                      <a:endParaRPr lang="ru-RU" sz="2000" dirty="0">
                        <a:latin typeface="Calibri"/>
                        <a:ea typeface="Times New Roman"/>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extLst>
                  <a:ext uri="{0D108BD9-81ED-4DB2-BD59-A6C34878D82A}">
                    <a16:rowId xmlns:a16="http://schemas.microsoft.com/office/drawing/2014/main" val="10001"/>
                  </a:ext>
                </a:extLst>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0:7DBCh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01BCh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en-US" sz="2000">
                          <a:solidFill>
                            <a:srgbClr val="222222"/>
                          </a:solidFill>
                          <a:latin typeface="Times New Roman"/>
                          <a:ea typeface="Calibri"/>
                          <a:cs typeface="Times New Roman"/>
                        </a:rPr>
                        <a:t>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pPr>
                      <a:r>
                        <a:rPr lang="ru-RU" sz="2000" dirty="0">
                          <a:latin typeface="Calibri"/>
                          <a:ea typeface="Times New Roman"/>
                          <a:cs typeface="Times New Roman"/>
                        </a:rPr>
                        <a:t>Резерв</a:t>
                      </a: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extLst>
                  <a:ext uri="{0D108BD9-81ED-4DB2-BD59-A6C34878D82A}">
                    <a16:rowId xmlns:a16="http://schemas.microsoft.com/office/drawing/2014/main" val="10002"/>
                  </a:ext>
                </a:extLst>
              </a:tr>
              <a:tr h="537727">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0:7DBEh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01BEh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1</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rowSpan="4">
                  <a:txBody>
                    <a:bodyPr/>
                    <a:lstStyle/>
                    <a:p>
                      <a:pPr algn="ctr">
                        <a:lnSpc>
                          <a:spcPct val="115000"/>
                        </a:lnSpc>
                        <a:spcBef>
                          <a:spcPts val="1200"/>
                        </a:spcBef>
                        <a:spcAft>
                          <a:spcPts val="1200"/>
                        </a:spcAft>
                      </a:pPr>
                      <a:r>
                        <a:rPr lang="ru-RU" sz="2000" i="1" dirty="0">
                          <a:solidFill>
                            <a:srgbClr val="222222"/>
                          </a:solidFill>
                          <a:latin typeface="Times New Roman"/>
                          <a:ea typeface="Calibri"/>
                          <a:cs typeface="Times New Roman"/>
                        </a:rPr>
                        <a:t>Таблица разделов</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01CEh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extLst>
                  <a:ext uri="{0D108BD9-81ED-4DB2-BD59-A6C34878D82A}">
                    <a16:rowId xmlns:a16="http://schemas.microsoft.com/office/drawing/2014/main" val="10004"/>
                  </a:ext>
                </a:extLst>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01DEh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3</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extLst>
                  <a:ext uri="{0D108BD9-81ED-4DB2-BD59-A6C34878D82A}">
                    <a16:rowId xmlns:a16="http://schemas.microsoft.com/office/drawing/2014/main" val="10005"/>
                  </a:ext>
                </a:extLst>
              </a:tr>
              <a:tr h="537727">
                <a:tc>
                  <a:txBody>
                    <a:bodyPr/>
                    <a:lstStyle/>
                    <a:p>
                      <a:pPr>
                        <a:lnSpc>
                          <a:spcPct val="115000"/>
                        </a:lnSpc>
                        <a:spcBef>
                          <a:spcPts val="1200"/>
                        </a:spcBef>
                        <a:spcAft>
                          <a:spcPts val="1200"/>
                        </a:spcAft>
                      </a:pPr>
                      <a:endParaRPr lang="ru-RU" sz="2000">
                        <a:solidFill>
                          <a:srgbClr val="222222"/>
                        </a:solidFill>
                        <a:latin typeface="Times New Roman"/>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01EEh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16</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Раздел 4</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vMerge="1">
                  <a:txBody>
                    <a:bodyPr/>
                    <a:lstStyle/>
                    <a:p>
                      <a:endParaRPr lang="ru-RU"/>
                    </a:p>
                  </a:txBody>
                  <a:tcPr/>
                </a:tc>
                <a:extLst>
                  <a:ext uri="{0D108BD9-81ED-4DB2-BD59-A6C34878D82A}">
                    <a16:rowId xmlns:a16="http://schemas.microsoft.com/office/drawing/2014/main" val="10006"/>
                  </a:ext>
                </a:extLst>
              </a:tr>
              <a:tr h="916430">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0:7DBCh - </a:t>
                      </a:r>
                      <a:r>
                        <a:rPr lang="ru-RU" sz="2000">
                          <a:solidFill>
                            <a:srgbClr val="222222"/>
                          </a:solidFill>
                          <a:latin typeface="Times New Roman"/>
                          <a:ea typeface="Calibri"/>
                          <a:cs typeface="Times New Roman"/>
                        </a:rPr>
                        <a:t>000</a:t>
                      </a:r>
                      <a:r>
                        <a:rPr lang="en-US" sz="2000">
                          <a:solidFill>
                            <a:srgbClr val="222222"/>
                          </a:solidFill>
                          <a:latin typeface="Times New Roman"/>
                          <a:ea typeface="Calibri"/>
                          <a:cs typeface="Times New Roman"/>
                        </a:rPr>
                        <a:t>0:7E00h</a:t>
                      </a:r>
                      <a:endParaRPr lang="ru-RU" sz="2000">
                        <a:latin typeface="Calibri"/>
                        <a:ea typeface="Calibri"/>
                        <a:cs typeface="Times New Roman"/>
                      </a:endParaRPr>
                    </a:p>
                  </a:txBody>
                  <a:tcPr marL="8729" marR="8729" marT="8729" marB="8729">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01FEh</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2000">
                          <a:solidFill>
                            <a:srgbClr val="222222"/>
                          </a:solidFill>
                          <a:latin typeface="Times New Roman"/>
                          <a:ea typeface="Calibri"/>
                          <a:cs typeface="Times New Roman"/>
                        </a:rPr>
                        <a:t>2</a:t>
                      </a:r>
                      <a:endParaRPr lang="ru-RU" sz="200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gridSpan="2">
                  <a:txBody>
                    <a:bodyPr/>
                    <a:lstStyle/>
                    <a:p>
                      <a:pPr>
                        <a:lnSpc>
                          <a:spcPct val="115000"/>
                        </a:lnSpc>
                        <a:spcBef>
                          <a:spcPts val="1200"/>
                        </a:spcBef>
                        <a:spcAft>
                          <a:spcPts val="1200"/>
                        </a:spcAft>
                      </a:pPr>
                      <a:r>
                        <a:rPr lang="ru-RU" sz="2000" dirty="0">
                          <a:solidFill>
                            <a:srgbClr val="222222"/>
                          </a:solidFill>
                          <a:latin typeface="Times New Roman"/>
                          <a:ea typeface="Calibri"/>
                          <a:cs typeface="Times New Roman"/>
                        </a:rPr>
                        <a:t>Сигнатура (55h </a:t>
                      </a:r>
                      <a:r>
                        <a:rPr lang="ru-RU" sz="2000" dirty="0" err="1">
                          <a:solidFill>
                            <a:srgbClr val="222222"/>
                          </a:solidFill>
                          <a:latin typeface="Times New Roman"/>
                          <a:ea typeface="Calibri"/>
                          <a:cs typeface="Times New Roman"/>
                        </a:rPr>
                        <a:t>AAh</a:t>
                      </a:r>
                      <a:r>
                        <a:rPr lang="ru-RU" sz="2000" dirty="0">
                          <a:solidFill>
                            <a:srgbClr val="222222"/>
                          </a:solidFill>
                          <a:latin typeface="Times New Roman"/>
                          <a:ea typeface="Calibri"/>
                          <a:cs typeface="Times New Roman"/>
                        </a:rPr>
                        <a:t>)</a:t>
                      </a:r>
                      <a:endParaRPr lang="ru-RU" sz="2000" dirty="0">
                        <a:latin typeface="Calibri"/>
                        <a:ea typeface="Calibri"/>
                        <a:cs typeface="Times New Roman"/>
                      </a:endParaRPr>
                    </a:p>
                  </a:txBody>
                  <a:tcPr marL="55863" marR="55863" marT="27931" marB="27931"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hMerge="1">
                  <a:txBody>
                    <a:bodyPr/>
                    <a:lstStyle/>
                    <a:p>
                      <a:endParaRPr lang="ru-RU"/>
                    </a:p>
                  </a:txBody>
                  <a:tcPr/>
                </a:tc>
                <a:extLst>
                  <a:ext uri="{0D108BD9-81ED-4DB2-BD59-A6C34878D82A}">
                    <a16:rowId xmlns:a16="http://schemas.microsoft.com/office/drawing/2014/main" val="10007"/>
                  </a:ext>
                </a:extLst>
              </a:tr>
            </a:tbl>
          </a:graphicData>
        </a:graphic>
      </p:graphicFrame>
      <p:sp>
        <p:nvSpPr>
          <p:cNvPr id="6" name="TextBox 5"/>
          <p:cNvSpPr txBox="1"/>
          <p:nvPr/>
        </p:nvSpPr>
        <p:spPr>
          <a:xfrm>
            <a:off x="539552" y="5877272"/>
            <a:ext cx="7992888" cy="646331"/>
          </a:xfrm>
          <a:prstGeom prst="rect">
            <a:avLst/>
          </a:prstGeom>
          <a:noFill/>
        </p:spPr>
        <p:txBody>
          <a:bodyPr wrap="square" rtlCol="0">
            <a:spAutoFit/>
          </a:bodyPr>
          <a:lstStyle/>
          <a:p>
            <a:r>
              <a:rPr lang="ru-RU" dirty="0"/>
              <a:t>Последние два байта MBR называются сигнатурой. Значение этих байтов должно быть 55h </a:t>
            </a:r>
            <a:r>
              <a:rPr lang="ru-RU" dirty="0" err="1"/>
              <a:t>AAh</a:t>
            </a:r>
            <a:r>
              <a:rPr lang="ru-RU" dirty="0"/>
              <a:t>. В случае, если это не так, запись считается некорректной</a:t>
            </a:r>
          </a:p>
        </p:txBody>
      </p:sp>
      <p:sp>
        <p:nvSpPr>
          <p:cNvPr id="7" name="Номер слайда 6"/>
          <p:cNvSpPr>
            <a:spLocks noGrp="1"/>
          </p:cNvSpPr>
          <p:nvPr>
            <p:ph type="sldNum" sz="quarter" idx="12"/>
          </p:nvPr>
        </p:nvSpPr>
        <p:spPr/>
        <p:txBody>
          <a:bodyPr/>
          <a:lstStyle/>
          <a:p>
            <a:fld id="{81D8B973-0DB8-4331-BB6F-1AFEB79522A6}"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539552" y="332656"/>
          <a:ext cx="8280919" cy="6203384"/>
        </p:xfrm>
        <a:graphic>
          <a:graphicData uri="http://schemas.openxmlformats.org/drawingml/2006/table">
            <a:tbl>
              <a:tblPr/>
              <a:tblGrid>
                <a:gridCol w="1193646">
                  <a:extLst>
                    <a:ext uri="{9D8B030D-6E8A-4147-A177-3AD203B41FA5}">
                      <a16:colId xmlns:a16="http://schemas.microsoft.com/office/drawing/2014/main" val="20000"/>
                    </a:ext>
                  </a:extLst>
                </a:gridCol>
                <a:gridCol w="969837">
                  <a:extLst>
                    <a:ext uri="{9D8B030D-6E8A-4147-A177-3AD203B41FA5}">
                      <a16:colId xmlns:a16="http://schemas.microsoft.com/office/drawing/2014/main" val="20001"/>
                    </a:ext>
                  </a:extLst>
                </a:gridCol>
                <a:gridCol w="6117436">
                  <a:extLst>
                    <a:ext uri="{9D8B030D-6E8A-4147-A177-3AD203B41FA5}">
                      <a16:colId xmlns:a16="http://schemas.microsoft.com/office/drawing/2014/main" val="20002"/>
                    </a:ext>
                  </a:extLst>
                </a:gridCol>
              </a:tblGrid>
              <a:tr h="344778">
                <a:tc gridSpan="3">
                  <a:txBody>
                    <a:bodyPr/>
                    <a:lstStyle/>
                    <a:p>
                      <a:pPr algn="ctr">
                        <a:lnSpc>
                          <a:spcPct val="115000"/>
                        </a:lnSpc>
                        <a:spcBef>
                          <a:spcPts val="1200"/>
                        </a:spcBef>
                        <a:spcAft>
                          <a:spcPts val="1200"/>
                        </a:spcAft>
                      </a:pPr>
                      <a:r>
                        <a:rPr lang="ru-RU" sz="1800" b="1" dirty="0">
                          <a:solidFill>
                            <a:srgbClr val="222222"/>
                          </a:solidFill>
                          <a:latin typeface="Times New Roman"/>
                          <a:ea typeface="Calibri"/>
                          <a:cs typeface="Times New Roman"/>
                        </a:rPr>
                        <a:t>Структура описания раздела</a:t>
                      </a:r>
                      <a:endParaRPr lang="ru-RU" sz="1800" dirty="0">
                        <a:latin typeface="Calibri"/>
                        <a:ea typeface="Calibri"/>
                        <a:cs typeface="Times New Roman"/>
                      </a:endParaRPr>
                    </a:p>
                  </a:txBody>
                  <a:tcPr marL="57727" marR="57727" marT="28864" marB="28864" anchor="ctr">
                    <a:lnL>
                      <a:noFill/>
                    </a:lnL>
                    <a:lnR>
                      <a:noFill/>
                    </a:lnR>
                    <a:lnT>
                      <a:noFill/>
                    </a:lnT>
                    <a:lnB w="12700" cap="flat" cmpd="sng" algn="ctr">
                      <a:solidFill>
                        <a:srgbClr val="A2A9B1"/>
                      </a:solidFill>
                      <a:prstDash val="solid"/>
                      <a:round/>
                      <a:headEnd type="none" w="med" len="med"/>
                      <a:tailEnd type="none" w="med" len="med"/>
                    </a:lnB>
                    <a:solidFill>
                      <a:srgbClr val="EAECF0"/>
                    </a:solidFill>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0000"/>
                  </a:ext>
                </a:extLst>
              </a:tr>
              <a:tr h="604581">
                <a:tc>
                  <a:txBody>
                    <a:bodyPr/>
                    <a:lstStyle/>
                    <a:p>
                      <a:pPr algn="ctr">
                        <a:lnSpc>
                          <a:spcPct val="115000"/>
                        </a:lnSpc>
                        <a:spcBef>
                          <a:spcPts val="1200"/>
                        </a:spcBef>
                        <a:spcAft>
                          <a:spcPts val="1200"/>
                        </a:spcAft>
                      </a:pPr>
                      <a:r>
                        <a:rPr lang="ru-RU" sz="1800" b="1">
                          <a:solidFill>
                            <a:srgbClr val="222222"/>
                          </a:solidFill>
                          <a:latin typeface="Times New Roman"/>
                          <a:ea typeface="Calibri"/>
                          <a:cs typeface="Times New Roman"/>
                        </a:rPr>
                        <a:t>Смещение</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800" b="1" dirty="0">
                          <a:solidFill>
                            <a:srgbClr val="222222"/>
                          </a:solidFill>
                          <a:latin typeface="Times New Roman"/>
                          <a:ea typeface="Calibri"/>
                          <a:cs typeface="Times New Roman"/>
                        </a:rPr>
                        <a:t>Длина в байтах</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800" b="1">
                          <a:solidFill>
                            <a:srgbClr val="222222"/>
                          </a:solidFill>
                          <a:latin typeface="Times New Roman"/>
                          <a:ea typeface="Calibri"/>
                          <a:cs typeface="Times New Roman"/>
                        </a:rPr>
                        <a:t>Описание</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1"/>
                  </a:ext>
                </a:extLst>
              </a:tr>
              <a:tr h="462417">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00h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Признак активности раздела</a:t>
                      </a:r>
                      <a:r>
                        <a:rPr lang="en-US" sz="1800" dirty="0">
                          <a:solidFill>
                            <a:srgbClr val="222222"/>
                          </a:solidFill>
                          <a:latin typeface="Times New Roman"/>
                          <a:ea typeface="Calibri"/>
                          <a:cs typeface="Times New Roman"/>
                        </a:rPr>
                        <a:t> (0</a:t>
                      </a:r>
                      <a:r>
                        <a:rPr lang="ru-RU" sz="1800" baseline="0" dirty="0">
                          <a:solidFill>
                            <a:srgbClr val="222222"/>
                          </a:solidFill>
                          <a:latin typeface="Times New Roman"/>
                          <a:ea typeface="Calibri"/>
                          <a:cs typeface="Times New Roman"/>
                        </a:rPr>
                        <a:t> - не активный, 80</a:t>
                      </a:r>
                      <a:r>
                        <a:rPr lang="en-US" sz="1800" baseline="0" dirty="0">
                          <a:solidFill>
                            <a:srgbClr val="222222"/>
                          </a:solidFill>
                          <a:latin typeface="Times New Roman"/>
                          <a:ea typeface="Calibri"/>
                          <a:cs typeface="Times New Roman"/>
                        </a:rPr>
                        <a:t>h – </a:t>
                      </a:r>
                      <a:r>
                        <a:rPr lang="ru-RU" sz="1800" baseline="0" dirty="0">
                          <a:solidFill>
                            <a:srgbClr val="222222"/>
                          </a:solidFill>
                          <a:latin typeface="Times New Roman"/>
                          <a:ea typeface="Calibri"/>
                          <a:cs typeface="Times New Roman"/>
                        </a:rPr>
                        <a:t>активный)</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341946">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01h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Начало раздела — головка</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443779">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02h</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Начало раздела — сектор (биты 0—5), цилиндр (биты 6, 7)</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752784">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03h</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Начало раздела — цилиндр (старшие биты 8, 9 хранятся в байте номера сектора)</a:t>
                      </a:r>
                      <a:endParaRPr lang="ru-RU" sz="1800" dirty="0">
                        <a:latin typeface="Calibri"/>
                        <a:ea typeface="Calibri"/>
                        <a:cs typeface="Times New Roman"/>
                      </a:endParaRPr>
                    </a:p>
                  </a:txBody>
                  <a:tcPr marL="57727" marR="57727" marT="28864" marB="28864"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04h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Код типа раздела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05h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головка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06h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сектор (биты 0—5), цилиндр (биты 6, 7)</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8"/>
                  </a:ext>
                </a:extLst>
              </a:tr>
              <a:tr h="663155">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07h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1</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Конец раздела — цилиндр (старшие биты 8, 9 хранятся в байте номера сектора)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9"/>
                  </a:ext>
                </a:extLst>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08h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4</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Смещение первого сектора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0"/>
                  </a:ext>
                </a:extLst>
              </a:tr>
              <a:tr h="458243">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0Ch</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a:solidFill>
                            <a:srgbClr val="222222"/>
                          </a:solidFill>
                          <a:latin typeface="Times New Roman"/>
                          <a:ea typeface="Calibri"/>
                          <a:cs typeface="Times New Roman"/>
                        </a:rPr>
                        <a:t>4</a:t>
                      </a:r>
                      <a:endParaRPr lang="ru-RU" sz="18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800" dirty="0">
                          <a:solidFill>
                            <a:srgbClr val="222222"/>
                          </a:solidFill>
                          <a:latin typeface="Times New Roman"/>
                          <a:ea typeface="Calibri"/>
                          <a:cs typeface="Times New Roman"/>
                        </a:rPr>
                        <a:t>Количество секторов раздела</a:t>
                      </a:r>
                      <a:endParaRPr lang="ru-RU" sz="18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1"/>
                  </a:ext>
                </a:extLst>
              </a:tr>
            </a:tbl>
          </a:graphicData>
        </a:graphic>
      </p:graphicFrame>
      <p:sp>
        <p:nvSpPr>
          <p:cNvPr id="3" name="Номер слайда 2"/>
          <p:cNvSpPr>
            <a:spLocks noGrp="1"/>
          </p:cNvSpPr>
          <p:nvPr>
            <p:ph type="sldNum" sz="quarter" idx="12"/>
          </p:nvPr>
        </p:nvSpPr>
        <p:spPr/>
        <p:txBody>
          <a:bodyPr/>
          <a:lstStyle/>
          <a:p>
            <a:fld id="{81D8B973-0DB8-4331-BB6F-1AFEB79522A6}"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nvGraphicFramePr>
        <p:xfrm>
          <a:off x="323528" y="260648"/>
          <a:ext cx="7848872" cy="5509056"/>
        </p:xfrm>
        <a:graphic>
          <a:graphicData uri="http://schemas.openxmlformats.org/drawingml/2006/table">
            <a:tbl>
              <a:tblPr/>
              <a:tblGrid>
                <a:gridCol w="576064">
                  <a:extLst>
                    <a:ext uri="{9D8B030D-6E8A-4147-A177-3AD203B41FA5}">
                      <a16:colId xmlns:a16="http://schemas.microsoft.com/office/drawing/2014/main" val="20000"/>
                    </a:ext>
                  </a:extLst>
                </a:gridCol>
                <a:gridCol w="7272808">
                  <a:extLst>
                    <a:ext uri="{9D8B030D-6E8A-4147-A177-3AD203B41FA5}">
                      <a16:colId xmlns:a16="http://schemas.microsoft.com/office/drawing/2014/main" val="20001"/>
                    </a:ext>
                  </a:extLst>
                </a:gridCol>
              </a:tblGrid>
              <a:tr h="192267">
                <a:tc gridSpan="2">
                  <a:txBody>
                    <a:bodyPr/>
                    <a:lstStyle/>
                    <a:p>
                      <a:pPr algn="ctr">
                        <a:lnSpc>
                          <a:spcPct val="115000"/>
                        </a:lnSpc>
                        <a:spcBef>
                          <a:spcPts val="1200"/>
                        </a:spcBef>
                        <a:spcAft>
                          <a:spcPts val="1200"/>
                        </a:spcAft>
                      </a:pPr>
                      <a:r>
                        <a:rPr lang="ru-RU" sz="1600" b="1" dirty="0">
                          <a:solidFill>
                            <a:srgbClr val="222222"/>
                          </a:solidFill>
                          <a:latin typeface="Times New Roman"/>
                          <a:ea typeface="Calibri"/>
                          <a:cs typeface="Times New Roman"/>
                        </a:rPr>
                        <a:t>Коды типов разделов</a:t>
                      </a:r>
                      <a:endParaRPr lang="ru-RU" sz="1600" dirty="0">
                        <a:latin typeface="Calibri"/>
                        <a:ea typeface="Calibri"/>
                        <a:cs typeface="Times New Roman"/>
                      </a:endParaRPr>
                    </a:p>
                  </a:txBody>
                  <a:tcPr marL="18850" marR="18850" marT="9425" marB="9425" anchor="ctr">
                    <a:lnL>
                      <a:noFill/>
                    </a:lnL>
                    <a:lnR>
                      <a:noFill/>
                    </a:lnR>
                    <a:lnT>
                      <a:noFill/>
                    </a:lnT>
                    <a:lnB w="12700" cap="flat" cmpd="sng" algn="ctr">
                      <a:solidFill>
                        <a:srgbClr val="A2A9B1"/>
                      </a:solidFill>
                      <a:prstDash val="solid"/>
                      <a:round/>
                      <a:headEnd type="none" w="med" len="med"/>
                      <a:tailEnd type="none" w="med" len="med"/>
                    </a:lnB>
                    <a:solidFill>
                      <a:srgbClr val="EAECF0"/>
                    </a:solidFill>
                  </a:tcPr>
                </a:tc>
                <a:tc hMerge="1">
                  <a:txBody>
                    <a:bodyPr/>
                    <a:lstStyle/>
                    <a:p>
                      <a:endParaRPr lang="ru-RU"/>
                    </a:p>
                  </a:txBody>
                  <a:tcPr/>
                </a:tc>
                <a:extLst>
                  <a:ext uri="{0D108BD9-81ED-4DB2-BD59-A6C34878D82A}">
                    <a16:rowId xmlns:a16="http://schemas.microsoft.com/office/drawing/2014/main" val="10000"/>
                  </a:ext>
                </a:extLst>
              </a:tr>
              <a:tr h="278976">
                <a:tc>
                  <a:txBody>
                    <a:bodyPr/>
                    <a:lstStyle/>
                    <a:p>
                      <a:pPr algn="ctr">
                        <a:lnSpc>
                          <a:spcPct val="115000"/>
                        </a:lnSpc>
                        <a:spcBef>
                          <a:spcPts val="1200"/>
                        </a:spcBef>
                        <a:spcAft>
                          <a:spcPts val="1200"/>
                        </a:spcAft>
                      </a:pPr>
                      <a:r>
                        <a:rPr lang="ru-RU" sz="1600" b="1">
                          <a:solidFill>
                            <a:srgbClr val="222222"/>
                          </a:solidFill>
                          <a:latin typeface="Times New Roman"/>
                          <a:ea typeface="Calibri"/>
                          <a:cs typeface="Times New Roman"/>
                        </a:rPr>
                        <a:t>Код</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tc>
                  <a:txBody>
                    <a:bodyPr/>
                    <a:lstStyle/>
                    <a:p>
                      <a:pPr algn="ctr">
                        <a:lnSpc>
                          <a:spcPct val="115000"/>
                        </a:lnSpc>
                        <a:spcBef>
                          <a:spcPts val="1200"/>
                        </a:spcBef>
                        <a:spcAft>
                          <a:spcPts val="1200"/>
                        </a:spcAft>
                      </a:pPr>
                      <a:r>
                        <a:rPr lang="ru-RU" sz="1600" b="1">
                          <a:solidFill>
                            <a:srgbClr val="222222"/>
                          </a:solidFill>
                          <a:latin typeface="Times New Roman"/>
                          <a:ea typeface="Calibri"/>
                          <a:cs typeface="Times New Roman"/>
                        </a:rPr>
                        <a:t>Тип раздела</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1"/>
                  </a:ext>
                </a:extLst>
              </a:tr>
              <a:tr h="481588">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00h</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Пустая запись (свободное место)</a:t>
                      </a:r>
                      <a:endParaRPr lang="ru-RU" sz="1600" dirty="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01h</a:t>
                      </a:r>
                      <a:endParaRPr lang="ru-RU" sz="160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FAT-12 (если это логический раздел или раздел расположен в первых 32 мегабайтах диска, иначе используется код 06h)</a:t>
                      </a:r>
                      <a:endParaRPr lang="ru-RU" sz="1600" dirty="0">
                        <a:latin typeface="Calibri"/>
                        <a:ea typeface="Calibri"/>
                        <a:cs typeface="Times New Roman"/>
                      </a:endParaRPr>
                    </a:p>
                  </a:txBody>
                  <a:tcPr marL="18850" marR="18850" marT="9425" marB="9425"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04h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FAT-16 до 32 Мбайт (если раздел первичный, то должен находиться в первых физических 32 Мб диска, иначе используется код 06h)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654024">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05h</a:t>
                      </a:r>
                      <a:r>
                        <a:rPr lang="en-US" sz="1600" dirty="0">
                          <a:solidFill>
                            <a:srgbClr val="222222"/>
                          </a:solidFill>
                          <a:latin typeface="Times New Roman"/>
                          <a:ea typeface="Calibri"/>
                          <a:cs typeface="Times New Roman"/>
                        </a:rPr>
                        <a:t>,</a:t>
                      </a:r>
                      <a:r>
                        <a:rPr lang="en-US" sz="1600" baseline="0" dirty="0">
                          <a:solidFill>
                            <a:srgbClr val="222222"/>
                          </a:solidFill>
                          <a:latin typeface="Times New Roman"/>
                          <a:ea typeface="Calibri"/>
                          <a:cs typeface="Times New Roman"/>
                        </a:rPr>
                        <a:t> 0Fh</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Расширенный раздел</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06h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FAT-16B, а также FAT-16, не попадающий под условия кода 04h и FAT-12, не попадающий под условия кода 01h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6"/>
                  </a:ext>
                </a:extLst>
              </a:tr>
              <a:tr h="654024">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07h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IFS, HPFS, </a:t>
                      </a:r>
                      <a:r>
                        <a:rPr lang="ru-RU" sz="1600" b="1" dirty="0">
                          <a:solidFill>
                            <a:srgbClr val="222222"/>
                          </a:solidFill>
                          <a:latin typeface="Times New Roman"/>
                          <a:ea typeface="Calibri"/>
                          <a:cs typeface="Times New Roman"/>
                        </a:rPr>
                        <a:t>NTFS</a:t>
                      </a:r>
                      <a:r>
                        <a:rPr lang="ru-RU" sz="1600" dirty="0">
                          <a:solidFill>
                            <a:srgbClr val="222222"/>
                          </a:solidFill>
                          <a:latin typeface="Times New Roman"/>
                          <a:ea typeface="Calibri"/>
                          <a:cs typeface="Times New Roman"/>
                        </a:rPr>
                        <a:t>, </a:t>
                      </a:r>
                      <a:r>
                        <a:rPr lang="ru-RU" sz="1600" dirty="0" err="1">
                          <a:solidFill>
                            <a:srgbClr val="222222"/>
                          </a:solidFill>
                          <a:latin typeface="Times New Roman"/>
                          <a:ea typeface="Calibri"/>
                          <a:cs typeface="Times New Roman"/>
                        </a:rPr>
                        <a:t>exFAT</a:t>
                      </a:r>
                      <a:r>
                        <a:rPr lang="ru-RU" sz="1600" dirty="0">
                          <a:solidFill>
                            <a:srgbClr val="222222"/>
                          </a:solidFill>
                          <a:latin typeface="Times New Roman"/>
                          <a:ea typeface="Calibri"/>
                          <a:cs typeface="Times New Roman"/>
                        </a:rPr>
                        <a:t> (и некоторые другие — тип определяется по содержимому загрузочной записи)</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7"/>
                  </a:ext>
                </a:extLst>
              </a:tr>
              <a:tr h="330280">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0Bh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FAT-32</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8"/>
                  </a:ext>
                </a:extLst>
              </a:tr>
              <a:tr h="432048">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0Ch</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FAT-32X (FAT-32 с использованием LBA)</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9"/>
                  </a:ext>
                </a:extLst>
              </a:tr>
              <a:tr h="432048">
                <a:tc>
                  <a:txBody>
                    <a:bodyPr/>
                    <a:lstStyle/>
                    <a:p>
                      <a:pPr>
                        <a:lnSpc>
                          <a:spcPct val="115000"/>
                        </a:lnSpc>
                        <a:spcBef>
                          <a:spcPts val="1200"/>
                        </a:spcBef>
                        <a:spcAft>
                          <a:spcPts val="1200"/>
                        </a:spcAft>
                      </a:pPr>
                      <a:r>
                        <a:rPr lang="ru-RU" sz="1600">
                          <a:solidFill>
                            <a:srgbClr val="222222"/>
                          </a:solidFill>
                          <a:latin typeface="Times New Roman"/>
                          <a:ea typeface="Calibri"/>
                          <a:cs typeface="Times New Roman"/>
                        </a:rPr>
                        <a:t>EEh</a:t>
                      </a:r>
                      <a:endParaRPr lang="ru-RU" sz="110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tc>
                  <a:txBody>
                    <a:bodyPr/>
                    <a:lstStyle/>
                    <a:p>
                      <a:pPr>
                        <a:lnSpc>
                          <a:spcPct val="115000"/>
                        </a:lnSpc>
                        <a:spcBef>
                          <a:spcPts val="1200"/>
                        </a:spcBef>
                        <a:spcAft>
                          <a:spcPts val="1200"/>
                        </a:spcAft>
                      </a:pPr>
                      <a:r>
                        <a:rPr lang="ru-RU" sz="1600" dirty="0">
                          <a:solidFill>
                            <a:srgbClr val="222222"/>
                          </a:solidFill>
                          <a:latin typeface="Times New Roman"/>
                          <a:ea typeface="Calibri"/>
                          <a:cs typeface="Times New Roman"/>
                        </a:rPr>
                        <a:t>GPT</a:t>
                      </a:r>
                      <a:endParaRPr lang="ru-RU" sz="1100" dirty="0">
                        <a:latin typeface="Calibri"/>
                        <a:ea typeface="Calibri"/>
                        <a:cs typeface="Times New Roman"/>
                      </a:endParaRPr>
                    </a:p>
                  </a:txBody>
                  <a:tcPr marL="60960" marR="60960" marT="30480" marB="30480" anchor="ctr">
                    <a:lnL w="12700" cap="flat" cmpd="sng" algn="ctr">
                      <a:solidFill>
                        <a:srgbClr val="A2A9B1"/>
                      </a:solidFill>
                      <a:prstDash val="solid"/>
                      <a:round/>
                      <a:headEnd type="none" w="med" len="med"/>
                      <a:tailEnd type="none" w="med" len="med"/>
                    </a:lnL>
                    <a:lnR w="12700" cap="flat" cmpd="sng" algn="ctr">
                      <a:solidFill>
                        <a:srgbClr val="A2A9B1"/>
                      </a:solidFill>
                      <a:prstDash val="solid"/>
                      <a:round/>
                      <a:headEnd type="none" w="med" len="med"/>
                      <a:tailEnd type="none" w="med" len="med"/>
                    </a:lnR>
                    <a:lnT w="12700" cap="flat" cmpd="sng" algn="ctr">
                      <a:solidFill>
                        <a:srgbClr val="A2A9B1"/>
                      </a:solidFill>
                      <a:prstDash val="solid"/>
                      <a:round/>
                      <a:headEnd type="none" w="med" len="med"/>
                      <a:tailEnd type="none" w="med" len="med"/>
                    </a:lnT>
                    <a:lnB w="1270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10"/>
                  </a:ext>
                </a:extLst>
              </a:tr>
            </a:tbl>
          </a:graphicData>
        </a:graphic>
      </p:graphicFrame>
      <p:sp>
        <p:nvSpPr>
          <p:cNvPr id="5" name="TextBox 4"/>
          <p:cNvSpPr txBox="1"/>
          <p:nvPr/>
        </p:nvSpPr>
        <p:spPr>
          <a:xfrm>
            <a:off x="323528" y="5805265"/>
            <a:ext cx="8208912" cy="1200329"/>
          </a:xfrm>
          <a:prstGeom prst="rect">
            <a:avLst/>
          </a:prstGeom>
          <a:noFill/>
        </p:spPr>
        <p:txBody>
          <a:bodyPr wrap="square" rtlCol="0">
            <a:spAutoFit/>
          </a:bodyPr>
          <a:lstStyle/>
          <a:p>
            <a:r>
              <a:rPr lang="ru-RU" dirty="0"/>
              <a:t>Разделы с типом 05h используются для дисков менее 8Гб (где еще возможна адресация через CHS), а тип 0Fh используется для дисков больше 8Гб (и используется LBA-адресация).</a:t>
            </a:r>
            <a:br>
              <a:rPr lang="ru-RU" dirty="0"/>
            </a:br>
            <a:endParaRPr lang="ru-RU"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04664"/>
            <a:ext cx="7704856" cy="4401205"/>
          </a:xfrm>
          <a:prstGeom prst="rect">
            <a:avLst/>
          </a:prstGeom>
          <a:noFill/>
        </p:spPr>
        <p:txBody>
          <a:bodyPr wrap="square" rtlCol="0">
            <a:spAutoFit/>
          </a:bodyPr>
          <a:lstStyle/>
          <a:p>
            <a:r>
              <a:rPr lang="en-US" sz="2000" b="1" dirty="0"/>
              <a:t>GUID </a:t>
            </a:r>
            <a:r>
              <a:rPr lang="ru-RU" sz="2000" b="1" dirty="0" err="1"/>
              <a:t>Partition</a:t>
            </a:r>
            <a:r>
              <a:rPr lang="ru-RU" sz="2000" b="1" dirty="0"/>
              <a:t> </a:t>
            </a:r>
            <a:r>
              <a:rPr lang="ru-RU" sz="2000" b="1" dirty="0" err="1"/>
              <a:t>Table</a:t>
            </a:r>
            <a:r>
              <a:rPr lang="ru-RU" sz="2000" dirty="0"/>
              <a:t>,  </a:t>
            </a:r>
            <a:r>
              <a:rPr lang="ru-RU" sz="2000" b="1" dirty="0"/>
              <a:t>GPT</a:t>
            </a:r>
            <a:r>
              <a:rPr lang="ru-RU" sz="2000" dirty="0"/>
              <a:t> — стандарт формата размещения таблиц разделов на физическом жестком диске. Он является частью Расширяемого микропрограммного интерфейса ( </a:t>
            </a:r>
            <a:r>
              <a:rPr lang="ru-RU" sz="2000" i="1" dirty="0" err="1"/>
              <a:t>Extensible</a:t>
            </a:r>
            <a:r>
              <a:rPr lang="ru-RU" sz="2000" i="1" dirty="0"/>
              <a:t> </a:t>
            </a:r>
            <a:r>
              <a:rPr lang="ru-RU" sz="2000" i="1" dirty="0" err="1"/>
              <a:t>Firmware</a:t>
            </a:r>
            <a:r>
              <a:rPr lang="ru-RU" sz="2000" i="1" dirty="0"/>
              <a:t> </a:t>
            </a:r>
            <a:r>
              <a:rPr lang="ru-RU" sz="2000" i="1" dirty="0" err="1"/>
              <a:t>Interface</a:t>
            </a:r>
            <a:r>
              <a:rPr lang="ru-RU" sz="2000" dirty="0"/>
              <a:t>, EFI) — стандарта, предложенного </a:t>
            </a:r>
            <a:r>
              <a:rPr lang="ru-RU" sz="2000" dirty="0" err="1">
                <a:hlinkClick r:id="rId3" tooltip="Intel"/>
              </a:rPr>
              <a:t>Intel</a:t>
            </a:r>
            <a:r>
              <a:rPr lang="ru-RU" sz="2000" dirty="0"/>
              <a:t> на смену BIOS. EFI использует GPT там, где BIOS использует Главную загрузочную запись ( </a:t>
            </a:r>
            <a:r>
              <a:rPr lang="ru-RU" sz="2000" i="1" dirty="0" err="1"/>
              <a:t>Master</a:t>
            </a:r>
            <a:r>
              <a:rPr lang="ru-RU" sz="2000" i="1" dirty="0"/>
              <a:t> </a:t>
            </a:r>
            <a:r>
              <a:rPr lang="ru-RU" sz="2000" i="1" dirty="0" err="1"/>
              <a:t>Boot</a:t>
            </a:r>
            <a:r>
              <a:rPr lang="ru-RU" sz="2000" i="1" dirty="0"/>
              <a:t> </a:t>
            </a:r>
            <a:r>
              <a:rPr lang="ru-RU" sz="2000" i="1" dirty="0" err="1"/>
              <a:t>Record</a:t>
            </a:r>
            <a:r>
              <a:rPr lang="ru-RU" sz="2000" dirty="0"/>
              <a:t>, MBR).</a:t>
            </a:r>
            <a:endParaRPr lang="en-US" sz="2000" dirty="0"/>
          </a:p>
          <a:p>
            <a:endParaRPr lang="ru-RU" sz="2000" dirty="0"/>
          </a:p>
          <a:p>
            <a:r>
              <a:rPr lang="ru-RU" sz="2000" b="1" dirty="0"/>
              <a:t>GUID (</a:t>
            </a:r>
            <a:r>
              <a:rPr lang="ru-RU" sz="2000" b="1" dirty="0" err="1"/>
              <a:t>Globally</a:t>
            </a:r>
            <a:r>
              <a:rPr lang="ru-RU" sz="2000" b="1" dirty="0"/>
              <a:t> </a:t>
            </a:r>
            <a:r>
              <a:rPr lang="ru-RU" sz="2000" b="1" dirty="0" err="1"/>
              <a:t>Unique</a:t>
            </a:r>
            <a:r>
              <a:rPr lang="ru-RU" sz="2000" b="1" dirty="0"/>
              <a:t> </a:t>
            </a:r>
            <a:r>
              <a:rPr lang="ru-RU" sz="2000" b="1" dirty="0" err="1"/>
              <a:t>Identifier</a:t>
            </a:r>
            <a:r>
              <a:rPr lang="ru-RU" sz="2000" b="1" dirty="0"/>
              <a:t>)</a:t>
            </a:r>
            <a:r>
              <a:rPr lang="ru-RU" sz="2000" dirty="0"/>
              <a:t> — статистически уникальный 128-битный идентификатор. </a:t>
            </a:r>
            <a:endParaRPr lang="en-US" sz="2000" dirty="0"/>
          </a:p>
          <a:p>
            <a:r>
              <a:rPr lang="ru-RU" sz="2000" dirty="0"/>
              <a:t>Хотя уникальность каждого отдельного GUID не гарантируется, общее количество уникальных ключей настолько велико (2</a:t>
            </a:r>
            <a:r>
              <a:rPr lang="ru-RU" sz="2000" baseline="30000" dirty="0"/>
              <a:t>128</a:t>
            </a:r>
            <a:r>
              <a:rPr lang="ru-RU" sz="2000" dirty="0"/>
              <a:t>), что вероятность того, что в мире будут независимо сгенерированы два совпадающих ключа, крайне мала.</a:t>
            </a:r>
          </a:p>
          <a:p>
            <a:endParaRPr lang="ru-RU" sz="2000" dirty="0"/>
          </a:p>
        </p:txBody>
      </p:sp>
      <p:sp>
        <p:nvSpPr>
          <p:cNvPr id="3" name="Номер слайда 2"/>
          <p:cNvSpPr>
            <a:spLocks noGrp="1"/>
          </p:cNvSpPr>
          <p:nvPr>
            <p:ph type="sldNum" sz="quarter" idx="12"/>
          </p:nvPr>
        </p:nvSpPr>
        <p:spPr/>
        <p:txBody>
          <a:bodyPr/>
          <a:lstStyle/>
          <a:p>
            <a:fld id="{81D8B973-0DB8-4331-BB6F-1AFEB79522A6}"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755576" y="1124744"/>
          <a:ext cx="7632849" cy="4219744"/>
        </p:xfrm>
        <a:graphic>
          <a:graphicData uri="http://schemas.openxmlformats.org/drawingml/2006/table">
            <a:tbl>
              <a:tblPr/>
              <a:tblGrid>
                <a:gridCol w="2544283">
                  <a:extLst>
                    <a:ext uri="{9D8B030D-6E8A-4147-A177-3AD203B41FA5}">
                      <a16:colId xmlns:a16="http://schemas.microsoft.com/office/drawing/2014/main" val="20000"/>
                    </a:ext>
                  </a:extLst>
                </a:gridCol>
                <a:gridCol w="2544283">
                  <a:extLst>
                    <a:ext uri="{9D8B030D-6E8A-4147-A177-3AD203B41FA5}">
                      <a16:colId xmlns:a16="http://schemas.microsoft.com/office/drawing/2014/main" val="20001"/>
                    </a:ext>
                  </a:extLst>
                </a:gridCol>
                <a:gridCol w="2544283">
                  <a:extLst>
                    <a:ext uri="{9D8B030D-6E8A-4147-A177-3AD203B41FA5}">
                      <a16:colId xmlns:a16="http://schemas.microsoft.com/office/drawing/2014/main" val="20002"/>
                    </a:ext>
                  </a:extLst>
                </a:gridCol>
              </a:tblGrid>
              <a:tr h="490621">
                <a:tc>
                  <a:txBody>
                    <a:bodyPr/>
                    <a:lstStyle/>
                    <a:p>
                      <a:pPr>
                        <a:lnSpc>
                          <a:spcPct val="115000"/>
                        </a:lnSpc>
                        <a:spcBef>
                          <a:spcPts val="1800"/>
                        </a:spcBef>
                        <a:spcAft>
                          <a:spcPts val="1800"/>
                        </a:spcAft>
                      </a:pPr>
                      <a:r>
                        <a:rPr lang="ru-RU" sz="1800" b="1" dirty="0">
                          <a:latin typeface="Times New Roman"/>
                          <a:ea typeface="Times New Roman"/>
                          <a:cs typeface="Times New Roman"/>
                        </a:rPr>
                        <a:t>LBA-адрес</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b="1" dirty="0">
                          <a:latin typeface="Times New Roman"/>
                          <a:ea typeface="Times New Roman"/>
                          <a:cs typeface="Times New Roman"/>
                        </a:rPr>
                        <a:t>Размер (секторов)</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b="1">
                          <a:latin typeface="Times New Roman"/>
                          <a:ea typeface="Times New Roman"/>
                          <a:cs typeface="Times New Roman"/>
                        </a:rPr>
                        <a:t>Назначение</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0"/>
                  </a:ext>
                </a:extLst>
              </a:tr>
              <a:tr h="490621">
                <a:tc>
                  <a:txBody>
                    <a:bodyPr/>
                    <a:lstStyle/>
                    <a:p>
                      <a:pPr>
                        <a:lnSpc>
                          <a:spcPct val="115000"/>
                        </a:lnSpc>
                        <a:spcBef>
                          <a:spcPts val="1800"/>
                        </a:spcBef>
                        <a:spcAft>
                          <a:spcPts val="1800"/>
                        </a:spcAft>
                      </a:pPr>
                      <a:r>
                        <a:rPr lang="ru-RU" sz="1800">
                          <a:latin typeface="Times New Roman"/>
                          <a:ea typeface="Times New Roman"/>
                          <a:cs typeface="Times New Roman"/>
                        </a:rPr>
                        <a:t>LBA 0</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Защитный MBR-сектор</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1"/>
                  </a:ext>
                </a:extLst>
              </a:tr>
              <a:tr h="490621">
                <a:tc>
                  <a:txBody>
                    <a:bodyPr/>
                    <a:lstStyle/>
                    <a:p>
                      <a:pPr>
                        <a:lnSpc>
                          <a:spcPct val="115000"/>
                        </a:lnSpc>
                        <a:spcBef>
                          <a:spcPts val="1800"/>
                        </a:spcBef>
                        <a:spcAft>
                          <a:spcPts val="1800"/>
                        </a:spcAft>
                      </a:pPr>
                      <a:r>
                        <a:rPr lang="ru-RU" sz="1800">
                          <a:latin typeface="Times New Roman"/>
                          <a:ea typeface="Times New Roman"/>
                          <a:cs typeface="Times New Roman"/>
                        </a:rPr>
                        <a:t>LBA 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Первичный GPT-заголовок</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2"/>
                  </a:ext>
                </a:extLst>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2</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32</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Таблица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3"/>
                  </a:ext>
                </a:extLst>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34</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NN</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Содержимое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4"/>
                  </a:ext>
                </a:extLst>
              </a:tr>
              <a:tr h="800690">
                <a:tc>
                  <a:txBody>
                    <a:bodyPr/>
                    <a:lstStyle/>
                    <a:p>
                      <a:pPr>
                        <a:lnSpc>
                          <a:spcPct val="115000"/>
                        </a:lnSpc>
                        <a:spcBef>
                          <a:spcPts val="1800"/>
                        </a:spcBef>
                        <a:spcAft>
                          <a:spcPts val="1800"/>
                        </a:spcAft>
                      </a:pPr>
                      <a:r>
                        <a:rPr lang="ru-RU" sz="1800">
                          <a:latin typeface="Times New Roman"/>
                          <a:ea typeface="Times New Roman"/>
                          <a:cs typeface="Times New Roman"/>
                        </a:rPr>
                        <a:t>LBA -34</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32</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Копия таблицы разделов диска</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5"/>
                  </a:ext>
                </a:extLst>
              </a:tr>
              <a:tr h="490621">
                <a:tc>
                  <a:txBody>
                    <a:bodyPr/>
                    <a:lstStyle/>
                    <a:p>
                      <a:pPr>
                        <a:lnSpc>
                          <a:spcPct val="115000"/>
                        </a:lnSpc>
                        <a:spcBef>
                          <a:spcPts val="1800"/>
                        </a:spcBef>
                        <a:spcAft>
                          <a:spcPts val="1800"/>
                        </a:spcAft>
                      </a:pPr>
                      <a:r>
                        <a:rPr lang="ru-RU" sz="1800" dirty="0">
                          <a:latin typeface="Times New Roman"/>
                          <a:ea typeface="Times New Roman"/>
                          <a:cs typeface="Times New Roman"/>
                        </a:rPr>
                        <a:t>LBA -2</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a:latin typeface="Times New Roman"/>
                          <a:ea typeface="Times New Roman"/>
                          <a:cs typeface="Times New Roman"/>
                        </a:rPr>
                        <a:t>1</a:t>
                      </a:r>
                      <a:endParaRPr lang="ru-RU" sz="180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800" dirty="0">
                          <a:latin typeface="Times New Roman"/>
                          <a:ea typeface="Times New Roman"/>
                          <a:cs typeface="Times New Roman"/>
                        </a:rPr>
                        <a:t>Копия GPT-заголовка</a:t>
                      </a:r>
                      <a:endParaRPr lang="ru-RU" sz="1800" dirty="0">
                        <a:latin typeface="Calibri"/>
                        <a:ea typeface="Calibri"/>
                        <a:cs typeface="Times New Roman"/>
                      </a:endParaRPr>
                    </a:p>
                  </a:txBody>
                  <a:tcPr marL="93881" marR="93881" marT="46940" marB="7041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2"/>
          <p:cNvSpPr txBox="1"/>
          <p:nvPr/>
        </p:nvSpPr>
        <p:spPr>
          <a:xfrm>
            <a:off x="683568" y="404664"/>
            <a:ext cx="6192688" cy="369332"/>
          </a:xfrm>
          <a:prstGeom prst="rect">
            <a:avLst/>
          </a:prstGeom>
          <a:noFill/>
        </p:spPr>
        <p:txBody>
          <a:bodyPr wrap="square" rtlCol="0">
            <a:spAutoFit/>
          </a:bodyPr>
          <a:lstStyle/>
          <a:p>
            <a:r>
              <a:rPr lang="ru-RU" dirty="0"/>
              <a:t>структура GPT на жестком диске</a:t>
            </a:r>
          </a:p>
        </p:txBody>
      </p:sp>
      <p:sp>
        <p:nvSpPr>
          <p:cNvPr id="4" name="TextBox 3"/>
          <p:cNvSpPr txBox="1"/>
          <p:nvPr/>
        </p:nvSpPr>
        <p:spPr>
          <a:xfrm>
            <a:off x="611560" y="5661248"/>
            <a:ext cx="8064896" cy="1384995"/>
          </a:xfrm>
          <a:prstGeom prst="rect">
            <a:avLst/>
          </a:prstGeom>
          <a:noFill/>
        </p:spPr>
        <p:txBody>
          <a:bodyPr wrap="square" rtlCol="0">
            <a:spAutoFit/>
          </a:bodyPr>
          <a:lstStyle/>
          <a:p>
            <a:r>
              <a:rPr lang="ru-RU" dirty="0">
                <a:latin typeface="Times New Roman" pitchFamily="18" charset="0"/>
                <a:cs typeface="Times New Roman" pitchFamily="18" charset="0"/>
              </a:rPr>
              <a:t>Максимальная длина раздела 9,4*10</a:t>
            </a:r>
            <a:r>
              <a:rPr lang="ru-RU" baseline="30000" dirty="0">
                <a:latin typeface="Times New Roman" pitchFamily="18" charset="0"/>
                <a:cs typeface="Times New Roman" pitchFamily="18" charset="0"/>
              </a:rPr>
              <a:t>21</a:t>
            </a:r>
            <a:r>
              <a:rPr lang="ru-RU" dirty="0">
                <a:latin typeface="Times New Roman" pitchFamily="18" charset="0"/>
                <a:cs typeface="Times New Roman" pitchFamily="18" charset="0"/>
              </a:rPr>
              <a:t>  байт</a:t>
            </a:r>
          </a:p>
          <a:p>
            <a:endParaRPr lang="ru-RU" baseline="30000" dirty="0">
              <a:latin typeface="Times New Roman" pitchFamily="18" charset="0"/>
              <a:cs typeface="Times New Roman" pitchFamily="18" charset="0"/>
            </a:endParaRPr>
          </a:p>
          <a:p>
            <a:r>
              <a:rPr lang="ru-RU" dirty="0">
                <a:latin typeface="Times New Roman" pitchFamily="18" charset="0"/>
                <a:cs typeface="Times New Roman" pitchFamily="18" charset="0"/>
              </a:rPr>
              <a:t>В таблице разделов резервируется место для 128 строк по 128 байт каждая, всего 16384 байта (32 сектора по 512 байт)</a:t>
            </a:r>
            <a:endParaRPr lang="ru-RU" baseline="30000" dirty="0">
              <a:latin typeface="Times New Roman" pitchFamily="18" charset="0"/>
              <a:cs typeface="Times New Roman" pitchFamily="18" charset="0"/>
            </a:endParaRPr>
          </a:p>
          <a:p>
            <a:endParaRPr lang="ru-RU" dirty="0">
              <a:latin typeface="Times New Roman" pitchFamily="18" charset="0"/>
              <a:cs typeface="Times New Roman" pitchFamily="18" charset="0"/>
            </a:endParaRPr>
          </a:p>
        </p:txBody>
      </p:sp>
      <p:sp>
        <p:nvSpPr>
          <p:cNvPr id="5" name="Номер слайда 4"/>
          <p:cNvSpPr>
            <a:spLocks noGrp="1"/>
          </p:cNvSpPr>
          <p:nvPr>
            <p:ph type="sldNum" sz="quarter" idx="12"/>
          </p:nvPr>
        </p:nvSpPr>
        <p:spPr/>
        <p:txBody>
          <a:bodyPr/>
          <a:lstStyle/>
          <a:p>
            <a:fld id="{81D8B973-0DB8-4331-BB6F-1AFEB79522A6}"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95536" y="764704"/>
          <a:ext cx="8352928" cy="5689405"/>
        </p:xfrm>
        <a:graphic>
          <a:graphicData uri="http://schemas.openxmlformats.org/drawingml/2006/table">
            <a:tbl>
              <a:tblPr/>
              <a:tblGrid>
                <a:gridCol w="1312603">
                  <a:extLst>
                    <a:ext uri="{9D8B030D-6E8A-4147-A177-3AD203B41FA5}">
                      <a16:colId xmlns:a16="http://schemas.microsoft.com/office/drawing/2014/main" val="20000"/>
                    </a:ext>
                  </a:extLst>
                </a:gridCol>
                <a:gridCol w="1312603">
                  <a:extLst>
                    <a:ext uri="{9D8B030D-6E8A-4147-A177-3AD203B41FA5}">
                      <a16:colId xmlns:a16="http://schemas.microsoft.com/office/drawing/2014/main" val="20001"/>
                    </a:ext>
                  </a:extLst>
                </a:gridCol>
                <a:gridCol w="1312603">
                  <a:extLst>
                    <a:ext uri="{9D8B030D-6E8A-4147-A177-3AD203B41FA5}">
                      <a16:colId xmlns:a16="http://schemas.microsoft.com/office/drawing/2014/main" val="20002"/>
                    </a:ext>
                  </a:extLst>
                </a:gridCol>
                <a:gridCol w="4415119">
                  <a:extLst>
                    <a:ext uri="{9D8B030D-6E8A-4147-A177-3AD203B41FA5}">
                      <a16:colId xmlns:a16="http://schemas.microsoft.com/office/drawing/2014/main" val="20003"/>
                    </a:ext>
                  </a:extLst>
                </a:gridCol>
              </a:tblGrid>
              <a:tr h="112461">
                <a:tc>
                  <a:txBody>
                    <a:bodyPr/>
                    <a:lstStyle/>
                    <a:p>
                      <a:pPr>
                        <a:lnSpc>
                          <a:spcPct val="115000"/>
                        </a:lnSpc>
                        <a:spcBef>
                          <a:spcPts val="1800"/>
                        </a:spcBef>
                        <a:spcAft>
                          <a:spcPts val="1800"/>
                        </a:spcAft>
                      </a:pPr>
                      <a:r>
                        <a:rPr lang="ru-RU" sz="1100" b="1" dirty="0">
                          <a:latin typeface="Times New Roman"/>
                          <a:ea typeface="Times New Roman"/>
                          <a:cs typeface="Times New Roman"/>
                        </a:rPr>
                        <a:t>Смещение (байт)</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Размер поля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Пример заполнения</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b="1">
                          <a:latin typeface="Times New Roman"/>
                          <a:ea typeface="Times New Roman"/>
                          <a:cs typeface="Times New Roman"/>
                        </a:rPr>
                        <a:t>Название и описание поля</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0"/>
                  </a:ext>
                </a:extLst>
              </a:tr>
              <a:tr h="504416">
                <a:tc>
                  <a:txBody>
                    <a:bodyPr/>
                    <a:lstStyle/>
                    <a:p>
                      <a:pPr>
                        <a:lnSpc>
                          <a:spcPct val="115000"/>
                        </a:lnSpc>
                        <a:spcBef>
                          <a:spcPts val="1800"/>
                        </a:spcBef>
                        <a:spcAft>
                          <a:spcPts val="1800"/>
                        </a:spcAft>
                      </a:pPr>
                      <a:r>
                        <a:rPr lang="ru-RU" sz="1100" dirty="0">
                          <a:latin typeface="Times New Roman"/>
                          <a:ea typeface="Times New Roman"/>
                          <a:cs typeface="Times New Roman"/>
                        </a:rPr>
                        <a:t>0x00</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45 46 49 20 50 41 52 54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Сигнатура заголовка. Используется для идентификации всех EFI-совместимых GPT-заголовков. Должно содержать значение 45 46 49 20 50 41 52 54, что в виде текста расшифровывается как "EFI PART".</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1"/>
                  </a:ext>
                </a:extLst>
              </a:tr>
              <a:tr h="286663">
                <a:tc>
                  <a:txBody>
                    <a:bodyPr/>
                    <a:lstStyle/>
                    <a:p>
                      <a:pPr>
                        <a:lnSpc>
                          <a:spcPct val="115000"/>
                        </a:lnSpc>
                        <a:spcBef>
                          <a:spcPts val="1800"/>
                        </a:spcBef>
                        <a:spcAft>
                          <a:spcPts val="1800"/>
                        </a:spcAft>
                      </a:pPr>
                      <a:r>
                        <a:rPr lang="ru-RU" sz="1100">
                          <a:latin typeface="Times New Roman"/>
                          <a:ea typeface="Times New Roman"/>
                          <a:cs typeface="Times New Roman"/>
                        </a:rPr>
                        <a:t>0x08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00 00 01 00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Версия формата заголовка ( Сейчас используется версия заголовка 1.0</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2"/>
                  </a:ext>
                </a:extLst>
              </a:tr>
              <a:tr h="199562">
                <a:tc>
                  <a:txBody>
                    <a:bodyPr/>
                    <a:lstStyle/>
                    <a:p>
                      <a:pPr>
                        <a:lnSpc>
                          <a:spcPct val="115000"/>
                        </a:lnSpc>
                        <a:spcBef>
                          <a:spcPts val="1800"/>
                        </a:spcBef>
                        <a:spcAft>
                          <a:spcPts val="1800"/>
                        </a:spcAft>
                      </a:pPr>
                      <a:r>
                        <a:rPr lang="ru-RU" sz="1100">
                          <a:latin typeface="Times New Roman"/>
                          <a:ea typeface="Times New Roman"/>
                          <a:cs typeface="Times New Roman"/>
                        </a:rPr>
                        <a:t>0x0C</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5C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Размер заголовка GPT в байтах. Имеет значение 0x5C (92 байта)</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3"/>
                  </a:ext>
                </a:extLst>
              </a:tr>
              <a:tr h="547966">
                <a:tc>
                  <a:txBody>
                    <a:bodyPr/>
                    <a:lstStyle/>
                    <a:p>
                      <a:pPr>
                        <a:lnSpc>
                          <a:spcPct val="115000"/>
                        </a:lnSpc>
                        <a:spcBef>
                          <a:spcPts val="1800"/>
                        </a:spcBef>
                        <a:spcAft>
                          <a:spcPts val="1800"/>
                        </a:spcAft>
                      </a:pPr>
                      <a:r>
                        <a:rPr lang="ru-RU" sz="1100">
                          <a:latin typeface="Times New Roman"/>
                          <a:ea typeface="Times New Roman"/>
                          <a:cs typeface="Times New Roman"/>
                        </a:rPr>
                        <a:t>0x10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27 6D 9F C9</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Контрольная сумма GPT-заголовка (по адресам от 0x00 до 0x5C). Алгоритм контрольной суммы — CRC32. При подсчёте контрольной суммы начальное значение этого поля принимается равным нулю.</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4"/>
                  </a:ext>
                </a:extLst>
              </a:tr>
              <a:tr h="156011">
                <a:tc>
                  <a:txBody>
                    <a:bodyPr/>
                    <a:lstStyle/>
                    <a:p>
                      <a:pPr>
                        <a:lnSpc>
                          <a:spcPct val="115000"/>
                        </a:lnSpc>
                        <a:spcBef>
                          <a:spcPts val="1800"/>
                        </a:spcBef>
                        <a:spcAft>
                          <a:spcPts val="1800"/>
                        </a:spcAft>
                      </a:pPr>
                      <a:r>
                        <a:rPr lang="ru-RU" sz="1100">
                          <a:latin typeface="Times New Roman"/>
                          <a:ea typeface="Times New Roman"/>
                          <a:cs typeface="Times New Roman"/>
                        </a:rPr>
                        <a:t>0x14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Зарезервировано. Должно иметь значение 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5"/>
                  </a:ext>
                </a:extLst>
              </a:tr>
              <a:tr h="286663">
                <a:tc>
                  <a:txBody>
                    <a:bodyPr/>
                    <a:lstStyle/>
                    <a:p>
                      <a:pPr>
                        <a:lnSpc>
                          <a:spcPct val="115000"/>
                        </a:lnSpc>
                        <a:spcBef>
                          <a:spcPts val="1800"/>
                        </a:spcBef>
                        <a:spcAft>
                          <a:spcPts val="1800"/>
                        </a:spcAft>
                      </a:pPr>
                      <a:r>
                        <a:rPr lang="ru-RU" sz="1100">
                          <a:latin typeface="Times New Roman"/>
                          <a:ea typeface="Times New Roman"/>
                          <a:cs typeface="Times New Roman"/>
                        </a:rPr>
                        <a:t>0x18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01 00 00 00 00 00 00 00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сектора, содержащего первичный GPT-заголовок. Всегда имеет значение LBA 1.</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6"/>
                  </a:ext>
                </a:extLst>
              </a:tr>
              <a:tr h="330214">
                <a:tc>
                  <a:txBody>
                    <a:bodyPr/>
                    <a:lstStyle/>
                    <a:p>
                      <a:pPr>
                        <a:lnSpc>
                          <a:spcPct val="115000"/>
                        </a:lnSpc>
                        <a:spcBef>
                          <a:spcPts val="1800"/>
                        </a:spcBef>
                        <a:spcAft>
                          <a:spcPts val="1800"/>
                        </a:spcAft>
                      </a:pPr>
                      <a:r>
                        <a:rPr lang="ru-RU" sz="1100">
                          <a:latin typeface="Times New Roman"/>
                          <a:ea typeface="Times New Roman"/>
                          <a:cs typeface="Times New Roman"/>
                        </a:rPr>
                        <a:t>0x20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37 C8 11 01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сектора, содержащего копию GPT-заголовка. Всегда имеет значение адреса последнего сектора на диске.</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7"/>
                  </a:ext>
                </a:extLst>
              </a:tr>
              <a:tr h="286663">
                <a:tc>
                  <a:txBody>
                    <a:bodyPr/>
                    <a:lstStyle/>
                    <a:p>
                      <a:pPr>
                        <a:lnSpc>
                          <a:spcPct val="115000"/>
                        </a:lnSpc>
                        <a:spcBef>
                          <a:spcPts val="1800"/>
                        </a:spcBef>
                        <a:spcAft>
                          <a:spcPts val="1800"/>
                        </a:spcAft>
                      </a:pPr>
                      <a:r>
                        <a:rPr lang="ru-RU" sz="1100">
                          <a:latin typeface="Times New Roman"/>
                          <a:ea typeface="Times New Roman"/>
                          <a:cs typeface="Times New Roman"/>
                        </a:rPr>
                        <a:t>0x28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22 00 00 00 00 00 00 00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Адрес сектора с которого начинаются разделы на диске. Иными словами — адрес первого раздела диска</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8"/>
                  </a:ext>
                </a:extLst>
              </a:tr>
              <a:tr h="199562">
                <a:tc>
                  <a:txBody>
                    <a:bodyPr/>
                    <a:lstStyle/>
                    <a:p>
                      <a:pPr>
                        <a:lnSpc>
                          <a:spcPct val="115000"/>
                        </a:lnSpc>
                        <a:spcBef>
                          <a:spcPts val="1800"/>
                        </a:spcBef>
                        <a:spcAft>
                          <a:spcPts val="1800"/>
                        </a:spcAft>
                      </a:pPr>
                      <a:r>
                        <a:rPr lang="ru-RU" sz="1100">
                          <a:latin typeface="Times New Roman"/>
                          <a:ea typeface="Times New Roman"/>
                          <a:cs typeface="Times New Roman"/>
                        </a:rPr>
                        <a:t>0x30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17 C8 11 01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последнего сектора диска, отведенного под разделы</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9"/>
                  </a:ext>
                </a:extLst>
              </a:tr>
              <a:tr h="330214">
                <a:tc>
                  <a:txBody>
                    <a:bodyPr/>
                    <a:lstStyle/>
                    <a:p>
                      <a:pPr>
                        <a:lnSpc>
                          <a:spcPct val="115000"/>
                        </a:lnSpc>
                        <a:spcBef>
                          <a:spcPts val="1800"/>
                        </a:spcBef>
                        <a:spcAft>
                          <a:spcPts val="1800"/>
                        </a:spcAft>
                      </a:pPr>
                      <a:r>
                        <a:rPr lang="ru-RU" sz="1100">
                          <a:latin typeface="Times New Roman"/>
                          <a:ea typeface="Times New Roman"/>
                          <a:cs typeface="Times New Roman"/>
                        </a:rPr>
                        <a:t>0x38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16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en-US" sz="1100">
                          <a:latin typeface="Times New Roman"/>
                          <a:ea typeface="Times New Roman"/>
                          <a:cs typeface="Times New Roman"/>
                        </a:rPr>
                        <a:t>00 A2 DA 98 9F 79 C0 01 A1 F4 04 62 2F D5 EC 6D</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GUID диска. Содержит уникальный идентификатор, выданный диску и GPT-заголовку при разметке</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0"/>
                  </a:ext>
                </a:extLst>
              </a:tr>
              <a:tr h="112461">
                <a:tc>
                  <a:txBody>
                    <a:bodyPr/>
                    <a:lstStyle/>
                    <a:p>
                      <a:pPr>
                        <a:lnSpc>
                          <a:spcPct val="115000"/>
                        </a:lnSpc>
                        <a:spcBef>
                          <a:spcPts val="1800"/>
                        </a:spcBef>
                        <a:spcAft>
                          <a:spcPts val="1800"/>
                        </a:spcAft>
                      </a:pPr>
                      <a:r>
                        <a:rPr lang="ru-RU" sz="1100">
                          <a:latin typeface="Times New Roman"/>
                          <a:ea typeface="Times New Roman"/>
                          <a:cs typeface="Times New Roman"/>
                        </a:rPr>
                        <a:t>0x48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02 00 00 00 00 00 00 00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Адрес начала таблицы разделов</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1"/>
                  </a:ext>
                </a:extLst>
              </a:tr>
              <a:tr h="199562">
                <a:tc>
                  <a:txBody>
                    <a:bodyPr/>
                    <a:lstStyle/>
                    <a:p>
                      <a:pPr>
                        <a:lnSpc>
                          <a:spcPct val="115000"/>
                        </a:lnSpc>
                        <a:spcBef>
                          <a:spcPts val="1800"/>
                        </a:spcBef>
                        <a:spcAft>
                          <a:spcPts val="1800"/>
                        </a:spcAft>
                      </a:pPr>
                      <a:r>
                        <a:rPr lang="ru-RU" sz="1100">
                          <a:latin typeface="Times New Roman"/>
                          <a:ea typeface="Times New Roman"/>
                          <a:cs typeface="Times New Roman"/>
                        </a:rPr>
                        <a:t>0x50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Максимальное число разделов, которое может содержать таблица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2"/>
                  </a:ext>
                </a:extLst>
              </a:tr>
              <a:tr h="112461">
                <a:tc>
                  <a:txBody>
                    <a:bodyPr/>
                    <a:lstStyle/>
                    <a:p>
                      <a:pPr>
                        <a:lnSpc>
                          <a:spcPct val="115000"/>
                        </a:lnSpc>
                        <a:spcBef>
                          <a:spcPts val="1800"/>
                        </a:spcBef>
                        <a:spcAft>
                          <a:spcPts val="1800"/>
                        </a:spcAft>
                      </a:pPr>
                      <a:r>
                        <a:rPr lang="ru-RU" sz="1100">
                          <a:latin typeface="Times New Roman"/>
                          <a:ea typeface="Times New Roman"/>
                          <a:cs typeface="Times New Roman"/>
                        </a:rPr>
                        <a:t>0x54</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80 00 00 00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Размер записи для раздела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3"/>
                  </a:ext>
                </a:extLst>
              </a:tr>
              <a:tr h="243112">
                <a:tc>
                  <a:txBody>
                    <a:bodyPr/>
                    <a:lstStyle/>
                    <a:p>
                      <a:pPr>
                        <a:lnSpc>
                          <a:spcPct val="115000"/>
                        </a:lnSpc>
                        <a:spcBef>
                          <a:spcPts val="1800"/>
                        </a:spcBef>
                        <a:spcAft>
                          <a:spcPts val="1800"/>
                        </a:spcAft>
                      </a:pPr>
                      <a:r>
                        <a:rPr lang="ru-RU" sz="1100">
                          <a:latin typeface="Times New Roman"/>
                          <a:ea typeface="Times New Roman"/>
                          <a:cs typeface="Times New Roman"/>
                        </a:rPr>
                        <a:t>0x58</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 байта</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27 C3 F3 85</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Контрольная сумма таблицы разделов. Алгоритм контрольной суммы — CRC32</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4"/>
                  </a:ext>
                </a:extLst>
              </a:tr>
              <a:tr h="156011">
                <a:tc>
                  <a:txBody>
                    <a:bodyPr/>
                    <a:lstStyle/>
                    <a:p>
                      <a:pPr>
                        <a:lnSpc>
                          <a:spcPct val="115000"/>
                        </a:lnSpc>
                        <a:spcBef>
                          <a:spcPts val="1800"/>
                        </a:spcBef>
                        <a:spcAft>
                          <a:spcPts val="1800"/>
                        </a:spcAft>
                      </a:pPr>
                      <a:r>
                        <a:rPr lang="ru-RU" sz="1100" dirty="0">
                          <a:latin typeface="Times New Roman"/>
                          <a:ea typeface="Times New Roman"/>
                          <a:cs typeface="Times New Roman"/>
                        </a:rPr>
                        <a:t>0x5C</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420 байт</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a:latin typeface="Times New Roman"/>
                          <a:ea typeface="Times New Roman"/>
                          <a:cs typeface="Times New Roman"/>
                        </a:rPr>
                        <a:t>0</a:t>
                      </a:r>
                      <a:endParaRPr lang="ru-RU" sz="110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100" dirty="0">
                          <a:latin typeface="Times New Roman"/>
                          <a:ea typeface="Times New Roman"/>
                          <a:cs typeface="Times New Roman"/>
                        </a:rPr>
                        <a:t>Зарезервировано. Должно быть заполнено нулями</a:t>
                      </a:r>
                      <a:endParaRPr lang="ru-RU" sz="1100" dirty="0">
                        <a:latin typeface="Calibri"/>
                        <a:ea typeface="Calibri"/>
                        <a:cs typeface="Times New Roman"/>
                      </a:endParaRPr>
                    </a:p>
                  </a:txBody>
                  <a:tcPr marL="20288" marR="20288" marT="10144" marB="15216">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 name="TextBox 2"/>
          <p:cNvSpPr txBox="1"/>
          <p:nvPr/>
        </p:nvSpPr>
        <p:spPr>
          <a:xfrm>
            <a:off x="467544" y="332656"/>
            <a:ext cx="3888432" cy="369332"/>
          </a:xfrm>
          <a:prstGeom prst="rect">
            <a:avLst/>
          </a:prstGeom>
          <a:noFill/>
        </p:spPr>
        <p:txBody>
          <a:bodyPr wrap="square" rtlCol="0">
            <a:spAutoFit/>
          </a:bodyPr>
          <a:lstStyle/>
          <a:p>
            <a:r>
              <a:rPr lang="ru-RU" dirty="0"/>
              <a:t>Структура GPT-заголовка</a:t>
            </a:r>
          </a:p>
        </p:txBody>
      </p:sp>
      <p:sp>
        <p:nvSpPr>
          <p:cNvPr id="4" name="Номер слайда 3"/>
          <p:cNvSpPr>
            <a:spLocks noGrp="1"/>
          </p:cNvSpPr>
          <p:nvPr>
            <p:ph type="sldNum" sz="quarter" idx="12"/>
          </p:nvPr>
        </p:nvSpPr>
        <p:spPr/>
        <p:txBody>
          <a:bodyPr/>
          <a:lstStyle/>
          <a:p>
            <a:fld id="{81D8B973-0DB8-4331-BB6F-1AFEB79522A6}"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287016" y="260648"/>
            <a:ext cx="8856984" cy="4524315"/>
          </a:xfrm>
          <a:prstGeom prst="rect">
            <a:avLst/>
          </a:prstGeom>
        </p:spPr>
        <p:txBody>
          <a:bodyPr wrap="square">
            <a:spAutoFit/>
          </a:bodyPr>
          <a:lstStyle/>
          <a:p>
            <a:r>
              <a:rPr lang="ru-RU" sz="2400" b="1" dirty="0"/>
              <a:t>Внешняя память</a:t>
            </a:r>
          </a:p>
          <a:p>
            <a:endParaRPr lang="en-US" sz="2400" dirty="0"/>
          </a:p>
          <a:p>
            <a:r>
              <a:rPr lang="ru-RU" sz="2400" dirty="0"/>
              <a:t>В настоящее время сложилась следующая классификация носителей</a:t>
            </a:r>
            <a:r>
              <a:rPr lang="en-US" sz="2400" dirty="0"/>
              <a:t> </a:t>
            </a:r>
            <a:r>
              <a:rPr lang="ru-RU" sz="2400" dirty="0"/>
              <a:t>данных:</a:t>
            </a:r>
          </a:p>
          <a:p>
            <a:pPr>
              <a:buFont typeface="Arial" pitchFamily="34" charset="0"/>
              <a:buChar char="•"/>
            </a:pPr>
            <a:r>
              <a:rPr lang="ru-RU" sz="2400" dirty="0"/>
              <a:t>жесткие диски</a:t>
            </a:r>
            <a:r>
              <a:rPr lang="en-US" sz="2400" dirty="0"/>
              <a:t> (HDD)</a:t>
            </a:r>
            <a:r>
              <a:rPr lang="ru-RU" sz="2400" dirty="0"/>
              <a:t>;</a:t>
            </a:r>
          </a:p>
          <a:p>
            <a:pPr>
              <a:buFont typeface="Arial" pitchFamily="34" charset="0"/>
              <a:buChar char="•"/>
            </a:pPr>
            <a:r>
              <a:rPr lang="ru-RU" sz="2400" dirty="0"/>
              <a:t>съемные жесткие диски;</a:t>
            </a:r>
          </a:p>
          <a:p>
            <a:pPr>
              <a:buFont typeface="Arial" pitchFamily="34" charset="0"/>
              <a:buChar char="•"/>
            </a:pPr>
            <a:r>
              <a:rPr lang="ru-RU" sz="2400" dirty="0"/>
              <a:t>твердотельные диски (</a:t>
            </a:r>
            <a:r>
              <a:rPr lang="en-US" sz="2400" dirty="0"/>
              <a:t>SSD);</a:t>
            </a:r>
          </a:p>
          <a:p>
            <a:pPr>
              <a:buFont typeface="Arial" pitchFamily="34" charset="0"/>
              <a:buChar char="•"/>
            </a:pPr>
            <a:r>
              <a:rPr lang="ru-RU" sz="2400" dirty="0"/>
              <a:t> компактные твердотельные носители </a:t>
            </a:r>
            <a:r>
              <a:rPr lang="ru-RU" sz="2400" i="1" dirty="0"/>
              <a:t>(</a:t>
            </a:r>
            <a:r>
              <a:rPr lang="en-US" sz="2400" i="1" dirty="0"/>
              <a:t>FLASH);</a:t>
            </a:r>
          </a:p>
          <a:p>
            <a:pPr>
              <a:buFont typeface="Arial" pitchFamily="34" charset="0"/>
              <a:buChar char="•"/>
            </a:pPr>
            <a:r>
              <a:rPr lang="ru-RU" sz="2400" dirty="0"/>
              <a:t>оптические носители </a:t>
            </a:r>
            <a:r>
              <a:rPr lang="ru-RU" sz="2400" i="1" dirty="0"/>
              <a:t>(CD, DVD, </a:t>
            </a:r>
            <a:r>
              <a:rPr lang="ru-RU" sz="2400" i="1" dirty="0" err="1"/>
              <a:t>Blu-Ray</a:t>
            </a:r>
            <a:r>
              <a:rPr lang="ru-RU" sz="2400" i="1" dirty="0"/>
              <a:t> </a:t>
            </a:r>
            <a:r>
              <a:rPr lang="ru-RU" sz="2400" i="1" dirty="0" err="1"/>
              <a:t>Disk</a:t>
            </a:r>
            <a:r>
              <a:rPr lang="ru-RU" sz="2400" i="1" dirty="0"/>
              <a:t>, HD DVD</a:t>
            </a:r>
            <a:r>
              <a:rPr lang="en-US" sz="2400" i="1" dirty="0"/>
              <a:t> High-Definition/Density DVD</a:t>
            </a:r>
            <a:r>
              <a:rPr lang="en-US" sz="2400" dirty="0"/>
              <a:t>— «DVD </a:t>
            </a:r>
            <a:r>
              <a:rPr lang="ru-RU" sz="2400" dirty="0"/>
              <a:t>высокой чёткости/ёмкости»</a:t>
            </a:r>
            <a:r>
              <a:rPr lang="ru-RU" sz="2400" i="1" dirty="0"/>
              <a:t>);</a:t>
            </a:r>
          </a:p>
          <a:p>
            <a:pPr>
              <a:buFont typeface="Arial" pitchFamily="34" charset="0"/>
              <a:buChar char="•"/>
            </a:pPr>
            <a:r>
              <a:rPr lang="ru-RU" sz="2400" dirty="0"/>
              <a:t>магнитооптические носители;</a:t>
            </a:r>
          </a:p>
          <a:p>
            <a:pPr>
              <a:buFont typeface="Arial" pitchFamily="34" charset="0"/>
              <a:buChar char="•"/>
            </a:pPr>
            <a:r>
              <a:rPr lang="ru-RU" sz="2400" dirty="0"/>
              <a:t>ленточные накопители (стримеры).</a:t>
            </a:r>
          </a:p>
        </p:txBody>
      </p:sp>
      <p:sp>
        <p:nvSpPr>
          <p:cNvPr id="5" name="Номер слайда 4"/>
          <p:cNvSpPr>
            <a:spLocks noGrp="1"/>
          </p:cNvSpPr>
          <p:nvPr>
            <p:ph type="sldNum" sz="quarter" idx="12"/>
          </p:nvPr>
        </p:nvSpPr>
        <p:spPr/>
        <p:txBody>
          <a:bodyPr/>
          <a:lstStyle/>
          <a:p>
            <a:fld id="{81D8B973-0DB8-4331-BB6F-1AFEB79522A6}" type="slidenum">
              <a:rPr lang="ru-RU" smtClean="0"/>
              <a:pPr/>
              <a:t>2</a:t>
            </a:fld>
            <a:endParaRPr lang="ru-RU"/>
          </a:p>
        </p:txBody>
      </p:sp>
    </p:spTree>
    <p:extLst>
      <p:ext uri="{BB962C8B-B14F-4D97-AF65-F5344CB8AC3E}">
        <p14:creationId xmlns:p14="http://schemas.microsoft.com/office/powerpoint/2010/main" val="1497626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395536" y="692696"/>
          <a:ext cx="8280920" cy="5791707"/>
        </p:xfrm>
        <a:graphic>
          <a:graphicData uri="http://schemas.openxmlformats.org/drawingml/2006/table">
            <a:tbl>
              <a:tblPr/>
              <a:tblGrid>
                <a:gridCol w="1584176">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gridCol w="2736304">
                  <a:extLst>
                    <a:ext uri="{9D8B030D-6E8A-4147-A177-3AD203B41FA5}">
                      <a16:colId xmlns:a16="http://schemas.microsoft.com/office/drawing/2014/main" val="20003"/>
                    </a:ext>
                  </a:extLst>
                </a:gridCol>
              </a:tblGrid>
              <a:tr h="562876">
                <a:tc>
                  <a:txBody>
                    <a:bodyPr/>
                    <a:lstStyle/>
                    <a:p>
                      <a:pPr>
                        <a:lnSpc>
                          <a:spcPct val="115000"/>
                        </a:lnSpc>
                        <a:spcBef>
                          <a:spcPts val="1800"/>
                        </a:spcBef>
                        <a:spcAft>
                          <a:spcPts val="1800"/>
                        </a:spcAft>
                      </a:pPr>
                      <a:r>
                        <a:rPr lang="ru-RU" sz="1600" b="1" dirty="0">
                          <a:latin typeface="Times New Roman"/>
                          <a:ea typeface="Times New Roman"/>
                          <a:cs typeface="Times New Roman"/>
                        </a:rPr>
                        <a:t>Смещение (байт)</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Размер поля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Пример заполнения</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b="1">
                          <a:latin typeface="Times New Roman"/>
                          <a:ea typeface="Times New Roman"/>
                          <a:cs typeface="Times New Roman"/>
                        </a:rPr>
                        <a:t>Название и описание поля</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0"/>
                  </a:ext>
                </a:extLst>
              </a:tr>
              <a:tr h="1146712">
                <a:tc>
                  <a:txBody>
                    <a:bodyPr/>
                    <a:lstStyle/>
                    <a:p>
                      <a:pPr>
                        <a:lnSpc>
                          <a:spcPct val="115000"/>
                        </a:lnSpc>
                        <a:spcBef>
                          <a:spcPts val="1800"/>
                        </a:spcBef>
                        <a:spcAft>
                          <a:spcPts val="1800"/>
                        </a:spcAft>
                      </a:pPr>
                      <a:r>
                        <a:rPr lang="ru-RU" sz="1600">
                          <a:latin typeface="Times New Roman"/>
                          <a:ea typeface="Times New Roman"/>
                          <a:cs typeface="Times New Roman"/>
                        </a:rPr>
                        <a:t>0x00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16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en-US" sz="1600">
                          <a:latin typeface="Times New Roman"/>
                          <a:ea typeface="Times New Roman"/>
                          <a:cs typeface="Times New Roman"/>
                        </a:rPr>
                        <a:t>28 73 2A C1 1F F8 D2 11 BA 4B 00 A0 C9 3E C9 3B</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GUID типа раздела. В примере приведен тип раздела "EFI </a:t>
                      </a:r>
                      <a:r>
                        <a:rPr lang="ru-RU" sz="1600" dirty="0" err="1">
                          <a:latin typeface="Times New Roman"/>
                          <a:ea typeface="Times New Roman"/>
                          <a:cs typeface="Times New Roman"/>
                        </a:rPr>
                        <a:t>System</a:t>
                      </a:r>
                      <a:r>
                        <a:rPr lang="ru-RU" sz="1600" dirty="0">
                          <a:latin typeface="Times New Roman"/>
                          <a:ea typeface="Times New Roman"/>
                          <a:cs typeface="Times New Roman"/>
                        </a:rPr>
                        <a:t> </a:t>
                      </a:r>
                      <a:r>
                        <a:rPr lang="ru-RU" sz="1600" dirty="0" err="1">
                          <a:latin typeface="Times New Roman"/>
                          <a:ea typeface="Times New Roman"/>
                          <a:cs typeface="Times New Roman"/>
                        </a:rPr>
                        <a:t>partition</a:t>
                      </a:r>
                      <a:r>
                        <a:rPr lang="ru-RU" sz="1600" dirty="0">
                          <a:latin typeface="Times New Roman"/>
                          <a:ea typeface="Times New Roman"/>
                          <a:cs typeface="Times New Roman"/>
                        </a:rPr>
                        <a:t>".</a:t>
                      </a:r>
                      <a:r>
                        <a:rPr lang="ru-RU" sz="1600" baseline="0" dirty="0">
                          <a:latin typeface="Times New Roman"/>
                          <a:ea typeface="Times New Roman"/>
                          <a:cs typeface="Times New Roman"/>
                        </a:rPr>
                        <a:t> (активный раздел)</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1"/>
                  </a:ext>
                </a:extLst>
              </a:tr>
              <a:tr h="1000001">
                <a:tc>
                  <a:txBody>
                    <a:bodyPr/>
                    <a:lstStyle/>
                    <a:p>
                      <a:pPr>
                        <a:lnSpc>
                          <a:spcPct val="115000"/>
                        </a:lnSpc>
                        <a:spcBef>
                          <a:spcPts val="1800"/>
                        </a:spcBef>
                        <a:spcAft>
                          <a:spcPts val="1800"/>
                        </a:spcAft>
                      </a:pPr>
                      <a:r>
                        <a:rPr lang="ru-RU" sz="1600">
                          <a:latin typeface="Times New Roman"/>
                          <a:ea typeface="Times New Roman"/>
                          <a:cs typeface="Times New Roman"/>
                        </a:rPr>
                        <a:t>0x10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16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C0 94 77 FC 43 86 C0 01 92 E0 3C 77 2E 43 AC 40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Уникальный GUID раздела. Генерируется при создании раздела</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2"/>
                  </a:ext>
                </a:extLst>
              </a:tr>
              <a:tr h="562876">
                <a:tc>
                  <a:txBody>
                    <a:bodyPr/>
                    <a:lstStyle/>
                    <a:p>
                      <a:pPr>
                        <a:lnSpc>
                          <a:spcPct val="115000"/>
                        </a:lnSpc>
                        <a:spcBef>
                          <a:spcPts val="1800"/>
                        </a:spcBef>
                        <a:spcAft>
                          <a:spcPts val="1800"/>
                        </a:spcAft>
                      </a:pPr>
                      <a:r>
                        <a:rPr lang="ru-RU" sz="1600">
                          <a:latin typeface="Times New Roman"/>
                          <a:ea typeface="Times New Roman"/>
                          <a:cs typeface="Times New Roman"/>
                        </a:rPr>
                        <a:t>0x20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3F 00 00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Начальный LBA-адрес раздела</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3"/>
                  </a:ext>
                </a:extLst>
              </a:tr>
              <a:tr h="562876">
                <a:tc>
                  <a:txBody>
                    <a:bodyPr/>
                    <a:lstStyle/>
                    <a:p>
                      <a:pPr>
                        <a:lnSpc>
                          <a:spcPct val="115000"/>
                        </a:lnSpc>
                        <a:spcBef>
                          <a:spcPts val="1800"/>
                        </a:spcBef>
                        <a:spcAft>
                          <a:spcPts val="1800"/>
                        </a:spcAft>
                      </a:pPr>
                      <a:r>
                        <a:rPr lang="ru-RU" sz="1600">
                          <a:latin typeface="Times New Roman"/>
                          <a:ea typeface="Times New Roman"/>
                          <a:cs typeface="Times New Roman"/>
                        </a:rPr>
                        <a:t>0x28</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CC 2F 03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Последний LBA-адрес раздела</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4"/>
                  </a:ext>
                </a:extLst>
              </a:tr>
              <a:tr h="562876">
                <a:tc>
                  <a:txBody>
                    <a:bodyPr/>
                    <a:lstStyle/>
                    <a:p>
                      <a:pPr>
                        <a:lnSpc>
                          <a:spcPct val="115000"/>
                        </a:lnSpc>
                        <a:spcBef>
                          <a:spcPts val="1800"/>
                        </a:spcBef>
                        <a:spcAft>
                          <a:spcPts val="1800"/>
                        </a:spcAft>
                      </a:pPr>
                      <a:r>
                        <a:rPr lang="ru-RU" sz="1600">
                          <a:latin typeface="Times New Roman"/>
                          <a:ea typeface="Times New Roman"/>
                          <a:cs typeface="Times New Roman"/>
                        </a:rPr>
                        <a:t>0x30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8 байт</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00 00 00 00 00 00 00 00</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Атрибуты раздела в виде битовой маски</a:t>
                      </a:r>
                      <a:r>
                        <a:rPr lang="en-US" sz="1600" dirty="0">
                          <a:latin typeface="Times New Roman"/>
                          <a:ea typeface="Times New Roman"/>
                          <a:cs typeface="Times New Roman"/>
                        </a:rPr>
                        <a:t> (</a:t>
                      </a:r>
                      <a:r>
                        <a:rPr lang="ru-RU" sz="1600" dirty="0">
                          <a:latin typeface="Times New Roman"/>
                          <a:ea typeface="Times New Roman"/>
                          <a:cs typeface="Times New Roman"/>
                        </a:rPr>
                        <a:t>скрытый, только чтение и т </a:t>
                      </a:r>
                      <a:r>
                        <a:rPr lang="ru-RU" sz="1600" dirty="0" err="1">
                          <a:latin typeface="Times New Roman"/>
                          <a:ea typeface="Times New Roman"/>
                          <a:cs typeface="Times New Roman"/>
                        </a:rPr>
                        <a:t>д</a:t>
                      </a:r>
                      <a:r>
                        <a:rPr lang="ru-RU" sz="1600" dirty="0">
                          <a:latin typeface="Times New Roman"/>
                          <a:ea typeface="Times New Roman"/>
                          <a:cs typeface="Times New Roman"/>
                        </a:rPr>
                        <a:t>)</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5"/>
                  </a:ext>
                </a:extLst>
              </a:tr>
              <a:tr h="781438">
                <a:tc>
                  <a:txBody>
                    <a:bodyPr/>
                    <a:lstStyle/>
                    <a:p>
                      <a:pPr>
                        <a:lnSpc>
                          <a:spcPct val="115000"/>
                        </a:lnSpc>
                        <a:spcBef>
                          <a:spcPts val="1800"/>
                        </a:spcBef>
                        <a:spcAft>
                          <a:spcPts val="1800"/>
                        </a:spcAft>
                      </a:pPr>
                      <a:r>
                        <a:rPr lang="ru-RU" sz="1600">
                          <a:latin typeface="Times New Roman"/>
                          <a:ea typeface="Times New Roman"/>
                          <a:cs typeface="Times New Roman"/>
                        </a:rPr>
                        <a:t>0x38</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72 байта</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a:latin typeface="Times New Roman"/>
                          <a:ea typeface="Times New Roman"/>
                          <a:cs typeface="Times New Roman"/>
                        </a:rPr>
                        <a:t>EFI system partition</a:t>
                      </a:r>
                      <a:endParaRPr lang="ru-RU" sz="160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tc>
                  <a:txBody>
                    <a:bodyPr/>
                    <a:lstStyle/>
                    <a:p>
                      <a:pPr>
                        <a:lnSpc>
                          <a:spcPct val="115000"/>
                        </a:lnSpc>
                        <a:spcBef>
                          <a:spcPts val="1800"/>
                        </a:spcBef>
                        <a:spcAft>
                          <a:spcPts val="1800"/>
                        </a:spcAft>
                      </a:pPr>
                      <a:r>
                        <a:rPr lang="ru-RU" sz="1600" dirty="0">
                          <a:latin typeface="Times New Roman"/>
                          <a:ea typeface="Times New Roman"/>
                          <a:cs typeface="Times New Roman"/>
                        </a:rPr>
                        <a:t>Название раздела. Unicode-строка длиной 36-символов</a:t>
                      </a:r>
                      <a:endParaRPr lang="ru-RU" sz="1600" dirty="0">
                        <a:latin typeface="Calibri"/>
                        <a:ea typeface="Calibri"/>
                        <a:cs typeface="Times New Roman"/>
                      </a:endParaRPr>
                    </a:p>
                  </a:txBody>
                  <a:tcPr marL="72602" marR="72602" marT="36301" marB="54451">
                    <a:lnL w="12700" cap="flat" cmpd="sng" algn="ctr">
                      <a:solidFill>
                        <a:srgbClr val="D5DDDF"/>
                      </a:solidFill>
                      <a:prstDash val="solid"/>
                      <a:round/>
                      <a:headEnd type="none" w="med" len="med"/>
                      <a:tailEnd type="none" w="med" len="med"/>
                    </a:lnL>
                    <a:lnR w="12700" cap="flat" cmpd="sng" algn="ctr">
                      <a:solidFill>
                        <a:srgbClr val="D5DDDF"/>
                      </a:solidFill>
                      <a:prstDash val="solid"/>
                      <a:round/>
                      <a:headEnd type="none" w="med" len="med"/>
                      <a:tailEnd type="none" w="med" len="med"/>
                    </a:lnR>
                    <a:lnT w="12700" cap="flat" cmpd="sng" algn="ctr">
                      <a:solidFill>
                        <a:srgbClr val="D5DDDF"/>
                      </a:solidFill>
                      <a:prstDash val="solid"/>
                      <a:round/>
                      <a:headEnd type="none" w="med" len="med"/>
                      <a:tailEnd type="none" w="med" len="med"/>
                    </a:lnT>
                    <a:lnB w="12700" cap="flat" cmpd="sng" algn="ctr">
                      <a:solidFill>
                        <a:srgbClr val="D5DDD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5057" name="Rectangle 1"/>
          <p:cNvSpPr>
            <a:spLocks noChangeArrowheads="1"/>
          </p:cNvSpPr>
          <p:nvPr/>
        </p:nvSpPr>
        <p:spPr bwMode="auto">
          <a:xfrm>
            <a:off x="0" y="59323"/>
            <a:ext cx="2310633"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rgbClr val="222222"/>
                </a:solidFill>
                <a:effectLst/>
                <a:latin typeface="Calibri" pitchFamily="34" charset="0"/>
                <a:ea typeface="Times New Roman" pitchFamily="18" charset="0"/>
                <a:cs typeface="Times New Roman" pitchFamily="18" charset="0"/>
              </a:rPr>
              <a:t>Формат записи раздела:</a:t>
            </a:r>
            <a:endParaRPr kumimoji="0" lang="ru-RU" sz="1600" b="0" i="0" u="none" strike="noStrike" cap="none" normalizeH="0" baseline="0" dirty="0">
              <a:ln>
                <a:noFill/>
              </a:ln>
              <a:solidFill>
                <a:schemeClr val="tx1"/>
              </a:solidFill>
              <a:effectLst/>
              <a:latin typeface="Arial" pitchFamily="34" charset="0"/>
              <a:cs typeface="Arial" pitchFamily="34" charset="0"/>
            </a:endParaRPr>
          </a:p>
        </p:txBody>
      </p:sp>
      <p:sp>
        <p:nvSpPr>
          <p:cNvPr id="4" name="Номер слайда 3"/>
          <p:cNvSpPr>
            <a:spLocks noGrp="1"/>
          </p:cNvSpPr>
          <p:nvPr>
            <p:ph type="sldNum" sz="quarter" idx="12"/>
          </p:nvPr>
        </p:nvSpPr>
        <p:spPr/>
        <p:txBody>
          <a:bodyPr/>
          <a:lstStyle/>
          <a:p>
            <a:fld id="{81D8B973-0DB8-4331-BB6F-1AFEB79522A6}"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81D8B973-0DB8-4331-BB6F-1AFEB79522A6}" type="slidenum">
              <a:rPr lang="ru-RU" smtClean="0"/>
              <a:pPr/>
              <a:t>21</a:t>
            </a:fld>
            <a:endParaRPr lang="ru-RU"/>
          </a:p>
        </p:txBody>
      </p:sp>
      <p:pic>
        <p:nvPicPr>
          <p:cNvPr id="2050" name="Picture 2"/>
          <p:cNvPicPr>
            <a:picLocks noChangeAspect="1" noChangeArrowheads="1"/>
          </p:cNvPicPr>
          <p:nvPr/>
        </p:nvPicPr>
        <p:blipFill>
          <a:blip r:embed="rId2" cstate="print"/>
          <a:srcRect/>
          <a:stretch>
            <a:fillRect/>
          </a:stretch>
        </p:blipFill>
        <p:spPr bwMode="auto">
          <a:xfrm>
            <a:off x="323528" y="836712"/>
            <a:ext cx="8316913" cy="5765800"/>
          </a:xfrm>
          <a:prstGeom prst="rect">
            <a:avLst/>
          </a:prstGeom>
          <a:noFill/>
          <a:ln w="9525">
            <a:noFill/>
            <a:miter lim="800000"/>
            <a:headEnd/>
            <a:tailEnd/>
          </a:ln>
        </p:spPr>
      </p:pic>
      <p:sp>
        <p:nvSpPr>
          <p:cNvPr id="6" name="TextBox 5"/>
          <p:cNvSpPr txBox="1"/>
          <p:nvPr/>
        </p:nvSpPr>
        <p:spPr>
          <a:xfrm>
            <a:off x="1583160" y="332656"/>
            <a:ext cx="7560840" cy="369332"/>
          </a:xfrm>
          <a:prstGeom prst="rect">
            <a:avLst/>
          </a:prstGeom>
          <a:noFill/>
        </p:spPr>
        <p:txBody>
          <a:bodyPr wrap="square" rtlCol="0">
            <a:spAutoFit/>
          </a:bodyPr>
          <a:lstStyle/>
          <a:p>
            <a:r>
              <a:rPr lang="ru-RU" dirty="0"/>
              <a:t>Жесткий диск в разобранном состоянии</a:t>
            </a:r>
          </a:p>
        </p:txBody>
      </p:sp>
    </p:spTree>
    <p:extLst>
      <p:ext uri="{BB962C8B-B14F-4D97-AF65-F5344CB8AC3E}">
        <p14:creationId xmlns:p14="http://schemas.microsoft.com/office/powerpoint/2010/main" val="2509463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88640"/>
            <a:ext cx="9144000" cy="5632311"/>
          </a:xfrm>
          <a:prstGeom prst="rect">
            <a:avLst/>
          </a:prstGeom>
        </p:spPr>
        <p:txBody>
          <a:bodyPr wrap="square">
            <a:spAutoFit/>
          </a:bodyPr>
          <a:lstStyle/>
          <a:p>
            <a:r>
              <a:rPr lang="ru-RU" sz="2000" dirty="0"/>
              <a:t>Для повышения надежности большинство производителей применяют в жестких дисках различные вариации технологии </a:t>
            </a:r>
            <a:r>
              <a:rPr lang="ru-RU" sz="2000" b="1" i="1" dirty="0"/>
              <a:t>S.M.A.R.T. </a:t>
            </a:r>
            <a:r>
              <a:rPr lang="ru-RU" sz="2000" b="1" dirty="0"/>
              <a:t>(</a:t>
            </a:r>
            <a:r>
              <a:rPr lang="ru-RU" sz="2000" b="1" i="1" dirty="0" err="1"/>
              <a:t>Self</a:t>
            </a:r>
            <a:r>
              <a:rPr lang="en-US" sz="2000" b="1" i="1" dirty="0"/>
              <a:t>Monitoring Analysis and Reporting Technology </a:t>
            </a:r>
            <a:r>
              <a:rPr lang="en-US" sz="2000" b="1" dirty="0"/>
              <a:t>— </a:t>
            </a:r>
            <a:r>
              <a:rPr lang="en-US" sz="2000" b="1" dirty="0" err="1"/>
              <a:t>технология</a:t>
            </a:r>
            <a:r>
              <a:rPr lang="en-US" sz="2000" b="1" dirty="0"/>
              <a:t> </a:t>
            </a:r>
            <a:r>
              <a:rPr lang="ru-RU" sz="2000" b="1" dirty="0"/>
              <a:t> </a:t>
            </a:r>
            <a:r>
              <a:rPr lang="en-US" sz="2000" b="1" dirty="0" err="1"/>
              <a:t>самотестиро</a:t>
            </a:r>
            <a:r>
              <a:rPr lang="ru-RU" sz="2000" b="1" dirty="0" err="1"/>
              <a:t>вания</a:t>
            </a:r>
            <a:r>
              <a:rPr lang="ru-RU" sz="2000" b="1" dirty="0"/>
              <a:t> и анализа). </a:t>
            </a:r>
          </a:p>
          <a:p>
            <a:r>
              <a:rPr lang="ru-RU" sz="2000" dirty="0"/>
              <a:t>Обычно предусматривается </a:t>
            </a:r>
          </a:p>
          <a:p>
            <a:pPr marL="742950" lvl="1" indent="-285750">
              <a:buFont typeface="Arial" pitchFamily="34" charset="0"/>
              <a:buChar char="•"/>
            </a:pPr>
            <a:r>
              <a:rPr lang="ru-RU" sz="2000" dirty="0"/>
              <a:t>автоматическая проверка целостности данных, состояния поверхности пластин, </a:t>
            </a:r>
          </a:p>
          <a:p>
            <a:pPr marL="742950" lvl="1" indent="-285750">
              <a:buFont typeface="Arial" pitchFamily="34" charset="0"/>
              <a:buChar char="•"/>
            </a:pPr>
            <a:r>
              <a:rPr lang="ru-RU" sz="2000" dirty="0"/>
              <a:t>перенос информации с критических участков на нормальные  </a:t>
            </a:r>
          </a:p>
          <a:p>
            <a:r>
              <a:rPr lang="ru-RU" sz="2000" dirty="0"/>
              <a:t>без участия пользователя. </a:t>
            </a:r>
            <a:endParaRPr lang="en-US" sz="2000" dirty="0"/>
          </a:p>
          <a:p>
            <a:endParaRPr lang="ru-RU" sz="2000" dirty="0"/>
          </a:p>
          <a:p>
            <a:r>
              <a:rPr lang="ru-RU" sz="2000" dirty="0"/>
              <a:t>В случае нарастания фатальных ошибок программа своевременно выдаст сообщение о необходимости принятия срочных мер по спасению данных.</a:t>
            </a:r>
            <a:endParaRPr lang="en-US" sz="2000" dirty="0"/>
          </a:p>
          <a:p>
            <a:endParaRPr lang="ru-RU" sz="2000" dirty="0"/>
          </a:p>
          <a:p>
            <a:r>
              <a:rPr lang="ru-RU" sz="2000" b="1" dirty="0"/>
              <a:t>технология </a:t>
            </a:r>
            <a:r>
              <a:rPr lang="ru-RU" sz="2000" b="1" i="1" dirty="0" err="1"/>
              <a:t>Data</a:t>
            </a:r>
            <a:r>
              <a:rPr lang="ru-RU" sz="2000" b="1" i="1" dirty="0"/>
              <a:t> </a:t>
            </a:r>
            <a:r>
              <a:rPr lang="ru-RU" sz="2000" b="1" i="1" dirty="0" err="1"/>
              <a:t>Lifeguard</a:t>
            </a:r>
            <a:r>
              <a:rPr lang="ru-RU" sz="2000" b="1" i="1" dirty="0"/>
              <a:t> </a:t>
            </a:r>
            <a:r>
              <a:rPr lang="ru-RU" sz="2000" dirty="0"/>
              <a:t>— встроенная система ранней диагностики, изоляции поврежденных участков рабочей поверхности и переноса данных с них в специально выделенные резервные области. Производится ежедневная автоматическая профилактика рабочей поверхности, сканируются, выделяются  и восстанавливаются сектора, потенциально подверженные потере данных.</a:t>
            </a:r>
          </a:p>
          <a:p>
            <a:endParaRPr lang="ru-RU" sz="2000"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22</a:t>
            </a:fld>
            <a:endParaRPr lang="ru-RU"/>
          </a:p>
        </p:txBody>
      </p:sp>
    </p:spTree>
    <p:extLst>
      <p:ext uri="{BB962C8B-B14F-4D97-AF65-F5344CB8AC3E}">
        <p14:creationId xmlns:p14="http://schemas.microsoft.com/office/powerpoint/2010/main" val="229487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5078313"/>
          </a:xfrm>
          <a:prstGeom prst="rect">
            <a:avLst/>
          </a:prstGeom>
        </p:spPr>
        <p:txBody>
          <a:bodyPr wrap="square">
            <a:spAutoFit/>
          </a:bodyPr>
          <a:lstStyle/>
          <a:p>
            <a:r>
              <a:rPr lang="ru-RU" b="1" dirty="0"/>
              <a:t>		Защита от ударных воздействий</a:t>
            </a:r>
          </a:p>
          <a:p>
            <a:r>
              <a:rPr lang="ru-RU" b="1" dirty="0"/>
              <a:t>Парковочная зона –</a:t>
            </a:r>
            <a:r>
              <a:rPr lang="ru-RU" dirty="0"/>
              <a:t> технология</a:t>
            </a:r>
            <a:r>
              <a:rPr lang="ru-RU" b="1" dirty="0"/>
              <a:t> </a:t>
            </a:r>
            <a:r>
              <a:rPr lang="ru-RU" dirty="0" err="1"/>
              <a:t>Ramp</a:t>
            </a:r>
            <a:r>
              <a:rPr lang="ru-RU" dirty="0"/>
              <a:t> </a:t>
            </a:r>
            <a:r>
              <a:rPr lang="ru-RU" dirty="0" err="1"/>
              <a:t>Load</a:t>
            </a:r>
            <a:r>
              <a:rPr lang="ru-RU" dirty="0"/>
              <a:t>/</a:t>
            </a:r>
            <a:r>
              <a:rPr lang="ru-RU" dirty="0" err="1"/>
              <a:t>Unload</a:t>
            </a:r>
            <a:r>
              <a:rPr lang="ru-RU" dirty="0"/>
              <a:t>, разработана </a:t>
            </a:r>
            <a:r>
              <a:rPr lang="en-US" dirty="0"/>
              <a:t>IBM.</a:t>
            </a:r>
            <a:r>
              <a:rPr lang="ru-RU" dirty="0"/>
              <a:t> </a:t>
            </a:r>
            <a:r>
              <a:rPr lang="en-US" dirty="0"/>
              <a:t>C</a:t>
            </a:r>
            <a:r>
              <a:rPr lang="ru-RU" dirty="0" err="1"/>
              <a:t>егодня</a:t>
            </a:r>
            <a:r>
              <a:rPr lang="ru-RU" dirty="0"/>
              <a:t> используется в каждом жестком диске независимо от ценовой категории. Парковочная зона и система пластиковых пилонов, фиксирующих штанги блока головок, пока HDD отключен от питания. Увеличила </a:t>
            </a:r>
            <a:r>
              <a:rPr lang="ru-RU" dirty="0" err="1"/>
              <a:t>ударостойкость</a:t>
            </a:r>
            <a:r>
              <a:rPr lang="ru-RU" dirty="0"/>
              <a:t> винчестеров в покое в несколько раз.</a:t>
            </a:r>
            <a:endParaRPr lang="ru-RU" b="1" dirty="0"/>
          </a:p>
          <a:p>
            <a:r>
              <a:rPr lang="ru-RU" b="1" dirty="0"/>
              <a:t>Технологию </a:t>
            </a:r>
            <a:r>
              <a:rPr lang="ru-RU" b="1" dirty="0" err="1"/>
              <a:t>Samsung</a:t>
            </a:r>
            <a:r>
              <a:rPr lang="ru-RU" b="1" dirty="0"/>
              <a:t> </a:t>
            </a:r>
            <a:r>
              <a:rPr lang="ru-RU" b="1" dirty="0" err="1"/>
              <a:t>ShockSkinBumper</a:t>
            </a:r>
            <a:r>
              <a:rPr lang="ru-RU" b="1" dirty="0"/>
              <a:t> (SSB)</a:t>
            </a:r>
            <a:r>
              <a:rPr lang="ru-RU" dirty="0"/>
              <a:t>. Суть заключается в наличии встроенного в корпус накопителя бампера, представленного тонким силиконовым ободком, облегающим металлическую крышку гермозоны винчестера. Увеличила </a:t>
            </a:r>
            <a:r>
              <a:rPr lang="ru-RU" dirty="0" err="1"/>
              <a:t>ударостойкость</a:t>
            </a:r>
            <a:r>
              <a:rPr lang="ru-RU" dirty="0"/>
              <a:t> винчестеров в покое в несколько раз.</a:t>
            </a:r>
          </a:p>
          <a:p>
            <a:r>
              <a:rPr lang="ru-RU" b="1" dirty="0"/>
              <a:t>Основные приемы</a:t>
            </a:r>
            <a:r>
              <a:rPr lang="ru-RU" dirty="0"/>
              <a:t>, которые брали на вооружение производители HDD, чтобы повысить их </a:t>
            </a:r>
            <a:r>
              <a:rPr lang="ru-RU" dirty="0" err="1"/>
              <a:t>ударостойкость</a:t>
            </a:r>
            <a:r>
              <a:rPr lang="ru-RU" dirty="0"/>
              <a:t>:</a:t>
            </a:r>
          </a:p>
          <a:p>
            <a:pPr>
              <a:buFont typeface="Arial" pitchFamily="34" charset="0"/>
              <a:buChar char="•"/>
            </a:pPr>
            <a:r>
              <a:rPr lang="ru-RU" dirty="0"/>
              <a:t>поглощение кинетической энергии конструкционными элементами корпуса;</a:t>
            </a:r>
          </a:p>
          <a:p>
            <a:pPr>
              <a:buFont typeface="Arial" pitchFamily="34" charset="0"/>
              <a:buChar char="•"/>
            </a:pPr>
            <a:r>
              <a:rPr lang="ru-RU" dirty="0"/>
              <a:t>уменьшение хлесткости кронштейнов за счет повышения их жесткости;</a:t>
            </a:r>
          </a:p>
          <a:p>
            <a:pPr>
              <a:buFont typeface="Arial" pitchFamily="34" charset="0"/>
              <a:buChar char="•"/>
            </a:pPr>
            <a:r>
              <a:rPr lang="ru-RU" dirty="0"/>
              <a:t>установка амортизирующей подвески головок, позволяющей минимизировать повреждения модулей чтения/записи и </a:t>
            </a:r>
            <a:r>
              <a:rPr lang="ru-RU" dirty="0" err="1"/>
              <a:t>ферромагнитного</a:t>
            </a:r>
            <a:r>
              <a:rPr lang="ru-RU" dirty="0"/>
              <a:t> слоя при контакте между ними.</a:t>
            </a:r>
          </a:p>
          <a:p>
            <a:r>
              <a:rPr lang="ru-RU" dirty="0"/>
              <a:t>(Усовершенствованный механизм подвески позволил добиться того, чтобы магнитные головки соприкасались с пластинами плашмя, всей своей поверхностью (не углом), тогда вероятность скола меньше.</a:t>
            </a:r>
            <a:endParaRPr lang="ru-RU" b="1" dirty="0"/>
          </a:p>
        </p:txBody>
      </p:sp>
      <p:sp>
        <p:nvSpPr>
          <p:cNvPr id="3" name="Номер слайда 2"/>
          <p:cNvSpPr>
            <a:spLocks noGrp="1"/>
          </p:cNvSpPr>
          <p:nvPr>
            <p:ph type="sldNum" sz="quarter" idx="12"/>
          </p:nvPr>
        </p:nvSpPr>
        <p:spPr/>
        <p:txBody>
          <a:bodyPr/>
          <a:lstStyle/>
          <a:p>
            <a:fld id="{81D8B973-0DB8-4331-BB6F-1AFEB79522A6}" type="slidenum">
              <a:rPr lang="ru-RU" smtClean="0"/>
              <a:pPr/>
              <a:t>23</a:t>
            </a:fld>
            <a:endParaRPr lang="ru-RU"/>
          </a:p>
        </p:txBody>
      </p:sp>
      <p:pic>
        <p:nvPicPr>
          <p:cNvPr id="1026" name="Picture 2"/>
          <p:cNvPicPr>
            <a:picLocks noChangeAspect="1" noChangeArrowheads="1"/>
          </p:cNvPicPr>
          <p:nvPr/>
        </p:nvPicPr>
        <p:blipFill>
          <a:blip r:embed="rId3" cstate="print"/>
          <a:srcRect/>
          <a:stretch>
            <a:fillRect/>
          </a:stretch>
        </p:blipFill>
        <p:spPr bwMode="auto">
          <a:xfrm>
            <a:off x="1691680" y="5445224"/>
            <a:ext cx="2626419" cy="1166109"/>
          </a:xfrm>
          <a:prstGeom prst="rect">
            <a:avLst/>
          </a:prstGeom>
          <a:noFill/>
          <a:ln w="9525">
            <a:noFill/>
            <a:miter lim="800000"/>
            <a:headEnd/>
            <a:tailEnd/>
          </a:ln>
        </p:spPr>
      </p:pic>
    </p:spTree>
    <p:extLst>
      <p:ext uri="{BB962C8B-B14F-4D97-AF65-F5344CB8AC3E}">
        <p14:creationId xmlns:p14="http://schemas.microsoft.com/office/powerpoint/2010/main" val="52485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332656"/>
            <a:ext cx="6246440" cy="4893647"/>
          </a:xfrm>
          <a:prstGeom prst="rect">
            <a:avLst/>
          </a:prstGeom>
        </p:spPr>
        <p:txBody>
          <a:bodyPr wrap="square">
            <a:spAutoFit/>
          </a:bodyPr>
          <a:lstStyle/>
          <a:p>
            <a:r>
              <a:rPr lang="ru-RU" sz="2400" dirty="0"/>
              <a:t>Типы головок:</a:t>
            </a:r>
          </a:p>
          <a:p>
            <a:endParaRPr lang="ru-RU" sz="2400" dirty="0"/>
          </a:p>
          <a:p>
            <a:pPr marL="342900" indent="-342900">
              <a:buFont typeface="+mj-lt"/>
              <a:buAutoNum type="arabicPeriod"/>
            </a:pPr>
            <a:r>
              <a:rPr lang="ru-RU" sz="2400" dirty="0"/>
              <a:t>ферритовые;</a:t>
            </a:r>
          </a:p>
          <a:p>
            <a:pPr marL="342900" indent="-342900">
              <a:buFont typeface="+mj-lt"/>
              <a:buAutoNum type="arabicPeriod"/>
            </a:pPr>
            <a:r>
              <a:rPr lang="ru-RU" sz="2400" dirty="0"/>
              <a:t>с металлом в зазоре (MIG);</a:t>
            </a:r>
          </a:p>
          <a:p>
            <a:pPr marL="342900" indent="-342900">
              <a:buFont typeface="+mj-lt"/>
              <a:buAutoNum type="arabicPeriod"/>
            </a:pPr>
            <a:r>
              <a:rPr lang="ru-RU" sz="2400" dirty="0"/>
              <a:t>тонкопленочные (</a:t>
            </a:r>
            <a:r>
              <a:rPr lang="en-US" sz="2400" dirty="0"/>
              <a:t>TF);</a:t>
            </a:r>
          </a:p>
          <a:p>
            <a:pPr marL="342900" indent="-342900">
              <a:buFont typeface="+mj-lt"/>
              <a:buAutoNum type="arabicPeriod"/>
            </a:pPr>
            <a:r>
              <a:rPr lang="ru-RU" sz="2400" dirty="0"/>
              <a:t>магниторезистивные (</a:t>
            </a:r>
            <a:r>
              <a:rPr lang="en-US" sz="2400" dirty="0"/>
              <a:t>MR);</a:t>
            </a:r>
          </a:p>
          <a:p>
            <a:pPr marL="342900" indent="-342900">
              <a:buFont typeface="+mj-lt"/>
              <a:buAutoNum type="arabicPeriod"/>
            </a:pPr>
            <a:r>
              <a:rPr lang="ru-RU" sz="2400" dirty="0"/>
              <a:t>гигантские магниторезистивные (</a:t>
            </a:r>
            <a:r>
              <a:rPr lang="en-US" sz="2400" dirty="0"/>
              <a:t>GMR);</a:t>
            </a:r>
            <a:endParaRPr lang="ru-RU" sz="2400" dirty="0"/>
          </a:p>
          <a:p>
            <a:pPr marL="342900" indent="-342900">
              <a:buFont typeface="+mj-lt"/>
              <a:buAutoNum type="arabicPeriod"/>
            </a:pPr>
            <a:r>
              <a:rPr lang="ru-RU" sz="2400" dirty="0" err="1"/>
              <a:t>Тунельные</a:t>
            </a:r>
            <a:r>
              <a:rPr lang="ru-RU" sz="2400" dirty="0"/>
              <a:t> магниторезистивные</a:t>
            </a:r>
            <a:endParaRPr lang="en-US" sz="2400" dirty="0"/>
          </a:p>
          <a:p>
            <a:pPr marL="1257300" lvl="2" indent="-342900">
              <a:buFont typeface="+mj-lt"/>
              <a:buAutoNum type="arabicPeriod"/>
            </a:pPr>
            <a:r>
              <a:rPr lang="ru-RU" sz="2400" dirty="0"/>
              <a:t>Для перпендикулярной записи/чтения</a:t>
            </a:r>
          </a:p>
          <a:p>
            <a:pPr marL="1257300" lvl="2" indent="-342900">
              <a:buFont typeface="+mj-lt"/>
              <a:buAutoNum type="arabicPeriod"/>
            </a:pPr>
            <a:r>
              <a:rPr lang="ru-RU" sz="2400" dirty="0"/>
              <a:t>Зеркальные</a:t>
            </a:r>
          </a:p>
          <a:p>
            <a:pPr marL="1257300" lvl="2" indent="-342900">
              <a:buFont typeface="+mj-lt"/>
              <a:buAutoNum type="arabicPeriod"/>
            </a:pPr>
            <a:r>
              <a:rPr lang="ru-RU" sz="2400" dirty="0"/>
              <a:t>Двойные зеркальные</a:t>
            </a:r>
          </a:p>
          <a:p>
            <a:pPr marL="342900" indent="-342900">
              <a:buFont typeface="+mj-lt"/>
              <a:buAutoNum type="arabicPeriod"/>
            </a:pPr>
            <a:endParaRPr lang="ru-RU" sz="2400" dirty="0"/>
          </a:p>
        </p:txBody>
      </p:sp>
      <p:sp>
        <p:nvSpPr>
          <p:cNvPr id="3" name="Номер слайда 2"/>
          <p:cNvSpPr>
            <a:spLocks noGrp="1"/>
          </p:cNvSpPr>
          <p:nvPr>
            <p:ph type="sldNum" sz="quarter" idx="12"/>
          </p:nvPr>
        </p:nvSpPr>
        <p:spPr/>
        <p:txBody>
          <a:bodyPr/>
          <a:lstStyle/>
          <a:p>
            <a:fld id="{81D8B973-0DB8-4331-BB6F-1AFEB79522A6}" type="slidenum">
              <a:rPr lang="ru-RU" smtClean="0"/>
              <a:pPr/>
              <a:t>24</a:t>
            </a:fld>
            <a:endParaRPr lang="ru-RU"/>
          </a:p>
        </p:txBody>
      </p:sp>
    </p:spTree>
    <p:extLst>
      <p:ext uri="{BB962C8B-B14F-4D97-AF65-F5344CB8AC3E}">
        <p14:creationId xmlns:p14="http://schemas.microsoft.com/office/powerpoint/2010/main" val="301309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http://www.mirpu.ru/images/stories/HDD/Golovki_1.png"/>
          <p:cNvPicPr/>
          <p:nvPr/>
        </p:nvPicPr>
        <p:blipFill>
          <a:blip r:embed="rId3" cstate="print"/>
          <a:srcRect/>
          <a:stretch>
            <a:fillRect/>
          </a:stretch>
        </p:blipFill>
        <p:spPr bwMode="auto">
          <a:xfrm>
            <a:off x="1259632" y="1772816"/>
            <a:ext cx="5688632" cy="3600400"/>
          </a:xfrm>
          <a:prstGeom prst="rect">
            <a:avLst/>
          </a:prstGeom>
          <a:noFill/>
          <a:ln w="9525">
            <a:noFill/>
            <a:miter lim="800000"/>
            <a:headEnd/>
            <a:tailEnd/>
          </a:ln>
        </p:spPr>
      </p:pic>
      <p:sp>
        <p:nvSpPr>
          <p:cNvPr id="6" name="TextBox 5"/>
          <p:cNvSpPr txBox="1"/>
          <p:nvPr/>
        </p:nvSpPr>
        <p:spPr>
          <a:xfrm>
            <a:off x="2267744" y="260648"/>
            <a:ext cx="2952328" cy="646331"/>
          </a:xfrm>
          <a:prstGeom prst="rect">
            <a:avLst/>
          </a:prstGeom>
          <a:noFill/>
        </p:spPr>
        <p:txBody>
          <a:bodyPr wrap="square" rtlCol="0">
            <a:spAutoFit/>
          </a:bodyPr>
          <a:lstStyle/>
          <a:p>
            <a:r>
              <a:rPr lang="ru-RU" b="1" dirty="0"/>
              <a:t>Ферритовые головки</a:t>
            </a:r>
            <a:endParaRPr lang="ru-RU" dirty="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2.png"/>
          <p:cNvPicPr/>
          <p:nvPr/>
        </p:nvPicPr>
        <p:blipFill>
          <a:blip r:embed="rId2" cstate="print"/>
          <a:srcRect/>
          <a:stretch>
            <a:fillRect/>
          </a:stretch>
        </p:blipFill>
        <p:spPr bwMode="auto">
          <a:xfrm>
            <a:off x="1259632" y="620688"/>
            <a:ext cx="5616624" cy="4392488"/>
          </a:xfrm>
          <a:prstGeom prst="rect">
            <a:avLst/>
          </a:prstGeom>
          <a:noFill/>
          <a:ln w="9525">
            <a:noFill/>
            <a:miter lim="800000"/>
            <a:headEnd/>
            <a:tailEnd/>
          </a:ln>
        </p:spPr>
      </p:pic>
      <p:sp>
        <p:nvSpPr>
          <p:cNvPr id="3" name="TextBox 2"/>
          <p:cNvSpPr txBox="1"/>
          <p:nvPr/>
        </p:nvSpPr>
        <p:spPr>
          <a:xfrm>
            <a:off x="179512" y="5445224"/>
            <a:ext cx="8676456" cy="923330"/>
          </a:xfrm>
          <a:prstGeom prst="rect">
            <a:avLst/>
          </a:prstGeom>
          <a:noFill/>
        </p:spPr>
        <p:txBody>
          <a:bodyPr wrap="square" rtlCol="0">
            <a:spAutoFit/>
          </a:bodyPr>
          <a:lstStyle/>
          <a:p>
            <a:r>
              <a:rPr lang="ru-RU" dirty="0"/>
              <a:t>Смена направления тока в обмотке головки приводит к изменению полярности магнитного поля, а, соответственно, и к изменению направления намагничивающей силы</a:t>
            </a:r>
          </a:p>
        </p:txBody>
      </p:sp>
      <p:sp>
        <p:nvSpPr>
          <p:cNvPr id="4" name="Номер слайда 3"/>
          <p:cNvSpPr>
            <a:spLocks noGrp="1"/>
          </p:cNvSpPr>
          <p:nvPr>
            <p:ph type="sldNum" sz="quarter" idx="12"/>
          </p:nvPr>
        </p:nvSpPr>
        <p:spPr/>
        <p:txBody>
          <a:bodyPr/>
          <a:lstStyle/>
          <a:p>
            <a:fld id="{81D8B973-0DB8-4331-BB6F-1AFEB79522A6}"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3.png"/>
          <p:cNvPicPr/>
          <p:nvPr/>
        </p:nvPicPr>
        <p:blipFill>
          <a:blip r:embed="rId2" cstate="print"/>
          <a:srcRect/>
          <a:stretch>
            <a:fillRect/>
          </a:stretch>
        </p:blipFill>
        <p:spPr bwMode="auto">
          <a:xfrm>
            <a:off x="1475656" y="1124744"/>
            <a:ext cx="5616624" cy="3744416"/>
          </a:xfrm>
          <a:prstGeom prst="rect">
            <a:avLst/>
          </a:prstGeom>
          <a:noFill/>
          <a:ln w="9525">
            <a:noFill/>
            <a:miter lim="800000"/>
            <a:headEnd/>
            <a:tailEnd/>
          </a:ln>
        </p:spPr>
      </p:pic>
      <p:sp>
        <p:nvSpPr>
          <p:cNvPr id="3" name="Прямоугольник 2"/>
          <p:cNvSpPr/>
          <p:nvPr/>
        </p:nvSpPr>
        <p:spPr>
          <a:xfrm>
            <a:off x="0" y="5373216"/>
            <a:ext cx="9144000" cy="1200329"/>
          </a:xfrm>
          <a:prstGeom prst="rect">
            <a:avLst/>
          </a:prstGeom>
        </p:spPr>
        <p:txBody>
          <a:bodyPr wrap="square">
            <a:spAutoFit/>
          </a:bodyPr>
          <a:lstStyle/>
          <a:p>
            <a:r>
              <a:rPr lang="ru-RU" dirty="0"/>
              <a:t>При чтении же, наоборот, намагниченная область диска, "пролетая" под головкой, создает в U-образном сердечнике изменяющееся магнитное поле, что, в свою очередь, приводит к появлению в обмотке электрического тока. Направление тока в обмотке зависит от полярности намагниченной области диска </a:t>
            </a:r>
          </a:p>
        </p:txBody>
      </p:sp>
      <p:sp>
        <p:nvSpPr>
          <p:cNvPr id="4" name="Номер слайда 3"/>
          <p:cNvSpPr>
            <a:spLocks noGrp="1"/>
          </p:cNvSpPr>
          <p:nvPr>
            <p:ph type="sldNum" sz="quarter" idx="12"/>
          </p:nvPr>
        </p:nvSpPr>
        <p:spPr/>
        <p:txBody>
          <a:bodyPr/>
          <a:lstStyle/>
          <a:p>
            <a:fld id="{81D8B973-0DB8-4331-BB6F-1AFEB79522A6}"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5.png"/>
          <p:cNvPicPr/>
          <p:nvPr/>
        </p:nvPicPr>
        <p:blipFill>
          <a:blip r:embed="rId3" cstate="print"/>
          <a:srcRect/>
          <a:stretch>
            <a:fillRect/>
          </a:stretch>
        </p:blipFill>
        <p:spPr bwMode="auto">
          <a:xfrm>
            <a:off x="1403648" y="620688"/>
            <a:ext cx="6120680" cy="4464496"/>
          </a:xfrm>
          <a:prstGeom prst="rect">
            <a:avLst/>
          </a:prstGeom>
          <a:noFill/>
          <a:ln w="9525">
            <a:noFill/>
            <a:miter lim="800000"/>
            <a:headEnd/>
            <a:tailEnd/>
          </a:ln>
        </p:spPr>
      </p:pic>
      <p:sp>
        <p:nvSpPr>
          <p:cNvPr id="3" name="Прямоугольник 2"/>
          <p:cNvSpPr/>
          <p:nvPr/>
        </p:nvSpPr>
        <p:spPr>
          <a:xfrm>
            <a:off x="323528" y="5805264"/>
            <a:ext cx="8496944" cy="646331"/>
          </a:xfrm>
          <a:prstGeom prst="rect">
            <a:avLst/>
          </a:prstGeom>
        </p:spPr>
        <p:txBody>
          <a:bodyPr wrap="square">
            <a:spAutoFit/>
          </a:bodyPr>
          <a:lstStyle/>
          <a:p>
            <a:r>
              <a:rPr lang="ru-RU" dirty="0"/>
              <a:t>MIG - </a:t>
            </a:r>
            <a:r>
              <a:rPr lang="ru-RU" dirty="0" err="1"/>
              <a:t>Metal-In-Gap</a:t>
            </a:r>
            <a:r>
              <a:rPr lang="ru-RU" dirty="0"/>
              <a:t> (метал в зазоре) – это композитные головки, в которых нерабочий (обратный поверхности диска) зазор заполнен металлом </a:t>
            </a:r>
          </a:p>
        </p:txBody>
      </p:sp>
      <p:sp>
        <p:nvSpPr>
          <p:cNvPr id="4" name="Номер слайда 3"/>
          <p:cNvSpPr>
            <a:spLocks noGrp="1"/>
          </p:cNvSpPr>
          <p:nvPr>
            <p:ph type="sldNum" sz="quarter" idx="12"/>
          </p:nvPr>
        </p:nvSpPr>
        <p:spPr/>
        <p:txBody>
          <a:bodyPr/>
          <a:lstStyle/>
          <a:p>
            <a:fld id="{81D8B973-0DB8-4331-BB6F-1AFEB79522A6}"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8.png"/>
          <p:cNvPicPr/>
          <p:nvPr/>
        </p:nvPicPr>
        <p:blipFill>
          <a:blip r:embed="rId3" cstate="print"/>
          <a:srcRect/>
          <a:stretch>
            <a:fillRect/>
          </a:stretch>
        </p:blipFill>
        <p:spPr bwMode="auto">
          <a:xfrm>
            <a:off x="1043608" y="1916832"/>
            <a:ext cx="6336704" cy="3888432"/>
          </a:xfrm>
          <a:prstGeom prst="rect">
            <a:avLst/>
          </a:prstGeom>
          <a:noFill/>
          <a:ln w="9525">
            <a:noFill/>
            <a:miter lim="800000"/>
            <a:headEnd/>
            <a:tailEnd/>
          </a:ln>
        </p:spPr>
      </p:pic>
      <p:sp>
        <p:nvSpPr>
          <p:cNvPr id="5" name="TextBox 4"/>
          <p:cNvSpPr txBox="1"/>
          <p:nvPr/>
        </p:nvSpPr>
        <p:spPr>
          <a:xfrm>
            <a:off x="1979712" y="260648"/>
            <a:ext cx="4176464" cy="646331"/>
          </a:xfrm>
          <a:prstGeom prst="rect">
            <a:avLst/>
          </a:prstGeom>
          <a:noFill/>
        </p:spPr>
        <p:txBody>
          <a:bodyPr wrap="square" rtlCol="0">
            <a:spAutoFit/>
          </a:bodyPr>
          <a:lstStyle/>
          <a:p>
            <a:r>
              <a:rPr lang="ru-RU" b="1" dirty="0"/>
              <a:t>Магниторезистивные головки</a:t>
            </a:r>
            <a:endParaRPr lang="ru-RU" dirty="0"/>
          </a:p>
          <a:p>
            <a:endParaRPr lang="ru-RU"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Номер слайда 4"/>
          <p:cNvSpPr>
            <a:spLocks noGrp="1"/>
          </p:cNvSpPr>
          <p:nvPr>
            <p:ph type="sldNum" sz="quarter" idx="12"/>
          </p:nvPr>
        </p:nvSpPr>
        <p:spPr/>
        <p:txBody>
          <a:bodyPr/>
          <a:lstStyle/>
          <a:p>
            <a:fld id="{81D8B973-0DB8-4331-BB6F-1AFEB79522A6}" type="slidenum">
              <a:rPr lang="ru-RU" smtClean="0"/>
              <a:pPr/>
              <a:t>3</a:t>
            </a:fld>
            <a:endParaRPr lang="ru-RU"/>
          </a:p>
        </p:txBody>
      </p:sp>
      <p:pic>
        <p:nvPicPr>
          <p:cNvPr id="3" name="Picture 2"/>
          <p:cNvPicPr>
            <a:picLocks noChangeAspect="1" noChangeArrowheads="1"/>
          </p:cNvPicPr>
          <p:nvPr/>
        </p:nvPicPr>
        <p:blipFill>
          <a:blip r:embed="rId3" cstate="print"/>
          <a:srcRect/>
          <a:stretch>
            <a:fillRect/>
          </a:stretch>
        </p:blipFill>
        <p:spPr bwMode="auto">
          <a:xfrm>
            <a:off x="251519" y="260648"/>
            <a:ext cx="8686319" cy="5688632"/>
          </a:xfrm>
          <a:prstGeom prst="rect">
            <a:avLst/>
          </a:prstGeom>
          <a:noFill/>
          <a:ln w="9525">
            <a:noFill/>
            <a:miter lim="800000"/>
            <a:headEnd/>
            <a:tailEnd/>
          </a:ln>
        </p:spPr>
      </p:pic>
    </p:spTree>
    <p:extLst>
      <p:ext uri="{BB962C8B-B14F-4D97-AF65-F5344CB8AC3E}">
        <p14:creationId xmlns:p14="http://schemas.microsoft.com/office/powerpoint/2010/main" val="2552655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www.mirpu.ru/images/stories/HDD/Golovki_23.png"/>
          <p:cNvPicPr/>
          <p:nvPr/>
        </p:nvPicPr>
        <p:blipFill>
          <a:blip r:embed="rId3" cstate="print"/>
          <a:srcRect/>
          <a:stretch>
            <a:fillRect/>
          </a:stretch>
        </p:blipFill>
        <p:spPr bwMode="auto">
          <a:xfrm>
            <a:off x="899592" y="1700808"/>
            <a:ext cx="6840760" cy="3960440"/>
          </a:xfrm>
          <a:prstGeom prst="rect">
            <a:avLst/>
          </a:prstGeom>
          <a:noFill/>
          <a:ln w="9525">
            <a:noFill/>
            <a:miter lim="800000"/>
            <a:headEnd/>
            <a:tailEnd/>
          </a:ln>
        </p:spPr>
      </p:pic>
      <p:sp>
        <p:nvSpPr>
          <p:cNvPr id="4" name="TextBox 3"/>
          <p:cNvSpPr txBox="1"/>
          <p:nvPr/>
        </p:nvSpPr>
        <p:spPr>
          <a:xfrm>
            <a:off x="2195736" y="332656"/>
            <a:ext cx="5328592" cy="646331"/>
          </a:xfrm>
          <a:prstGeom prst="rect">
            <a:avLst/>
          </a:prstGeom>
          <a:noFill/>
        </p:spPr>
        <p:txBody>
          <a:bodyPr wrap="square" rtlCol="0">
            <a:spAutoFit/>
          </a:bodyPr>
          <a:lstStyle/>
          <a:p>
            <a:r>
              <a:rPr lang="ru-RU" b="1" dirty="0"/>
              <a:t>GMR-головки для перпендикулярной записи</a:t>
            </a:r>
            <a:endParaRPr lang="ru-RU" dirty="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31</a:t>
            </a:fld>
            <a:endParaRPr lang="ru-RU"/>
          </a:p>
        </p:txBody>
      </p:sp>
      <p:sp>
        <p:nvSpPr>
          <p:cNvPr id="4" name="TextBox 3"/>
          <p:cNvSpPr txBox="1"/>
          <p:nvPr/>
        </p:nvSpPr>
        <p:spPr>
          <a:xfrm>
            <a:off x="179512" y="394692"/>
            <a:ext cx="8640960" cy="6740307"/>
          </a:xfrm>
          <a:prstGeom prst="rect">
            <a:avLst/>
          </a:prstGeom>
          <a:noFill/>
        </p:spPr>
        <p:txBody>
          <a:bodyPr wrap="square" rtlCol="0">
            <a:spAutoFit/>
          </a:bodyPr>
          <a:lstStyle/>
          <a:p>
            <a:r>
              <a:rPr lang="ru-RU" sz="2400" b="1" dirty="0"/>
              <a:t>Современные технологии  (2021г)  в жестких дисках</a:t>
            </a:r>
            <a:endParaRPr lang="ru-RU" sz="2400" dirty="0"/>
          </a:p>
          <a:p>
            <a:pPr lvl="0">
              <a:buFont typeface="Arial" pitchFamily="34" charset="0"/>
              <a:buChar char="•"/>
            </a:pPr>
            <a:r>
              <a:rPr lang="ru-RU" sz="2400" dirty="0"/>
              <a:t>Емкость 18-20 терабайт (10</a:t>
            </a:r>
            <a:r>
              <a:rPr lang="ru-RU" sz="2400" baseline="30000" dirty="0"/>
              <a:t>12</a:t>
            </a:r>
            <a:r>
              <a:rPr lang="ru-RU" sz="2400" dirty="0"/>
              <a:t> байт) (</a:t>
            </a:r>
            <a:r>
              <a:rPr lang="ru-RU" sz="2400" dirty="0" err="1"/>
              <a:t>гига</a:t>
            </a:r>
            <a:r>
              <a:rPr lang="ru-RU" sz="2400" dirty="0"/>
              <a:t> – 10</a:t>
            </a:r>
            <a:r>
              <a:rPr lang="ru-RU" sz="2400" baseline="30000" dirty="0"/>
              <a:t>9</a:t>
            </a:r>
            <a:r>
              <a:rPr lang="ru-RU" sz="2400" dirty="0"/>
              <a:t>)</a:t>
            </a:r>
          </a:p>
          <a:p>
            <a:pPr lvl="0">
              <a:buFont typeface="Arial" pitchFamily="34" charset="0"/>
              <a:buChar char="•"/>
            </a:pPr>
            <a:r>
              <a:rPr lang="en-US" sz="2400" dirty="0"/>
              <a:t>Multi</a:t>
            </a:r>
            <a:r>
              <a:rPr lang="ru-RU" sz="2400" dirty="0"/>
              <a:t>-</a:t>
            </a:r>
            <a:r>
              <a:rPr lang="en-US" sz="2400" dirty="0"/>
              <a:t>Actuator Technology</a:t>
            </a:r>
            <a:r>
              <a:rPr lang="ru-RU" sz="2400" dirty="0"/>
              <a:t> (</a:t>
            </a:r>
            <a:r>
              <a:rPr lang="en-US" sz="2400" dirty="0"/>
              <a:t>MAT</a:t>
            </a:r>
            <a:r>
              <a:rPr lang="ru-RU" sz="2400" dirty="0"/>
              <a:t>) 2017г фирма </a:t>
            </a:r>
            <a:r>
              <a:rPr lang="en-US" sz="2400" dirty="0"/>
              <a:t>SEAGATE</a:t>
            </a:r>
            <a:r>
              <a:rPr lang="ru-RU" sz="2400" dirty="0"/>
              <a:t> представила первую разработку – с двумя независимыми блоками головок</a:t>
            </a:r>
          </a:p>
          <a:p>
            <a:pPr lvl="0">
              <a:buFont typeface="Arial" pitchFamily="34" charset="0"/>
              <a:buChar char="•"/>
            </a:pPr>
            <a:r>
              <a:rPr lang="ru-RU" sz="2400" dirty="0"/>
              <a:t>технологию термомагнитной записи</a:t>
            </a:r>
            <a:r>
              <a:rPr lang="en-US" sz="2400" dirty="0"/>
              <a:t> (heat-assisted magnetic recording, HAMR)</a:t>
            </a:r>
            <a:endParaRPr lang="ru-RU" sz="2400" dirty="0"/>
          </a:p>
          <a:p>
            <a:pPr lvl="0"/>
            <a:endParaRPr lang="ru-RU" sz="2400" dirty="0"/>
          </a:p>
          <a:p>
            <a:r>
              <a:rPr lang="ru-RU" sz="2400" dirty="0"/>
              <a:t>Принцип работы устройств, использующих эту технологию, состоит в локальном нагревании лазером и перемагничивании в процессе записи поверхности пластин жёсткого диска. Нагрев поверхности  позволяет значительно уменьшить размеры магнитной области, хранящей один бит информации, и увеличить стабильность хранения данных. </a:t>
            </a:r>
          </a:p>
          <a:p>
            <a:endParaRPr lang="ru-RU" sz="2400" dirty="0"/>
          </a:p>
          <a:p>
            <a:endParaRPr lang="ru-RU" sz="2400" dirty="0"/>
          </a:p>
          <a:p>
            <a:r>
              <a:rPr lang="ru-RU" sz="2400" dirty="0"/>
              <a:t> </a:t>
            </a:r>
          </a:p>
          <a:p>
            <a:endParaRPr lang="ru-RU"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5536" y="332656"/>
            <a:ext cx="6768752" cy="6740307"/>
          </a:xfrm>
          <a:prstGeom prst="rect">
            <a:avLst/>
          </a:prstGeom>
        </p:spPr>
        <p:txBody>
          <a:bodyPr wrap="square">
            <a:spAutoFit/>
          </a:bodyPr>
          <a:lstStyle/>
          <a:p>
            <a:r>
              <a:rPr lang="ru-RU" sz="2400" b="1" dirty="0"/>
              <a:t>потребительские качества жесткого диска: </a:t>
            </a:r>
          </a:p>
          <a:p>
            <a:pPr marL="0" lvl="1" indent="-228600">
              <a:buFont typeface="+mj-lt"/>
              <a:buAutoNum type="arabicPeriod"/>
            </a:pPr>
            <a:r>
              <a:rPr lang="ru-RU" sz="2400" dirty="0"/>
              <a:t>емкость (объем), </a:t>
            </a:r>
          </a:p>
          <a:p>
            <a:pPr marL="0" lvl="1" indent="-228600">
              <a:buFont typeface="+mj-lt"/>
              <a:buAutoNum type="arabicPeriod"/>
            </a:pPr>
            <a:r>
              <a:rPr lang="ru-RU" sz="2400" dirty="0"/>
              <a:t>используемый интерфейс, </a:t>
            </a:r>
          </a:p>
          <a:p>
            <a:pPr marL="0" lvl="1" indent="-228600">
              <a:buFont typeface="+mj-lt"/>
              <a:buAutoNum type="arabicPeriod"/>
            </a:pPr>
            <a:r>
              <a:rPr lang="ru-RU" sz="2400" dirty="0"/>
              <a:t>скорость обмена данными, </a:t>
            </a:r>
          </a:p>
          <a:p>
            <a:pPr marL="0" lvl="1" indent="-228600">
              <a:buFont typeface="+mj-lt"/>
              <a:buAutoNum type="arabicPeriod"/>
            </a:pPr>
            <a:r>
              <a:rPr lang="ru-RU" sz="2400" dirty="0"/>
              <a:t>кэш,</a:t>
            </a:r>
          </a:p>
          <a:p>
            <a:pPr marL="0" lvl="1" indent="-228600">
              <a:buFont typeface="+mj-lt"/>
              <a:buAutoNum type="arabicPeriod"/>
            </a:pPr>
            <a:r>
              <a:rPr lang="ru-RU" sz="2400" dirty="0"/>
              <a:t>надежность, </a:t>
            </a:r>
          </a:p>
          <a:p>
            <a:pPr marL="0" lvl="1" indent="-228600">
              <a:buFont typeface="+mj-lt"/>
              <a:buAutoNum type="arabicPeriod"/>
            </a:pPr>
            <a:r>
              <a:rPr lang="ru-RU" sz="2400" dirty="0"/>
              <a:t>шумность  </a:t>
            </a:r>
          </a:p>
          <a:p>
            <a:pPr marL="0" lvl="1" indent="-228600">
              <a:buFont typeface="+mj-lt"/>
              <a:buAutoNum type="arabicPeriod"/>
            </a:pPr>
            <a:r>
              <a:rPr lang="ru-RU" sz="2400" dirty="0"/>
              <a:t>тепловыделение.</a:t>
            </a:r>
          </a:p>
          <a:p>
            <a:pPr marL="685800" lvl="1" indent="-228600">
              <a:buFont typeface="+mj-lt"/>
              <a:buAutoNum type="arabicPeriod"/>
            </a:pPr>
            <a:endParaRPr lang="ru-RU" sz="2400" dirty="0"/>
          </a:p>
          <a:p>
            <a:r>
              <a:rPr lang="ru-RU" sz="2400" b="1" dirty="0"/>
              <a:t>Что покупаем</a:t>
            </a:r>
            <a:r>
              <a:rPr lang="en-US" sz="2400" b="1" dirty="0"/>
              <a:t>:</a:t>
            </a:r>
            <a:endParaRPr lang="ru-RU" sz="2400" b="1" dirty="0"/>
          </a:p>
          <a:p>
            <a:r>
              <a:rPr lang="ru-RU" sz="2400" dirty="0"/>
              <a:t>500 Гбайт – 14 Тбайт</a:t>
            </a:r>
          </a:p>
          <a:p>
            <a:r>
              <a:rPr lang="en-US" sz="2400" dirty="0"/>
              <a:t>SATA </a:t>
            </a:r>
            <a:r>
              <a:rPr lang="ru-RU" sz="2400" dirty="0"/>
              <a:t>3   </a:t>
            </a:r>
            <a:r>
              <a:rPr lang="en-US" sz="2400" dirty="0"/>
              <a:t>6</a:t>
            </a:r>
            <a:r>
              <a:rPr lang="ru-RU" sz="2400" dirty="0"/>
              <a:t> Гбит/сек</a:t>
            </a:r>
          </a:p>
          <a:p>
            <a:r>
              <a:rPr lang="ru-RU" sz="2400" dirty="0"/>
              <a:t>КЭШ 64, 256 Мбайт</a:t>
            </a:r>
          </a:p>
          <a:p>
            <a:r>
              <a:rPr lang="ru-RU" sz="2400" dirty="0"/>
              <a:t>Количество оборотов в мин 5400, 7200</a:t>
            </a:r>
          </a:p>
          <a:p>
            <a:r>
              <a:rPr lang="ru-RU" sz="2400" dirty="0"/>
              <a:t>Форм-фактор</a:t>
            </a:r>
          </a:p>
          <a:p>
            <a:r>
              <a:rPr lang="ru-RU" sz="2400" dirty="0"/>
              <a:t>2,5 дюйма </a:t>
            </a:r>
          </a:p>
          <a:p>
            <a:r>
              <a:rPr lang="ru-RU" sz="2400" dirty="0"/>
              <a:t>3,5дюйма</a:t>
            </a:r>
          </a:p>
          <a:p>
            <a:pPr marL="685800" lvl="1" indent="-228600"/>
            <a:endParaRPr lang="ru-RU" sz="2400" dirty="0"/>
          </a:p>
        </p:txBody>
      </p:sp>
      <p:sp>
        <p:nvSpPr>
          <p:cNvPr id="4" name="Номер слайда 3"/>
          <p:cNvSpPr>
            <a:spLocks noGrp="1"/>
          </p:cNvSpPr>
          <p:nvPr>
            <p:ph type="sldNum" sz="quarter" idx="12"/>
          </p:nvPr>
        </p:nvSpPr>
        <p:spPr/>
        <p:txBody>
          <a:bodyPr/>
          <a:lstStyle/>
          <a:p>
            <a:fld id="{81D8B973-0DB8-4331-BB6F-1AFEB79522A6}" type="slidenum">
              <a:rPr lang="ru-RU" smtClean="0"/>
              <a:pPr/>
              <a:t>32</a:t>
            </a:fld>
            <a:endParaRPr lang="ru-RU"/>
          </a:p>
        </p:txBody>
      </p:sp>
    </p:spTree>
    <p:extLst>
      <p:ext uri="{BB962C8B-B14F-4D97-AF65-F5344CB8AC3E}">
        <p14:creationId xmlns:p14="http://schemas.microsoft.com/office/powerpoint/2010/main" val="3830023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33</a:t>
            </a:fld>
            <a:endParaRPr lang="ru-RU"/>
          </a:p>
        </p:txBody>
      </p:sp>
      <p:sp>
        <p:nvSpPr>
          <p:cNvPr id="3" name="TextBox 2"/>
          <p:cNvSpPr txBox="1"/>
          <p:nvPr/>
        </p:nvSpPr>
        <p:spPr>
          <a:xfrm>
            <a:off x="467544" y="548680"/>
            <a:ext cx="8064896" cy="2308324"/>
          </a:xfrm>
          <a:prstGeom prst="rect">
            <a:avLst/>
          </a:prstGeom>
          <a:noFill/>
        </p:spPr>
        <p:txBody>
          <a:bodyPr wrap="square" rtlCol="0">
            <a:spAutoFit/>
          </a:bodyPr>
          <a:lstStyle/>
          <a:p>
            <a:r>
              <a:rPr lang="ru-RU" sz="2400" b="1" dirty="0"/>
              <a:t>Фирмы-изготовители винчестеров</a:t>
            </a:r>
          </a:p>
          <a:p>
            <a:endParaRPr lang="ru-RU" sz="2400" b="1" dirty="0"/>
          </a:p>
          <a:p>
            <a:r>
              <a:rPr lang="en-US" sz="2400" dirty="0"/>
              <a:t>IBM, Maxtor, Fujitsu, Western Digital (WD), Seagate, Quantum</a:t>
            </a:r>
            <a:endParaRPr lang="ru-RU" sz="2400" dirty="0"/>
          </a:p>
          <a:p>
            <a:endParaRPr lang="ru-RU" sz="2400" dirty="0"/>
          </a:p>
          <a:p>
            <a:endParaRPr lang="ru-RU" sz="2400" b="1" dirty="0"/>
          </a:p>
          <a:p>
            <a:endParaRPr lang="ru-RU"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34</a:t>
            </a:fld>
            <a:endParaRPr lang="ru-RU"/>
          </a:p>
        </p:txBody>
      </p:sp>
      <p:pic>
        <p:nvPicPr>
          <p:cNvPr id="3" name="Рисунок 2"/>
          <p:cNvPicPr/>
          <p:nvPr/>
        </p:nvPicPr>
        <p:blipFill>
          <a:blip r:embed="rId3" cstate="print"/>
          <a:srcRect/>
          <a:stretch>
            <a:fillRect/>
          </a:stretch>
        </p:blipFill>
        <p:spPr bwMode="auto">
          <a:xfrm>
            <a:off x="0" y="0"/>
            <a:ext cx="6012160" cy="4293096"/>
          </a:xfrm>
          <a:prstGeom prst="rect">
            <a:avLst/>
          </a:prstGeom>
          <a:noFill/>
          <a:ln w="9525">
            <a:noFill/>
            <a:miter lim="800000"/>
            <a:headEnd/>
            <a:tailEnd/>
          </a:ln>
        </p:spPr>
      </p:pic>
      <p:sp>
        <p:nvSpPr>
          <p:cNvPr id="4" name="TextBox 3"/>
          <p:cNvSpPr txBox="1"/>
          <p:nvPr/>
        </p:nvSpPr>
        <p:spPr>
          <a:xfrm>
            <a:off x="179512" y="4293096"/>
            <a:ext cx="8784976" cy="2308324"/>
          </a:xfrm>
          <a:prstGeom prst="rect">
            <a:avLst/>
          </a:prstGeom>
          <a:noFill/>
        </p:spPr>
        <p:txBody>
          <a:bodyPr wrap="square" rtlCol="0">
            <a:spAutoFit/>
          </a:bodyPr>
          <a:lstStyle/>
          <a:p>
            <a:r>
              <a:rPr lang="ru-RU" dirty="0"/>
              <a:t>SSD-диски </a:t>
            </a:r>
          </a:p>
          <a:p>
            <a:r>
              <a:rPr lang="ru-RU" dirty="0"/>
              <a:t>преимущества</a:t>
            </a:r>
          </a:p>
          <a:p>
            <a:r>
              <a:rPr lang="ru-RU" dirty="0"/>
              <a:t>нулевое время поиска, скорость обращения к данным в несколько  раз выше </a:t>
            </a:r>
          </a:p>
          <a:p>
            <a:r>
              <a:rPr lang="ru-RU" dirty="0"/>
              <a:t>не имеет подвижных частей, поэтому колебания и перемещения не влияют на его работу</a:t>
            </a:r>
          </a:p>
          <a:p>
            <a:r>
              <a:rPr lang="ru-RU" dirty="0"/>
              <a:t>Недостатки</a:t>
            </a:r>
          </a:p>
          <a:p>
            <a:r>
              <a:rPr lang="ru-RU" dirty="0"/>
              <a:t>Стоимость в сотни раз выше чем у </a:t>
            </a:r>
            <a:r>
              <a:rPr lang="en-US" dirty="0"/>
              <a:t>HDD</a:t>
            </a:r>
            <a:endParaRPr lang="ru-RU" dirty="0"/>
          </a:p>
          <a:p>
            <a:r>
              <a:rPr lang="ru-RU" dirty="0"/>
              <a:t>ресурс безотказной работы</a:t>
            </a:r>
            <a:r>
              <a:rPr lang="en-US" dirty="0"/>
              <a:t> </a:t>
            </a:r>
            <a:r>
              <a:rPr lang="ru-RU" dirty="0"/>
              <a:t>в несколько раз ниже</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35</a:t>
            </a:fld>
            <a:endParaRPr lang="ru-RU"/>
          </a:p>
        </p:txBody>
      </p:sp>
      <p:sp>
        <p:nvSpPr>
          <p:cNvPr id="3" name="TextBox 2"/>
          <p:cNvSpPr txBox="1"/>
          <p:nvPr/>
        </p:nvSpPr>
        <p:spPr>
          <a:xfrm>
            <a:off x="251520" y="260648"/>
            <a:ext cx="8712968" cy="6555641"/>
          </a:xfrm>
          <a:prstGeom prst="rect">
            <a:avLst/>
          </a:prstGeom>
          <a:noFill/>
        </p:spPr>
        <p:txBody>
          <a:bodyPr wrap="square" rtlCol="0">
            <a:spAutoFit/>
          </a:bodyPr>
          <a:lstStyle/>
          <a:p>
            <a:r>
              <a:rPr lang="ru-RU" sz="2000" b="1" dirty="0"/>
              <a:t>			NOR- и NAND-устройства</a:t>
            </a:r>
          </a:p>
          <a:p>
            <a:r>
              <a:rPr lang="ru-RU" sz="2000" dirty="0"/>
              <a:t>Различаются методом соединения ячеек в массив и алгоритмами чтения-записи.</a:t>
            </a:r>
          </a:p>
          <a:p>
            <a:r>
              <a:rPr lang="ru-RU" sz="2000" dirty="0"/>
              <a:t>     Конструкция NOR использует </a:t>
            </a:r>
            <a:r>
              <a:rPr lang="ru-RU" sz="2000" b="1" dirty="0"/>
              <a:t>классическую двумерную матрицу </a:t>
            </a:r>
            <a:r>
              <a:rPr lang="ru-RU" sz="2000" dirty="0"/>
              <a:t>проводников, в которой на пересечении строк и столбцов установлено по одной ячейке. При этом проводник строк подключался к стоку транзистора, а столбцов — ко второму затвору. Исток подключался к общей для всех подложке. В такой конструкции было легко считать состояние конкретного транзистора, подав положительное напряжение на один столбец и одну строку.</a:t>
            </a:r>
          </a:p>
          <a:p>
            <a:r>
              <a:rPr lang="ru-RU" sz="2000" dirty="0"/>
              <a:t>      Конструкция NAND — </a:t>
            </a:r>
            <a:r>
              <a:rPr lang="ru-RU" sz="2000" b="1" dirty="0"/>
              <a:t>трёхмерный массив</a:t>
            </a:r>
            <a:r>
              <a:rPr lang="ru-RU" sz="2000" dirty="0"/>
              <a:t>. В основе та же самая матрица, что и в NOR, но вместо одного транзистора в каждом пересечении устанавливается столбец из последовательно включенных ячеек. В такой конструкции получается много затворных цепей в одном пересечении. Плотность компоновки можно резко увеличить (ведь к одной ячейке в столбце подходит только один проводник затвора), однако алгоритм доступа к ячейкам для чтения и записи заметно усложняется.</a:t>
            </a:r>
          </a:p>
          <a:p>
            <a:r>
              <a:rPr lang="ru-RU" sz="2000" dirty="0"/>
              <a:t>      Технология NOR позволяет получить быстрый доступ индивидуально к каждой ячейке, однако площадь ячейки велика. Наоборот, NAND имеют малую площадь ячейки, но относительно длительный доступ сразу к большой группе ячеек.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36</a:t>
            </a:fld>
            <a:endParaRPr lang="ru-RU"/>
          </a:p>
        </p:txBody>
      </p:sp>
      <p:sp>
        <p:nvSpPr>
          <p:cNvPr id="3" name="Прямоугольник 2"/>
          <p:cNvSpPr/>
          <p:nvPr/>
        </p:nvSpPr>
        <p:spPr>
          <a:xfrm>
            <a:off x="0" y="58847"/>
            <a:ext cx="8964488" cy="7017306"/>
          </a:xfrm>
          <a:prstGeom prst="rect">
            <a:avLst/>
          </a:prstGeom>
        </p:spPr>
        <p:txBody>
          <a:bodyPr wrap="square">
            <a:spAutoFit/>
          </a:bodyPr>
          <a:lstStyle/>
          <a:p>
            <a:r>
              <a:rPr lang="ru-RU" b="1" dirty="0"/>
              <a:t>			NOR</a:t>
            </a:r>
          </a:p>
          <a:p>
            <a:r>
              <a:rPr lang="ru-RU" dirty="0"/>
              <a:t>Применение NOR-флеши, устройства энергонезависимой памяти относительно </a:t>
            </a:r>
            <a:r>
              <a:rPr lang="ru-RU" b="1" dirty="0"/>
              <a:t>небольшого объёма</a:t>
            </a:r>
            <a:r>
              <a:rPr lang="ru-RU" dirty="0"/>
              <a:t>, требующие </a:t>
            </a:r>
            <a:r>
              <a:rPr lang="ru-RU" b="1" dirty="0"/>
              <a:t>быстрого доступа </a:t>
            </a:r>
            <a:r>
              <a:rPr lang="ru-RU" dirty="0"/>
              <a:t>по случайным адресам и с гарантией отсутствия сбойных элементов:</a:t>
            </a:r>
          </a:p>
          <a:p>
            <a:pPr marL="285750" indent="-285750">
              <a:buFont typeface="Arial" pitchFamily="34" charset="0"/>
              <a:buChar char="•"/>
            </a:pPr>
            <a:r>
              <a:rPr lang="ru-RU" dirty="0"/>
              <a:t>Встраиваемая память программ однокристальных микроконтроллеров. Типовые объёмы — от 1 </a:t>
            </a:r>
            <a:r>
              <a:rPr lang="ru-RU" dirty="0" err="1"/>
              <a:t>кбайта</a:t>
            </a:r>
            <a:r>
              <a:rPr lang="ru-RU" dirty="0"/>
              <a:t> до 1 </a:t>
            </a:r>
            <a:r>
              <a:rPr lang="ru-RU" dirty="0" err="1"/>
              <a:t>Мбайта</a:t>
            </a:r>
            <a:r>
              <a:rPr lang="ru-RU" dirty="0"/>
              <a:t>.</a:t>
            </a:r>
          </a:p>
          <a:p>
            <a:pPr marL="285750" indent="-285750">
              <a:buFont typeface="Arial" pitchFamily="34" charset="0"/>
              <a:buChar char="•"/>
            </a:pPr>
            <a:r>
              <a:rPr lang="ru-RU" dirty="0"/>
              <a:t>Стандартные микросхемы ПЗУ произвольного доступа для работы вместе с микропроцессором.</a:t>
            </a:r>
          </a:p>
          <a:p>
            <a:pPr marL="285750" indent="-285750">
              <a:buFont typeface="Arial" pitchFamily="34" charset="0"/>
              <a:buChar char="•"/>
            </a:pPr>
            <a:r>
              <a:rPr lang="ru-RU" dirty="0"/>
              <a:t>Специализированные микросхемы начальной загрузки компьютеров (POST и BIOS), процессоров ЦОС и программируемой логики. Типовые объёмы — единицы и десятки мегабайт.</a:t>
            </a:r>
          </a:p>
          <a:p>
            <a:pPr marL="285750" indent="-285750">
              <a:buFont typeface="Arial" pitchFamily="34" charset="0"/>
              <a:buChar char="•"/>
            </a:pPr>
            <a:r>
              <a:rPr lang="ru-RU" dirty="0"/>
              <a:t>Микросхемы хранения среднего размера данных, например </a:t>
            </a:r>
            <a:r>
              <a:rPr lang="en-US" dirty="0"/>
              <a:t>DATAFLASH</a:t>
            </a:r>
            <a:r>
              <a:rPr lang="ru-RU" dirty="0"/>
              <a:t>. Обычно снабжаются интерфейсом SPI и упаковываются в миниатюрные корпуса. Типовые объёмы — от сотен кбайт до технологического максимума.</a:t>
            </a:r>
          </a:p>
          <a:p>
            <a:pPr marL="285750" indent="-285750">
              <a:buFont typeface="Arial" pitchFamily="34" charset="0"/>
              <a:buChar char="•"/>
            </a:pPr>
            <a:endParaRPr lang="ru-RU" dirty="0"/>
          </a:p>
          <a:p>
            <a:pPr marL="285750" indent="-285750" algn="ctr"/>
            <a:r>
              <a:rPr lang="ru-RU" b="1" dirty="0"/>
              <a:t>NAND</a:t>
            </a:r>
          </a:p>
          <a:p>
            <a:r>
              <a:rPr lang="ru-RU" dirty="0"/>
              <a:t>Там, где требуются </a:t>
            </a:r>
            <a:r>
              <a:rPr lang="ru-RU" b="1" dirty="0"/>
              <a:t>большие объёмы </a:t>
            </a:r>
            <a:r>
              <a:rPr lang="ru-RU" dirty="0"/>
              <a:t>памяти .</a:t>
            </a:r>
          </a:p>
          <a:p>
            <a:r>
              <a:rPr lang="ru-RU" dirty="0"/>
              <a:t>В первую очередь —мобильные носители данных и устройства, требующие для работы больших объёмов хранения</a:t>
            </a:r>
          </a:p>
          <a:p>
            <a:endParaRPr lang="ru-RU" dirty="0"/>
          </a:p>
          <a:p>
            <a:r>
              <a:rPr lang="ru-RU" dirty="0"/>
              <a:t>Изоляция кармана неидеальна, заряд постепенно изменяется. Срок хранения заряда, заявляемый большинством производителей для бытовых изделий, не превышает 10—20 лет,</a:t>
            </a:r>
            <a:r>
              <a:rPr lang="ru-RU" baseline="30000" dirty="0"/>
              <a:t> </a:t>
            </a:r>
            <a:r>
              <a:rPr lang="ru-RU" dirty="0"/>
              <a:t>   хотя гарантия на носители дается не более чем на 5 лет.</a:t>
            </a:r>
          </a:p>
          <a:p>
            <a:endParaRPr lang="ru-RU" dirty="0"/>
          </a:p>
          <a:p>
            <a:pPr marL="285750" indent="-285750">
              <a:buFont typeface="Arial" pitchFamily="34" charset="0"/>
              <a:buChar char="•"/>
            </a:pP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a:blip r:embed="rId3" cstate="print"/>
          <a:srcRect/>
          <a:stretch>
            <a:fillRect/>
          </a:stretch>
        </p:blipFill>
        <p:spPr bwMode="auto">
          <a:xfrm>
            <a:off x="339406" y="-668830"/>
            <a:ext cx="7344816" cy="4680520"/>
          </a:xfrm>
          <a:prstGeom prst="rect">
            <a:avLst/>
          </a:prstGeom>
          <a:noFill/>
          <a:ln w="9525">
            <a:noFill/>
            <a:miter lim="800000"/>
            <a:headEnd/>
            <a:tailEnd/>
          </a:ln>
        </p:spPr>
      </p:pic>
      <p:sp>
        <p:nvSpPr>
          <p:cNvPr id="4" name="TextBox 3"/>
          <p:cNvSpPr txBox="1"/>
          <p:nvPr/>
        </p:nvSpPr>
        <p:spPr>
          <a:xfrm>
            <a:off x="0" y="4653136"/>
            <a:ext cx="9144000" cy="2585323"/>
          </a:xfrm>
          <a:prstGeom prst="rect">
            <a:avLst/>
          </a:prstGeom>
          <a:noFill/>
        </p:spPr>
        <p:txBody>
          <a:bodyPr wrap="square" rtlCol="0">
            <a:spAutoFit/>
          </a:bodyPr>
          <a:lstStyle/>
          <a:p>
            <a:r>
              <a:rPr lang="en-US" dirty="0" err="1"/>
              <a:t>Chs</a:t>
            </a:r>
            <a:r>
              <a:rPr lang="en-US" dirty="0"/>
              <a:t> – </a:t>
            </a:r>
            <a:r>
              <a:rPr lang="ru-RU" dirty="0"/>
              <a:t>цилиндр, головка, сектор.  Совокупность дорожек, расположенных на одном расстоянии от центра – </a:t>
            </a:r>
            <a:r>
              <a:rPr lang="ru-RU" b="1" dirty="0"/>
              <a:t>цилиндр.</a:t>
            </a:r>
            <a:endParaRPr lang="ru-RU" dirty="0"/>
          </a:p>
          <a:p>
            <a:r>
              <a:rPr lang="ru-RU" dirty="0"/>
              <a:t>Среднее </a:t>
            </a:r>
            <a:r>
              <a:rPr lang="ru-RU" b="1" dirty="0"/>
              <a:t>время поиска </a:t>
            </a:r>
            <a:r>
              <a:rPr lang="ru-RU" dirty="0"/>
              <a:t>между  случайно выбранными дорожками составляет от 5 до 10 мс</a:t>
            </a:r>
          </a:p>
          <a:p>
            <a:r>
              <a:rPr lang="ru-RU" b="1" dirty="0"/>
              <a:t>время ожидания сектора </a:t>
            </a:r>
            <a:r>
              <a:rPr lang="ru-RU" dirty="0"/>
              <a:t>– головка перемещается от центра пока нужный сектор не окажется под ней  - </a:t>
            </a:r>
            <a:r>
              <a:rPr lang="ru-RU" b="1" dirty="0"/>
              <a:t>3-6 </a:t>
            </a:r>
            <a:r>
              <a:rPr lang="ru-RU" b="1" dirty="0" err="1"/>
              <a:t>мсек</a:t>
            </a:r>
            <a:endParaRPr lang="ru-RU" b="1" dirty="0"/>
          </a:p>
          <a:p>
            <a:r>
              <a:rPr lang="ru-RU" dirty="0"/>
              <a:t>Большинство дисков вращаются со скоростью 5400, 7200 или 10 800 оборотов в минуту. </a:t>
            </a:r>
          </a:p>
          <a:p>
            <a:r>
              <a:rPr lang="ru-RU" b="1" i="1" dirty="0"/>
              <a:t>время передачи информации  -  определяется в основном временем поиска и временем ожидания сектора</a:t>
            </a:r>
            <a:endParaRPr lang="ru-RU" dirty="0"/>
          </a:p>
          <a:p>
            <a:endParaRPr lang="ru-RU" dirty="0"/>
          </a:p>
        </p:txBody>
      </p:sp>
      <p:sp>
        <p:nvSpPr>
          <p:cNvPr id="5" name="Номер слайда 4"/>
          <p:cNvSpPr>
            <a:spLocks noGrp="1"/>
          </p:cNvSpPr>
          <p:nvPr>
            <p:ph type="sldNum" sz="quarter" idx="12"/>
          </p:nvPr>
        </p:nvSpPr>
        <p:spPr/>
        <p:txBody>
          <a:bodyPr/>
          <a:lstStyle/>
          <a:p>
            <a:fld id="{81D8B973-0DB8-4331-BB6F-1AFEB79522A6}"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81D8B973-0DB8-4331-BB6F-1AFEB79522A6}" type="slidenum">
              <a:rPr lang="ru-RU" smtClean="0"/>
              <a:pPr/>
              <a:t>5</a:t>
            </a:fld>
            <a:endParaRPr lang="ru-RU"/>
          </a:p>
        </p:txBody>
      </p:sp>
      <p:pic>
        <p:nvPicPr>
          <p:cNvPr id="4" name="Рисунок 3"/>
          <p:cNvPicPr/>
          <p:nvPr/>
        </p:nvPicPr>
        <p:blipFill>
          <a:blip r:embed="rId3" cstate="print"/>
          <a:srcRect/>
          <a:stretch>
            <a:fillRect/>
          </a:stretch>
        </p:blipFill>
        <p:spPr bwMode="auto">
          <a:xfrm>
            <a:off x="179512" y="836712"/>
            <a:ext cx="8496944" cy="4896544"/>
          </a:xfrm>
          <a:prstGeom prst="rect">
            <a:avLst/>
          </a:prstGeom>
          <a:noFill/>
          <a:ln w="9525">
            <a:noFill/>
            <a:miter lim="800000"/>
            <a:headEnd/>
            <a:tailEnd/>
          </a:ln>
        </p:spPr>
      </p:pic>
    </p:spTree>
    <p:extLst>
      <p:ext uri="{BB962C8B-B14F-4D97-AF65-F5344CB8AC3E}">
        <p14:creationId xmlns:p14="http://schemas.microsoft.com/office/powerpoint/2010/main" val="1448626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6</a:t>
            </a:fld>
            <a:endParaRPr lang="ru-RU"/>
          </a:p>
        </p:txBody>
      </p:sp>
      <p:pic>
        <p:nvPicPr>
          <p:cNvPr id="3" name="Рисунок 2"/>
          <p:cNvPicPr/>
          <p:nvPr/>
        </p:nvPicPr>
        <p:blipFill>
          <a:blip r:embed="rId3" cstate="print"/>
          <a:srcRect/>
          <a:stretch>
            <a:fillRect/>
          </a:stretch>
        </p:blipFill>
        <p:spPr bwMode="auto">
          <a:xfrm>
            <a:off x="899592" y="908720"/>
            <a:ext cx="6048672" cy="4320480"/>
          </a:xfrm>
          <a:prstGeom prst="rect">
            <a:avLst/>
          </a:prstGeom>
          <a:noFill/>
          <a:ln w="9525">
            <a:noFill/>
            <a:miter lim="800000"/>
            <a:headEnd/>
            <a:tailEnd/>
          </a:ln>
        </p:spPr>
      </p:pic>
      <p:sp>
        <p:nvSpPr>
          <p:cNvPr id="5" name="TextBox 4"/>
          <p:cNvSpPr txBox="1"/>
          <p:nvPr/>
        </p:nvSpPr>
        <p:spPr>
          <a:xfrm>
            <a:off x="611560" y="5229200"/>
            <a:ext cx="4392488" cy="369332"/>
          </a:xfrm>
          <a:prstGeom prst="rect">
            <a:avLst/>
          </a:prstGeom>
          <a:noFill/>
        </p:spPr>
        <p:txBody>
          <a:bodyPr wrap="square" rtlCol="0">
            <a:spAutoFit/>
          </a:bodyPr>
          <a:lstStyle/>
          <a:p>
            <a:endParaRPr lang="ru-RU" dirty="0"/>
          </a:p>
        </p:txBody>
      </p:sp>
      <p:sp>
        <p:nvSpPr>
          <p:cNvPr id="2049" name="Rectangle 1"/>
          <p:cNvSpPr>
            <a:spLocks noChangeArrowheads="1"/>
          </p:cNvSpPr>
          <p:nvPr/>
        </p:nvSpPr>
        <p:spPr bwMode="auto">
          <a:xfrm>
            <a:off x="1619672" y="5877272"/>
            <a:ext cx="532859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rgbClr val="242021"/>
                </a:solidFill>
                <a:effectLst/>
                <a:latin typeface="Times New Roman" pitchFamily="18" charset="0"/>
                <a:ea typeface="Calibri" pitchFamily="34" charset="0"/>
                <a:cs typeface="Times New Roman" pitchFamily="18" charset="0"/>
              </a:rPr>
              <a:t>Диск с пятью зонами. Каждая зона содержит несколько дорожек</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7</a:t>
            </a:fld>
            <a:endParaRPr lang="ru-RU"/>
          </a:p>
        </p:txBody>
      </p:sp>
      <p:sp>
        <p:nvSpPr>
          <p:cNvPr id="3" name="TextBox 2"/>
          <p:cNvSpPr txBox="1"/>
          <p:nvPr/>
        </p:nvSpPr>
        <p:spPr>
          <a:xfrm>
            <a:off x="611560" y="548680"/>
            <a:ext cx="7560840" cy="4154984"/>
          </a:xfrm>
          <a:prstGeom prst="rect">
            <a:avLst/>
          </a:prstGeom>
          <a:noFill/>
        </p:spPr>
        <p:txBody>
          <a:bodyPr wrap="square" rtlCol="0">
            <a:spAutoFit/>
          </a:bodyPr>
          <a:lstStyle/>
          <a:p>
            <a:r>
              <a:rPr lang="ru-RU" sz="2400" dirty="0"/>
              <a:t>    Плотность записи на дорожке зависит  главным образом от качества поверхности диска и чистоты воздуха. </a:t>
            </a:r>
          </a:p>
          <a:p>
            <a:endParaRPr lang="ru-RU" sz="2400" dirty="0"/>
          </a:p>
          <a:p>
            <a:r>
              <a:rPr lang="ru-RU" sz="2400" dirty="0"/>
              <a:t>Радиальная плотность записи зависит от точности позиционирования кронштейна.</a:t>
            </a:r>
          </a:p>
          <a:p>
            <a:endParaRPr lang="ru-RU" sz="2400" dirty="0"/>
          </a:p>
          <a:p>
            <a:r>
              <a:rPr lang="ru-RU" sz="2400" dirty="0"/>
              <a:t> Таким образом, при записи в радиальном направлении бит занимает существенно больше места, чем в направлении по окружности.</a:t>
            </a:r>
            <a:br>
              <a:rPr lang="ru-RU" sz="2400" dirty="0"/>
            </a:br>
            <a:endParaRPr lang="ru-RU"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8</a:t>
            </a:fld>
            <a:endParaRPr lang="ru-RU"/>
          </a:p>
        </p:txBody>
      </p:sp>
      <p:sp>
        <p:nvSpPr>
          <p:cNvPr id="3" name="TextBox 2"/>
          <p:cNvSpPr txBox="1"/>
          <p:nvPr/>
        </p:nvSpPr>
        <p:spPr>
          <a:xfrm>
            <a:off x="179512" y="332656"/>
            <a:ext cx="8784976" cy="4154984"/>
          </a:xfrm>
          <a:prstGeom prst="rect">
            <a:avLst/>
          </a:prstGeom>
          <a:noFill/>
        </p:spPr>
        <p:txBody>
          <a:bodyPr wrap="square" rtlCol="0">
            <a:spAutoFit/>
          </a:bodyPr>
          <a:lstStyle/>
          <a:p>
            <a:r>
              <a:rPr lang="ru-RU" sz="2400" b="1" dirty="0" err="1"/>
              <a:t>Advanced</a:t>
            </a:r>
            <a:r>
              <a:rPr lang="ru-RU" sz="2400" b="1" dirty="0"/>
              <a:t> </a:t>
            </a:r>
            <a:r>
              <a:rPr lang="ru-RU" sz="2400" b="1" dirty="0" err="1"/>
              <a:t>Format</a:t>
            </a:r>
            <a:r>
              <a:rPr lang="ru-RU" sz="2400" dirty="0"/>
              <a:t> (</a:t>
            </a:r>
            <a:r>
              <a:rPr lang="ru-RU" sz="2400" i="1" dirty="0"/>
              <a:t>расширенный формат</a:t>
            </a:r>
            <a:r>
              <a:rPr lang="ru-RU" sz="2400" dirty="0"/>
              <a:t>) — </a:t>
            </a:r>
            <a:r>
              <a:rPr lang="ru-RU" sz="2400" dirty="0" err="1"/>
              <a:t>формат</a:t>
            </a:r>
            <a:r>
              <a:rPr lang="ru-RU" sz="2400" dirty="0"/>
              <a:t> разметки  области хранения данных на жёстких дисках нового поколения, выполненных по технологии </a:t>
            </a:r>
            <a:r>
              <a:rPr lang="ru-RU" sz="2400" i="1" dirty="0"/>
              <a:t>4K</a:t>
            </a:r>
            <a:r>
              <a:rPr lang="ru-RU" sz="2400" dirty="0"/>
              <a:t> (использование физических секторов размером 4 килобайт вместо традиционных 512 байт.</a:t>
            </a:r>
          </a:p>
          <a:p>
            <a:r>
              <a:rPr lang="ru-RU" sz="2400" dirty="0"/>
              <a:t>Данная разметка требует выравнивания дисковых разделов по смещениям, кратным 4-КБ блоку, это реализовано в большинстве операционных систем, выпущенных после 2010 года и в формате таблицы разделов GPT.</a:t>
            </a:r>
          </a:p>
          <a:p>
            <a:endParaRPr lang="ru-RU" sz="2400" dirty="0"/>
          </a:p>
          <a:p>
            <a:endParaRPr lang="ru-RU"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81D8B973-0DB8-4331-BB6F-1AFEB79522A6}" type="slidenum">
              <a:rPr lang="ru-RU" smtClean="0"/>
              <a:pPr/>
              <a:t>9</a:t>
            </a:fld>
            <a:endParaRPr lang="ru-RU"/>
          </a:p>
        </p:txBody>
      </p:sp>
      <p:sp>
        <p:nvSpPr>
          <p:cNvPr id="3" name="TextBox 2"/>
          <p:cNvSpPr txBox="1"/>
          <p:nvPr/>
        </p:nvSpPr>
        <p:spPr>
          <a:xfrm>
            <a:off x="179512" y="188640"/>
            <a:ext cx="8964488" cy="6740307"/>
          </a:xfrm>
          <a:prstGeom prst="rect">
            <a:avLst/>
          </a:prstGeom>
          <a:noFill/>
        </p:spPr>
        <p:txBody>
          <a:bodyPr wrap="square" rtlCol="0">
            <a:spAutoFit/>
          </a:bodyPr>
          <a:lstStyle/>
          <a:p>
            <a:r>
              <a:rPr lang="ru-RU" sz="2400" b="1" dirty="0"/>
              <a:t> </a:t>
            </a:r>
            <a:r>
              <a:rPr lang="ru-RU" sz="2400" dirty="0"/>
              <a:t>Первые </a:t>
            </a:r>
            <a:r>
              <a:rPr lang="en-US" sz="2400" dirty="0"/>
              <a:t>HDD </a:t>
            </a:r>
            <a:r>
              <a:rPr lang="ru-RU" sz="2400" dirty="0"/>
              <a:t>емкостью 10 Мбайт  - 4 головки, 306 цилиндров и по 17 секторов на дорожке.</a:t>
            </a:r>
          </a:p>
          <a:p>
            <a:r>
              <a:rPr lang="ru-RU" sz="2400" dirty="0"/>
              <a:t>ОС работала с диском  обращаясь к функциям </a:t>
            </a:r>
            <a:r>
              <a:rPr lang="en-US" sz="2400" dirty="0"/>
              <a:t>BIOS</a:t>
            </a:r>
            <a:r>
              <a:rPr lang="ru-RU" sz="2400" dirty="0"/>
              <a:t>.</a:t>
            </a:r>
            <a:endParaRPr lang="en-US" sz="2400" dirty="0"/>
          </a:p>
          <a:p>
            <a:endParaRPr lang="en-US" sz="2400" b="1" dirty="0"/>
          </a:p>
          <a:p>
            <a:r>
              <a:rPr lang="ru-RU" sz="2400" b="1" dirty="0"/>
              <a:t>IDE-диски </a:t>
            </a:r>
            <a:endParaRPr lang="en-US" sz="2400" b="1" dirty="0"/>
          </a:p>
          <a:p>
            <a:r>
              <a:rPr lang="ru-RU" sz="2400" dirty="0"/>
              <a:t>в середине</a:t>
            </a:r>
            <a:r>
              <a:rPr lang="en-US" sz="2400" dirty="0"/>
              <a:t> </a:t>
            </a:r>
            <a:r>
              <a:rPr lang="ru-RU" sz="2400" dirty="0"/>
              <a:t>80-х годов </a:t>
            </a:r>
            <a:r>
              <a:rPr lang="en-US" sz="2400" dirty="0"/>
              <a:t> - </a:t>
            </a:r>
            <a:r>
              <a:rPr lang="ru-RU" sz="2400" dirty="0"/>
              <a:t>устройства </a:t>
            </a:r>
            <a:r>
              <a:rPr lang="ru-RU" sz="2400" b="1" dirty="0"/>
              <a:t>IDE </a:t>
            </a:r>
            <a:r>
              <a:rPr lang="ru-RU" sz="2400" dirty="0"/>
              <a:t>(</a:t>
            </a:r>
            <a:r>
              <a:rPr lang="ru-RU" sz="2400" dirty="0" err="1"/>
              <a:t>Integrated</a:t>
            </a:r>
            <a:r>
              <a:rPr lang="ru-RU" sz="2400" dirty="0"/>
              <a:t> </a:t>
            </a:r>
            <a:r>
              <a:rPr lang="ru-RU" sz="2400" dirty="0" err="1"/>
              <a:t>Drive</a:t>
            </a:r>
            <a:r>
              <a:rPr lang="ru-RU" sz="2400" dirty="0"/>
              <a:t> </a:t>
            </a:r>
            <a:r>
              <a:rPr lang="ru-RU" sz="2400" dirty="0" err="1"/>
              <a:t>Electronics</a:t>
            </a:r>
            <a:r>
              <a:rPr lang="ru-RU" sz="2400" dirty="0"/>
              <a:t> — </a:t>
            </a:r>
            <a:r>
              <a:rPr lang="ru-RU" sz="2400" b="1" dirty="0"/>
              <a:t>устройство со встроенным контроллером</a:t>
            </a:r>
            <a:r>
              <a:rPr lang="ru-RU" sz="2400" dirty="0"/>
              <a:t>)</a:t>
            </a:r>
            <a:r>
              <a:rPr lang="en-US" sz="2400" dirty="0"/>
              <a:t> </a:t>
            </a:r>
          </a:p>
          <a:p>
            <a:r>
              <a:rPr lang="ru-RU" sz="2400" dirty="0"/>
              <a:t>схема с вызовами системы BIOS не изменилась</a:t>
            </a:r>
            <a:endParaRPr lang="en-US" sz="2400" dirty="0"/>
          </a:p>
          <a:p>
            <a:r>
              <a:rPr lang="ru-RU" sz="2400" dirty="0"/>
              <a:t>Обращение к секторам производилось по номерам головки, цилиндра и сектора</a:t>
            </a:r>
            <a:endParaRPr lang="en-US" sz="2400" dirty="0"/>
          </a:p>
          <a:p>
            <a:endParaRPr lang="en-US" sz="2400" dirty="0"/>
          </a:p>
          <a:p>
            <a:r>
              <a:rPr lang="ru-RU" sz="2400" dirty="0"/>
              <a:t>4 бита для номера головки, 6 бит для сектора и 10 бит для цилиндра</a:t>
            </a:r>
            <a:r>
              <a:rPr lang="en-US" sz="2400" dirty="0"/>
              <a:t> - </a:t>
            </a:r>
            <a:r>
              <a:rPr lang="ru-RU" sz="2400"/>
              <a:t> диск  мог </a:t>
            </a:r>
            <a:r>
              <a:rPr lang="ru-RU" sz="2400" dirty="0"/>
              <a:t>содержать максимум 16 головок, 64 сектора и 1024 цилиндра, то есть всего</a:t>
            </a:r>
            <a:br>
              <a:rPr lang="ru-RU" sz="2400" dirty="0"/>
            </a:br>
            <a:r>
              <a:rPr lang="ru-RU" sz="2400" dirty="0"/>
              <a:t>1 032 192 сектора. Сектор – 512 байт. Емкость такого диска составляла 504 Мбайт </a:t>
            </a:r>
            <a:endParaRPr lang="en-US" sz="2400" dirty="0"/>
          </a:p>
          <a:p>
            <a:br>
              <a:rPr lang="ru-RU" sz="2400" b="1" dirty="0"/>
            </a:br>
            <a:endParaRPr lang="ru-RU" sz="24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6051</TotalTime>
  <Words>5245</Words>
  <Application>Microsoft Office PowerPoint</Application>
  <PresentationFormat>Экран (4:3)</PresentationFormat>
  <Paragraphs>679</Paragraphs>
  <Slides>36</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36</vt:i4>
      </vt:variant>
    </vt:vector>
  </HeadingPairs>
  <TitlesOfParts>
    <vt:vector size="37" baseType="lpstr">
      <vt:lpstr>Тема Office</vt:lpstr>
      <vt:lpstr>Внешняя память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321</cp:revision>
  <dcterms:created xsi:type="dcterms:W3CDTF">2014-04-25T05:46:20Z</dcterms:created>
  <dcterms:modified xsi:type="dcterms:W3CDTF">2022-09-20T03:59:13Z</dcterms:modified>
</cp:coreProperties>
</file>