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58" r:id="rId7"/>
    <p:sldId id="257" r:id="rId8"/>
    <p:sldId id="260" r:id="rId9"/>
    <p:sldId id="259" r:id="rId10"/>
    <p:sldId id="261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9" autoAdjust="0"/>
  </p:normalViewPr>
  <p:slideViewPr>
    <p:cSldViewPr>
      <p:cViewPr varScale="1">
        <p:scale>
          <a:sx n="63" d="100"/>
          <a:sy n="63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EA67-A562-4CCE-841A-85F7C98597F5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17F3-6B18-4883-AEEF-DFA7B39E58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NTFS" TargetMode="External"/><Relationship Id="rId13" Type="http://schemas.openxmlformats.org/officeDocument/2006/relationships/hyperlink" Target="https://ru.wikipedia.org/wiki/Hitachi" TargetMode="External"/><Relationship Id="rId18" Type="http://schemas.openxmlformats.org/officeDocument/2006/relationships/hyperlink" Target="https://ru.wikipedia.org/wiki/%CC%E0%E3%ED%E8%F2%EE%EE%EF%F2%E8%F7%E5%F1%EA%E8%E9_%E4%E8%F1%EA" TargetMode="External"/><Relationship Id="rId26" Type="http://schemas.openxmlformats.org/officeDocument/2006/relationships/hyperlink" Target="https://3dnews.ru/166017" TargetMode="External"/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1" Type="http://schemas.openxmlformats.org/officeDocument/2006/relationships/hyperlink" Target="https://ru.wikipedia.org/wiki/%D0%9B%D0%B0%D0%B7%D0%B5%D1%80" TargetMode="External"/><Relationship Id="rId7" Type="http://schemas.openxmlformats.org/officeDocument/2006/relationships/hyperlink" Target="https://ru.wikipedia.org/wiki/FAT32" TargetMode="External"/><Relationship Id="rId12" Type="http://schemas.openxmlformats.org/officeDocument/2006/relationships/hyperlink" Target="https://ru.wikipedia.org/wiki/Fujitsu" TargetMode="External"/><Relationship Id="rId17" Type="http://schemas.openxmlformats.org/officeDocument/2006/relationships/hyperlink" Target="https://ru.wikipedia.org/wiki/Sanyo" TargetMode="External"/><Relationship Id="rId25" Type="http://schemas.openxmlformats.org/officeDocument/2006/relationships/hyperlink" Target="https://ru.wikipedia.org/wiki/%D0%AD%D1%84%D1%84%D0%B5%D0%BA%D1%82_%D0%9A%D0%B5%D1%80%D1%80%D0%B0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ru.wikipedia.org/wiki/Nikon" TargetMode="External"/><Relationship Id="rId20" Type="http://schemas.openxmlformats.org/officeDocument/2006/relationships/hyperlink" Target="https://ru.wikipedia.org/wiki/%D0%A4%D0%B5%D1%80%D1%80%D0%BE%D0%BC%D0%B0%D0%B3%D0%BD%D0%B5%D1%82%D0%B8%D0%BA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4%D0%B0%D0%B9%D0%BB%D0%BE%D0%B2%D0%B0%D1%8F_%D1%81%D0%B8%D1%81%D1%82%D0%B5%D0%BC%D0%B0" TargetMode="External"/><Relationship Id="rId11" Type="http://schemas.openxmlformats.org/officeDocument/2006/relationships/hyperlink" Target="https://ru.wikipedia.org/wiki/Sony" TargetMode="External"/><Relationship Id="rId24" Type="http://schemas.openxmlformats.org/officeDocument/2006/relationships/hyperlink" Target="https://ru.wikipedia.org/wiki/%D0%9F%D0%BE%D0%BB%D1%8F%D1%80%D0%B8%D0%B7%D0%B0%D1%86%D0%B8%D1%8F_%D1%81%D0%B2%D0%B5%D1%82%D0%B0" TargetMode="External"/><Relationship Id="rId5" Type="http://schemas.openxmlformats.org/officeDocument/2006/relationships/hyperlink" Target="https://ru.wikipedia.org/wiki/%D0%9F%D1%80%D0%BE%D0%B8%D0%B7%D0%B2%D0%BE%D0%BB%D1%8C%D0%BD%D1%8B%D0%B9_%D0%B4%D0%BE%D1%81%D1%82%D1%83%D0%BF" TargetMode="External"/><Relationship Id="rId15" Type="http://schemas.openxmlformats.org/officeDocument/2006/relationships/hyperlink" Target="https://ru.wikipedia.org/wiki/Mitsubishi" TargetMode="External"/><Relationship Id="rId23" Type="http://schemas.openxmlformats.org/officeDocument/2006/relationships/hyperlink" Target="https://ru.wikipedia.org/wiki/%D0%9F%D0%B8%D1%82" TargetMode="External"/><Relationship Id="rId10" Type="http://schemas.openxmlformats.org/officeDocument/2006/relationships/hyperlink" Target="https://ru.wikipedia.org/wiki/%D0%94%D0%B8%D1%81%D0%BA%D0%BE%D0%B2%D0%BE%D0%B4" TargetMode="External"/><Relationship Id="rId19" Type="http://schemas.openxmlformats.org/officeDocument/2006/relationships/hyperlink" Target="https://ru.wikipedia.org/wiki/1990-%D0%B5_%D0%B3%D0%BE%D0%B4%D1%8B" TargetMode="External"/><Relationship Id="rId4" Type="http://schemas.openxmlformats.org/officeDocument/2006/relationships/hyperlink" Target="https://ru.wikipedia.org/wiki/%D0%96%D1%91%D1%81%D1%82%D0%BA%D0%B8%D0%B9_%D0%B4%D0%B8%D1%81%D0%BA" TargetMode="External"/><Relationship Id="rId9" Type="http://schemas.openxmlformats.org/officeDocument/2006/relationships/hyperlink" Target="https://ru.wikipedia.org/wiki/Ext4" TargetMode="External"/><Relationship Id="rId14" Type="http://schemas.openxmlformats.org/officeDocument/2006/relationships/hyperlink" Target="https://ru.wikipedia.org/w/index.php?title=Maxell&amp;action=edit&amp;redlink=1" TargetMode="External"/><Relationship Id="rId22" Type="http://schemas.openxmlformats.org/officeDocument/2006/relationships/hyperlink" Target="https://ru.wikipedia.org/wiki/%D0%A2%D0%BE%D1%87%D0%BA%D0%B0_%D0%9A%D1%8E%D1%80%D0%B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CD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изготавливается с использованием очень мощного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инфракрас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лазера, который выжигает отверстия диаметром 0,8 микрона в специальном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стеклянном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мастер-диске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 этому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мастер-диску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делается шаблон с выступами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тех местах, где лазер прожег отверстия. В шаблон вводится жидкая смола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(поликарбонат), и, таким образом, получается компакт-диск с тем же набором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отверстий, что и в стеклянном диске. На смолу наносится очень тонкий слой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алюминия, который, в свою очередь, покрывается защитным лаком. После этого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наклеивается этикетка. Углубления в нижнем слое смолы называются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лунками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ровные пространства между лунками —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площадками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lands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время воспроизведения лазерный диод небольшой мощности светит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инфракрасным светом с длиной волны 0,78 микрона на сменяющие друг друга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лунки и площадки. Лазер находится на той стороне диска, на которую нанесен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слой смолы, поэтому лунки для лазера превращаются в выступы на ровной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поверхности. Если свет отражается от выступа, фотодетектор проигрывателя по-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лучает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меньше света, чем при отражении от площадки. для единицы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надежнее оказалось использовать переход лунка-площадка или площадка-лунка,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отсутствие перехода — для нуля.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CD-R выглядит как обычный диск, только он не серебристого, а золотистого цвета, так как для изготовления отражающего слоя вместо алюминия используется золото. В отличие от обычных компакт-дисков, лунки и площадки на дисках CD-R имитируются путем изменения отражающей способности поверхности. Для этого между слоем поликарбоната и отражающим слоем золота помещается слой красителя (рис. 2.23). Используются два вида красителя: цианин зеленого цвета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фталоцианин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желтовато-оранжевого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дальнейшем золотой отражающий слой был заменен алюминиевым.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начальной стадии слой красителя прозрачен, что дает возможность свету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лазера проходить сквозь него и отражаться от слоя золота.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записи информации мощность лазера увеличивается до 8–16 мВт. Когда луч достигает красителя, краситель нагревается, и в результате разрушается химическая связь. Такое изменение молекулярной структуры создает темное пятно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CD-RW в качестве слоя записи применяется сплав серебра, индия,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сурьмы и теллура. Этот сплав имеет два состояния: кристаллическое и аморфное,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которые обладают разной отражательной способностью.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Устройства для записи компакт-дисков снабжены лазером с тремя уровнями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мощности. При самой высокой мощности лазер расплавляет сплав, меняя его со-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стояние из кристаллического с высокой отражательной способностью в аморфное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низкой отражательной способностью, — так получается лунка. При средней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мощности сплав расплавляется и возвращается обратно в естественное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кристал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лическое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состояние, при этом лунка снова превращается в площадку. При низ-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кой мощности лазер определяет состояние материала (обеспечивая считывание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информации), никакой смены состояний при этом не происходит.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Лунки и площадки записываются по спирали. Запись начинается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тором расстоянии от отверстия в центре диска и продвигается к краю, занимая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мм диска. Спираль проходит 22 188 оборотов вокруг диска (примерно 600 на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мм). Если спираль распрямить, ее длина составит 5,6 км.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музыка звучала нормально, лунки и площадки должны сменяться с по-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стоянной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линейной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скоростью. Следовательно, скорость вращения компакт-диска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должна постепенно снижаться по мере продвижения считывающей головки от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центра диска к внешнему краю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Желтой книге определены форматы компьютерных данных.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Разметка компакт-диска состоит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кодировании каждого байта 14-разрядным символом. Как уже отмечалось,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бит достаточно для того, чтобы закодировать кодом Хэмминга 8-разрядный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байт, при этом останется два лишних бита. На самом деле используется более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мощная система кодировки. Перевод из 14- в 8-разрядную систему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считыва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информации производится аппаратно с помощью поисковых таблиц.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следующем уровне 42 последовательных символа формируют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588 бит. Каждый фрейм содержит 192 бита данных (24 байта). Оставшиеся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396 бит используются для исправления ошибок и контроля. У аудио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терных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компакт-дисков эта система одинакова.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каждые 98 фреймов группируются в сектор. Каждый сектор начинается с преамбулы из 16 байт, первые 12 из которых образуют значение 00FFFFFFFFFFFFFFFFFFFF00 (в шестнадцатеричной системе счисления), по которому проигрыватель распознает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сектора. Следующие 3 байта содержат номер сектора. Номер необходим,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поскольку поиск на компакт-диске, на котором данные записаны по спирали, го-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раздо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сложнее, чем на магнитном диске, где данные записаны на концентрических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дорожках. Чтобы найти определенный сектор, программное обеспечение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подсчи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тывает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куда приблизительно нужно направляться; туда помещается считывающая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головка, а затем начинается поиск преамбулы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Магнитооптический диск взаимодействует с 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Операционная система"/>
              </a:rPr>
              <a:t>операционной системой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как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Жёсткий диск"/>
              </a:rPr>
              <a:t>жёсткий диск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есть предоставляет операционной системе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Произвольный доступ"/>
              </a:rPr>
              <a:t>произвольный доступ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 режиме чтения-записи к отдельным секторам диска. Это свойство магнитооптического диска позволяет эффективно использовать на нём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Файловая система"/>
              </a:rPr>
              <a:t>файловые системы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ориентированные на применение на других накопителях на магнитных дисках (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FAT32"/>
              </a:rPr>
              <a:t>FAT32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TFS"/>
              </a:rPr>
              <a:t>NTFS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Ext4"/>
              </a:rPr>
              <a:t>ext4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пр.).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Дисковод"/>
              </a:rPr>
              <a:t>дисководы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диски изготовлялись компаниями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Sony"/>
              </a:rPr>
              <a:t>Sony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Fujitsu"/>
              </a:rPr>
              <a:t>Fujitsu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Hitachi"/>
              </a:rPr>
              <a:t>Hitachi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Maxell (страница отсутствует)"/>
              </a:rPr>
              <a:t>Maxell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Mitsubishi"/>
              </a:rPr>
              <a:t>Mitsubishi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6" tooltip="Nikon"/>
              </a:rPr>
              <a:t>Nikon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7" tooltip="Sanyo"/>
              </a:rPr>
              <a:t>Sanyo</a:t>
            </a:r>
            <a:r>
              <a:rPr lang="ru-RU" sz="120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Наиболее популярной данная технология была в начале-середине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9" tooltip="1990-е годы"/>
              </a:rPr>
              <a:t>1990-х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Магнитооптический диск изготавливается с использованием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0" tooltip="Ферромагнетик"/>
              </a:rPr>
              <a:t>ферромагнетиков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например аморфный сплав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</a:t>
            </a:r>
            <a:r>
              <a:rPr lang="ru-RU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(Fe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(типичные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около 0.2,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около 0.9).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Первые магнитооптические диски были размером 130 мм (5,25 дюйма), затем появились диски размером 90 мм (3,5 дюйма).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 на магнитооптический диск осуществляется по следующей технологии: излучение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 tooltip="Лазер"/>
              </a:rPr>
              <a:t>лазера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разогревает участок дорожки выше температуры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2" tooltip="Точка Кюри"/>
              </a:rPr>
              <a:t>точки Кюри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(примерно 150 градусов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цельсия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используемых материалов), после чего магнитная головка, расположенная с обратной стороны диска, создает электромагнитный импульс, который изменяет намагниченность. Эти изменения создают отпечатки, эквивалентные 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3" tooltip="Пит"/>
              </a:rPr>
              <a:t>питам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 оптических дисках.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два варианта записи. В первом из них,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magnetic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(MFM), мощность лазера при записи поддерживается постоянной, а информация модулирует создаваемое магнитное поле. Во втором варианте,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intensity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(LIM), при котором запись возможна только на заранее стертую область памяти, используется постоянное магнитное поле и модулированный свет лазера. Для стирания используются немодулированный свет лазера и немодулированное магнитное поле.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Считывание осуществляется тем же самым лазером, но на меньшей мощности, недостаточной для разогрева диска: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4" tooltip="Поляризация света"/>
              </a:rPr>
              <a:t>поляризованный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лазерный луч проходит сквозь материал диска, отражается от подложки, проходит сквозь оптическую систему и попадает на датчик. При этом в зависимости от намагниченности изменяется плоскость поляризации луча лазера 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5" tooltip="Эффект Керра"/>
              </a:rPr>
              <a:t>эффект Керра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что и определяется датчиком.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[4]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Высокая надежность хранения данных на магнитооптических дисках – результат высоких инвестиций и всестороннего тщательного тестирования, надо также отметить, что новые модели появляются достаточно нечасто, и с довольно хорошо отлаженными драйверами.    Также большим плюсом магнитооптики является малое время доступа, по этому параметру диски CD-R не лежат даже близко. Также нельзя не отметить высокую скорость чтения, что ставит этот привод выше почти всех носителей на съемных дисках.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ж кроме дорогой цены (сравните картридж 3,5 емкостью 2,3 Гб стоит 30 $ в то время как 3 диска по 700 Мб, т.е. 2,1 Гб формата CD-RW примерно 3$, т.о. разница в десять раз) у магнитооптики сегодня нет конкурентов. Причем с любых позиций, как по цене общего владения так и по надежности хранения информации. Опираясь на информацию целого круга людей, которые испытывали магнитооптику в своих офисах не один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год</a:t>
            </a:r>
            <a:r>
              <a:rPr lang="ru-RU" sz="1200" b="0" i="0" u="sng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6"/>
              </a:rPr>
              <a:t>vi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могу смело сказать: устройства данной категории неприхотливы в эксплуатации, и весьма долговечны.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018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Attached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предусматривает подключение накопителей информации непосредственно к компьютерной сети. Стоит отметить, что сетевая система хранения данных функционирует как в локальных, так и в распределённых сетях, главное – чтобы были протокол TCP/IP и технология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Архитектура NAS максимально оптимизирована для конкретной задачи: файловый сервис. В основу проектирования NAS-продуктов положено ключевое правило: вся вычислительная мощность сосредоточена на единственной и главной задаче – обслуживание и хранение файлов. Ограничившись ключевой задачей, NAS-продукты позволяют организовать работу группы пользователей с общими файлами максимально эффективно с точки зрения быстродействия и затрат.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4A71-ED4D-41FC-A64F-3F1966311E8A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u.wikipedia.org/wiki/%D0%9B%D0%B0%D0%B7%D0%B5%D1%80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ru.wikipedia.org/wiki/%D0%9F%D0%B8%D1%82" TargetMode="External"/><Relationship Id="rId4" Type="http://schemas.openxmlformats.org/officeDocument/2006/relationships/hyperlink" Target="https://ru.wikipedia.org/wiki/%D0%A2%D0%BE%D1%87%D0%BA%D0%B0_%D0%9A%D1%8E%D1%80%D0%B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Внешняя память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Blu-Ray</a:t>
            </a:r>
            <a:endParaRPr lang="ru-RU" b="1" dirty="0" smtClean="0"/>
          </a:p>
          <a:p>
            <a:r>
              <a:rPr lang="ru-RU" dirty="0" smtClean="0"/>
              <a:t>DVD  - красный лазер с длинной волны 780 нм,   CD -  инфракрасный лазер 650 нм </a:t>
            </a:r>
          </a:p>
          <a:p>
            <a:endParaRPr lang="ru-RU" dirty="0" smtClean="0"/>
          </a:p>
          <a:p>
            <a:r>
              <a:rPr lang="ru-RU" dirty="0" smtClean="0"/>
              <a:t>Сине фиолетовый лазер с длиной волны 405 нм, используемый в технологии </a:t>
            </a:r>
            <a:r>
              <a:rPr lang="ru-RU" dirty="0" err="1" smtClean="0"/>
              <a:t>Blu-Ray</a:t>
            </a:r>
            <a:r>
              <a:rPr lang="ru-RU" dirty="0" smtClean="0"/>
              <a:t> (как и в HD DVD), позволяет вдвое сузить дорожку по сравнению с обычным DVD-диском (до 0,32 микрон), и увеличить плотность записи данных.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На  односторонних </a:t>
            </a:r>
            <a:r>
              <a:rPr lang="ru-RU" dirty="0"/>
              <a:t>дисках </a:t>
            </a:r>
            <a:r>
              <a:rPr lang="ru-RU" dirty="0" err="1"/>
              <a:t>Blu-Ray</a:t>
            </a:r>
            <a:r>
              <a:rPr lang="ru-RU" dirty="0"/>
              <a:t> умещается около 25 Гбайт данных; на двух-</a:t>
            </a:r>
          </a:p>
          <a:p>
            <a:r>
              <a:rPr lang="ru-RU" dirty="0"/>
              <a:t>сторонних — 50 Гбайт. 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передачи данных составляет 4,5 Мбит/с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Для жестких дисков ATAPI-6 </a:t>
            </a:r>
            <a:r>
              <a:rPr lang="ru-RU" dirty="0"/>
              <a:t>предусматривает передачу данных </a:t>
            </a:r>
            <a:r>
              <a:rPr lang="ru-RU" dirty="0" smtClean="0"/>
              <a:t>на скорости </a:t>
            </a:r>
            <a:r>
              <a:rPr lang="ru-RU" dirty="0"/>
              <a:t>100 Мбит/с,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Магнитооптический диск</a:t>
            </a:r>
            <a:endParaRPr lang="ru-RU" dirty="0" smtClean="0"/>
          </a:p>
          <a:p>
            <a:r>
              <a:rPr lang="ru-RU" dirty="0" smtClean="0"/>
              <a:t>Для чтения информации используется оптическая система, для записи — одновременно оптическая и магнитная.</a:t>
            </a:r>
          </a:p>
          <a:p>
            <a:r>
              <a:rPr lang="ru-RU" dirty="0" smtClean="0"/>
              <a:t>Самые первые магнитооптические диски могли записать информацию лишь один раз и не поддерживали ее стирание или перезапись. Они обозначаются WORM («</a:t>
            </a:r>
            <a:r>
              <a:rPr lang="ru-RU" dirty="0" err="1" smtClean="0"/>
              <a:t>write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dirty="0" smtClean="0"/>
              <a:t>, </a:t>
            </a:r>
            <a:r>
              <a:rPr lang="ru-RU" dirty="0" err="1" smtClean="0"/>
              <a:t>read</a:t>
            </a:r>
            <a:r>
              <a:rPr lang="ru-RU" dirty="0" smtClean="0"/>
              <a:t> </a:t>
            </a:r>
            <a:r>
              <a:rPr lang="ru-RU" dirty="0" err="1" smtClean="0"/>
              <a:t>many</a:t>
            </a:r>
            <a:r>
              <a:rPr lang="ru-RU" dirty="0" smtClean="0"/>
              <a:t>»). Затем появились более удобные в работе перезаписываемые магнитооптические диски.</a:t>
            </a:r>
          </a:p>
          <a:p>
            <a:r>
              <a:rPr lang="ru-RU" dirty="0" smtClean="0"/>
              <a:t>Запись : излучение </a:t>
            </a:r>
            <a:r>
              <a:rPr lang="ru-RU" u="sng" dirty="0" smtClean="0">
                <a:hlinkClick r:id="rId3" tooltip="Лазер"/>
              </a:rPr>
              <a:t>лазера</a:t>
            </a:r>
            <a:r>
              <a:rPr lang="ru-RU" dirty="0" smtClean="0"/>
              <a:t> разогревает участок дорожки выше температуры </a:t>
            </a:r>
            <a:r>
              <a:rPr lang="ru-RU" u="sng" dirty="0" smtClean="0">
                <a:hlinkClick r:id="rId4" tooltip="Точка Кюри"/>
              </a:rPr>
              <a:t>точки Кюри</a:t>
            </a:r>
            <a:r>
              <a:rPr lang="ru-RU" dirty="0" smtClean="0"/>
              <a:t> (примерно 150 градусов </a:t>
            </a:r>
            <a:r>
              <a:rPr lang="ru-RU" dirty="0" err="1" smtClean="0"/>
              <a:t>цельсия</a:t>
            </a:r>
            <a:r>
              <a:rPr lang="ru-RU" dirty="0" smtClean="0"/>
              <a:t> для используемых материалов), после чего магнитная головка, расположенная с обратной стороны диска, создает электромагнитный импульс, который изменяет намагниченность. Эти изменения создают отпечатки, эквивалентные </a:t>
            </a:r>
            <a:r>
              <a:rPr lang="ru-RU" u="sng" dirty="0" err="1" smtClean="0">
                <a:hlinkClick r:id="rId5" tooltip="Пит"/>
              </a:rPr>
              <a:t>питам</a:t>
            </a:r>
            <a:r>
              <a:rPr lang="ru-RU" dirty="0" smtClean="0"/>
              <a:t> на оптических дисках.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463517"/>
            <a:ext cx="2483768" cy="33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3573016"/>
            <a:ext cx="27063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3501008"/>
            <a:ext cx="279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</a:t>
            </a:r>
            <a:r>
              <a:rPr lang="ru-RU" b="1" dirty="0" smtClean="0"/>
              <a:t>	Ленточные накопители</a:t>
            </a:r>
          </a:p>
          <a:p>
            <a:endParaRPr lang="ru-RU" b="1" dirty="0"/>
          </a:p>
          <a:p>
            <a:r>
              <a:rPr lang="ru-RU" b="1" dirty="0" smtClean="0"/>
              <a:t>Достоинства</a:t>
            </a:r>
            <a:r>
              <a:rPr lang="ru-RU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большая ёмкость;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низкая стоимость и широкие условия хранения информационного носителя;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стабильность работы;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надёжность;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низкое энергопотребление у ленточной библиотеки большого объёма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Недостатки: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низкая скорость произвольного доступа к данным из-за последовательного доступа (лента должна прокрутиться к нужному месту);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сравнительно высокая стоимость устройства записи (стримера</a:t>
            </a:r>
            <a:r>
              <a:rPr lang="ru-RU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r>
              <a:rPr lang="ru-RU" dirty="0"/>
              <a:t>Современные стримеры, как правило, подключаются через высокопроизводительный интерфейс SAS, обеспечивающий передачу данных со скоростью 3 или 6 Гбит/с. Старшие модели IBM имеют возможность подключения через интерфейс FICON.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695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5778" name="Picture 2" descr="Приоритет раздачи ключей на Ру ЗБТ - Страница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974330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		Устройства резервного копирования данных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CD </a:t>
            </a:r>
            <a:r>
              <a:rPr lang="ru-RU" dirty="0"/>
              <a:t>или DVD. На CD помещается приблизительно 700 Мбайт данных, а на DVD – 4 </a:t>
            </a:r>
            <a:r>
              <a:rPr lang="ru-RU" dirty="0" smtClean="0"/>
              <a:t>.7 Гбайт </a:t>
            </a:r>
            <a:r>
              <a:rPr lang="ru-RU" dirty="0"/>
              <a:t>(приблизительно 4000 Мбайт), причем диски DVD ненамного дороже, чем CD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/>
              <a:t>USB-</a:t>
            </a:r>
            <a:r>
              <a:rPr lang="ru-RU" dirty="0"/>
              <a:t>устройства </a:t>
            </a:r>
            <a:r>
              <a:rPr lang="ru-RU" dirty="0" smtClean="0"/>
              <a:t>флэш-памяти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Использование </a:t>
            </a:r>
            <a:r>
              <a:rPr lang="ru-RU" dirty="0"/>
              <a:t>внешнего жесткого диска. Такой подход позволяет делать полную резервную копию жесткого диска компьютера. Внешние жесткие диски могут хранить терабайт (1000 Гбайт) или более данных и их можно легко подключать к компьютеру с помощью кабеля USB или </a:t>
            </a:r>
            <a:r>
              <a:rPr lang="ru-RU" dirty="0" err="1"/>
              <a:t>Firewire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dirty="0" err="1" smtClean="0"/>
              <a:t>network-attached</a:t>
            </a:r>
            <a:r>
              <a:rPr lang="ru-RU" dirty="0" smtClean="0"/>
              <a:t> </a:t>
            </a:r>
            <a:r>
              <a:rPr lang="ru-RU" dirty="0" err="1"/>
              <a:t>storage</a:t>
            </a:r>
            <a:r>
              <a:rPr lang="ru-RU" dirty="0"/>
              <a:t>, </a:t>
            </a:r>
            <a:r>
              <a:rPr lang="ru-RU" dirty="0" smtClean="0"/>
              <a:t>NAS .  </a:t>
            </a:r>
            <a:r>
              <a:rPr lang="ru-RU" dirty="0"/>
              <a:t>Устройство NAS – это по сути большой жесткий диск с </a:t>
            </a:r>
            <a:r>
              <a:rPr lang="ru-RU" dirty="0" err="1"/>
              <a:t>Ethernet</a:t>
            </a:r>
            <a:r>
              <a:rPr lang="ru-RU" dirty="0"/>
              <a:t>-адаптером или иным устройством подключения к сети; ему в данной сети присваивается адрес, так же, как принтеру, компьютеру или любому другому устройству. Однако устройство NAS комплектуется программным обеспечением, которое позволяет выполнять по расписанию автоматическое резервирование данных.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 Ленточные </a:t>
            </a:r>
            <a:r>
              <a:rPr lang="ru-RU" dirty="0"/>
              <a:t>накопители (</a:t>
            </a:r>
            <a:r>
              <a:rPr lang="ru-RU" dirty="0" smtClean="0"/>
              <a:t>стримеры) . </a:t>
            </a:r>
            <a:r>
              <a:rPr lang="ru-RU" smtClean="0"/>
              <a:t>Стоимость </a:t>
            </a:r>
            <a:r>
              <a:rPr lang="ru-RU" dirty="0"/>
              <a:t>магнитных и оптических носителей намного ниже стоимости ленты. К тому же более современные магнитные и оптические носители обеспечивают большее быстродействие при резервном копировании и восстановлении данных.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 Интернет-серверы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75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4392488" cy="45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NAS (англ. </a:t>
            </a:r>
            <a:r>
              <a:rPr lang="ru-RU" sz="1600" i="1" dirty="0" err="1" smtClean="0"/>
              <a:t>Network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Attached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Storage</a:t>
            </a:r>
            <a:r>
              <a:rPr lang="ru-RU" sz="1600" dirty="0" smtClean="0"/>
              <a:t>) – сетевая система хранения данных. Сетевые хранилища представляют собой внешние жёсткие диски, которые подключаются к сети и позволяют нескольким пользователям работать с общими файлами.  Функционирует как в локальных, так и в распределённых сетях, главное – чтобы были протокол TCP/IP и технология </a:t>
            </a:r>
            <a:r>
              <a:rPr lang="ru-RU" sz="1600" dirty="0" err="1" smtClean="0"/>
              <a:t>Ethernet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RAID</a:t>
            </a:r>
            <a:r>
              <a:rPr lang="ru-RU" sz="2400" b="1" dirty="0" smtClean="0"/>
              <a:t> </a:t>
            </a:r>
            <a:r>
              <a:rPr lang="en-US" sz="2400" b="1" dirty="0" smtClean="0"/>
              <a:t>–</a:t>
            </a:r>
            <a:r>
              <a:rPr lang="ru-RU" sz="2400" b="1" dirty="0" smtClean="0"/>
              <a:t> массив</a:t>
            </a:r>
          </a:p>
          <a:p>
            <a:pPr algn="ctr"/>
            <a:r>
              <a:rPr lang="en-US" sz="2400" b="1" i="1" dirty="0" smtClean="0"/>
              <a:t>Redundant Array of Independent </a:t>
            </a:r>
            <a:r>
              <a:rPr lang="en-US" sz="2400" b="1" i="1" dirty="0" smtClean="0"/>
              <a:t>Disks</a:t>
            </a:r>
            <a:endParaRPr lang="ru-RU" sz="2400" b="1" i="1" dirty="0" smtClean="0"/>
          </a:p>
          <a:p>
            <a:pPr algn="ctr"/>
            <a:endParaRPr lang="ru-RU" sz="2400" b="1" dirty="0" smtClean="0"/>
          </a:p>
          <a:p>
            <a:r>
              <a:rPr lang="ru-RU" sz="2000" dirty="0" smtClean="0"/>
              <a:t>свойства:</a:t>
            </a:r>
            <a:br>
              <a:rPr lang="ru-RU" sz="2000" dirty="0" smtClean="0"/>
            </a:br>
            <a:r>
              <a:rPr lang="ru-RU" sz="2000" dirty="0" smtClean="0"/>
              <a:t>• RAID представляет собой набор физических дисковых ЗУ, управляемых </a:t>
            </a:r>
          </a:p>
          <a:p>
            <a:r>
              <a:rPr lang="ru-RU" sz="2000" dirty="0" smtClean="0"/>
              <a:t>операционной системой и рассматриваемых как один логический диск;</a:t>
            </a:r>
            <a:br>
              <a:rPr lang="ru-RU" sz="2000" dirty="0" smtClean="0"/>
            </a:br>
            <a:r>
              <a:rPr lang="ru-RU" sz="2000" dirty="0" smtClean="0"/>
              <a:t>• данные распределены по физическим дискам массива;</a:t>
            </a:r>
            <a:br>
              <a:rPr lang="ru-RU" sz="2000" dirty="0" smtClean="0"/>
            </a:br>
            <a:r>
              <a:rPr lang="ru-RU" sz="2000" dirty="0" smtClean="0"/>
              <a:t>• избыточное дисковое пространство используется для хранения</a:t>
            </a:r>
            <a:br>
              <a:rPr lang="ru-RU" sz="2000" dirty="0" smtClean="0"/>
            </a:br>
            <a:r>
              <a:rPr lang="ru-RU" sz="2000" dirty="0" smtClean="0"/>
              <a:t>информации, гарантирующей восстановление данных в случае отказа диска</a:t>
            </a:r>
          </a:p>
          <a:p>
            <a:endParaRPr lang="ru-RU" sz="2000" dirty="0" smtClean="0"/>
          </a:p>
          <a:p>
            <a:r>
              <a:rPr lang="ru-RU" sz="2000" b="1" dirty="0" smtClean="0"/>
              <a:t>Расслоение данных </a:t>
            </a:r>
            <a:r>
              <a:rPr lang="ru-RU" sz="2000" dirty="0" smtClean="0"/>
              <a:t>- разбиение данных и дискового пространства на сегменты, которые распределяются по различным дискам массива.  Производится параллельное считывание или запись сразу нескольких сегментов с разных дисков.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15043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8805" y="0"/>
            <a:ext cx="440519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140968"/>
            <a:ext cx="4139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наивысшая производительность для приложений требующих интенсивной обработки запросов ввода/вывода и данных большого объема;</a:t>
            </a:r>
            <a:br>
              <a:rPr lang="ru-RU" dirty="0" smtClean="0"/>
            </a:br>
            <a:r>
              <a:rPr lang="ru-RU" dirty="0" smtClean="0"/>
              <a:t>- · простота реализации;</a:t>
            </a:r>
            <a:br>
              <a:rPr lang="ru-RU" dirty="0" smtClean="0"/>
            </a:br>
            <a:r>
              <a:rPr lang="ru-RU" dirty="0" smtClean="0"/>
              <a:t>- · низкая стоимость на единицу объема.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</a:t>
            </a:r>
            <a:r>
              <a:rPr lang="ru-RU" dirty="0" err="1" smtClean="0"/>
              <a:t>неотказоустойчивое</a:t>
            </a:r>
            <a:r>
              <a:rPr lang="ru-RU" dirty="0" smtClean="0"/>
              <a:t> решение;</a:t>
            </a:r>
            <a:br>
              <a:rPr lang="ru-RU" dirty="0" smtClean="0"/>
            </a:br>
            <a:r>
              <a:rPr lang="ru-RU" dirty="0" smtClean="0"/>
              <a:t>- · отказ одного диска влечет за собой потерю всех данных массива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12976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простота реализации;</a:t>
            </a:r>
            <a:br>
              <a:rPr lang="ru-RU" dirty="0" smtClean="0"/>
            </a:br>
            <a:r>
              <a:rPr lang="ru-RU" dirty="0" smtClean="0"/>
              <a:t>- · простота восстановления массива в случае отказа (копирование);</a:t>
            </a:r>
            <a:br>
              <a:rPr lang="ru-RU" dirty="0" smtClean="0"/>
            </a:br>
            <a:r>
              <a:rPr lang="ru-RU" dirty="0" smtClean="0"/>
              <a:t>- · достаточно высокое быстродействие для приложений с большой интенсивностью запросов.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высокая стоимость на единицу объема - 100% избыточность;</a:t>
            </a:r>
            <a:br>
              <a:rPr lang="ru-RU" dirty="0" smtClean="0"/>
            </a:br>
            <a:r>
              <a:rPr lang="ru-RU" dirty="0" smtClean="0"/>
              <a:t>- · невысокая скорость передачи данных.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64496" cy="496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8024" y="4046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быстрая коррекция ошибок ("на лету");</a:t>
            </a:r>
            <a:br>
              <a:rPr lang="ru-RU" dirty="0" smtClean="0"/>
            </a:br>
            <a:r>
              <a:rPr lang="ru-RU" dirty="0" smtClean="0"/>
              <a:t>- · очень высокая скорость передачи данных больших объемов;</a:t>
            </a:r>
            <a:br>
              <a:rPr lang="ru-RU" dirty="0" smtClean="0"/>
            </a:br>
            <a:r>
              <a:rPr lang="ru-RU" dirty="0" smtClean="0"/>
              <a:t>- · при увеличении количества дисков, накладные расходы уменьшаются;</a:t>
            </a:r>
            <a:br>
              <a:rPr lang="ru-RU" dirty="0" smtClean="0"/>
            </a:br>
            <a:r>
              <a:rPr lang="ru-RU" dirty="0" smtClean="0"/>
              <a:t>- · достаточно простая реализация.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высокая стоимость при малом количестве дисков;</a:t>
            </a:r>
            <a:br>
              <a:rPr lang="ru-RU" dirty="0" smtClean="0"/>
            </a:br>
            <a:r>
              <a:rPr lang="ru-RU" dirty="0" smtClean="0"/>
              <a:t>- · низкая скорость обработки запросов (не подходит для систем ориентированных на обработку транзакций).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03674"/>
            <a:ext cx="896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разбиваются на полосы</a:t>
            </a:r>
            <a:r>
              <a:rPr lang="en-US" dirty="0" smtClean="0"/>
              <a:t> </a:t>
            </a:r>
            <a:r>
              <a:rPr lang="ru-RU" dirty="0" smtClean="0"/>
              <a:t>длиной в 1 бит и распределены по дискам массива так, что полное машинное слово представляется поясом, то есть число дисков равно длине машинного</a:t>
            </a:r>
            <a:r>
              <a:rPr lang="en-US" dirty="0" smtClean="0"/>
              <a:t> </a:t>
            </a:r>
            <a:r>
              <a:rPr lang="ru-RU" dirty="0" smtClean="0"/>
              <a:t>слова в битах.</a:t>
            </a:r>
            <a:endParaRPr lang="en-US" dirty="0" smtClean="0"/>
          </a:p>
          <a:p>
            <a:r>
              <a:rPr lang="ru-RU" dirty="0" smtClean="0"/>
              <a:t> Для каждого слова вычисляется корректирующий код (обычно это</a:t>
            </a:r>
            <a:r>
              <a:rPr lang="en-US" dirty="0" smtClean="0"/>
              <a:t> </a:t>
            </a:r>
            <a:r>
              <a:rPr lang="ru-RU" dirty="0" smtClean="0"/>
              <a:t>код Хэмминга, способный корректировать одиночные и обнаруживать двойные ошибки), который, также </a:t>
            </a:r>
            <a:r>
              <a:rPr lang="ru-RU" dirty="0" err="1" smtClean="0"/>
              <a:t>побитово</a:t>
            </a:r>
            <a:r>
              <a:rPr lang="ru-RU" dirty="0" smtClean="0"/>
              <a:t>, хранится на дополнительных дисках </a:t>
            </a:r>
            <a:r>
              <a:rPr lang="ru-RU" dirty="0" smtClean="0"/>
              <a:t>(на 32 бита – 7 бит кода Хэмминга)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77268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005064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очень высокая скорость передачи данных;</a:t>
            </a:r>
            <a:br>
              <a:rPr lang="ru-RU" dirty="0" smtClean="0"/>
            </a:br>
            <a:r>
              <a:rPr lang="ru-RU" dirty="0" smtClean="0"/>
              <a:t>- · отказ диска мало влияет на скорость работы массива;</a:t>
            </a:r>
            <a:br>
              <a:rPr lang="ru-RU" dirty="0" smtClean="0"/>
            </a:br>
            <a:r>
              <a:rPr lang="ru-RU" dirty="0" smtClean="0"/>
              <a:t>- · малые накладные расходы для реализации избыточности.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непростая реализация;</a:t>
            </a:r>
            <a:br>
              <a:rPr lang="ru-RU" dirty="0" smtClean="0"/>
            </a:br>
            <a:r>
              <a:rPr lang="ru-RU" dirty="0" smtClean="0"/>
              <a:t>- · низкая производительность при большой интенсивности запросов данных небольшого объема.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0"/>
            <a:ext cx="3275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 только'</a:t>
            </a:r>
            <a:br>
              <a:rPr lang="ru-RU" dirty="0" smtClean="0"/>
            </a:br>
            <a:r>
              <a:rPr lang="ru-RU" dirty="0" smtClean="0"/>
              <a:t>одного </a:t>
            </a:r>
            <a:r>
              <a:rPr lang="ru-RU" dirty="0" err="1" smtClean="0"/>
              <a:t>дрполнительного</a:t>
            </a:r>
            <a:r>
              <a:rPr lang="ru-RU" dirty="0" smtClean="0"/>
              <a:t> диска — </a:t>
            </a:r>
            <a:r>
              <a:rPr lang="ru-RU" dirty="0" err="1" smtClean="0"/>
              <a:t>диска</a:t>
            </a:r>
            <a:r>
              <a:rPr lang="ru-RU" dirty="0" smtClean="0"/>
              <a:t> паритета, вне зависимости от того, насколько велик массив дисков . Используется параллельный доступ к данным, разбитым на полосы длиной в </a:t>
            </a:r>
            <a:r>
              <a:rPr lang="ru-RU" b="1" dirty="0" smtClean="0"/>
              <a:t>бит</a:t>
            </a:r>
            <a:r>
              <a:rPr lang="ru-RU" dirty="0" smtClean="0"/>
              <a:t> или </a:t>
            </a:r>
            <a:r>
              <a:rPr lang="ru-RU" b="1" dirty="0" smtClean="0"/>
              <a:t>байт</a:t>
            </a:r>
            <a:r>
              <a:rPr lang="ru-RU" dirty="0" smtClean="0"/>
              <a:t>. Все диски массива синхронизированы. Вместо кода Хэмминга для набора полос идентичной позиции на всех дисках массива (пояса) вычисляется полоса, состоящая</a:t>
            </a:r>
            <a:br>
              <a:rPr lang="ru-RU" dirty="0" smtClean="0"/>
            </a:br>
            <a:r>
              <a:rPr lang="ru-RU" dirty="0" smtClean="0"/>
              <a:t>из битов паритета. В случае отказа дискового ЗУ производится обращение</a:t>
            </a:r>
            <a:br>
              <a:rPr lang="ru-RU" dirty="0" smtClean="0"/>
            </a:br>
            <a:r>
              <a:rPr lang="ru-RU" dirty="0" smtClean="0"/>
              <a:t>к диску паритета, и данные восстанавливаются по битам паритета и данным от</a:t>
            </a:r>
            <a:br>
              <a:rPr lang="ru-RU" dirty="0" smtClean="0"/>
            </a:br>
            <a:r>
              <a:rPr lang="ru-RU" dirty="0" smtClean="0"/>
              <a:t>остальных дисков массива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7693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1980 году </a:t>
            </a:r>
            <a:r>
              <a:rPr lang="ru-RU" dirty="0" smtClean="0"/>
              <a:t>корпорации </a:t>
            </a:r>
            <a:r>
              <a:rPr lang="ru-RU" dirty="0" err="1"/>
              <a:t>Philips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/>
              <a:t>Sony</a:t>
            </a:r>
            <a:r>
              <a:rPr lang="ru-RU" dirty="0"/>
              <a:t> </a:t>
            </a:r>
            <a:r>
              <a:rPr lang="ru-RU" dirty="0" smtClean="0"/>
              <a:t>разработали </a:t>
            </a:r>
            <a:r>
              <a:rPr lang="ru-RU" dirty="0"/>
              <a:t>компакт-диски</a:t>
            </a:r>
          </a:p>
          <a:p>
            <a:r>
              <a:rPr lang="ru-RU" dirty="0"/>
              <a:t>(</a:t>
            </a:r>
            <a:r>
              <a:rPr lang="ru-RU" dirty="0" err="1"/>
              <a:t>Compact</a:t>
            </a:r>
            <a:r>
              <a:rPr lang="ru-RU" dirty="0"/>
              <a:t> </a:t>
            </a:r>
            <a:r>
              <a:rPr lang="ru-RU" dirty="0" err="1"/>
              <a:t>Disc</a:t>
            </a:r>
            <a:r>
              <a:rPr lang="ru-RU" dirty="0"/>
              <a:t>, </a:t>
            </a:r>
            <a:r>
              <a:rPr lang="ru-RU" dirty="0" smtClean="0"/>
              <a:t>CD)  для </a:t>
            </a:r>
            <a:r>
              <a:rPr lang="ru-RU" dirty="0"/>
              <a:t>записи музыки. </a:t>
            </a:r>
            <a:endParaRPr lang="ru-RU" dirty="0" smtClean="0"/>
          </a:p>
          <a:p>
            <a:r>
              <a:rPr lang="ru-RU" dirty="0" smtClean="0"/>
              <a:t>Формат  </a:t>
            </a:r>
            <a:r>
              <a:rPr lang="ru-RU" b="1" dirty="0" err="1" smtClean="0"/>
              <a:t>Аudio</a:t>
            </a:r>
            <a:r>
              <a:rPr lang="ru-RU" b="1" dirty="0" smtClean="0"/>
              <a:t> СD </a:t>
            </a:r>
            <a:r>
              <a:rPr lang="ru-RU" dirty="0" smtClean="0"/>
              <a:t>описан в «красной» книге.</a:t>
            </a:r>
          </a:p>
          <a:p>
            <a:endParaRPr lang="ru-RU" dirty="0"/>
          </a:p>
          <a:p>
            <a:r>
              <a:rPr lang="ru-RU" dirty="0"/>
              <a:t>В 1984 году </a:t>
            </a:r>
            <a:r>
              <a:rPr lang="ru-RU" dirty="0" err="1"/>
              <a:t>Philips</a:t>
            </a:r>
            <a:r>
              <a:rPr lang="ru-RU" dirty="0"/>
              <a:t> и </a:t>
            </a:r>
            <a:r>
              <a:rPr lang="ru-RU" dirty="0" err="1" smtClean="0"/>
              <a:t>Sony</a:t>
            </a:r>
            <a:r>
              <a:rPr lang="ru-RU" dirty="0" smtClean="0"/>
              <a:t> разработали  стандарт компакт-дисков</a:t>
            </a:r>
            <a:endParaRPr lang="ru-RU" dirty="0"/>
          </a:p>
          <a:p>
            <a:r>
              <a:rPr lang="ru-RU" dirty="0"/>
              <a:t>для хранения компьютерных данных. </a:t>
            </a:r>
            <a:r>
              <a:rPr lang="ru-RU" dirty="0" smtClean="0"/>
              <a:t> «</a:t>
            </a:r>
            <a:r>
              <a:rPr lang="ru-RU" b="1" dirty="0" smtClean="0"/>
              <a:t>Желтая книга» - </a:t>
            </a:r>
            <a:r>
              <a:rPr lang="ru-RU" dirty="0" smtClean="0"/>
              <a:t>стандарт  </a:t>
            </a:r>
            <a:r>
              <a:rPr lang="ru-RU" b="1" dirty="0"/>
              <a:t>CD-ROM </a:t>
            </a:r>
            <a:r>
              <a:rPr lang="ru-RU" dirty="0"/>
              <a:t>(</a:t>
            </a:r>
            <a:r>
              <a:rPr lang="ru-RU" dirty="0" err="1" smtClean="0"/>
              <a:t>Compact</a:t>
            </a:r>
            <a:r>
              <a:rPr lang="ru-RU" dirty="0" smtClean="0"/>
              <a:t>    </a:t>
            </a:r>
            <a:r>
              <a:rPr lang="ru-RU" dirty="0" err="1" smtClean="0"/>
              <a:t>Disc-Read</a:t>
            </a:r>
            <a:r>
              <a:rPr lang="ru-RU" dirty="0" smtClean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— </a:t>
            </a:r>
            <a:r>
              <a:rPr lang="ru-RU" b="1" dirty="0"/>
              <a:t>постоянная память на компакт-диске</a:t>
            </a:r>
            <a:r>
              <a:rPr lang="ru-RU" dirty="0"/>
              <a:t>).</a:t>
            </a:r>
            <a:r>
              <a:rPr lang="ru-RU" dirty="0" smtClean="0"/>
              <a:t> Усовершенствованы </a:t>
            </a:r>
            <a:r>
              <a:rPr lang="ru-RU" dirty="0"/>
              <a:t>приемы исправления </a:t>
            </a:r>
            <a:r>
              <a:rPr lang="ru-RU" dirty="0" smtClean="0"/>
              <a:t>ошибок.</a:t>
            </a:r>
          </a:p>
          <a:p>
            <a:endParaRPr lang="ru-RU" dirty="0"/>
          </a:p>
          <a:p>
            <a:r>
              <a:rPr lang="ru-RU" dirty="0"/>
              <a:t>В 1986 году корпорация </a:t>
            </a:r>
            <a:r>
              <a:rPr lang="ru-RU" dirty="0" err="1"/>
              <a:t>Philips</a:t>
            </a:r>
            <a:r>
              <a:rPr lang="ru-RU" dirty="0"/>
              <a:t> опубликовала </a:t>
            </a:r>
            <a:r>
              <a:rPr lang="ru-RU" b="1" dirty="0"/>
              <a:t>Зеленую книгу</a:t>
            </a:r>
            <a:r>
              <a:rPr lang="ru-RU" dirty="0"/>
              <a:t>, добавив</a:t>
            </a:r>
          </a:p>
          <a:p>
            <a:r>
              <a:rPr lang="ru-RU" dirty="0"/>
              <a:t>графику и возможность помещать аудио- и видеоданные, а также обычные</a:t>
            </a:r>
          </a:p>
          <a:p>
            <a:r>
              <a:rPr lang="ru-RU" dirty="0"/>
              <a:t>данные в одном секторе, что было необходимо для </a:t>
            </a:r>
            <a:r>
              <a:rPr lang="ru-RU" dirty="0" err="1"/>
              <a:t>мультимедийных</a:t>
            </a:r>
            <a:r>
              <a:rPr lang="ru-RU" dirty="0"/>
              <a:t> компакт-</a:t>
            </a:r>
          </a:p>
          <a:p>
            <a:r>
              <a:rPr lang="ru-RU" dirty="0"/>
              <a:t>дисков.</a:t>
            </a:r>
          </a:p>
          <a:p>
            <a:endParaRPr lang="ru-RU" dirty="0" smtClean="0"/>
          </a:p>
          <a:p>
            <a:r>
              <a:rPr lang="ru-RU" dirty="0" smtClean="0"/>
              <a:t>Файловая система - </a:t>
            </a:r>
            <a:r>
              <a:rPr lang="ru-RU" b="1" dirty="0" err="1"/>
              <a:t>High</a:t>
            </a:r>
            <a:r>
              <a:rPr lang="ru-RU" b="1" dirty="0"/>
              <a:t> </a:t>
            </a:r>
            <a:r>
              <a:rPr lang="ru-RU" b="1" dirty="0" err="1"/>
              <a:t>Sierra</a:t>
            </a:r>
            <a:r>
              <a:rPr lang="ru-RU" b="1" dirty="0"/>
              <a:t> </a:t>
            </a:r>
            <a:r>
              <a:rPr lang="ru-RU" b="1" dirty="0" smtClean="0"/>
              <a:t> - </a:t>
            </a:r>
            <a:r>
              <a:rPr lang="ru-RU" dirty="0" smtClean="0"/>
              <a:t>международный </a:t>
            </a:r>
            <a:r>
              <a:rPr lang="ru-RU" dirty="0"/>
              <a:t>стандарт (IS 9660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b="1" dirty="0" smtClean="0"/>
              <a:t>CD-R </a:t>
            </a:r>
            <a:r>
              <a:rPr lang="ru-RU" dirty="0"/>
              <a:t>(</a:t>
            </a:r>
            <a:r>
              <a:rPr lang="ru-RU" dirty="0" err="1"/>
              <a:t>CD-Recordable</a:t>
            </a:r>
            <a:r>
              <a:rPr lang="ru-RU" dirty="0"/>
              <a:t> — </a:t>
            </a:r>
            <a:r>
              <a:rPr lang="ru-RU" b="1" dirty="0"/>
              <a:t>записываемый компакт-диск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1989 год -</a:t>
            </a:r>
            <a:r>
              <a:rPr lang="ru-RU" b="1" dirty="0"/>
              <a:t> Оранжевая книга </a:t>
            </a:r>
            <a:r>
              <a:rPr lang="ru-RU" b="1" dirty="0" smtClean="0"/>
              <a:t> - д</a:t>
            </a:r>
            <a:r>
              <a:rPr lang="ru-RU" dirty="0" smtClean="0"/>
              <a:t>окумент </a:t>
            </a:r>
            <a:r>
              <a:rPr lang="ru-RU" dirty="0"/>
              <a:t>описывает </a:t>
            </a:r>
            <a:r>
              <a:rPr lang="ru-RU" dirty="0" smtClean="0"/>
              <a:t>формат  CD-R - </a:t>
            </a:r>
            <a:r>
              <a:rPr lang="ru-RU" b="1" dirty="0" smtClean="0"/>
              <a:t>CD-ROM </a:t>
            </a:r>
            <a:r>
              <a:rPr lang="ru-RU" b="1" dirty="0"/>
              <a:t>XA</a:t>
            </a:r>
            <a:r>
              <a:rPr lang="ru-RU" dirty="0"/>
              <a:t>, который позволяет записывать информацию на CD-R </a:t>
            </a:r>
            <a:r>
              <a:rPr lang="ru-RU" dirty="0" smtClean="0"/>
              <a:t>постепенно.</a:t>
            </a:r>
          </a:p>
          <a:p>
            <a:endParaRPr lang="ru-RU" dirty="0"/>
          </a:p>
          <a:p>
            <a:r>
              <a:rPr lang="ru-RU" b="1" dirty="0"/>
              <a:t>CD-RW </a:t>
            </a:r>
            <a:r>
              <a:rPr lang="ru-RU" dirty="0"/>
              <a:t>(</a:t>
            </a:r>
            <a:r>
              <a:rPr lang="ru-RU" dirty="0" err="1"/>
              <a:t>CD-ReWritable</a:t>
            </a:r>
            <a:r>
              <a:rPr lang="ru-RU" dirty="0"/>
              <a:t> — </a:t>
            </a:r>
            <a:r>
              <a:rPr lang="ru-RU" b="1" dirty="0" smtClean="0"/>
              <a:t>перезаписываемый </a:t>
            </a:r>
            <a:r>
              <a:rPr lang="ru-RU" b="1" dirty="0"/>
              <a:t>компакт-диск</a:t>
            </a:r>
            <a:r>
              <a:rPr lang="ru-RU" dirty="0" smtClean="0"/>
              <a:t>) -</a:t>
            </a:r>
            <a:r>
              <a:rPr lang="ru-RU" b="1" dirty="0" smtClean="0"/>
              <a:t> Оранжевая книга </a:t>
            </a:r>
            <a:endParaRPr lang="ru-RU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20688"/>
            <a:ext cx="774785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78488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551723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 байт</a:t>
            </a:r>
            <a:r>
              <a:rPr lang="en-US" dirty="0" smtClean="0"/>
              <a:t>: </a:t>
            </a:r>
            <a:r>
              <a:rPr lang="ru-RU" dirty="0" smtClean="0"/>
              <a:t> первые 12 из которых образуют значение 00FFFFFFFFFFFFFFFFFFFF00 (в шестнадцатеричной системе счисления), по которому проигрыватель распознает</a:t>
            </a:r>
          </a:p>
          <a:p>
            <a:r>
              <a:rPr lang="ru-RU" dirty="0" smtClean="0"/>
              <a:t>начало сектора. Следующие 3 байта содержат номер сектора.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DVD </a:t>
            </a:r>
            <a:r>
              <a:rPr lang="ru-RU" dirty="0"/>
              <a:t>расшифровывалась как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 smtClean="0"/>
              <a:t>Disk</a:t>
            </a:r>
            <a:r>
              <a:rPr lang="ru-RU" dirty="0" smtClean="0"/>
              <a:t> (</a:t>
            </a:r>
            <a:r>
              <a:rPr lang="ru-RU" b="1" dirty="0" smtClean="0"/>
              <a:t>цифровой </a:t>
            </a:r>
            <a:r>
              <a:rPr lang="ru-RU" b="1" dirty="0"/>
              <a:t>видеодиск</a:t>
            </a:r>
            <a:r>
              <a:rPr lang="ru-RU" dirty="0"/>
              <a:t>), сейчас она </a:t>
            </a:r>
            <a:r>
              <a:rPr lang="ru-RU" dirty="0" smtClean="0"/>
              <a:t> официально </a:t>
            </a:r>
            <a:r>
              <a:rPr lang="ru-RU" dirty="0"/>
              <a:t>превратилась в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 smtClean="0"/>
              <a:t>Versatile</a:t>
            </a:r>
            <a:r>
              <a:rPr lang="ru-RU" dirty="0" smtClean="0"/>
              <a:t> </a:t>
            </a:r>
            <a:r>
              <a:rPr lang="ru-RU" dirty="0" err="1" smtClean="0"/>
              <a:t>Disk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b="1" dirty="0"/>
              <a:t>цифровой многоцелевой диск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smtClean="0"/>
              <a:t>Отличия от </a:t>
            </a:r>
            <a:r>
              <a:rPr lang="en-US" dirty="0" smtClean="0"/>
              <a:t>CD: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/>
              <a:t>меньший размер лунок (0,4 микрона вместо 0,8 микрона, как у обычного</a:t>
            </a:r>
          </a:p>
          <a:p>
            <a:r>
              <a:rPr lang="ru-RU" dirty="0"/>
              <a:t>компакт-диска);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более плотная спираль (0,74 микрона между дорожками вместо 1,6 микрона);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красный лазер (с длиной волны 0,65 микрона вместо 0,78 микрона</a:t>
            </a:r>
            <a:r>
              <a:rPr lang="ru-RU" dirty="0" smtClean="0"/>
              <a:t>).</a:t>
            </a:r>
          </a:p>
          <a:p>
            <a:r>
              <a:rPr lang="ru-RU" dirty="0"/>
              <a:t>эти усовершенствования дали </a:t>
            </a:r>
            <a:r>
              <a:rPr lang="ru-RU" dirty="0" smtClean="0"/>
              <a:t>почти семикратное </a:t>
            </a:r>
            <a:r>
              <a:rPr lang="ru-RU" dirty="0"/>
              <a:t>увеличение емко-</a:t>
            </a:r>
          </a:p>
          <a:p>
            <a:r>
              <a:rPr lang="ru-RU" dirty="0" err="1"/>
              <a:t>сти</a:t>
            </a:r>
            <a:r>
              <a:rPr lang="ru-RU" dirty="0"/>
              <a:t> (до 4,7 </a:t>
            </a:r>
            <a:r>
              <a:rPr lang="ru-RU" dirty="0" smtClean="0"/>
              <a:t>Гбайт, </a:t>
            </a:r>
            <a:r>
              <a:rPr lang="en-US" dirty="0" smtClean="0"/>
              <a:t>CD – </a:t>
            </a:r>
            <a:r>
              <a:rPr lang="ru-RU" dirty="0" smtClean="0"/>
              <a:t>700Мбайт )</a:t>
            </a:r>
          </a:p>
          <a:p>
            <a:endParaRPr lang="ru-RU" dirty="0"/>
          </a:p>
          <a:p>
            <a:r>
              <a:rPr lang="ru-RU" dirty="0"/>
              <a:t>Считывающее устройство для DVD 1x работает со скоростью</a:t>
            </a:r>
          </a:p>
          <a:p>
            <a:r>
              <a:rPr lang="ru-RU" dirty="0"/>
              <a:t>1,4 Мбайт/с </a:t>
            </a:r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работы считывающего устройства для компакт-дисков</a:t>
            </a:r>
          </a:p>
          <a:p>
            <a:r>
              <a:rPr lang="ru-RU" dirty="0"/>
              <a:t>составляет 150 </a:t>
            </a:r>
            <a:r>
              <a:rPr lang="ru-RU" dirty="0" smtClean="0"/>
              <a:t>Кбайт/с</a:t>
            </a:r>
          </a:p>
          <a:p>
            <a:endParaRPr lang="ru-RU" dirty="0"/>
          </a:p>
          <a:p>
            <a:r>
              <a:rPr lang="ru-RU" dirty="0" smtClean="0"/>
              <a:t>4 </a:t>
            </a:r>
            <a:r>
              <a:rPr lang="ru-RU" dirty="0"/>
              <a:t>формата DVD-дисков:</a:t>
            </a:r>
          </a:p>
          <a:p>
            <a:r>
              <a:rPr lang="ru-RU" dirty="0"/>
              <a:t>1. Односторонние однослойные диски (4,7 Гбайт).</a:t>
            </a:r>
          </a:p>
          <a:p>
            <a:r>
              <a:rPr lang="ru-RU" dirty="0"/>
              <a:t>2. Односторонние двухслойные диски (8,5 Гбайт).</a:t>
            </a:r>
          </a:p>
          <a:p>
            <a:r>
              <a:rPr lang="ru-RU" dirty="0"/>
              <a:t>3. Двухсторонние однослойные диски (9,4 Гбайт).</a:t>
            </a:r>
          </a:p>
          <a:p>
            <a:r>
              <a:rPr lang="ru-RU" dirty="0"/>
              <a:t>4. Двухсторонние двухслойные диски (17 Гбайт).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1348</Words>
  <Application>Microsoft Office PowerPoint</Application>
  <PresentationFormat>Экран (4:3)</PresentationFormat>
  <Paragraphs>174</Paragraphs>
  <Slides>15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Внешняя память 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Оптические диски</dc:title>
  <dc:creator>Администратор</dc:creator>
  <cp:lastModifiedBy>User</cp:lastModifiedBy>
  <cp:revision>56</cp:revision>
  <dcterms:created xsi:type="dcterms:W3CDTF">2021-03-17T11:32:47Z</dcterms:created>
  <dcterms:modified xsi:type="dcterms:W3CDTF">2021-11-15T02:47:05Z</dcterms:modified>
</cp:coreProperties>
</file>