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76" r:id="rId3"/>
    <p:sldId id="277" r:id="rId4"/>
    <p:sldId id="283" r:id="rId5"/>
    <p:sldId id="256" r:id="rId6"/>
    <p:sldId id="257" r:id="rId7"/>
    <p:sldId id="281" r:id="rId8"/>
    <p:sldId id="271" r:id="rId9"/>
    <p:sldId id="278" r:id="rId10"/>
    <p:sldId id="262" r:id="rId11"/>
    <p:sldId id="280" r:id="rId12"/>
    <p:sldId id="284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7" autoAdjust="0"/>
    <p:restoredTop sz="93491" autoAdjust="0"/>
  </p:normalViewPr>
  <p:slideViewPr>
    <p:cSldViewPr>
      <p:cViewPr varScale="1">
        <p:scale>
          <a:sx n="83" d="100"/>
          <a:sy n="83" d="100"/>
        </p:scale>
        <p:origin x="-4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32BF47F-8823-4819-A4E0-043025AE4E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27C1058-1BD7-442D-9237-3B691035CA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3441849-95AF-459B-95C2-B430615C78B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BFF00DA-FD08-4737-B4C5-DF5B3F2857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552E80E7-C008-4DE8-9195-6B466588E7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8131951-E188-4307-BFD8-68C8A55BD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507958-E551-40FA-BE7B-7A8A97F2628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>
            <a:extLst>
              <a:ext uri="{FF2B5EF4-FFF2-40B4-BE49-F238E27FC236}">
                <a16:creationId xmlns:a16="http://schemas.microsoft.com/office/drawing/2014/main" id="{E3924890-4396-4F64-9BBE-AE4504E02D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Заметки 2">
            <a:extLst>
              <a:ext uri="{FF2B5EF4-FFF2-40B4-BE49-F238E27FC236}">
                <a16:creationId xmlns:a16="http://schemas.microsoft.com/office/drawing/2014/main" id="{ECE56E69-9C8A-41DD-8F68-9E9B55332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>
                <a:latin typeface="Arial" panose="020B0604020202020204" pitchFamily="34" charset="0"/>
              </a:rPr>
              <a:t>Звуковой сигнал представлен в виде функции времени, то есть </a:t>
            </a:r>
            <a:r>
              <a:rPr lang="ru-RU" altLang="ru-RU" b="1" i="1">
                <a:latin typeface="Arial" panose="020B0604020202020204" pitchFamily="34" charset="0"/>
              </a:rPr>
              <a:t>значением давления воздуха в каждый момент времени</a:t>
            </a:r>
            <a:r>
              <a:rPr lang="ru-RU" altLang="ru-RU">
                <a:latin typeface="Arial" panose="020B0604020202020204" pitchFamily="34" charset="0"/>
              </a:rPr>
              <a:t>. </a:t>
            </a:r>
            <a:r>
              <a:rPr lang="ru-RU" altLang="ru-RU" b="1" i="1">
                <a:latin typeface="Arial" panose="020B0604020202020204" pitchFamily="34" charset="0"/>
              </a:rPr>
              <a:t>Амплитуда</a:t>
            </a:r>
            <a:r>
              <a:rPr lang="ru-RU" altLang="ru-RU">
                <a:latin typeface="Arial" panose="020B0604020202020204" pitchFamily="34" charset="0"/>
              </a:rPr>
              <a:t> сигнала определяет </a:t>
            </a:r>
            <a:r>
              <a:rPr lang="ru-RU" altLang="ru-RU" b="1" i="1">
                <a:latin typeface="Arial" panose="020B0604020202020204" pitchFamily="34" charset="0"/>
              </a:rPr>
              <a:t>громкость</a:t>
            </a:r>
            <a:r>
              <a:rPr lang="ru-RU" altLang="ru-RU">
                <a:latin typeface="Arial" panose="020B0604020202020204" pitchFamily="34" charset="0"/>
              </a:rPr>
              <a:t>. </a:t>
            </a:r>
          </a:p>
          <a:p>
            <a:r>
              <a:rPr lang="ru-RU" altLang="ru-RU">
                <a:latin typeface="Arial" panose="020B0604020202020204" pitchFamily="34" charset="0"/>
              </a:rPr>
              <a:t>Частота сигнала - количество периодов, происходящих в секунду. Частота измеряется в герцах. Частота 20 кГц  означает, что в  секунду происходит 20</a:t>
            </a:r>
            <a:r>
              <a:rPr lang="en-US" altLang="ru-RU">
                <a:latin typeface="Arial" panose="020B0604020202020204" pitchFamily="34" charset="0"/>
              </a:rPr>
              <a:t> </a:t>
            </a:r>
            <a:r>
              <a:rPr lang="ru-RU" altLang="ru-RU">
                <a:latin typeface="Arial" panose="020B0604020202020204" pitchFamily="34" charset="0"/>
              </a:rPr>
              <a:t>000 периодов.</a:t>
            </a:r>
          </a:p>
          <a:p>
            <a:r>
              <a:rPr lang="ru-RU" altLang="ru-RU" b="1" i="1">
                <a:latin typeface="Arial" panose="020B0604020202020204" pitchFamily="34" charset="0"/>
              </a:rPr>
              <a:t>Частота</a:t>
            </a:r>
            <a:r>
              <a:rPr lang="ru-RU" altLang="ru-RU">
                <a:latin typeface="Arial" panose="020B0604020202020204" pitchFamily="34" charset="0"/>
              </a:rPr>
              <a:t>  определяет </a:t>
            </a:r>
            <a:r>
              <a:rPr lang="ru-RU" altLang="ru-RU" b="1" i="1">
                <a:latin typeface="Arial" panose="020B0604020202020204" pitchFamily="34" charset="0"/>
              </a:rPr>
              <a:t>тон звука </a:t>
            </a:r>
            <a:r>
              <a:rPr lang="ru-RU" altLang="ru-RU">
                <a:latin typeface="Arial" panose="020B0604020202020204" pitchFamily="34" charset="0"/>
              </a:rPr>
              <a:t>(ноту). </a:t>
            </a:r>
          </a:p>
          <a:p>
            <a:endParaRPr lang="ru-RU" altLang="ru-RU">
              <a:latin typeface="Arial" panose="020B0604020202020204" pitchFamily="34" charset="0"/>
            </a:endParaRPr>
          </a:p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15364" name="Номер слайда 3">
            <a:extLst>
              <a:ext uri="{FF2B5EF4-FFF2-40B4-BE49-F238E27FC236}">
                <a16:creationId xmlns:a16="http://schemas.microsoft.com/office/drawing/2014/main" id="{A378CFA5-9005-41D1-838F-520D9DC85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CCFD67-8977-4716-AADA-FD044E2BE5D2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>
            <a:extLst>
              <a:ext uri="{FF2B5EF4-FFF2-40B4-BE49-F238E27FC236}">
                <a16:creationId xmlns:a16="http://schemas.microsoft.com/office/drawing/2014/main" id="{41B5266C-50AC-471A-9821-659C3A294F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Заметки 2">
            <a:extLst>
              <a:ext uri="{FF2B5EF4-FFF2-40B4-BE49-F238E27FC236}">
                <a16:creationId xmlns:a16="http://schemas.microsoft.com/office/drawing/2014/main" id="{D8348E27-E029-489C-88FD-AAB7E27BA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b="1">
                <a:latin typeface="Arial" panose="020B0604020202020204" pitchFamily="34" charset="0"/>
              </a:rPr>
              <a:t>Децибелл (дБ)</a:t>
            </a:r>
            <a:r>
              <a:rPr lang="ru-RU" altLang="ru-RU">
                <a:latin typeface="Arial" panose="020B0604020202020204" pitchFamily="34" charset="0"/>
              </a:rPr>
              <a:t> — логарифмическая мера измерения мощности Р относительно условно принятого нулевого уровня </a:t>
            </a:r>
          </a:p>
        </p:txBody>
      </p:sp>
      <p:sp>
        <p:nvSpPr>
          <p:cNvPr id="16388" name="Номер слайда 3">
            <a:extLst>
              <a:ext uri="{FF2B5EF4-FFF2-40B4-BE49-F238E27FC236}">
                <a16:creationId xmlns:a16="http://schemas.microsoft.com/office/drawing/2014/main" id="{EB05EBE6-F459-488D-B239-72990DBFB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C9208-581C-4337-90D0-81EC1C9787AF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>
            <a:extLst>
              <a:ext uri="{FF2B5EF4-FFF2-40B4-BE49-F238E27FC236}">
                <a16:creationId xmlns:a16="http://schemas.microsoft.com/office/drawing/2014/main" id="{4BA078BE-27A0-484C-90B7-00EFC6AAB0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Заметки 2">
            <a:extLst>
              <a:ext uri="{FF2B5EF4-FFF2-40B4-BE49-F238E27FC236}">
                <a16:creationId xmlns:a16="http://schemas.microsoft.com/office/drawing/2014/main" id="{D8AFF488-C8E8-4251-8689-9188B76E4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>
                <a:latin typeface="Arial" panose="020B0604020202020204" pitchFamily="34" charset="0"/>
              </a:rPr>
              <a:t>Все аналоговые устройства в той или иной степени обладают нелинейными передаточными характеристиками — проходящий через них гармонический (чисто синусоидальный) сигнал «обрастает» гармониками — составляющими с частотами, кратными основной. </a:t>
            </a:r>
          </a:p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17412" name="Номер слайда 3">
            <a:extLst>
              <a:ext uri="{FF2B5EF4-FFF2-40B4-BE49-F238E27FC236}">
                <a16:creationId xmlns:a16="http://schemas.microsoft.com/office/drawing/2014/main" id="{63C00548-A988-4BC8-AEBB-4DB8227AFB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AC929E-2371-4084-BFC8-39A0985B183F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>
            <a:extLst>
              <a:ext uri="{FF2B5EF4-FFF2-40B4-BE49-F238E27FC236}">
                <a16:creationId xmlns:a16="http://schemas.microsoft.com/office/drawing/2014/main" id="{51231708-E9FD-4981-B8A2-9912F5E271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Заметки 2">
            <a:extLst>
              <a:ext uri="{FF2B5EF4-FFF2-40B4-BE49-F238E27FC236}">
                <a16:creationId xmlns:a16="http://schemas.microsoft.com/office/drawing/2014/main" id="{5B8F31EF-E01F-4FA8-9D28-D7693C453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>
                <a:latin typeface="Arial" panose="020B0604020202020204" pitchFamily="34" charset="0"/>
              </a:rPr>
              <a:t>Мерой искажений, вносимых нелинейностью, является </a:t>
            </a:r>
            <a:r>
              <a:rPr lang="ru-RU" altLang="ru-RU" b="1">
                <a:latin typeface="Arial" panose="020B0604020202020204" pitchFamily="34" charset="0"/>
              </a:rPr>
              <a:t>коэффициент гармоник</a:t>
            </a:r>
            <a:r>
              <a:rPr lang="ru-RU" altLang="ru-RU">
                <a:latin typeface="Arial" panose="020B0604020202020204" pitchFamily="34" charset="0"/>
              </a:rPr>
              <a:t>, он же </a:t>
            </a:r>
            <a:r>
              <a:rPr lang="ru-RU" altLang="ru-RU" b="1">
                <a:latin typeface="Arial" panose="020B0604020202020204" pitchFamily="34" charset="0"/>
              </a:rPr>
              <a:t>коэффициент нелинейных искажений (к.н.и.)</a:t>
            </a:r>
            <a:r>
              <a:rPr lang="ru-RU" altLang="ru-RU">
                <a:latin typeface="Arial" panose="020B0604020202020204" pitchFamily="34" charset="0"/>
              </a:rPr>
              <a:t>, который определяется </a:t>
            </a:r>
            <a:r>
              <a:rPr lang="ru-RU" altLang="ru-RU" i="1">
                <a:latin typeface="Arial" panose="020B0604020202020204" pitchFamily="34" charset="0"/>
              </a:rPr>
              <a:t>как отношение мощности гармоник выходного сигнала к мощности основного тона:</a:t>
            </a:r>
            <a:endParaRPr lang="ru-RU" altLang="ru-RU">
              <a:latin typeface="Arial" panose="020B0604020202020204" pitchFamily="34" charset="0"/>
            </a:endParaRPr>
          </a:p>
          <a:p>
            <a:pPr eaLnBrk="1" hangingPunct="1"/>
            <a:r>
              <a:rPr lang="ru-RU" altLang="ru-RU">
                <a:latin typeface="Arial" panose="020B0604020202020204" pitchFamily="34" charset="0"/>
              </a:rPr>
              <a:t>Эти искажения вносят все элементы тракта, так что их всюду стремятся минимизировать. Для современных высококачественных усилителей считается хорошим значение к.н.и. в десятые и сотые доли процента, для электромеханических преобразователей (особенно динамиков) значения гораздо выше.</a:t>
            </a:r>
          </a:p>
        </p:txBody>
      </p:sp>
      <p:sp>
        <p:nvSpPr>
          <p:cNvPr id="18436" name="Номер слайда 3">
            <a:extLst>
              <a:ext uri="{FF2B5EF4-FFF2-40B4-BE49-F238E27FC236}">
                <a16:creationId xmlns:a16="http://schemas.microsoft.com/office/drawing/2014/main" id="{6F060AE4-938D-4E71-94C5-2429DF49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AA9AAF-70CF-40F9-AD15-4D27CD4B4F7A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>
            <a:extLst>
              <a:ext uri="{FF2B5EF4-FFF2-40B4-BE49-F238E27FC236}">
                <a16:creationId xmlns:a16="http://schemas.microsoft.com/office/drawing/2014/main" id="{B7489D59-CAC0-4B99-A30B-4F7CB9FBB0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Заметки 2">
            <a:extLst>
              <a:ext uri="{FF2B5EF4-FFF2-40B4-BE49-F238E27FC236}">
                <a16:creationId xmlns:a16="http://schemas.microsoft.com/office/drawing/2014/main" id="{61C3509E-E3DF-4767-86EE-D2A09D11A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>
                <a:latin typeface="Arial" panose="020B0604020202020204" pitchFamily="34" charset="0"/>
              </a:rPr>
              <a:t>Недостатки аналогового хранения-</a:t>
            </a:r>
          </a:p>
          <a:p>
            <a:pPr eaLnBrk="1" hangingPunct="1"/>
            <a:r>
              <a:rPr lang="ru-RU" altLang="ru-RU">
                <a:latin typeface="Arial" panose="020B0604020202020204" pitchFamily="34" charset="0"/>
              </a:rPr>
              <a:t>1 износ (старение) носителей</a:t>
            </a:r>
          </a:p>
          <a:p>
            <a:pPr eaLnBrk="1" hangingPunct="1"/>
            <a:r>
              <a:rPr lang="ru-RU" altLang="ru-RU">
                <a:latin typeface="Arial" panose="020B0604020202020204" pitchFamily="34" charset="0"/>
              </a:rPr>
              <a:t>2 искажение сигнала при тиражировании (потери при каждой перезаписи)</a:t>
            </a:r>
          </a:p>
          <a:p>
            <a:pPr eaLnBrk="1" hangingPunct="1"/>
            <a:r>
              <a:rPr lang="ru-RU" altLang="ru-RU" i="1">
                <a:latin typeface="Arial" panose="020B0604020202020204" pitchFamily="34" charset="0"/>
              </a:rPr>
              <a:t>Что касается хранения информации, то и здесь аналоговая форма наиболее уязвима — грампластинки «запиливаются», магнитные ленты осыпаются и размагничиваются, в результате ранее записанный сигнал при воспроизведении силь­но искажается. Потери происходят и при тиражировании — каждая перезапись или перепечатка вносит свою долю искажений.</a:t>
            </a:r>
          </a:p>
          <a:p>
            <a:pPr eaLnBrk="1" hangingPunct="1"/>
            <a:endParaRPr lang="ru-RU" altLang="ru-RU">
              <a:latin typeface="Arial" panose="020B0604020202020204" pitchFamily="34" charset="0"/>
            </a:endParaRPr>
          </a:p>
          <a:p>
            <a:pPr eaLnBrk="1" hangingPunct="1"/>
            <a:r>
              <a:rPr lang="ru-RU" altLang="ru-RU">
                <a:latin typeface="Arial" panose="020B0604020202020204" pitchFamily="34" charset="0"/>
              </a:rPr>
              <a:t>Для оцифровки аналогового сигнала применяется дискретизация по времени и квантование по уровню. Это означает, что регулярно с частотой дискретизации производятся выборки мгновенного значения аналогового сигнала (рис. 12.1). Эти выборки квантуются при помощи аналогово-цифрового преобразователя АЦП (</a:t>
            </a:r>
            <a:r>
              <a:rPr lang="en-US" altLang="ru-RU">
                <a:latin typeface="Arial" panose="020B0604020202020204" pitchFamily="34" charset="0"/>
              </a:rPr>
              <a:t>ADC</a:t>
            </a:r>
            <a:r>
              <a:rPr lang="ru-RU" altLang="ru-RU">
                <a:latin typeface="Arial" panose="020B0604020202020204" pitchFamily="34" charset="0"/>
              </a:rPr>
              <a:t> — </a:t>
            </a:r>
            <a:r>
              <a:rPr lang="en-US" altLang="ru-RU">
                <a:latin typeface="Arial" panose="020B0604020202020204" pitchFamily="34" charset="0"/>
              </a:rPr>
              <a:t>Analog</a:t>
            </a:r>
            <a:r>
              <a:rPr lang="ru-RU" altLang="ru-RU">
                <a:latin typeface="Arial" panose="020B0604020202020204" pitchFamily="34" charset="0"/>
              </a:rPr>
              <a:t>-</a:t>
            </a:r>
            <a:r>
              <a:rPr lang="en-US" altLang="ru-RU">
                <a:latin typeface="Arial" panose="020B0604020202020204" pitchFamily="34" charset="0"/>
              </a:rPr>
              <a:t>Digital Converter</a:t>
            </a:r>
            <a:r>
              <a:rPr lang="ru-RU" altLang="ru-RU">
                <a:latin typeface="Arial" panose="020B0604020202020204" pitchFamily="34" charset="0"/>
              </a:rPr>
              <a:t>). На выходе АЦП информация представляется в виде двоичного кода — то есть числом, которое может принимать одно из множества дискретных значений, определяемых разрядностью преобразователя. Очевидно, чем выше разрядность, тем точнее это число может представлять мгновенное значение аналогового сигнала.</a:t>
            </a:r>
          </a:p>
          <a:p>
            <a:pPr eaLnBrk="1" hangingPunct="1"/>
            <a:r>
              <a:rPr lang="ru-RU" altLang="ru-RU">
                <a:latin typeface="Arial" panose="020B0604020202020204" pitchFamily="34" charset="0"/>
              </a:rPr>
              <a:t>Для высококачественной передачи музыки разрядность преобразователя должна составлять, по крайней мере, 16 бит, что имеется в аудио-</a:t>
            </a:r>
            <a:r>
              <a:rPr lang="en-US" altLang="ru-RU">
                <a:latin typeface="Arial" panose="020B0604020202020204" pitchFamily="34" charset="0"/>
              </a:rPr>
              <a:t>CD</a:t>
            </a:r>
            <a:r>
              <a:rPr lang="ru-RU" altLang="ru-RU">
                <a:latin typeface="Arial" panose="020B0604020202020204" pitchFamily="34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ru-RU" altLang="ru-RU">
                <a:latin typeface="Arial" panose="020B0604020202020204" pitchFamily="34" charset="0"/>
              </a:rPr>
              <a:t>Такой  способ цифрового представления сигналов называется </a:t>
            </a:r>
            <a:r>
              <a:rPr lang="ru-RU" altLang="ru-RU" b="1" i="1">
                <a:latin typeface="Arial" panose="020B0604020202020204" pitchFamily="34" charset="0"/>
              </a:rPr>
              <a:t>импульсно-кодовой модуляцией </a:t>
            </a:r>
            <a:r>
              <a:rPr lang="ru-RU" altLang="ru-RU" b="1">
                <a:latin typeface="Arial" panose="020B0604020202020204" pitchFamily="34" charset="0"/>
              </a:rPr>
              <a:t>(ИКМ)</a:t>
            </a:r>
            <a:r>
              <a:rPr lang="ru-RU" altLang="ru-RU">
                <a:latin typeface="Arial" panose="020B0604020202020204" pitchFamily="34" charset="0"/>
              </a:rPr>
              <a:t> или </a:t>
            </a:r>
            <a:r>
              <a:rPr lang="ru-RU" altLang="ru-RU" b="1">
                <a:latin typeface="Arial" panose="020B0604020202020204" pitchFamily="34" charset="0"/>
              </a:rPr>
              <a:t>РСМ (</a:t>
            </a:r>
            <a:r>
              <a:rPr lang="en-US" altLang="ru-RU" b="1">
                <a:latin typeface="Arial" panose="020B0604020202020204" pitchFamily="34" charset="0"/>
              </a:rPr>
              <a:t>Pulse</a:t>
            </a:r>
            <a:r>
              <a:rPr lang="ru-RU" altLang="ru-RU" b="1">
                <a:latin typeface="Arial" panose="020B0604020202020204" pitchFamily="34" charset="0"/>
              </a:rPr>
              <a:t>-</a:t>
            </a:r>
            <a:r>
              <a:rPr lang="en-US" altLang="ru-RU" b="1">
                <a:latin typeface="Arial" panose="020B0604020202020204" pitchFamily="34" charset="0"/>
              </a:rPr>
              <a:t>Code Modulation</a:t>
            </a:r>
            <a:r>
              <a:rPr lang="ru-RU" altLang="ru-RU" b="1">
                <a:latin typeface="Arial" panose="020B0604020202020204" pitchFamily="34" charset="0"/>
              </a:rPr>
              <a:t>).  </a:t>
            </a:r>
          </a:p>
          <a:p>
            <a:pPr>
              <a:spcBef>
                <a:spcPct val="50000"/>
              </a:spcBef>
            </a:pPr>
            <a:r>
              <a:rPr lang="ru-RU" altLang="ru-RU">
                <a:latin typeface="Arial" panose="020B0604020202020204" pitchFamily="34" charset="0"/>
              </a:rPr>
              <a:t>Поток данных РСМ представляет собой последовательность мгновенных значений или выборок (</a:t>
            </a:r>
            <a:r>
              <a:rPr lang="en-US" altLang="ru-RU">
                <a:latin typeface="Arial" panose="020B0604020202020204" pitchFamily="34" charset="0"/>
              </a:rPr>
              <a:t>samples</a:t>
            </a:r>
            <a:r>
              <a:rPr lang="ru-RU" altLang="ru-RU">
                <a:latin typeface="Arial" panose="020B0604020202020204" pitchFamily="34" charset="0"/>
              </a:rPr>
              <a:t>) в двоичном коде. </a:t>
            </a:r>
          </a:p>
          <a:p>
            <a:pPr>
              <a:spcBef>
                <a:spcPct val="50000"/>
              </a:spcBef>
            </a:pPr>
            <a:r>
              <a:rPr lang="ru-RU" altLang="ru-RU">
                <a:latin typeface="Arial" panose="020B0604020202020204" pitchFamily="34" charset="0"/>
              </a:rPr>
              <a:t>Если применяемые преобразователи имеют линейную характеристику (мгновенное значение напряжения сигнала пропорционально коду), то данная модуляция называется линейной (</a:t>
            </a:r>
            <a:r>
              <a:rPr lang="en-US" altLang="ru-RU" b="1">
                <a:latin typeface="Arial" panose="020B0604020202020204" pitchFamily="34" charset="0"/>
              </a:rPr>
              <a:t>Linear PCM</a:t>
            </a:r>
            <a:r>
              <a:rPr lang="ru-RU" altLang="ru-RU">
                <a:latin typeface="Arial" panose="020B0604020202020204" pitchFamily="34" charset="0"/>
              </a:rPr>
              <a:t>). </a:t>
            </a:r>
          </a:p>
          <a:p>
            <a:pPr>
              <a:spcBef>
                <a:spcPct val="50000"/>
              </a:spcBef>
            </a:pPr>
            <a:r>
              <a:rPr lang="ru-RU" altLang="ru-RU">
                <a:latin typeface="Arial" panose="020B0604020202020204" pitchFamily="34" charset="0"/>
              </a:rPr>
              <a:t>В случае линейной ИКМ кодер и декодер не выполняют преобразования информации, а только занимаются упаковкой/распаковкой бит в байты и слова данных. </a:t>
            </a:r>
          </a:p>
          <a:p>
            <a:pPr eaLnBrk="1" hangingPunct="1"/>
            <a:endParaRPr lang="ru-RU" altLang="ru-RU">
              <a:latin typeface="Arial" panose="020B0604020202020204" pitchFamily="34" charset="0"/>
            </a:endParaRPr>
          </a:p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19460" name="Номер слайда 3">
            <a:extLst>
              <a:ext uri="{FF2B5EF4-FFF2-40B4-BE49-F238E27FC236}">
                <a16:creationId xmlns:a16="http://schemas.microsoft.com/office/drawing/2014/main" id="{4B6C2CFD-F28A-4EA8-B02C-6CC542DFA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D30AF6-4BAF-489C-A361-7EE6AECE50E1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>
            <a:extLst>
              <a:ext uri="{FF2B5EF4-FFF2-40B4-BE49-F238E27FC236}">
                <a16:creationId xmlns:a16="http://schemas.microsoft.com/office/drawing/2014/main" id="{DD694BFB-15C3-49DA-96BE-F65993FAF5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Заметки 2">
            <a:extLst>
              <a:ext uri="{FF2B5EF4-FFF2-40B4-BE49-F238E27FC236}">
                <a16:creationId xmlns:a16="http://schemas.microsoft.com/office/drawing/2014/main" id="{EEAF6D51-1DBB-4938-A63B-270E8A31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>
                <a:latin typeface="Arial" panose="020B0604020202020204" pitchFamily="34" charset="0"/>
              </a:rPr>
              <a:t>На выходе АЦП информация представляется в виде двоичного кода — то есть числом, которое может принимать одно из множества дискретных значений, определяемых разрядностью преобразователя. Очевидно, чем выше разрядность, тем точнее это число может представлять мгновенное значение аналогового сигнала.</a:t>
            </a:r>
          </a:p>
          <a:p>
            <a:r>
              <a:rPr lang="ru-RU" altLang="ru-RU">
                <a:latin typeface="Arial" panose="020B0604020202020204" pitchFamily="34" charset="0"/>
              </a:rPr>
              <a:t>Слева – аналоговый сигнал, справа - цифровой</a:t>
            </a:r>
          </a:p>
        </p:txBody>
      </p:sp>
      <p:sp>
        <p:nvSpPr>
          <p:cNvPr id="20484" name="Номер слайда 3">
            <a:extLst>
              <a:ext uri="{FF2B5EF4-FFF2-40B4-BE49-F238E27FC236}">
                <a16:creationId xmlns:a16="http://schemas.microsoft.com/office/drawing/2014/main" id="{D0F907A5-9322-4597-8401-59B558367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8AAC3E-BF44-498F-A9D9-E9E8F7E5D0D5}" type="slidenum">
              <a:rPr lang="ru-RU" altLang="ru-RU"/>
              <a:pPr eaLnBrk="1" hangingPunct="1"/>
              <a:t>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>
            <a:extLst>
              <a:ext uri="{FF2B5EF4-FFF2-40B4-BE49-F238E27FC236}">
                <a16:creationId xmlns:a16="http://schemas.microsoft.com/office/drawing/2014/main" id="{CE0FE81B-210F-435B-9C99-78EFEE18A3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Заметки 2">
            <a:extLst>
              <a:ext uri="{FF2B5EF4-FFF2-40B4-BE49-F238E27FC236}">
                <a16:creationId xmlns:a16="http://schemas.microsoft.com/office/drawing/2014/main" id="{18F9C5A2-EA60-4A40-A995-FDDAF29C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Выбор частоты дискретизации определяется </a:t>
            </a:r>
            <a:r>
              <a:rPr lang="ru-RU" altLang="ru-RU" b="1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теоремой Котельникова</a:t>
            </a:r>
            <a:r>
              <a:rPr lang="ru-RU" altLang="ru-RU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altLang="ru-RU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для адекватного восстановления частота дискретизации должна быть больше  удвоенной частоты высших спектральных составляющих входного сигнала. Чтобы не интересующие нас более высокие частоты не искажали оцифровку, они должны быть тщательно отфильтрованы. В том же </a:t>
            </a:r>
            <a:r>
              <a:rPr lang="en-US" altLang="ru-RU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CD</a:t>
            </a:r>
            <a:r>
              <a:rPr lang="ru-RU" altLang="ru-RU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частота 44,1 кГц позволяет воспроизводить сигнал в полосе до 20 кГц — весь слышимый спектр.</a:t>
            </a:r>
            <a:endParaRPr lang="ru-RU" altLang="ru-RU">
              <a:latin typeface="Arial" panose="020B0604020202020204" pitchFamily="34" charset="0"/>
            </a:endParaRPr>
          </a:p>
          <a:p>
            <a:pPr eaLnBrk="1" hangingPunct="1"/>
            <a:endParaRPr lang="ru-RU" altLang="ru-RU">
              <a:latin typeface="Arial" panose="020B0604020202020204" pitchFamily="34" charset="0"/>
            </a:endParaRPr>
          </a:p>
          <a:p>
            <a:pPr eaLnBrk="1" hangingPunct="1"/>
            <a:r>
              <a:rPr lang="ru-RU" altLang="ru-RU">
                <a:latin typeface="Arial" panose="020B0604020202020204" pitchFamily="34" charset="0"/>
              </a:rPr>
              <a:t>Обратное преобразование выполняется с помощью цифро-аналогового преобразователя ЦАП (</a:t>
            </a:r>
            <a:r>
              <a:rPr lang="en-US" altLang="ru-RU">
                <a:latin typeface="Arial" panose="020B0604020202020204" pitchFamily="34" charset="0"/>
              </a:rPr>
              <a:t>DAC</a:t>
            </a:r>
            <a:r>
              <a:rPr lang="ru-RU" altLang="ru-RU">
                <a:latin typeface="Arial" panose="020B0604020202020204" pitchFamily="34" charset="0"/>
              </a:rPr>
              <a:t> — </a:t>
            </a:r>
            <a:r>
              <a:rPr lang="en-US" altLang="ru-RU">
                <a:latin typeface="Arial" panose="020B0604020202020204" pitchFamily="34" charset="0"/>
              </a:rPr>
              <a:t>Digital</a:t>
            </a:r>
            <a:r>
              <a:rPr lang="ru-RU" altLang="ru-RU">
                <a:latin typeface="Arial" panose="020B0604020202020204" pitchFamily="34" charset="0"/>
              </a:rPr>
              <a:t>-</a:t>
            </a:r>
            <a:r>
              <a:rPr lang="en-US" altLang="ru-RU">
                <a:latin typeface="Arial" panose="020B0604020202020204" pitchFamily="34" charset="0"/>
              </a:rPr>
              <a:t>Analog Converter</a:t>
            </a:r>
            <a:r>
              <a:rPr lang="ru-RU" altLang="ru-RU">
                <a:latin typeface="Arial" panose="020B0604020202020204" pitchFamily="34" charset="0"/>
              </a:rPr>
              <a:t>), на вход которого поступает цифровой поток с той же частотой. Аналоговый сигнал после ЦАП должен быть опять-таки отфильтрован — частоты выше половины частоты квантования подавляются. К устройству ЦАП предъявляют те же требования по разрядности, линейности и монотонности. Разрядность АЦП и ЦАП может и не совпадать — эффективная разрядность тракта будет определяться наименьшим значением (включая разрядность находящегося между ними цифрового канала передачи или хранения информации.</a:t>
            </a:r>
          </a:p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21508" name="Номер слайда 3">
            <a:extLst>
              <a:ext uri="{FF2B5EF4-FFF2-40B4-BE49-F238E27FC236}">
                <a16:creationId xmlns:a16="http://schemas.microsoft.com/office/drawing/2014/main" id="{AB8CA60C-3A89-4878-872C-856C85213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D244F2-4B7F-423A-ADB4-E707F2700B2A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3BC362D-4D8A-4669-A854-BE5B70B7FA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96A520-EE4C-45A3-A992-B2EBE815E498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59A95BE-D41C-4591-9F97-F58283C4E5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B7B34DF-36BC-4094-922C-CA0D9DE41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>
                <a:latin typeface="Arial" panose="020B0604020202020204" pitchFamily="34" charset="0"/>
              </a:rPr>
              <a:t>Поток данных можно сократить, если использовать несложный алгоритм сжатия, применяемый в системе дельта-ИКМ (ДИКМ), она же </a:t>
            </a:r>
            <a:r>
              <a:rPr lang="en-US" altLang="ru-RU">
                <a:latin typeface="Arial" panose="020B0604020202020204" pitchFamily="34" charset="0"/>
              </a:rPr>
              <a:t>DPCM</a:t>
            </a:r>
            <a:r>
              <a:rPr lang="ru-RU" altLang="ru-RU">
                <a:latin typeface="Arial" panose="020B0604020202020204" pitchFamily="34" charset="0"/>
              </a:rPr>
              <a:t> (</a:t>
            </a:r>
            <a:r>
              <a:rPr lang="en-US" altLang="ru-RU">
                <a:latin typeface="Arial" panose="020B0604020202020204" pitchFamily="34" charset="0"/>
              </a:rPr>
              <a:t>Differential Pulse</a:t>
            </a:r>
            <a:r>
              <a:rPr lang="ru-RU" altLang="ru-RU">
                <a:latin typeface="Arial" panose="020B0604020202020204" pitchFamily="34" charset="0"/>
              </a:rPr>
              <a:t>-</a:t>
            </a:r>
            <a:r>
              <a:rPr lang="en-US" altLang="ru-RU">
                <a:latin typeface="Arial" panose="020B0604020202020204" pitchFamily="34" charset="0"/>
              </a:rPr>
              <a:t>Code Modulation</a:t>
            </a:r>
            <a:r>
              <a:rPr lang="ru-RU" altLang="ru-RU">
                <a:latin typeface="Arial" panose="020B0604020202020204" pitchFamily="34" charset="0"/>
              </a:rPr>
              <a:t>). Упрощенно этот алгоритм выглядит так</a:t>
            </a:r>
            <a:r>
              <a:rPr lang="ru-RU" altLang="ru-RU" b="1">
                <a:latin typeface="Arial" panose="020B0604020202020204" pitchFamily="34" charset="0"/>
              </a:rPr>
              <a:t>: в цифровом потоке передаются не сами мгновенные отсчеты, а масштабированная разность реального отсчета и его значения, сконструированного кодеком по ранее сгенерированному им потоку данных. Разность передается с меньшим числом разрядов, чем сами отсчеты.</a:t>
            </a:r>
            <a:r>
              <a:rPr lang="ru-RU" altLang="ru-RU">
                <a:latin typeface="Arial" panose="020B0604020202020204" pitchFamily="34" charset="0"/>
              </a:rPr>
              <a:t> В АДИКМ (адаптивная | ДИКМ, или </a:t>
            </a:r>
            <a:r>
              <a:rPr lang="en-US" altLang="ru-RU">
                <a:latin typeface="Arial" panose="020B0604020202020204" pitchFamily="34" charset="0"/>
              </a:rPr>
              <a:t>ADPCM</a:t>
            </a:r>
            <a:r>
              <a:rPr lang="ru-RU" altLang="ru-RU">
                <a:latin typeface="Arial" panose="020B0604020202020204" pitchFamily="34" charset="0"/>
              </a:rPr>
              <a:t> — </a:t>
            </a:r>
            <a:r>
              <a:rPr lang="en-US" altLang="ru-RU">
                <a:latin typeface="Arial" panose="020B0604020202020204" pitchFamily="34" charset="0"/>
              </a:rPr>
              <a:t>Adaptive Differential Pulse</a:t>
            </a:r>
            <a:r>
              <a:rPr lang="ru-RU" altLang="ru-RU">
                <a:latin typeface="Arial" panose="020B0604020202020204" pitchFamily="34" charset="0"/>
              </a:rPr>
              <a:t>-</a:t>
            </a:r>
            <a:r>
              <a:rPr lang="en-US" altLang="ru-RU">
                <a:latin typeface="Arial" panose="020B0604020202020204" pitchFamily="34" charset="0"/>
              </a:rPr>
              <a:t>Code Modulation</a:t>
            </a:r>
            <a:r>
              <a:rPr lang="ru-RU" altLang="ru-RU">
                <a:latin typeface="Arial" panose="020B0604020202020204" pitchFamily="34" charset="0"/>
              </a:rPr>
              <a:t>) масштаб  разности определяется по предыстории — если разность монотонно растет, ма</a:t>
            </a:r>
            <a:r>
              <a:rPr lang="en-US" altLang="ru-RU">
                <a:latin typeface="Arial" panose="020B0604020202020204" pitchFamily="34" charset="0"/>
              </a:rPr>
              <a:t>c</a:t>
            </a:r>
            <a:r>
              <a:rPr lang="ru-RU" altLang="ru-RU">
                <a:latin typeface="Arial" panose="020B0604020202020204" pitchFamily="34" charset="0"/>
              </a:rPr>
              <a:t>штаб увеличивается, и наоборот.</a:t>
            </a:r>
          </a:p>
          <a:p>
            <a:pPr eaLnBrk="1" hangingPunct="1"/>
            <a:endParaRPr lang="ru-RU" altLang="ru-RU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>
            <a:extLst>
              <a:ext uri="{FF2B5EF4-FFF2-40B4-BE49-F238E27FC236}">
                <a16:creationId xmlns:a16="http://schemas.microsoft.com/office/drawing/2014/main" id="{2B80BADE-4B31-4758-9511-89D4FC6B2E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Заметки 2">
            <a:extLst>
              <a:ext uri="{FF2B5EF4-FFF2-40B4-BE49-F238E27FC236}">
                <a16:creationId xmlns:a16="http://schemas.microsoft.com/office/drawing/2014/main" id="{42B44DD0-3D99-4DE2-8E84-08021879C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>
                <a:latin typeface="Arial" panose="020B0604020202020204" pitchFamily="34" charset="0"/>
              </a:rPr>
              <a:t>Мураховский</a:t>
            </a:r>
          </a:p>
        </p:txBody>
      </p:sp>
      <p:sp>
        <p:nvSpPr>
          <p:cNvPr id="23556" name="Номер слайда 3">
            <a:extLst>
              <a:ext uri="{FF2B5EF4-FFF2-40B4-BE49-F238E27FC236}">
                <a16:creationId xmlns:a16="http://schemas.microsoft.com/office/drawing/2014/main" id="{02A1D82A-1E33-4F7D-8FC0-3AEE434CA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F179D9-E94B-4CB6-9C5B-1CB443667091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AEDF64-E56E-4DB1-A81A-FB8D7A7511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BB687C-3DE5-4FBD-B610-68BB9E0F9F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4F064C-23F6-4F26-9C63-CB6BDDD29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7F6A9-BA28-4CB1-A936-2DFF688669B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960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77C315-65AB-4FC5-B24B-3813D0631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E73F98-CD69-4400-AC73-D29B39717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E8490A-2FBC-4C2C-999C-3FD6CFD8AC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B970E-9ADE-40FF-A24C-DCCDAC4B96B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20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FD1AF1-C978-4545-9E87-0C65F68B1E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B2AEAE-574A-44D1-BDC7-02979A908E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1A6E8D-2F30-43C4-B2E4-9C65E32F3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7EA69-3A06-4CE2-82A5-FFC9C8D8A6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829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AF0CAA-4246-4C9F-B3EB-B76333F723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700B78-FFEF-46B4-A2E7-1E1E2B9832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A3706C-F657-4FA5-B537-A9AC0097F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2C161-1C8E-4868-9E30-F1949A1A291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734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AD1B97-6DBA-4C4F-A2AA-CF142F97BA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B4C87C-B1EA-436D-9DF9-33903F4B41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4E2D0E-97D9-4EF6-862E-2D0A10BDB4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709CA-A5B4-4D54-A49B-59FA7D77B0F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752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B665B-ABE6-4689-BF95-5E5A9DC6D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4A1B1-08E8-49E9-A639-C9A3DD48E6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DE071-67D4-44C9-A5B7-E8D1F8787F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9113C-1399-4A61-9A1E-35AE153D4D3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6005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B66E31-A9E7-4EBD-9733-2D42FB976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738840-195C-4F04-938D-88B7D1EC0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338C557-747B-4032-8C47-6C2A52E829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25F0A-F5B6-4F0D-BB5E-6846604AC98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844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04AF16-9A17-4E0B-AA59-AF58D4AA51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B489DF-47D6-4C89-916F-3C99FD3D4E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7A2991-8A76-41F5-8D51-DBF35C6E5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970FF-5127-489E-9720-81C2B85E123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587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2D50C8-2DEF-49D2-A964-D913FA0F4A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9AD49B-B3D7-4FAF-8B79-ABA503636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10CC52-532D-4F12-9FE2-57B50C5575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298DD-9A7E-43FE-A869-2E2BF4EE8EA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531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4326D-7C47-4A02-8943-D0DEB77A4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8AC8B-9AF3-4F8A-88A0-F436AF664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4A0C23-6899-4D4F-BEAC-E62918F1D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F973D-D243-4429-9E2F-07F99E5605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00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A19E2A-913A-4C46-8F19-B7C360F789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65FA3-4C4C-4AAB-B203-AE56F4B1C3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86B805-94B4-4385-82E0-553A21CBA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9E20-F8E4-4F26-A0FC-A7A0334014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3255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D8CCD6-542B-482F-8D6E-CFB9ACA12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C063989-29AD-42EB-BCEE-71A243325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24C4D5A-1F28-46B5-9A86-D8A2079CDD4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2B1C5D8-E6B5-4371-A8A3-9CB859FACF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F3D62C-982C-4A47-8BAA-E46E4F46C3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8FA101-8129-4FF5-A427-8E75E1EFF65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42CAC8F-2432-4D7B-92E5-793E8942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60134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4">
            <a:extLst>
              <a:ext uri="{FF2B5EF4-FFF2-40B4-BE49-F238E27FC236}">
                <a16:creationId xmlns:a16="http://schemas.microsoft.com/office/drawing/2014/main" id="{1D677B6E-30CB-4653-8A59-DEA46AABF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3A6F2C07-01DB-437C-9C03-69017D92F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2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874EB7E0-0021-479C-A9C0-AC962E30C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6" name="Rectangle 8">
            <a:extLst>
              <a:ext uri="{FF2B5EF4-FFF2-40B4-BE49-F238E27FC236}">
                <a16:creationId xmlns:a16="http://schemas.microsoft.com/office/drawing/2014/main" id="{01F2D22F-C4A2-4A59-A189-4DB894CBA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2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0771B3AD-4D70-4185-BB8C-08F361A8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8" name="Rectangle 11">
            <a:extLst>
              <a:ext uri="{FF2B5EF4-FFF2-40B4-BE49-F238E27FC236}">
                <a16:creationId xmlns:a16="http://schemas.microsoft.com/office/drawing/2014/main" id="{ACC1E9AC-1E5F-4B6A-8E37-90D9BD7D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2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5129" name="Rectangle 13">
            <a:extLst>
              <a:ext uri="{FF2B5EF4-FFF2-40B4-BE49-F238E27FC236}">
                <a16:creationId xmlns:a16="http://schemas.microsoft.com/office/drawing/2014/main" id="{459F3B14-6F41-4CFD-817D-882F451D9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5130" name="Picture 12">
            <a:extLst>
              <a:ext uri="{FF2B5EF4-FFF2-40B4-BE49-F238E27FC236}">
                <a16:creationId xmlns:a16="http://schemas.microsoft.com/office/drawing/2014/main" id="{C3233E80-1AC5-4C93-9925-60B6D99D1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779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4">
            <a:extLst>
              <a:ext uri="{FF2B5EF4-FFF2-40B4-BE49-F238E27FC236}">
                <a16:creationId xmlns:a16="http://schemas.microsoft.com/office/drawing/2014/main" id="{6DABE481-7EFA-4F50-83DE-8BDF3BD36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2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5132" name="TextBox 15">
            <a:extLst>
              <a:ext uri="{FF2B5EF4-FFF2-40B4-BE49-F238E27FC236}">
                <a16:creationId xmlns:a16="http://schemas.microsoft.com/office/drawing/2014/main" id="{D72C17E5-8BF5-43BD-81B9-09DF5521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29200"/>
            <a:ext cx="2743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F –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T –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4EE15D8B-EE10-4207-95D6-9CAD6C038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ru-RU" altLang="ru-RU" sz="2800"/>
              <a:t>Некоторые алгоритмы сжатия</a:t>
            </a:r>
            <a:r>
              <a:rPr lang="ru-RU" altLang="ru-RU" sz="4000"/>
              <a:t> 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C97BF765-73C5-4C0C-BB4B-C43F4AC13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14319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A8CF09FF-D6F5-4A6A-B80E-301EF71AA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4076700"/>
            <a:ext cx="5761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035778D0-8ABA-46E7-98C0-E283F8186F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2924175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33B1E5DA-DCBC-4C4C-AC65-4B60430FE497}"/>
              </a:ext>
            </a:extLst>
          </p:cNvPr>
          <p:cNvSpPr>
            <a:spLocks/>
          </p:cNvSpPr>
          <p:nvPr/>
        </p:nvSpPr>
        <p:spPr bwMode="auto">
          <a:xfrm>
            <a:off x="1219200" y="2057400"/>
            <a:ext cx="4608513" cy="1933575"/>
          </a:xfrm>
          <a:custGeom>
            <a:avLst/>
            <a:gdLst>
              <a:gd name="T0" fmla="*/ 0 w 2903"/>
              <a:gd name="T1" fmla="*/ 2147483647 h 1218"/>
              <a:gd name="T2" fmla="*/ 2147483647 w 2903"/>
              <a:gd name="T3" fmla="*/ 2147483647 h 1218"/>
              <a:gd name="T4" fmla="*/ 2147483647 w 2903"/>
              <a:gd name="T5" fmla="*/ 2147483647 h 1218"/>
              <a:gd name="T6" fmla="*/ 2147483647 w 2903"/>
              <a:gd name="T7" fmla="*/ 2147483647 h 1218"/>
              <a:gd name="T8" fmla="*/ 2147483647 w 2903"/>
              <a:gd name="T9" fmla="*/ 2147483647 h 1218"/>
              <a:gd name="T10" fmla="*/ 2147483647 w 2903"/>
              <a:gd name="T11" fmla="*/ 2147483647 h 1218"/>
              <a:gd name="T12" fmla="*/ 2147483647 w 2903"/>
              <a:gd name="T13" fmla="*/ 2147483647 h 1218"/>
              <a:gd name="T14" fmla="*/ 2147483647 w 2903"/>
              <a:gd name="T15" fmla="*/ 2147483647 h 1218"/>
              <a:gd name="T16" fmla="*/ 2147483647 w 2903"/>
              <a:gd name="T17" fmla="*/ 2147483647 h 1218"/>
              <a:gd name="T18" fmla="*/ 2147483647 w 2903"/>
              <a:gd name="T19" fmla="*/ 2147483647 h 1218"/>
              <a:gd name="T20" fmla="*/ 2147483647 w 2903"/>
              <a:gd name="T21" fmla="*/ 2147483647 h 1218"/>
              <a:gd name="T22" fmla="*/ 2147483647 w 2903"/>
              <a:gd name="T23" fmla="*/ 2147483647 h 1218"/>
              <a:gd name="T24" fmla="*/ 2147483647 w 2903"/>
              <a:gd name="T25" fmla="*/ 2147483647 h 1218"/>
              <a:gd name="T26" fmla="*/ 2147483647 w 2903"/>
              <a:gd name="T27" fmla="*/ 2147483647 h 1218"/>
              <a:gd name="T28" fmla="*/ 2147483647 w 2903"/>
              <a:gd name="T29" fmla="*/ 2147483647 h 12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03"/>
              <a:gd name="T46" fmla="*/ 0 h 1218"/>
              <a:gd name="T47" fmla="*/ 2903 w 2903"/>
              <a:gd name="T48" fmla="*/ 1218 h 12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03" h="1218">
                <a:moveTo>
                  <a:pt x="0" y="567"/>
                </a:moveTo>
                <a:cubicBezTo>
                  <a:pt x="98" y="446"/>
                  <a:pt x="196" y="325"/>
                  <a:pt x="272" y="295"/>
                </a:cubicBezTo>
                <a:cubicBezTo>
                  <a:pt x="348" y="265"/>
                  <a:pt x="394" y="416"/>
                  <a:pt x="454" y="386"/>
                </a:cubicBezTo>
                <a:cubicBezTo>
                  <a:pt x="514" y="356"/>
                  <a:pt x="582" y="129"/>
                  <a:pt x="635" y="114"/>
                </a:cubicBezTo>
                <a:cubicBezTo>
                  <a:pt x="688" y="99"/>
                  <a:pt x="718" y="288"/>
                  <a:pt x="771" y="295"/>
                </a:cubicBezTo>
                <a:cubicBezTo>
                  <a:pt x="824" y="302"/>
                  <a:pt x="893" y="204"/>
                  <a:pt x="953" y="159"/>
                </a:cubicBezTo>
                <a:cubicBezTo>
                  <a:pt x="1013" y="114"/>
                  <a:pt x="1074" y="0"/>
                  <a:pt x="1134" y="23"/>
                </a:cubicBezTo>
                <a:cubicBezTo>
                  <a:pt x="1194" y="46"/>
                  <a:pt x="1225" y="113"/>
                  <a:pt x="1316" y="295"/>
                </a:cubicBezTo>
                <a:cubicBezTo>
                  <a:pt x="1407" y="477"/>
                  <a:pt x="1580" y="1006"/>
                  <a:pt x="1678" y="1112"/>
                </a:cubicBezTo>
                <a:cubicBezTo>
                  <a:pt x="1776" y="1218"/>
                  <a:pt x="1845" y="930"/>
                  <a:pt x="1905" y="930"/>
                </a:cubicBezTo>
                <a:cubicBezTo>
                  <a:pt x="1965" y="930"/>
                  <a:pt x="1988" y="1097"/>
                  <a:pt x="2041" y="1112"/>
                </a:cubicBezTo>
                <a:cubicBezTo>
                  <a:pt x="2094" y="1127"/>
                  <a:pt x="2178" y="1081"/>
                  <a:pt x="2223" y="1021"/>
                </a:cubicBezTo>
                <a:cubicBezTo>
                  <a:pt x="2268" y="961"/>
                  <a:pt x="2268" y="742"/>
                  <a:pt x="2313" y="749"/>
                </a:cubicBezTo>
                <a:cubicBezTo>
                  <a:pt x="2358" y="756"/>
                  <a:pt x="2397" y="1111"/>
                  <a:pt x="2495" y="1066"/>
                </a:cubicBezTo>
                <a:cubicBezTo>
                  <a:pt x="2593" y="1021"/>
                  <a:pt x="2835" y="575"/>
                  <a:pt x="2903" y="47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58F401C6-0639-4874-B544-64EB282B3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6449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1" name="Line 9">
            <a:extLst>
              <a:ext uri="{FF2B5EF4-FFF2-40B4-BE49-F238E27FC236}">
                <a16:creationId xmlns:a16="http://schemas.microsoft.com/office/drawing/2014/main" id="{DF3B4F0A-EEC3-4876-BE3F-69D667DE6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35004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2" name="Line 10">
            <a:extLst>
              <a:ext uri="{FF2B5EF4-FFF2-40B4-BE49-F238E27FC236}">
                <a16:creationId xmlns:a16="http://schemas.microsoft.com/office/drawing/2014/main" id="{5556BE91-EFDA-4095-ACD7-5C5427C90F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35004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3" name="Line 11">
            <a:extLst>
              <a:ext uri="{FF2B5EF4-FFF2-40B4-BE49-F238E27FC236}">
                <a16:creationId xmlns:a16="http://schemas.microsoft.com/office/drawing/2014/main" id="{8C03B624-101D-466D-B553-FD80FBD160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3213100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579E8F27-3727-4561-B562-4695F02A3A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4005263"/>
            <a:ext cx="28733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F531D75B-8916-4C56-86A3-C84A29BDD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45815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8661C901-9250-4C94-BD19-9A3F00BE4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4095750"/>
            <a:ext cx="204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R</a:t>
            </a:r>
            <a:r>
              <a:rPr lang="ru-RU" altLang="ru-RU"/>
              <a:t>к= </a:t>
            </a:r>
            <a:r>
              <a:rPr lang="ru-RU" altLang="ru-RU" sz="2400"/>
              <a:t>16 - 8 бит</a:t>
            </a: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15D5C8CC-B5FE-4A02-BA05-4B4651ACC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3213100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9B804FD4-6094-4102-B870-487D32110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35004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9" name="Line 17">
            <a:extLst>
              <a:ext uri="{FF2B5EF4-FFF2-40B4-BE49-F238E27FC236}">
                <a16:creationId xmlns:a16="http://schemas.microsoft.com/office/drawing/2014/main" id="{5CB3C633-07D7-4460-97B8-844DEE6DB9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CB8A8C77-6915-4657-8C41-D899BE46AF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2924175"/>
            <a:ext cx="1008063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D75E03B0-6589-4391-803B-A3800922C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9241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3074" name="Object 20">
            <a:extLst>
              <a:ext uri="{FF2B5EF4-FFF2-40B4-BE49-F238E27FC236}">
                <a16:creationId xmlns:a16="http://schemas.microsoft.com/office/drawing/2014/main" id="{176D52B0-3C40-4193-8784-D47F53073D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0"/>
          <a:ext cx="98742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139639" imgH="634725" progId="Equation.DSMT4">
                  <p:embed/>
                </p:oleObj>
              </mc:Choice>
              <mc:Fallback>
                <p:oleObj name="Equation" r:id="rId4" imgW="139639" imgH="634725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0"/>
                        <a:ext cx="987425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1">
            <a:extLst>
              <a:ext uri="{FF2B5EF4-FFF2-40B4-BE49-F238E27FC236}">
                <a16:creationId xmlns:a16="http://schemas.microsoft.com/office/drawing/2014/main" id="{001C880E-DC6D-4262-9C6A-9D80FC950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574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 =</a:t>
            </a:r>
            <a:r>
              <a:rPr lang="en-US" altLang="ru-RU" sz="2400"/>
              <a:t>R </a:t>
            </a:r>
            <a:r>
              <a:rPr lang="ru-RU" altLang="ru-RU" sz="2400"/>
              <a:t>бит  </a:t>
            </a:r>
          </a:p>
        </p:txBody>
      </p:sp>
      <p:sp>
        <p:nvSpPr>
          <p:cNvPr id="3093" name="Text Box 22">
            <a:extLst>
              <a:ext uri="{FF2B5EF4-FFF2-40B4-BE49-F238E27FC236}">
                <a16:creationId xmlns:a16="http://schemas.microsoft.com/office/drawing/2014/main" id="{45979B30-7D17-43E6-9265-61546610B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3808413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t</a:t>
            </a:r>
            <a:endParaRPr lang="ru-RU" altLang="ru-RU" sz="2400"/>
          </a:p>
        </p:txBody>
      </p:sp>
      <p:sp>
        <p:nvSpPr>
          <p:cNvPr id="3094" name="Text Box 23">
            <a:extLst>
              <a:ext uri="{FF2B5EF4-FFF2-40B4-BE49-F238E27FC236}">
                <a16:creationId xmlns:a16="http://schemas.microsoft.com/office/drawing/2014/main" id="{C2B6F385-39E4-4CBA-A32C-3FA8CAADC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2582863"/>
            <a:ext cx="252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i</a:t>
            </a:r>
            <a:endParaRPr lang="ru-RU" altLang="ru-RU" sz="2400"/>
          </a:p>
        </p:txBody>
      </p:sp>
      <p:sp>
        <p:nvSpPr>
          <p:cNvPr id="3095" name="Text Box 26">
            <a:extLst>
              <a:ext uri="{FF2B5EF4-FFF2-40B4-BE49-F238E27FC236}">
                <a16:creationId xmlns:a16="http://schemas.microsoft.com/office/drawing/2014/main" id="{DC1E7BD6-CEDC-4652-97B1-9065C5E59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66825"/>
            <a:ext cx="198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/>
              <a:t>ДИКМ (</a:t>
            </a:r>
            <a:r>
              <a:rPr lang="en-US" altLang="ru-RU" sz="2000" b="1"/>
              <a:t>DPCM</a:t>
            </a:r>
            <a:r>
              <a:rPr lang="ru-RU" altLang="ru-RU" sz="2000" b="1" u="sng"/>
              <a:t>):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A878F8B4-6D31-4531-9AD4-24E7C2C8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5175"/>
            <a:ext cx="85915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208AF-F7A4-4B44-941D-B04466257F70}"/>
              </a:ext>
            </a:extLst>
          </p:cNvPr>
          <p:cNvSpPr txBox="1"/>
          <p:nvPr/>
        </p:nvSpPr>
        <p:spPr>
          <a:xfrm>
            <a:off x="457200" y="457200"/>
            <a:ext cx="8382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dirty="0" err="1">
                <a:latin typeface="Arial" charset="0"/>
              </a:rPr>
              <a:t>Современн</a:t>
            </a:r>
            <a:r>
              <a:rPr lang="ru-RU" dirty="0">
                <a:latin typeface="Arial" charset="0"/>
              </a:rPr>
              <a:t> звуковая карта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имеет 16-битный стереофонический цифро-аналоговый и аналого-цифровой преобразователи,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обеспечивает запись и воспроизведение стереозвука с качеством лазерного диска (частота преобразования 44 100 Гц).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Обязательны поддержка полного «дуплекса» (возможность одновременной записи и воспроизведения звука) и наличие синтезатора, основанного на технологии </a:t>
            </a:r>
            <a:r>
              <a:rPr lang="ru-RU" dirty="0" err="1">
                <a:latin typeface="Arial" charset="0"/>
              </a:rPr>
              <a:t>Wave</a:t>
            </a:r>
            <a:r>
              <a:rPr lang="ru-RU" dirty="0">
                <a:latin typeface="Arial" charset="0"/>
              </a:rPr>
              <a:t> </a:t>
            </a:r>
            <a:r>
              <a:rPr lang="ru-RU" dirty="0" err="1">
                <a:latin typeface="Arial" charset="0"/>
              </a:rPr>
              <a:t>Table</a:t>
            </a:r>
            <a:r>
              <a:rPr lang="ru-RU" dirty="0">
                <a:latin typeface="Arial" charset="0"/>
              </a:rPr>
              <a:t> (волнового табличного) синтеза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>
            <a:extLst>
              <a:ext uri="{FF2B5EF4-FFF2-40B4-BE49-F238E27FC236}">
                <a16:creationId xmlns:a16="http://schemas.microsoft.com/office/drawing/2014/main" id="{A07A6A71-7A16-4DC3-8927-882B33195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7467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Диапазон частот , воспринимаемый человеческим ухом:</a:t>
            </a:r>
            <a:endParaRPr lang="en-US" altLang="ru-RU"/>
          </a:p>
          <a:p>
            <a:pPr eaLnBrk="1" hangingPunct="1"/>
            <a:r>
              <a:rPr lang="en-US" altLang="ru-RU"/>
              <a:t>                 </a:t>
            </a:r>
            <a:r>
              <a:rPr lang="ru-RU" altLang="ru-RU"/>
              <a:t> </a:t>
            </a:r>
            <a:r>
              <a:rPr lang="en-US" altLang="ru-RU" b="1"/>
              <a:t>f=</a:t>
            </a:r>
            <a:r>
              <a:rPr lang="ru-RU" altLang="ru-RU" b="1"/>
              <a:t>20 Гц – 20 кГц</a:t>
            </a:r>
            <a:r>
              <a:rPr lang="ru-RU" altLang="ru-RU"/>
              <a:t>.</a:t>
            </a:r>
          </a:p>
          <a:p>
            <a:pPr eaLnBrk="1" hangingPunct="1"/>
            <a:endParaRPr lang="ru-RU" altLang="ru-RU"/>
          </a:p>
          <a:p>
            <a:pPr eaLnBrk="1" hangingPunct="1"/>
            <a:r>
              <a:rPr lang="ru-RU" altLang="ru-RU"/>
              <a:t>Наибольшая чувствительность</a:t>
            </a:r>
            <a:r>
              <a:rPr lang="en-US" altLang="ru-RU"/>
              <a:t>       </a:t>
            </a:r>
            <a:r>
              <a:rPr lang="ru-RU" altLang="ru-RU"/>
              <a:t> </a:t>
            </a:r>
            <a:r>
              <a:rPr lang="en-US" altLang="ru-RU" b="1"/>
              <a:t>f=</a:t>
            </a:r>
            <a:r>
              <a:rPr lang="ru-RU" altLang="ru-RU" b="1"/>
              <a:t> 2 кГц – 5 кГц.</a:t>
            </a:r>
          </a:p>
          <a:p>
            <a:pPr eaLnBrk="1" hangingPunct="1"/>
            <a:endParaRPr lang="ru-RU" altLang="ru-RU" b="1"/>
          </a:p>
          <a:p>
            <a:pPr eaLnBrk="1" hangingPunct="1"/>
            <a:r>
              <a:rPr lang="ru-RU" altLang="ru-RU"/>
              <a:t>Разговорная речь в диапазоне </a:t>
            </a:r>
            <a:r>
              <a:rPr lang="en-US" altLang="ru-RU"/>
              <a:t>          </a:t>
            </a:r>
            <a:r>
              <a:rPr lang="en-US" altLang="ru-RU" b="1"/>
              <a:t>f=</a:t>
            </a:r>
            <a:r>
              <a:rPr lang="ru-RU" altLang="ru-RU" b="1"/>
              <a:t>200Гц – 4 кГц.</a:t>
            </a:r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>
            <a:extLst>
              <a:ext uri="{FF2B5EF4-FFF2-40B4-BE49-F238E27FC236}">
                <a16:creationId xmlns:a16="http://schemas.microsoft.com/office/drawing/2014/main" id="{12E5EFBE-AB71-44B7-9B98-E8B70C65B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14400"/>
            <a:ext cx="6629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Уровень звука (громкость) измеряется в децибелах.</a:t>
            </a:r>
          </a:p>
          <a:p>
            <a:pPr eaLnBrk="1" hangingPunct="1"/>
            <a:endParaRPr lang="ru-RU" altLang="ru-RU"/>
          </a:p>
          <a:p>
            <a:pPr algn="ctr" eaLnBrk="1" hangingPunct="1"/>
            <a:r>
              <a:rPr lang="ru-RU" altLang="ru-RU" b="1"/>
              <a:t>1 дб =10</a:t>
            </a:r>
            <a:r>
              <a:rPr lang="en-US" altLang="ru-RU" b="1"/>
              <a:t>log</a:t>
            </a:r>
            <a:r>
              <a:rPr lang="ru-RU" altLang="ru-RU" b="1"/>
              <a:t>(</a:t>
            </a:r>
            <a:r>
              <a:rPr lang="en-US" altLang="ru-RU" b="1"/>
              <a:t>P</a:t>
            </a:r>
            <a:r>
              <a:rPr lang="ru-RU" altLang="ru-RU" b="1"/>
              <a:t>/</a:t>
            </a:r>
            <a:r>
              <a:rPr lang="en-US" altLang="ru-RU" b="1"/>
              <a:t>P</a:t>
            </a:r>
            <a:r>
              <a:rPr lang="ru-RU" altLang="ru-RU" b="1"/>
              <a:t>0)</a:t>
            </a:r>
          </a:p>
          <a:p>
            <a:pPr algn="ctr" eaLnBrk="1" hangingPunct="1"/>
            <a:endParaRPr lang="ru-RU" altLang="ru-RU" b="1"/>
          </a:p>
          <a:p>
            <a:pPr eaLnBrk="1" hangingPunct="1"/>
            <a:r>
              <a:rPr lang="en-US" altLang="ru-RU" b="1"/>
              <a:t>P</a:t>
            </a:r>
            <a:r>
              <a:rPr lang="en-US" altLang="ru-RU" b="1" baseline="-25000"/>
              <a:t>0</a:t>
            </a:r>
            <a:r>
              <a:rPr lang="en-US" altLang="ru-RU"/>
              <a:t>- </a:t>
            </a:r>
            <a:r>
              <a:rPr lang="ru-RU" altLang="ru-RU"/>
              <a:t> порог слышимости – самый слабый звук, который способен услышать человек с нормальным слухом</a:t>
            </a:r>
          </a:p>
          <a:p>
            <a:pPr eaLnBrk="1" hangingPunct="1"/>
            <a:r>
              <a:rPr lang="en-US" altLang="ru-RU" b="1"/>
              <a:t>P</a:t>
            </a:r>
            <a:r>
              <a:rPr lang="en-US" altLang="ru-RU" b="1" baseline="-25000"/>
              <a:t>0</a:t>
            </a:r>
            <a:r>
              <a:rPr lang="ru-RU" altLang="ru-RU" b="1" baseline="-25000"/>
              <a:t> </a:t>
            </a:r>
            <a:r>
              <a:rPr lang="ru-RU" altLang="ru-RU" b="1"/>
              <a:t>  - </a:t>
            </a:r>
            <a:r>
              <a:rPr lang="ru-RU" altLang="ru-RU"/>
              <a:t>соответствует звуковое давление 20 мкПа на частоте 1 кГц.</a:t>
            </a:r>
          </a:p>
          <a:p>
            <a:pPr eaLnBrk="1" hangingPunct="1"/>
            <a:r>
              <a:rPr lang="ru-RU" altLang="ru-RU" b="1"/>
              <a:t>Р</a:t>
            </a:r>
            <a:r>
              <a:rPr lang="ru-RU" altLang="ru-RU"/>
              <a:t> -  уровень мощности измеряемого сигнала</a:t>
            </a:r>
          </a:p>
          <a:p>
            <a:pPr eaLnBrk="1" hangingPunct="1"/>
            <a:endParaRPr lang="ru-RU" altLang="ru-RU"/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F8A1829-A379-41E7-A8C6-60C716FB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5916613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3">
            <a:extLst>
              <a:ext uri="{FF2B5EF4-FFF2-40B4-BE49-F238E27FC236}">
                <a16:creationId xmlns:a16="http://schemas.microsoft.com/office/drawing/2014/main" id="{A6A23D13-DAED-42FE-A6D1-50CA2CA20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257800"/>
            <a:ext cx="548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Синий график – сумма четырех гармоник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">
            <a:extLst>
              <a:ext uri="{FF2B5EF4-FFF2-40B4-BE49-F238E27FC236}">
                <a16:creationId xmlns:a16="http://schemas.microsoft.com/office/drawing/2014/main" id="{047D62B9-181C-4DC1-8217-C77F7AC52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86000"/>
          <a:ext cx="4419600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Точечный рисунок" r:id="rId4" imgW="3924640" imgH="2049958" progId="Paint.Picture">
                  <p:embed/>
                </p:oleObj>
              </mc:Choice>
              <mc:Fallback>
                <p:oleObj name="Точечный рисунок" r:id="rId4" imgW="3924640" imgH="2049958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4419600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9">
            <a:extLst>
              <a:ext uri="{FF2B5EF4-FFF2-40B4-BE49-F238E27FC236}">
                <a16:creationId xmlns:a16="http://schemas.microsoft.com/office/drawing/2014/main" id="{0555147E-0E68-4688-9B57-38D329E71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62000"/>
            <a:ext cx="6400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/>
              <a:t>Коэффициент нелинейных искажений 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 b="1"/>
              <a:t>       (коэффициент гармоник)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0050B24C-3EDD-427D-9985-4A3A6FB09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676400"/>
          <a:ext cx="7772400" cy="380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Точечный рисунок" r:id="rId4" imgW="4694327" imgH="2300952" progId="Paint.Picture">
                  <p:embed/>
                </p:oleObj>
              </mc:Choice>
              <mc:Fallback>
                <p:oleObj name="Точечный рисунок" r:id="rId4" imgW="4694327" imgH="230095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7772400" cy="380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7">
            <a:extLst>
              <a:ext uri="{FF2B5EF4-FFF2-40B4-BE49-F238E27FC236}">
                <a16:creationId xmlns:a16="http://schemas.microsoft.com/office/drawing/2014/main" id="{04764AA3-CC9C-4715-8123-C777D8E62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096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/>
              <a:t>Оцифровка аналогового сигнала </a:t>
            </a:r>
          </a:p>
        </p:txBody>
      </p:sp>
      <p:sp>
        <p:nvSpPr>
          <p:cNvPr id="2052" name="TextBox 3">
            <a:extLst>
              <a:ext uri="{FF2B5EF4-FFF2-40B4-BE49-F238E27FC236}">
                <a16:creationId xmlns:a16="http://schemas.microsoft.com/office/drawing/2014/main" id="{6D63A52D-FBA6-47E8-B725-0A62780D7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754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i="1"/>
              <a:t>импульсно-кодовая модуляция </a:t>
            </a:r>
            <a:r>
              <a:rPr lang="ru-RU" altLang="ru-RU" b="1"/>
              <a:t>(ИКМ)</a:t>
            </a:r>
            <a:r>
              <a:rPr lang="ru-RU" altLang="ru-RU"/>
              <a:t> или </a:t>
            </a:r>
            <a:r>
              <a:rPr lang="ru-RU" altLang="ru-RU" b="1"/>
              <a:t>РСМ (</a:t>
            </a:r>
            <a:r>
              <a:rPr lang="en-US" altLang="ru-RU" b="1"/>
              <a:t>Pulse</a:t>
            </a:r>
            <a:r>
              <a:rPr lang="ru-RU" altLang="ru-RU" b="1"/>
              <a:t>-</a:t>
            </a:r>
            <a:r>
              <a:rPr lang="en-US" altLang="ru-RU" b="1"/>
              <a:t>Code Modulation</a:t>
            </a:r>
            <a:r>
              <a:rPr lang="ru-RU" altLang="ru-RU" b="1"/>
              <a:t>)</a:t>
            </a:r>
            <a:endParaRPr lang="ru-RU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12CD740-2D9F-4C29-A0EF-72DA3E67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4913"/>
            <a:ext cx="8686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DD0A0EC1-FA13-45CB-A937-7ACAB1F18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17638"/>
            <a:ext cx="8458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b="1" i="1">
                <a:solidFill>
                  <a:srgbClr val="000000"/>
                </a:solidFill>
                <a:cs typeface="Times New Roman" panose="02020603050405020304" pitchFamily="18" charset="0"/>
              </a:rPr>
              <a:t>теорема Котельникова</a:t>
            </a:r>
            <a:r>
              <a:rPr lang="ru-RU" altLang="ru-RU" sz="160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ru-RU" altLang="ru-RU" sz="16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ru-RU" altLang="ru-RU" sz="1600">
                <a:solidFill>
                  <a:srgbClr val="000000"/>
                </a:solidFill>
                <a:cs typeface="Times New Roman" panose="02020603050405020304" pitchFamily="18" charset="0"/>
              </a:rPr>
              <a:t>   для адекватного восстановления </a:t>
            </a:r>
            <a:r>
              <a:rPr lang="ru-RU" altLang="ru-RU" sz="1600" b="1">
                <a:solidFill>
                  <a:srgbClr val="000000"/>
                </a:solidFill>
                <a:cs typeface="Times New Roman" panose="02020603050405020304" pitchFamily="18" charset="0"/>
              </a:rPr>
              <a:t>частота дискретизации</a:t>
            </a:r>
            <a:r>
              <a:rPr lang="ru-RU" altLang="ru-RU" sz="1600">
                <a:solidFill>
                  <a:srgbClr val="000000"/>
                </a:solidFill>
                <a:cs typeface="Times New Roman" panose="02020603050405020304" pitchFamily="18" charset="0"/>
              </a:rPr>
              <a:t> должна быть </a:t>
            </a:r>
            <a:r>
              <a:rPr lang="ru-RU" altLang="ru-RU" sz="1600" b="1">
                <a:solidFill>
                  <a:srgbClr val="000000"/>
                </a:solidFill>
                <a:cs typeface="Times New Roman" panose="02020603050405020304" pitchFamily="18" charset="0"/>
              </a:rPr>
              <a:t>больше  удвоенной частоты</a:t>
            </a:r>
            <a:r>
              <a:rPr lang="ru-RU" altLang="ru-RU" sz="1600">
                <a:solidFill>
                  <a:srgbClr val="000000"/>
                </a:solidFill>
                <a:cs typeface="Times New Roman" panose="02020603050405020304" pitchFamily="18" charset="0"/>
              </a:rPr>
              <a:t> высших спектральных составляющих входного сигнала. </a:t>
            </a:r>
          </a:p>
          <a:p>
            <a:pPr eaLnBrk="1" hangingPunct="1"/>
            <a:endParaRPr lang="ru-RU" altLang="ru-RU" sz="16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1">
            <a:extLst>
              <a:ext uri="{FF2B5EF4-FFF2-40B4-BE49-F238E27FC236}">
                <a16:creationId xmlns:a16="http://schemas.microsoft.com/office/drawing/2014/main" id="{268C3777-BE93-4F87-B0BB-EEF1C9BB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71600"/>
            <a:ext cx="7315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b="1"/>
              <a:t>Интенсивность потока (</a:t>
            </a:r>
            <a:r>
              <a:rPr lang="en-US" altLang="ru-RU" b="1"/>
              <a:t>bit rate</a:t>
            </a:r>
            <a:r>
              <a:rPr lang="ru-RU" altLang="ru-RU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/>
              <a:t>определяется как произведение частоты дискретизации (</a:t>
            </a:r>
            <a:r>
              <a:rPr lang="en-US" altLang="ru-RU"/>
              <a:t>sample rate</a:t>
            </a:r>
            <a:r>
              <a:rPr lang="ru-RU" altLang="ru-RU"/>
              <a:t>) на разрядность канала  и на число каналов. </a:t>
            </a:r>
          </a:p>
          <a:p>
            <a:pPr eaLnBrk="1" hangingPunct="1">
              <a:spcBef>
                <a:spcPct val="50000"/>
              </a:spcBef>
            </a:pPr>
            <a:endParaRPr lang="ru-RU" altLang="ru-RU"/>
          </a:p>
          <a:p>
            <a:pPr eaLnBrk="1" hangingPunct="1">
              <a:spcBef>
                <a:spcPct val="50000"/>
              </a:spcBef>
            </a:pPr>
            <a:r>
              <a:rPr lang="ru-RU" altLang="ru-RU"/>
              <a:t>Аудио-</a:t>
            </a:r>
            <a:r>
              <a:rPr lang="en-US" altLang="ru-RU"/>
              <a:t>CD</a:t>
            </a:r>
            <a:r>
              <a:rPr lang="ru-RU" altLang="ru-RU"/>
              <a:t> дает поток 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/>
              <a:t>               </a:t>
            </a:r>
            <a:r>
              <a:rPr lang="ru-RU" altLang="ru-RU" b="1"/>
              <a:t>44 100 х16х2= 1411 200 бит/с (стерео).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1018</Words>
  <Application>Microsoft Office PowerPoint</Application>
  <PresentationFormat>Экран (4:3)</PresentationFormat>
  <Paragraphs>73</Paragraphs>
  <Slides>12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Некоторые алгоритмы сжатия </vt:lpstr>
      <vt:lpstr>Презентация PowerPoint</vt:lpstr>
      <vt:lpstr>Презентация PowerPoint</vt:lpstr>
    </vt:vector>
  </TitlesOfParts>
  <Company> qq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Александра</dc:creator>
  <cp:lastModifiedBy>Администратор</cp:lastModifiedBy>
  <cp:revision>97</cp:revision>
  <dcterms:created xsi:type="dcterms:W3CDTF">2013-05-19T00:30:39Z</dcterms:created>
  <dcterms:modified xsi:type="dcterms:W3CDTF">2021-12-06T07:54:02Z</dcterms:modified>
</cp:coreProperties>
</file>