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66" r:id="rId3"/>
    <p:sldId id="265" r:id="rId4"/>
    <p:sldId id="259" r:id="rId5"/>
    <p:sldId id="264" r:id="rId6"/>
    <p:sldId id="260" r:id="rId7"/>
    <p:sldId id="262" r:id="rId8"/>
    <p:sldId id="258"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794371-DFD5-E082-DE0C-79C8BFBE6018}" v="3" dt="2022-09-20T04:25:43.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Коряушкин Кирилл Русланович" userId="S::koryaushkin.kr@students.dvfu.ru::e6f4783a-6e37-49d7-a5b6-0d03ff28ffa3" providerId="AD" clId="Web-{BD794371-DFD5-E082-DE0C-79C8BFBE6018}"/>
    <pc:docChg chg="modSld">
      <pc:chgData name="Коряушкин Кирилл Русланович" userId="S::koryaushkin.kr@students.dvfu.ru::e6f4783a-6e37-49d7-a5b6-0d03ff28ffa3" providerId="AD" clId="Web-{BD794371-DFD5-E082-DE0C-79C8BFBE6018}" dt="2022-09-20T04:25:43.843" v="2" actId="1076"/>
      <pc:docMkLst>
        <pc:docMk/>
      </pc:docMkLst>
      <pc:sldChg chg="modSp">
        <pc:chgData name="Коряушкин Кирилл Русланович" userId="S::koryaushkin.kr@students.dvfu.ru::e6f4783a-6e37-49d7-a5b6-0d03ff28ffa3" providerId="AD" clId="Web-{BD794371-DFD5-E082-DE0C-79C8BFBE6018}" dt="2022-09-20T04:25:43.843" v="2" actId="1076"/>
        <pc:sldMkLst>
          <pc:docMk/>
          <pc:sldMk cId="0" sldId="264"/>
        </pc:sldMkLst>
        <pc:picChg chg="mod">
          <ac:chgData name="Коряушкин Кирилл Русланович" userId="S::koryaushkin.kr@students.dvfu.ru::e6f4783a-6e37-49d7-a5b6-0d03ff28ffa3" providerId="AD" clId="Web-{BD794371-DFD5-E082-DE0C-79C8BFBE6018}" dt="2022-09-20T04:25:43.843" v="2" actId="1076"/>
          <ac:picMkLst>
            <pc:docMk/>
            <pc:sldMk cId="0" sldId="264"/>
            <ac:picMk id="102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D2B4F8-ABB4-4C1C-91F1-406BFF99A782}" type="datetimeFigureOut">
              <a:rPr lang="ru-RU" smtClean="0"/>
              <a:pPr/>
              <a:t>19.09.2022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768707-7455-4FC4-B6AC-D5B398EEF968}" type="slidenum">
              <a:rPr lang="ru-RU" smtClean="0"/>
              <a:pPr/>
              <a:t>‹#›</a:t>
            </a:fld>
            <a:endParaRPr lang="ru-RU"/>
          </a:p>
        </p:txBody>
      </p:sp>
    </p:spTree>
    <p:extLst>
      <p:ext uri="{BB962C8B-B14F-4D97-AF65-F5344CB8AC3E}">
        <p14:creationId xmlns:p14="http://schemas.microsoft.com/office/powerpoint/2010/main" val="240869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u.wikipedia.org/wiki/%D0%93%D0%B0%D1%80%D0%B2%D0%B0%D1%80%D0%B4%D1%81%D0%BA%D0%B0%D1%8F_%D0%B0%D1%80%D1%85%D0%B8%D1%82%D0%B5%D0%BA%D1%82%D1%83%D1%80%D0%B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fld id="{F5F6A3D8-7DC3-4654-AE46-7A13E5C88FDB}" type="slidenum">
              <a:rPr lang="ru-RU" sz="1600" b="1" i="0" kern="1200" smtClean="0">
                <a:solidFill>
                  <a:schemeClr val="tx1"/>
                </a:solidFill>
                <a:effectLst/>
                <a:latin typeface="+mn-lt"/>
                <a:ea typeface="+mn-ea"/>
                <a:cs typeface="+mn-cs"/>
              </a:rPr>
              <a:pPr/>
              <a:t>3</a:t>
            </a:fld>
            <a:r>
              <a:rPr lang="ru-RU" sz="1600" b="1" i="0" kern="1200">
                <a:solidFill>
                  <a:schemeClr val="tx1"/>
                </a:solidFill>
                <a:effectLst/>
                <a:latin typeface="+mn-lt"/>
                <a:ea typeface="+mn-ea"/>
                <a:cs typeface="+mn-cs"/>
              </a:rPr>
              <a:t>  Принципы фон Неймана</a:t>
            </a:r>
          </a:p>
          <a:p>
            <a:r>
              <a:rPr lang="ru-RU" sz="1600" b="1"/>
              <a:t>Принцип двоичного кодирования</a:t>
            </a:r>
            <a:r>
              <a:rPr lang="ru-RU" sz="1600"/>
              <a:t> </a:t>
            </a:r>
          </a:p>
          <a:p>
            <a:r>
              <a:rPr lang="ru-RU" sz="1600"/>
              <a:t>	Согласно этому принципу, вся информация, как данные, так и команды, кодируются двоичными цифрами 0 и 1. Каждый тип информации представляется двоичной последовательностью и имеет свой формат. Последовательность битов в формате, имеющая определенный смысл, называется полем. В числовой информации обычно выделяют поле знака и поле значащих разрядов. В формате команды в простейшем случае можно выделить два поля: поле кода операции и поле адресов операндов.</a:t>
            </a:r>
          </a:p>
          <a:p>
            <a:r>
              <a:rPr lang="ru-RU" sz="1600"/>
              <a:t>	Преимущество перед десятичной системой счисления заключается в том, что устройства можно делать достаточно простыми, арифметические и логические операции в двоичной системе счисления также выполняются достаточно просто.</a:t>
            </a:r>
          </a:p>
          <a:p>
            <a:r>
              <a:rPr lang="ru-RU" sz="1600"/>
              <a:t>  Все </a:t>
            </a:r>
            <a:r>
              <a:rPr lang="ru-RU" sz="1600" err="1"/>
              <a:t>арифм</a:t>
            </a:r>
            <a:r>
              <a:rPr lang="ru-RU" sz="1600" baseline="0"/>
              <a:t> </a:t>
            </a:r>
            <a:r>
              <a:rPr lang="ru-RU" sz="1600" baseline="0" err="1"/>
              <a:t>устойства</a:t>
            </a:r>
            <a:r>
              <a:rPr lang="ru-RU" sz="1600" baseline="0"/>
              <a:t> выполняются на основе схем, выполняющих операцию сложения.</a:t>
            </a:r>
          </a:p>
          <a:p>
            <a:r>
              <a:rPr lang="ru-RU" sz="1600" baseline="0" err="1"/>
              <a:t>Возм</a:t>
            </a:r>
            <a:r>
              <a:rPr lang="ru-RU" sz="1600" baseline="0"/>
              <a:t> выполнять операции параллельно (одновременно обрабатываются все разряды слова).</a:t>
            </a:r>
            <a:endParaRPr lang="ru-RU" sz="1600"/>
          </a:p>
          <a:p>
            <a:r>
              <a:rPr lang="ru-RU" sz="1600" b="1"/>
              <a:t>Принцип программного управления  (возможность условного перехода)</a:t>
            </a:r>
          </a:p>
          <a:p>
            <a:r>
              <a:rPr lang="ru-RU" sz="1600"/>
              <a:t>    Все вычисления, предусмотренные алгоритмом решения задачи, должны быть представлены в виде программы, состоящей из последовательности управляющих слов — команд. Каждая команда представляет некоторую операцию из набора операций, реализуемых вычислительной машиной. </a:t>
            </a:r>
          </a:p>
          <a:p>
            <a:r>
              <a:rPr lang="ru-RU" sz="1600"/>
              <a:t>   Команды программы хранятся в последовательных ячейках памяти вычислительной машины и выполняются в естественной последовательности, то есть в порядке их положения в программе. </a:t>
            </a:r>
          </a:p>
          <a:p>
            <a:r>
              <a:rPr lang="ru-RU" sz="1600" baseline="0"/>
              <a:t>    </a:t>
            </a:r>
            <a:r>
              <a:rPr lang="ru-RU" sz="1600"/>
              <a:t>При необходимости, с помощью специальных команд, эта последовательность может быть изменена. То есть возможен условный переход.  Решение об изменении порядка выполнения команд программы принимается либо на основании анализа результатов предшествующих вычислений, либо безусловно. Данный</a:t>
            </a:r>
            <a:r>
              <a:rPr lang="ru-RU" sz="1600" baseline="0"/>
              <a:t> принцип положил начало программированию.</a:t>
            </a:r>
            <a:endParaRPr lang="en-US" sz="1600"/>
          </a:p>
          <a:p>
            <a:r>
              <a:rPr lang="ru-RU" sz="1600" b="1"/>
              <a:t>Принцип однородности памяти</a:t>
            </a:r>
            <a:r>
              <a:rPr lang="ru-RU" sz="1600"/>
              <a:t> </a:t>
            </a:r>
          </a:p>
          <a:p>
            <a:pPr marL="0" marR="0" indent="0" algn="l" defTabSz="914400" rtl="0" eaLnBrk="1" fontAlgn="auto" latinLnBrk="0" hangingPunct="1">
              <a:lnSpc>
                <a:spcPct val="100000"/>
              </a:lnSpc>
              <a:spcBef>
                <a:spcPts val="0"/>
              </a:spcBef>
              <a:spcAft>
                <a:spcPts val="0"/>
              </a:spcAft>
              <a:buClrTx/>
              <a:buSzTx/>
              <a:buFontTx/>
              <a:buNone/>
              <a:tabLst/>
              <a:defRPr/>
            </a:pPr>
            <a:r>
              <a:rPr lang="ru-RU" sz="1600"/>
              <a:t>   Принципиальное отличие архитектуры "фон Неймана" (принстонской) от "</a:t>
            </a:r>
            <a:r>
              <a:rPr lang="ru-RU" sz="1600" u="none" strike="noStrike" kern="1200">
                <a:solidFill>
                  <a:schemeClr val="tx1"/>
                </a:solidFill>
                <a:effectLst/>
                <a:latin typeface="+mn-lt"/>
                <a:ea typeface="+mn-ea"/>
                <a:cs typeface="+mn-cs"/>
                <a:hlinkClick r:id="rId3" tooltip="Гарвардская архитектура"/>
              </a:rPr>
              <a:t>Гарвардской</a:t>
            </a:r>
            <a:r>
              <a:rPr lang="ru-RU" sz="1600"/>
              <a:t>".</a:t>
            </a:r>
            <a:r>
              <a:rPr lang="ru-RU" sz="1600" b="1" i="1"/>
              <a:t> Команды и данные хранятся в одной и той же памяти и внешне в памяти неразличимы.</a:t>
            </a:r>
            <a:r>
              <a:rPr lang="ru-RU" sz="1600"/>
              <a:t> Промежуточные результаты, константы,</a:t>
            </a:r>
            <a:r>
              <a:rPr lang="ru-RU" sz="1600" baseline="0"/>
              <a:t> значения переменных, располагаются там же где программа. </a:t>
            </a:r>
            <a:r>
              <a:rPr lang="ru-RU" sz="1600"/>
              <a:t> Распознать их можно только по способу использования; то есть одно и то же значение в ячейке памяти может использоваться и как , данные, и как команда, и как адрес в зависимости лишь от способа обращения к нему. Это позволяет производить над командами те же операции, что и над числами, и, соответственно, открывает ряд возможностей.</a:t>
            </a:r>
          </a:p>
          <a:p>
            <a:r>
              <a:rPr lang="ru-RU" sz="1600"/>
              <a:t>   Так, циклически изменяя адресную часть команды, можно обеспечить обращение к последовательным элементам массива данных.  Существует и другое следствие принципа однородности, когда команды одной программы могут быть получены как результат исполнения другой программы. (т е над командами могут производиться</a:t>
            </a:r>
            <a:r>
              <a:rPr lang="ru-RU" sz="1600" baseline="0"/>
              <a:t> вычисления). </a:t>
            </a:r>
            <a:r>
              <a:rPr lang="ru-RU" sz="1600"/>
              <a:t>Эта возможность лежит в основе трансляции — перевода текста программы с языка высокого уровня на язык конкретной вычислительной машины. </a:t>
            </a:r>
          </a:p>
          <a:p>
            <a:r>
              <a:rPr lang="ru-RU" sz="1600" i="1" kern="1200" baseline="0">
                <a:solidFill>
                  <a:schemeClr val="tx1"/>
                </a:solidFill>
                <a:latin typeface="+mn-lt"/>
                <a:ea typeface="+mn-ea"/>
                <a:cs typeface="+mn-cs"/>
              </a:rPr>
              <a:t>Концепция вычислительной машины, изложенная в статье фон Неймана, предполагает единую память для хранения команд и данных.      Такой подход был принят в вычислительных машинах, создававшихся в Принстонском университете, из-за чего и получил название принстонской архитектуры. Практически одновременно в Гарвардском университете предложили иную модель, в которой ВМ имела отдельную память команд и отдельную память данных. Этот вид архитектуры называют гарвардской архитектурой. Долгие годы преобладающей была и остается принстонская архитектура, хотя она порождает проблемы пропускной способности тракта «процессор-память». В последнее время в связи с широким использованием кэш-памяти разработчики ВМ все чаще обращаются к гарвардской архитектуре </a:t>
            </a:r>
          </a:p>
          <a:p>
            <a:r>
              <a:rPr lang="ru-RU" sz="1600" i="1" kern="1200" baseline="0">
                <a:solidFill>
                  <a:schemeClr val="tx1"/>
                </a:solidFill>
                <a:latin typeface="+mn-lt"/>
                <a:ea typeface="+mn-ea"/>
                <a:cs typeface="+mn-cs"/>
              </a:rPr>
              <a:t>Трудности реализации ЗУ , быстродействие которого соответствовало бы скорости работы логических схем, требуют иерархической организации памяти.</a:t>
            </a:r>
            <a:endParaRPr lang="en-US" sz="1600" i="1"/>
          </a:p>
          <a:p>
            <a:r>
              <a:rPr lang="ru-RU" sz="1600" b="1"/>
              <a:t>Принцип адресности</a:t>
            </a:r>
            <a:r>
              <a:rPr lang="ru-RU" sz="1600"/>
              <a:t> Структурно основная память состоит из последовательно пронумерованных ячеек, причём процессору в произвольный момент доступна любая ячейка. Двоичные коды команд и данных разделяются на единицы информации, называемые словами, и хранятся в ячейках памяти, а для доступа к ним используются номера соответствующих ячеек — адреса.</a:t>
            </a:r>
            <a:endParaRPr lang="en-US" sz="1600"/>
          </a:p>
        </p:txBody>
      </p:sp>
      <p:sp>
        <p:nvSpPr>
          <p:cNvPr id="4" name="Номер слайда 3"/>
          <p:cNvSpPr>
            <a:spLocks noGrp="1"/>
          </p:cNvSpPr>
          <p:nvPr>
            <p:ph type="sldNum" sz="quarter" idx="10"/>
          </p:nvPr>
        </p:nvSpPr>
        <p:spPr/>
        <p:txBody>
          <a:bodyPr/>
          <a:lstStyle/>
          <a:p>
            <a:fld id="{1F768707-7455-4FC4-B6AC-D5B398EEF968}" type="slidenum">
              <a:rPr lang="ru-RU" smtClean="0"/>
              <a:pPr/>
              <a:t>3</a:t>
            </a:fld>
            <a:endParaRPr lang="ru-RU"/>
          </a:p>
        </p:txBody>
      </p:sp>
    </p:spTree>
    <p:extLst>
      <p:ext uri="{BB962C8B-B14F-4D97-AF65-F5344CB8AC3E}">
        <p14:creationId xmlns:p14="http://schemas.microsoft.com/office/powerpoint/2010/main" val="800708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a:t>Толстая линия – данные</a:t>
            </a:r>
          </a:p>
          <a:p>
            <a:r>
              <a:rPr lang="ru-RU"/>
              <a:t>Тонкая линия</a:t>
            </a:r>
            <a:r>
              <a:rPr lang="ru-RU" baseline="0"/>
              <a:t> – управляющие сигналы</a:t>
            </a:r>
            <a:endParaRPr lang="ru-RU"/>
          </a:p>
        </p:txBody>
      </p:sp>
      <p:sp>
        <p:nvSpPr>
          <p:cNvPr id="4" name="Номер слайда 3"/>
          <p:cNvSpPr>
            <a:spLocks noGrp="1"/>
          </p:cNvSpPr>
          <p:nvPr>
            <p:ph type="sldNum" sz="quarter" idx="10"/>
          </p:nvPr>
        </p:nvSpPr>
        <p:spPr/>
        <p:txBody>
          <a:bodyPr/>
          <a:lstStyle/>
          <a:p>
            <a:fld id="{1F768707-7455-4FC4-B6AC-D5B398EEF968}" type="slidenum">
              <a:rPr lang="ru-RU" smtClean="0"/>
              <a:pPr/>
              <a:t>4</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fld id="{DE41BB93-F012-41B9-B6F9-6A70AF61C1A5}" type="slidenum">
              <a:rPr lang="ru-RU" sz="1200" b="1" kern="1200" smtClean="0">
                <a:solidFill>
                  <a:schemeClr val="tx1"/>
                </a:solidFill>
                <a:latin typeface="+mn-lt"/>
                <a:ea typeface="+mn-ea"/>
                <a:cs typeface="+mn-cs"/>
              </a:rPr>
              <a:pPr/>
              <a:t>5</a:t>
            </a:fld>
            <a:r>
              <a:rPr lang="ru-RU" sz="1200" b="1" kern="1200">
                <a:solidFill>
                  <a:schemeClr val="tx1"/>
                </a:solidFill>
                <a:latin typeface="+mn-lt"/>
                <a:ea typeface="+mn-ea"/>
                <a:cs typeface="+mn-cs"/>
              </a:rPr>
              <a:t>  Счетчик команд</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Перед началом вычислений в СК заносится адрес ячейки основной памяти, где хранится команда, которая должна быть выполнена первой. В процессе выполнения каждой команды путем увеличения содержимого СК на длину выполняемой команды в счетчике формируется адрес следующей подлежащей выполнению команды. В рассматриваемой ВМ любая команда занимает одну ячейку, поэтому содержимое СК увеличивается на единицу, что обеспечивается подачей сигнала управления +1СК По завершении текущей команды адрес следующей команды программы всегда берется из счетчика команд. Для изменения естественного порядка вычислений (перехода в иную точку программы) достаточно занести в СК адрес точки перехода.</a:t>
            </a:r>
          </a:p>
          <a:p>
            <a:r>
              <a:rPr lang="ru-RU" sz="1200" kern="1200">
                <a:solidFill>
                  <a:schemeClr val="tx1"/>
                </a:solidFill>
                <a:latin typeface="+mn-lt"/>
                <a:ea typeface="+mn-ea"/>
                <a:cs typeface="+mn-cs"/>
              </a:rPr>
              <a:t>Хотя термин «</a:t>
            </a:r>
            <a:r>
              <a:rPr lang="ru-RU" sz="1200" kern="1200" err="1">
                <a:solidFill>
                  <a:schemeClr val="tx1"/>
                </a:solidFill>
                <a:latin typeface="+mn-lt"/>
                <a:ea typeface="+mn-ea"/>
                <a:cs typeface="+mn-cs"/>
              </a:rPr>
              <a:t>счетчмк</a:t>
            </a:r>
            <a:r>
              <a:rPr lang="ru-RU" sz="1200" kern="1200">
                <a:solidFill>
                  <a:schemeClr val="tx1"/>
                </a:solidFill>
                <a:latin typeface="+mn-lt"/>
                <a:ea typeface="+mn-ea"/>
                <a:cs typeface="+mn-cs"/>
              </a:rPr>
              <a:t>  команд» считается общепринятым, его нельзя признать вполне удачным из-за того, что он создает неверное впечатление о задачах данного узла. По этой причине разработчики ВМ используют иные названия, в частности . программный счетчик (PC, </a:t>
            </a:r>
            <a:r>
              <a:rPr lang="ru-RU" sz="1200" kern="1200" err="1">
                <a:solidFill>
                  <a:schemeClr val="tx1"/>
                </a:solidFill>
                <a:latin typeface="+mn-lt"/>
                <a:ea typeface="+mn-ea"/>
                <a:cs typeface="+mn-cs"/>
              </a:rPr>
              <a:t>Program</a:t>
            </a:r>
            <a:r>
              <a:rPr lang="ru-RU" sz="1200" kern="1200">
                <a:solidFill>
                  <a:schemeClr val="tx1"/>
                </a:solidFill>
                <a:latin typeface="+mn-lt"/>
                <a:ea typeface="+mn-ea"/>
                <a:cs typeface="+mn-cs"/>
              </a:rPr>
              <a:t> </a:t>
            </a:r>
            <a:r>
              <a:rPr lang="ru-RU" sz="1200" kern="1200" err="1">
                <a:solidFill>
                  <a:schemeClr val="tx1"/>
                </a:solidFill>
                <a:latin typeface="+mn-lt"/>
                <a:ea typeface="+mn-ea"/>
                <a:cs typeface="+mn-cs"/>
              </a:rPr>
              <a:t>Counter</a:t>
            </a:r>
            <a:r>
              <a:rPr lang="ru-RU" sz="1200" kern="1200">
                <a:solidFill>
                  <a:schemeClr val="tx1"/>
                </a:solidFill>
                <a:latin typeface="+mn-lt"/>
                <a:ea typeface="+mn-ea"/>
                <a:cs typeface="+mn-cs"/>
              </a:rPr>
              <a:t>) или указатель команды (IP, </a:t>
            </a:r>
            <a:r>
              <a:rPr lang="ru-RU" sz="1200" kern="1200" err="1">
                <a:solidFill>
                  <a:schemeClr val="tx1"/>
                </a:solidFill>
                <a:latin typeface="+mn-lt"/>
                <a:ea typeface="+mn-ea"/>
                <a:cs typeface="+mn-cs"/>
              </a:rPr>
              <a:t>Instruction</a:t>
            </a:r>
            <a:r>
              <a:rPr lang="ru-RU" sz="1200" kern="1200">
                <a:solidFill>
                  <a:schemeClr val="tx1"/>
                </a:solidFill>
                <a:latin typeface="+mn-lt"/>
                <a:ea typeface="+mn-ea"/>
                <a:cs typeface="+mn-cs"/>
              </a:rPr>
              <a:t> </a:t>
            </a:r>
            <a:r>
              <a:rPr lang="ru-RU" sz="1200" kern="1200" err="1">
                <a:solidFill>
                  <a:schemeClr val="tx1"/>
                </a:solidFill>
                <a:latin typeface="+mn-lt"/>
                <a:ea typeface="+mn-ea"/>
                <a:cs typeface="+mn-cs"/>
              </a:rPr>
              <a:t>Pointer</a:t>
            </a:r>
            <a:r>
              <a:rPr lang="ru-RU" sz="1200" kern="1200">
                <a:solidFill>
                  <a:schemeClr val="tx1"/>
                </a:solidFill>
                <a:latin typeface="+mn-lt"/>
                <a:ea typeface="+mn-ea"/>
                <a:cs typeface="+mn-cs"/>
              </a:rPr>
              <a:t>). Последнее определение представляется наиболее удачным, поскольку точнее отражает назначение рассматриваемого узла УУ. </a:t>
            </a:r>
          </a:p>
          <a:p>
            <a:r>
              <a:rPr lang="ru-RU" sz="1200" kern="1200">
                <a:solidFill>
                  <a:schemeClr val="tx1"/>
                </a:solidFill>
                <a:latin typeface="+mn-lt"/>
                <a:ea typeface="+mn-ea"/>
                <a:cs typeface="+mn-cs"/>
              </a:rPr>
              <a:t>В заключение добавим, что в ряде ВМ счетчик команд реализуется в виде обычного регистра, а увеличение его содержимого производится внешней схемой (</a:t>
            </a:r>
            <a:r>
              <a:rPr lang="ru-RU" sz="1200" kern="1200" err="1">
                <a:solidFill>
                  <a:schemeClr val="tx1"/>
                </a:solidFill>
                <a:latin typeface="+mn-lt"/>
                <a:ea typeface="+mn-ea"/>
                <a:cs typeface="+mn-cs"/>
              </a:rPr>
              <a:t>схемой</a:t>
            </a:r>
            <a:r>
              <a:rPr lang="ru-RU" sz="1200" kern="1200">
                <a:solidFill>
                  <a:schemeClr val="tx1"/>
                </a:solidFill>
                <a:latin typeface="+mn-lt"/>
                <a:ea typeface="+mn-ea"/>
                <a:cs typeface="+mn-cs"/>
              </a:rPr>
              <a:t> инкремента/декремента).</a:t>
            </a:r>
          </a:p>
          <a:p>
            <a:r>
              <a:rPr lang="ru-RU" sz="1200" b="1" kern="1200">
                <a:solidFill>
                  <a:schemeClr val="tx1"/>
                </a:solidFill>
                <a:latin typeface="+mn-lt"/>
                <a:ea typeface="+mn-ea"/>
                <a:cs typeface="+mn-cs"/>
              </a:rPr>
              <a:t>Регистр команды</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Чтобы приступить к выполнению команды, ее необходимо извлечь из памяти и разместить в регистре команды (Р К). Этот этап носит название выборки команды. Только с момента загрузки команды в Р К она становится «видимой» для процессора. В Р К команда хранится в течение всего времени ее выполнения. Как уже отмечалось ранее, любая команда </a:t>
            </a:r>
            <a:r>
              <a:rPr lang="ru-RU" sz="1200" kern="1200" err="1">
                <a:solidFill>
                  <a:schemeClr val="tx1"/>
                </a:solidFill>
                <a:latin typeface="+mn-lt"/>
                <a:ea typeface="+mn-ea"/>
                <a:cs typeface="+mn-cs"/>
              </a:rPr>
              <a:t>содерижит</a:t>
            </a:r>
            <a:r>
              <a:rPr lang="ru-RU" sz="1200" kern="1200">
                <a:solidFill>
                  <a:schemeClr val="tx1"/>
                </a:solidFill>
                <a:latin typeface="+mn-lt"/>
                <a:ea typeface="+mn-ea"/>
                <a:cs typeface="+mn-cs"/>
              </a:rPr>
              <a:t> два поля: поле кода операции и поле адресной части. Учитывая это обстоятельство, регистр команды иногда рассматривают как совокупность двух регистров -регистра кода операции (</a:t>
            </a:r>
            <a:r>
              <a:rPr lang="ru-RU" sz="1200" kern="1200" err="1">
                <a:solidFill>
                  <a:schemeClr val="tx1"/>
                </a:solidFill>
                <a:latin typeface="+mn-lt"/>
                <a:ea typeface="+mn-ea"/>
                <a:cs typeface="+mn-cs"/>
              </a:rPr>
              <a:t>РКОп</a:t>
            </a:r>
            <a:r>
              <a:rPr lang="ru-RU" sz="1200" kern="1200">
                <a:solidFill>
                  <a:schemeClr val="tx1"/>
                </a:solidFill>
                <a:latin typeface="+mn-lt"/>
                <a:ea typeface="+mn-ea"/>
                <a:cs typeface="+mn-cs"/>
              </a:rPr>
              <a:t>) и </a:t>
            </a:r>
            <a:r>
              <a:rPr lang="ru-RU" sz="1200" kern="1200" err="1">
                <a:solidFill>
                  <a:schemeClr val="tx1"/>
                </a:solidFill>
                <a:latin typeface="+mn-lt"/>
                <a:ea typeface="+mn-ea"/>
                <a:cs typeface="+mn-cs"/>
              </a:rPr>
              <a:t>регистраадреса</a:t>
            </a:r>
            <a:r>
              <a:rPr lang="ru-RU" sz="1200" kern="1200">
                <a:solidFill>
                  <a:schemeClr val="tx1"/>
                </a:solidFill>
                <a:latin typeface="+mn-lt"/>
                <a:ea typeface="+mn-ea"/>
                <a:cs typeface="+mn-cs"/>
              </a:rPr>
              <a:t> (РА), в которых хранятся соответствующие составляющие команды. </a:t>
            </a:r>
          </a:p>
          <a:p>
            <a:r>
              <a:rPr lang="ru-RU" sz="1200" kern="1200">
                <a:solidFill>
                  <a:schemeClr val="tx1"/>
                </a:solidFill>
                <a:latin typeface="+mn-lt"/>
                <a:ea typeface="+mn-ea"/>
                <a:cs typeface="+mn-cs"/>
              </a:rPr>
              <a:t>Если команда занимает несколько последовательных ячеек, то код операции всегда находится в том слове команды, которое извлекается из памяти первым. Это позволяет по коду операции определить, требуются ли считывание из памяти и загрузка в РК остальных слов команды. Собственно выполнение команды </a:t>
            </a:r>
            <a:r>
              <a:rPr lang="ru-RU" sz="1200" kern="1200" err="1">
                <a:solidFill>
                  <a:schemeClr val="tx1"/>
                </a:solidFill>
                <a:latin typeface="+mn-lt"/>
                <a:ea typeface="+mn-ea"/>
                <a:cs typeface="+mn-cs"/>
              </a:rPr>
              <a:t>начи</a:t>
            </a:r>
            <a:r>
              <a:rPr lang="ru-RU" sz="1200" kern="1200">
                <a:solidFill>
                  <a:schemeClr val="tx1"/>
                </a:solidFill>
                <a:latin typeface="+mn-lt"/>
                <a:ea typeface="+mn-ea"/>
                <a:cs typeface="+mn-cs"/>
              </a:rPr>
              <a:t>- </a:t>
            </a:r>
            <a:r>
              <a:rPr lang="ru-RU" sz="1200" kern="1200" err="1">
                <a:solidFill>
                  <a:schemeClr val="tx1"/>
                </a:solidFill>
                <a:latin typeface="+mn-lt"/>
                <a:ea typeface="+mn-ea"/>
                <a:cs typeface="+mn-cs"/>
              </a:rPr>
              <a:t>нается</a:t>
            </a:r>
            <a:r>
              <a:rPr lang="ru-RU" sz="1200" kern="1200">
                <a:solidFill>
                  <a:schemeClr val="tx1"/>
                </a:solidFill>
                <a:latin typeface="+mn-lt"/>
                <a:ea typeface="+mn-ea"/>
                <a:cs typeface="+mn-cs"/>
              </a:rPr>
              <a:t> только после занесения в РК ее полного кода.</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Указатель стека</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Указатель стека (УС) - это регистр, где хранится адрес вершины стека. В реальных вычислительных машинах стек реализуется в виде участка основной памяти, обычно расположенного в области наибольших адресов. Заполнение стека происходит в сторону уменьшения адресов, при этом вершина стека — это ячейка, куда была произведена последняя по времени запись. Для хранения адреса такой ячейки и предназначен УС. При выполнении операции </a:t>
            </a:r>
            <a:r>
              <a:rPr lang="ru-RU" sz="1200" kern="1200" err="1">
                <a:solidFill>
                  <a:schemeClr val="tx1"/>
                </a:solidFill>
                <a:latin typeface="+mn-lt"/>
                <a:ea typeface="+mn-ea"/>
                <a:cs typeface="+mn-cs"/>
              </a:rPr>
              <a:t>push</a:t>
            </a:r>
            <a:r>
              <a:rPr lang="ru-RU" sz="1200" kern="1200">
                <a:solidFill>
                  <a:schemeClr val="tx1"/>
                </a:solidFill>
                <a:latin typeface="+mn-lt"/>
                <a:ea typeface="+mn-ea"/>
                <a:cs typeface="+mn-cs"/>
              </a:rPr>
              <a:t> (занесение в стек) содержимое УС с помощью сигнала -1УС сначала уменьшается на единицу, после чего используется в качестве адреса, по которому производится запись. Соответствующая ячейка становится новой вершиной стека. Считывание из стека (операция  </a:t>
            </a:r>
            <a:r>
              <a:rPr lang="ru-RU" sz="1200" kern="1200" err="1">
                <a:solidFill>
                  <a:schemeClr val="tx1"/>
                </a:solidFill>
                <a:latin typeface="+mn-lt"/>
                <a:ea typeface="+mn-ea"/>
                <a:cs typeface="+mn-cs"/>
              </a:rPr>
              <a:t>pop</a:t>
            </a:r>
            <a:r>
              <a:rPr lang="ru-RU" sz="1200" kern="1200">
                <a:solidFill>
                  <a:schemeClr val="tx1"/>
                </a:solidFill>
                <a:latin typeface="+mn-lt"/>
                <a:ea typeface="+mn-ea"/>
                <a:cs typeface="+mn-cs"/>
              </a:rPr>
              <a:t>) происходит из ячейки, на которую указывает текущий адрес в УС, после чего содержимое указателя стека сигналом +1УС увеличивается на единицу. Таким образом, вершина стека опускается, а считанное слово считается удаленным из стека. Хотя физически считанное слово и осталось в ячейке памяти, при следующей записи в стек оно будет заменено новой информацией.</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Регистр адреса памяти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Регистр адреса памяти (РАП) предназначен для хранения адреса ячейки основной памяти вплоть до завершения операции (считывание или запись) с этой ячейкой. Наличие РАП позволяет компенсировать различия в быстродействии ОП и прочих устройств машины.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Регистр данных памяти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Регистр данных памяти призван компенсировать разницу в быстродействии запоминающих устройств и устройств, выступающих в роли источников и потребителей хранимой информации. В  Р Д П при чтении заносится содержимое ячейки О П, а при записи — помещается информация, подлежащая сохранению в ячейке ОП. Собственно момент считывания и записи в ячейку определяется сигналами Ч т З У и З </a:t>
            </a:r>
            <a:r>
              <a:rPr lang="ru-RU" sz="1200" kern="1200" err="1">
                <a:solidFill>
                  <a:schemeClr val="tx1"/>
                </a:solidFill>
                <a:latin typeface="+mn-lt"/>
                <a:ea typeface="+mn-ea"/>
                <a:cs typeface="+mn-cs"/>
              </a:rPr>
              <a:t>п</a:t>
            </a:r>
            <a:r>
              <a:rPr lang="ru-RU" sz="1200" kern="1200">
                <a:solidFill>
                  <a:schemeClr val="tx1"/>
                </a:solidFill>
                <a:latin typeface="+mn-lt"/>
                <a:ea typeface="+mn-ea"/>
                <a:cs typeface="+mn-cs"/>
              </a:rPr>
              <a:t> З У соответственно.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Дешифратор кода операции</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Дешифратор кода операции (Д </a:t>
            </a:r>
            <a:r>
              <a:rPr lang="ru-RU" sz="1200" kern="1200" err="1">
                <a:solidFill>
                  <a:schemeClr val="tx1"/>
                </a:solidFill>
                <a:latin typeface="+mn-lt"/>
                <a:ea typeface="+mn-ea"/>
                <a:cs typeface="+mn-cs"/>
              </a:rPr>
              <a:t>КОп</a:t>
            </a:r>
            <a:r>
              <a:rPr lang="ru-RU" sz="1200" kern="1200">
                <a:solidFill>
                  <a:schemeClr val="tx1"/>
                </a:solidFill>
                <a:latin typeface="+mn-lt"/>
                <a:ea typeface="+mn-ea"/>
                <a:cs typeface="+mn-cs"/>
              </a:rPr>
              <a:t>) преобразует код операции в форму, требуемую для работы микропрограммного автомата (М П А). Информация после декодирования определяет последующие действия МПА, ее вид зависит от организации М П А. В рассматриваемой В М - это унитарный код </a:t>
            </a:r>
            <a:r>
              <a:rPr lang="ru-RU" sz="1200" kern="1200" err="1">
                <a:solidFill>
                  <a:schemeClr val="tx1"/>
                </a:solidFill>
                <a:latin typeface="+mn-lt"/>
                <a:ea typeface="+mn-ea"/>
                <a:cs typeface="+mn-cs"/>
              </a:rPr>
              <a:t>Унит</a:t>
            </a:r>
            <a:r>
              <a:rPr lang="ru-RU" sz="1200" kern="1200">
                <a:solidFill>
                  <a:schemeClr val="tx1"/>
                </a:solidFill>
                <a:latin typeface="+mn-lt"/>
                <a:ea typeface="+mn-ea"/>
                <a:cs typeface="+mn-cs"/>
              </a:rPr>
              <a:t> К. Часто код операции преобразуется в адрес первой команды микропрограммы, реализующей указанную в команде операцию. С этих позиций Д </a:t>
            </a:r>
            <a:r>
              <a:rPr lang="ru-RU" sz="1200" kern="1200" err="1">
                <a:solidFill>
                  <a:schemeClr val="tx1"/>
                </a:solidFill>
                <a:latin typeface="+mn-lt"/>
                <a:ea typeface="+mn-ea"/>
                <a:cs typeface="+mn-cs"/>
              </a:rPr>
              <a:t>КОп</a:t>
            </a:r>
            <a:r>
              <a:rPr lang="ru-RU" sz="1200" kern="1200">
                <a:solidFill>
                  <a:schemeClr val="tx1"/>
                </a:solidFill>
                <a:latin typeface="+mn-lt"/>
                <a:ea typeface="+mn-ea"/>
                <a:cs typeface="+mn-cs"/>
              </a:rPr>
              <a:t> правильнее было бы назвать не дешифратором, а преобразователем кодов.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Микропрограммный автомат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Микропрограммный автомат правомочно считать центральным узлом устройства управления. Именно он формирует последовательность сигналов управления, в соответствии с которыми производятся все действия, необходимые для выборки из памяти и выполнения команд. Исходной информацией для М П Автомата служат: декодированный код операции, состояние признаков (флагов), характеризующих результат предшествующих вычислений, а также внешние запросы на прерывание текущей программы и переход на программу обслуживания прерывания.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Арифметико-логическое устройство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Это устройство, как следует из его названия, предназначено для арифметической . и логической обработки данных. В машине, изображенной на рис. 3.1, оно содержит следующие узлы:</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Операционный блок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Операционный блок представляет собой ту часть АЛУ, которая, собственно, и выполняет арифметические и логические операции над поданными на вход операндами. Выбор </a:t>
            </a:r>
            <a:r>
              <a:rPr lang="ru-RU" sz="1200" kern="1200" err="1">
                <a:solidFill>
                  <a:schemeClr val="tx1"/>
                </a:solidFill>
                <a:latin typeface="+mn-lt"/>
                <a:ea typeface="+mn-ea"/>
                <a:cs typeface="+mn-cs"/>
              </a:rPr>
              <a:t>конкретйой</a:t>
            </a:r>
            <a:r>
              <a:rPr lang="ru-RU" sz="1200" kern="1200">
                <a:solidFill>
                  <a:schemeClr val="tx1"/>
                </a:solidFill>
                <a:latin typeface="+mn-lt"/>
                <a:ea typeface="+mn-ea"/>
                <a:cs typeface="+mn-cs"/>
              </a:rPr>
              <a:t> операции из возможного списка операций для данного ОПБ определяется кодом операции команды. В нашей В М код операции поступает непосредственно из регистра команды. В реальных машинах </a:t>
            </a:r>
            <a:r>
              <a:rPr lang="ru-RU" sz="1200" kern="1200" err="1">
                <a:solidFill>
                  <a:schemeClr val="tx1"/>
                </a:solidFill>
                <a:latin typeface="+mn-lt"/>
                <a:ea typeface="+mn-ea"/>
                <a:cs typeface="+mn-cs"/>
              </a:rPr>
              <a:t>КОп</a:t>
            </a:r>
            <a:r>
              <a:rPr lang="ru-RU" sz="1200" kern="1200">
                <a:solidFill>
                  <a:schemeClr val="tx1"/>
                </a:solidFill>
                <a:latin typeface="+mn-lt"/>
                <a:ea typeface="+mn-ea"/>
                <a:cs typeface="+mn-cs"/>
              </a:rPr>
              <a:t> зачастую преобразуется в МПА в иную форму и уже из микропрограммного автомата поступает в АЛУ. Операционные блоки современных АЛУ строятся как комбинационные схемы, то есть они не обладают внутренней памятью и до момента сохранения результата операнды должны присутствовать на входе блока.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Регистры операндов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 Регистры РХ и PY обеспечивают сохранение операндов на входе операционного блока вплоть до получения результата операции и его записи (в нашем случае в аккумулятор).</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Регистр признаков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Регистр признаков (Р П </a:t>
            </a:r>
            <a:r>
              <a:rPr lang="ru-RU" sz="1200" kern="1200" err="1">
                <a:solidFill>
                  <a:schemeClr val="tx1"/>
                </a:solidFill>
                <a:latin typeface="+mn-lt"/>
                <a:ea typeface="+mn-ea"/>
                <a:cs typeface="+mn-cs"/>
              </a:rPr>
              <a:t>р</a:t>
            </a:r>
            <a:r>
              <a:rPr lang="ru-RU" sz="1200" kern="1200">
                <a:solidFill>
                  <a:schemeClr val="tx1"/>
                </a:solidFill>
                <a:latin typeface="+mn-lt"/>
                <a:ea typeface="+mn-ea"/>
                <a:cs typeface="+mn-cs"/>
              </a:rPr>
              <a:t> </a:t>
            </a:r>
            <a:r>
              <a:rPr lang="ru-RU" sz="1200" kern="1200" err="1">
                <a:solidFill>
                  <a:schemeClr val="tx1"/>
                </a:solidFill>
                <a:latin typeface="+mn-lt"/>
                <a:ea typeface="+mn-ea"/>
                <a:cs typeface="+mn-cs"/>
              </a:rPr>
              <a:t>з</a:t>
            </a:r>
            <a:r>
              <a:rPr lang="ru-RU" sz="1200" kern="1200">
                <a:solidFill>
                  <a:schemeClr val="tx1"/>
                </a:solidFill>
                <a:latin typeface="+mn-lt"/>
                <a:ea typeface="+mn-ea"/>
                <a:cs typeface="+mn-cs"/>
              </a:rPr>
              <a:t>) предназначен для фиксации и хранения признаков (флагов), характеризующих результат последней выполненной арифметической или логической операции. Такие признаки могут информировать о равенстве результата нулю, о знаке результата, о возникновении переноса из старшего разряда, переполнении разрядной сетки и т. д. Содержимое </a:t>
            </a:r>
            <a:r>
              <a:rPr lang="ru-RU" sz="1200" kern="1200" err="1">
                <a:solidFill>
                  <a:schemeClr val="tx1"/>
                </a:solidFill>
                <a:latin typeface="+mn-lt"/>
                <a:ea typeface="+mn-ea"/>
                <a:cs typeface="+mn-cs"/>
              </a:rPr>
              <a:t>РПрз</a:t>
            </a:r>
            <a:r>
              <a:rPr lang="ru-RU" sz="1200" kern="1200">
                <a:solidFill>
                  <a:schemeClr val="tx1"/>
                </a:solidFill>
                <a:latin typeface="+mn-lt"/>
                <a:ea typeface="+mn-ea"/>
                <a:cs typeface="+mn-cs"/>
              </a:rPr>
              <a:t> обычно используется устройством управления для реализации условных переходов по результатам операций АЛУ. Под каждый из возможных признаков отводится один разряд Р П </a:t>
            </a:r>
            <a:r>
              <a:rPr lang="ru-RU" sz="1200" kern="1200" err="1">
                <a:solidFill>
                  <a:schemeClr val="tx1"/>
                </a:solidFill>
                <a:latin typeface="+mn-lt"/>
                <a:ea typeface="+mn-ea"/>
                <a:cs typeface="+mn-cs"/>
              </a:rPr>
              <a:t>р</a:t>
            </a:r>
            <a:r>
              <a:rPr lang="ru-RU" sz="1200" kern="1200">
                <a:solidFill>
                  <a:schemeClr val="tx1"/>
                </a:solidFill>
                <a:latin typeface="+mn-lt"/>
                <a:ea typeface="+mn-ea"/>
                <a:cs typeface="+mn-cs"/>
              </a:rPr>
              <a:t> </a:t>
            </a:r>
            <a:r>
              <a:rPr lang="ru-RU" sz="1200" kern="1200" err="1">
                <a:solidFill>
                  <a:schemeClr val="tx1"/>
                </a:solidFill>
                <a:latin typeface="+mn-lt"/>
                <a:ea typeface="+mn-ea"/>
                <a:cs typeface="+mn-cs"/>
              </a:rPr>
              <a:t>з</a:t>
            </a:r>
            <a:r>
              <a:rPr lang="ru-RU" sz="1200" kern="1200">
                <a:solidFill>
                  <a:schemeClr val="tx1"/>
                </a:solidFill>
                <a:latin typeface="+mn-lt"/>
                <a:ea typeface="+mn-ea"/>
                <a:cs typeface="+mn-cs"/>
              </a:rPr>
              <a:t>. </a:t>
            </a:r>
          </a:p>
          <a:p>
            <a:r>
              <a:rPr lang="ru-RU" sz="1200" kern="1200">
                <a:solidFill>
                  <a:schemeClr val="tx1"/>
                </a:solidFill>
                <a:latin typeface="+mn-lt"/>
                <a:ea typeface="+mn-ea"/>
                <a:cs typeface="+mn-cs"/>
              </a:rPr>
              <a:t>Формирование признаков осуществляется блоком формирования состояний регистра признаков, который может входить в состав ОПБ либо реализуется в виде внешней схемы, располагаемой между операционным блоком и Р П </a:t>
            </a:r>
            <a:r>
              <a:rPr lang="ru-RU" sz="1200" kern="1200" err="1">
                <a:solidFill>
                  <a:schemeClr val="tx1"/>
                </a:solidFill>
                <a:latin typeface="+mn-lt"/>
                <a:ea typeface="+mn-ea"/>
                <a:cs typeface="+mn-cs"/>
              </a:rPr>
              <a:t>р</a:t>
            </a:r>
            <a:r>
              <a:rPr lang="ru-RU" sz="1200" kern="1200">
                <a:solidFill>
                  <a:schemeClr val="tx1"/>
                </a:solidFill>
                <a:latin typeface="+mn-lt"/>
                <a:ea typeface="+mn-ea"/>
                <a:cs typeface="+mn-cs"/>
              </a:rPr>
              <a:t> </a:t>
            </a:r>
            <a:r>
              <a:rPr lang="ru-RU" sz="1200" kern="1200" err="1">
                <a:solidFill>
                  <a:schemeClr val="tx1"/>
                </a:solidFill>
                <a:latin typeface="+mn-lt"/>
                <a:ea typeface="+mn-ea"/>
                <a:cs typeface="+mn-cs"/>
              </a:rPr>
              <a:t>з</a:t>
            </a:r>
            <a:r>
              <a:rPr lang="ru-RU" sz="1200" kern="1200">
                <a:solidFill>
                  <a:schemeClr val="tx1"/>
                </a:solidFill>
                <a:latin typeface="+mn-lt"/>
                <a:ea typeface="+mn-ea"/>
                <a:cs typeface="+mn-cs"/>
              </a:rPr>
              <a:t>.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Аккумулятор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Аккумулятор (</a:t>
            </a:r>
            <a:r>
              <a:rPr lang="ru-RU" sz="1200" kern="1200" err="1">
                <a:solidFill>
                  <a:schemeClr val="tx1"/>
                </a:solidFill>
                <a:latin typeface="+mn-lt"/>
                <a:ea typeface="+mn-ea"/>
                <a:cs typeface="+mn-cs"/>
              </a:rPr>
              <a:t>Акк</a:t>
            </a:r>
            <a:r>
              <a:rPr lang="ru-RU" sz="1200" kern="1200">
                <a:solidFill>
                  <a:schemeClr val="tx1"/>
                </a:solidFill>
                <a:latin typeface="+mn-lt"/>
                <a:ea typeface="+mn-ea"/>
                <a:cs typeface="+mn-cs"/>
              </a:rPr>
              <a:t>) - это регистр, на который возлагаются самые разнообразные функции. Так, в него предварительно загружается один из операндов, участвующих в арифметической или логической операции. В </a:t>
            </a:r>
            <a:r>
              <a:rPr lang="ru-RU" sz="1200" kern="1200" err="1">
                <a:solidFill>
                  <a:schemeClr val="tx1"/>
                </a:solidFill>
                <a:latin typeface="+mn-lt"/>
                <a:ea typeface="+mn-ea"/>
                <a:cs typeface="+mn-cs"/>
              </a:rPr>
              <a:t>Акк</a:t>
            </a:r>
            <a:r>
              <a:rPr lang="ru-RU" sz="1200" kern="1200">
                <a:solidFill>
                  <a:schemeClr val="tx1"/>
                </a:solidFill>
                <a:latin typeface="+mn-lt"/>
                <a:ea typeface="+mn-ea"/>
                <a:cs typeface="+mn-cs"/>
              </a:rPr>
              <a:t> может храниться результат предыдущей команды и в него же заносится результат очередной операции. Через </a:t>
            </a:r>
            <a:r>
              <a:rPr lang="ru-RU" sz="1200" kern="1200" err="1">
                <a:solidFill>
                  <a:schemeClr val="tx1"/>
                </a:solidFill>
                <a:latin typeface="+mn-lt"/>
                <a:ea typeface="+mn-ea"/>
                <a:cs typeface="+mn-cs"/>
              </a:rPr>
              <a:t>Акк</a:t>
            </a:r>
            <a:r>
              <a:rPr lang="ru-RU" sz="1200" kern="1200">
                <a:solidFill>
                  <a:schemeClr val="tx1"/>
                </a:solidFill>
                <a:latin typeface="+mn-lt"/>
                <a:ea typeface="+mn-ea"/>
                <a:cs typeface="+mn-cs"/>
              </a:rPr>
              <a:t> зачастую производятся операции ввода и вывода. </a:t>
            </a:r>
          </a:p>
          <a:p>
            <a:r>
              <a:rPr lang="ru-RU" sz="1200" kern="1200">
                <a:solidFill>
                  <a:schemeClr val="tx1"/>
                </a:solidFill>
                <a:latin typeface="+mn-lt"/>
                <a:ea typeface="+mn-ea"/>
                <a:cs typeface="+mn-cs"/>
              </a:rPr>
              <a:t>Строго говоря, аккумулятор в равной мере можно отнести как к АЛУ, так и к У У, а в В М с регистровой архитектурой его можно рассматривать как один из регистров общего назначения.</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Основная память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Вне зависимости от типа используемых микросхем основная память (ОП) представляет собой массив запоминающих элементов (ЗЭ), организованных в  виде ячеек, способных хранить некую единицу информации, обычно один байт. Каждая ячейка имеет уникальный адрес. Ячейки ОП организованы в виде матрицы, а выбор ячейки осуществляется путем подачи разрешающих сигналов на соответствующие строку и столбец этой матрицы. Это обеспечивается дешифратором адреса памяти, преобразующим поступивший из РАП адрес ячейки в разрешающие сигналы, подаваемые в горизонтальную и вертикальную линии, на пересечении которых расположена адресуемая ячейка. При современной емкости ОП для реализации данных сигналов приходится использовать несколько микросхем запоминающих устройств (ЗУ). В этих условиях процесс обращения к ячейке состоит из выбора нужной микросхемы (на основании старших разрядов адреса) и выбора ячейки внутри микросхемы (определяется младшими разрядами адреса). Первая часть процедуры производится внешними схемами, а вторая — внутри микросхем ЗУ.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Модуль ввода вывода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  Задачей М В В является обеспечение подключения к В М различных периферийных устройств (П У) и обмена информацией с ними. В рассматриваемом варианте М В В состоит из дешифратора номера порта ввода/вывода, множества портов ввода и множества портов вывода.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Порты ввода и порты вывода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Портом называют схему, ответственную за передачу информации  из периферийного устройства ввода в аккумулятор АЛУ (порт ввода) или из аккумулятора на периферийное устройство вывода (порт вывода). Схема обеспечивает электрическое и логическое сопряжение ВМ с подключенным к нему периферийным устройством.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Дешифратор номера порта ввода вывода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В модуле ввода вывода рассматриваемой ВМ предполагается, что каждое ПУ подключается к своему порту. Каждый порт имеет уникальный номер, который указывается в адресной части команд ввода вывода. Дешифратор номера порта ввода  вывода (Д В В) обеспечивает преобразование номера порта в сигнал, разрешающий операцию ввода или вывода на соответствующем порте. Непосредственно ввод (вывод) происходит при поступлении из М П А сигнала B в (Выв).</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1" kern="1200" err="1">
                <a:solidFill>
                  <a:schemeClr val="tx1"/>
                </a:solidFill>
                <a:latin typeface="+mn-lt"/>
                <a:ea typeface="+mn-ea"/>
                <a:cs typeface="+mn-cs"/>
              </a:rPr>
              <a:t>Цилькер</a:t>
            </a:r>
            <a:r>
              <a:rPr lang="ru-RU" sz="1200" b="1" kern="1200">
                <a:solidFill>
                  <a:schemeClr val="tx1"/>
                </a:solidFill>
                <a:latin typeface="+mn-lt"/>
                <a:ea typeface="+mn-ea"/>
                <a:cs typeface="+mn-cs"/>
              </a:rPr>
              <a:t> глава 3 </a:t>
            </a:r>
            <a:r>
              <a:rPr lang="ru-RU" sz="1200" b="1" kern="1200" err="1">
                <a:solidFill>
                  <a:schemeClr val="tx1"/>
                </a:solidFill>
                <a:latin typeface="+mn-lt"/>
                <a:ea typeface="+mn-ea"/>
                <a:cs typeface="+mn-cs"/>
              </a:rPr>
              <a:t>стр</a:t>
            </a:r>
            <a:r>
              <a:rPr lang="ru-RU" sz="1200" b="1" kern="1200">
                <a:solidFill>
                  <a:schemeClr val="tx1"/>
                </a:solidFill>
                <a:latin typeface="+mn-lt"/>
                <a:ea typeface="+mn-ea"/>
                <a:cs typeface="+mn-cs"/>
              </a:rPr>
              <a:t> 127</a:t>
            </a:r>
            <a:endParaRPr lang="ru-RU" sz="1200" kern="1200">
              <a:solidFill>
                <a:schemeClr val="tx1"/>
              </a:solidFill>
              <a:latin typeface="+mn-lt"/>
              <a:ea typeface="+mn-ea"/>
              <a:cs typeface="+mn-cs"/>
            </a:endParaRPr>
          </a:p>
          <a:p>
            <a:endParaRPr lang="ru-RU" sz="1200" kern="1200">
              <a:solidFill>
                <a:schemeClr val="tx1"/>
              </a:solidFill>
              <a:latin typeface="+mn-lt"/>
              <a:ea typeface="+mn-ea"/>
              <a:cs typeface="+mn-cs"/>
            </a:endParaRPr>
          </a:p>
          <a:p>
            <a:endParaRPr lang="ru-RU"/>
          </a:p>
          <a:p>
            <a:r>
              <a:rPr lang="ru-RU" sz="1200" b="1" kern="1200">
                <a:solidFill>
                  <a:schemeClr val="tx1"/>
                </a:solidFill>
                <a:latin typeface="+mn-lt"/>
                <a:ea typeface="+mn-ea"/>
                <a:cs typeface="+mn-cs"/>
              </a:rPr>
              <a:t>Цикл команды</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Программа в фон-неймановской ЭВМ реализуется центральным процессором (ЦП) посредством последовательного исполнения образующих эту программу команд. Действия, требуемые для выборки (извлечения из основной памяти) и выполнения команды, называют циклом команды. В общем случае цикл команды включает в себя несколько составляющих (этапов): </a:t>
            </a:r>
          </a:p>
          <a:p>
            <a:r>
              <a:rPr lang="ru-RU" sz="1200" kern="1200">
                <a:solidFill>
                  <a:schemeClr val="tx1"/>
                </a:solidFill>
                <a:latin typeface="+mn-lt"/>
                <a:ea typeface="+mn-ea"/>
                <a:cs typeface="+mn-cs"/>
              </a:rPr>
              <a:t>• выборку команды; </a:t>
            </a:r>
          </a:p>
          <a:p>
            <a:r>
              <a:rPr lang="ru-RU" sz="1200" kern="1200">
                <a:solidFill>
                  <a:schemeClr val="tx1"/>
                </a:solidFill>
                <a:latin typeface="+mn-lt"/>
                <a:ea typeface="+mn-ea"/>
                <a:cs typeface="+mn-cs"/>
              </a:rPr>
              <a:t>• формирование адреса следующей команды; </a:t>
            </a:r>
          </a:p>
          <a:p>
            <a:r>
              <a:rPr lang="ru-RU" sz="1200" kern="1200">
                <a:solidFill>
                  <a:schemeClr val="tx1"/>
                </a:solidFill>
                <a:latin typeface="+mn-lt"/>
                <a:ea typeface="+mn-ea"/>
                <a:cs typeface="+mn-cs"/>
              </a:rPr>
              <a:t>• декодирование команды; </a:t>
            </a:r>
          </a:p>
          <a:p>
            <a:r>
              <a:rPr lang="ru-RU" sz="1200" kern="1200">
                <a:solidFill>
                  <a:schemeClr val="tx1"/>
                </a:solidFill>
                <a:latin typeface="+mn-lt"/>
                <a:ea typeface="+mn-ea"/>
                <a:cs typeface="+mn-cs"/>
              </a:rPr>
              <a:t>• вычисление адресов операндов; </a:t>
            </a:r>
          </a:p>
          <a:p>
            <a:r>
              <a:rPr lang="ru-RU" sz="1200" kern="1200">
                <a:solidFill>
                  <a:schemeClr val="tx1"/>
                </a:solidFill>
                <a:latin typeface="+mn-lt"/>
                <a:ea typeface="+mn-ea"/>
                <a:cs typeface="+mn-cs"/>
              </a:rPr>
              <a:t>• выборку операндов; </a:t>
            </a:r>
          </a:p>
          <a:p>
            <a:r>
              <a:rPr lang="ru-RU" sz="1200" kern="1200">
                <a:solidFill>
                  <a:schemeClr val="tx1"/>
                </a:solidFill>
                <a:latin typeface="+mn-lt"/>
                <a:ea typeface="+mn-ea"/>
                <a:cs typeface="+mn-cs"/>
              </a:rPr>
              <a:t>• исполнение операции; </a:t>
            </a:r>
          </a:p>
          <a:p>
            <a:r>
              <a:rPr lang="ru-RU" sz="1200" kern="1200">
                <a:solidFill>
                  <a:schemeClr val="tx1"/>
                </a:solidFill>
                <a:latin typeface="+mn-lt"/>
                <a:ea typeface="+mn-ea"/>
                <a:cs typeface="+mn-cs"/>
              </a:rPr>
              <a:t>• запись результата. </a:t>
            </a:r>
          </a:p>
          <a:p>
            <a:r>
              <a:rPr lang="ru-RU" sz="1200" kern="1200">
                <a:solidFill>
                  <a:schemeClr val="tx1"/>
                </a:solidFill>
                <a:latin typeface="+mn-lt"/>
                <a:ea typeface="+mn-ea"/>
                <a:cs typeface="+mn-cs"/>
              </a:rPr>
              <a:t>Перечисленные этапы выполнения команды в дальнейшем будем называть стандартным циклом команды. Отметим, что не все из этапов присутствуют при выполнении любой команды (зависит от типа команды), тем не менее этапы выборки, декодирования, формирования адреса следующей команды и исполнения имеют место всегда. </a:t>
            </a:r>
          </a:p>
          <a:p>
            <a:r>
              <a:rPr lang="ru-RU" sz="1200" kern="1200">
                <a:solidFill>
                  <a:schemeClr val="tx1"/>
                </a:solidFill>
                <a:latin typeface="+mn-lt"/>
                <a:ea typeface="+mn-ea"/>
                <a:cs typeface="+mn-cs"/>
              </a:rPr>
              <a:t>В определенных ситуациях возможны еще два этапа: </a:t>
            </a:r>
          </a:p>
          <a:p>
            <a:r>
              <a:rPr lang="ru-RU" sz="1200" kern="1200">
                <a:solidFill>
                  <a:schemeClr val="tx1"/>
                </a:solidFill>
                <a:latin typeface="+mn-lt"/>
                <a:ea typeface="+mn-ea"/>
                <a:cs typeface="+mn-cs"/>
              </a:rPr>
              <a:t>• косвенная адресация; </a:t>
            </a:r>
          </a:p>
          <a:p>
            <a:r>
              <a:rPr lang="ru-RU" sz="1200" kern="1200">
                <a:solidFill>
                  <a:schemeClr val="tx1"/>
                </a:solidFill>
                <a:latin typeface="+mn-lt"/>
                <a:ea typeface="+mn-ea"/>
                <a:cs typeface="+mn-cs"/>
              </a:rPr>
              <a:t>• реакция на прерывание.</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Стандартный цикл команды</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Кратко охарактеризуем каждый из вышеперечисленных этапов стандартного цикла команды. При изучении данного материала следует учитывать, что приводимое описание имеет целью лишь дать представление о сущности каждого из этапов.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Этап выборки команды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Цикл любой команды начинается с того, что центральный процессор извлекает команду из памяти, используя адрес, хранящийся в счетчике команд (СК). Двоичный код команды помещается в регистр команды (РК) и с этого момента становится «видимым» для процессора. Без учета промежуточных пересылок и сигналов управления это можно описать следующим образом: РК := ОП . </a:t>
            </a:r>
          </a:p>
          <a:p>
            <a:r>
              <a:rPr lang="ru-RU" sz="1200" kern="1200">
                <a:solidFill>
                  <a:schemeClr val="tx1"/>
                </a:solidFill>
                <a:latin typeface="+mn-lt"/>
                <a:ea typeface="+mn-ea"/>
                <a:cs typeface="+mn-cs"/>
              </a:rPr>
              <a:t>Приведенная запись охватывает весь этап выборки, если длина команды совпадает с разрядностью ячейки памяти. В то же время система команд многих ВМ предполагает несколько форматов команд, причем в разных форматах команда может занимать 2 или более ячеек, а этап выборки команды можно считать завершенным лишь после того, как в РК будет помещен полный код команды. Информация о фактической длине команды содержится в полях кода операции и способа адресации. Обычно эти поля располагают в первом слове кода команды, и для выяснения необходимости продолжения процесса выборки необходимо предварительное декодирование их содержимого. Такое декодирование может быть произведено после того, как первое слово кода команды окажется в РК. В случае многословного формата команды процесс выборки продолжается вплоть до занесения в РК всех слов команды. Например, для 16-разрядной команды, занимающей две 8-разрядные ячейки памяти, выборку можно описать так: </a:t>
            </a:r>
          </a:p>
          <a:p>
            <a:r>
              <a:rPr lang="ru-RU" sz="1200" kern="1200" err="1">
                <a:solidFill>
                  <a:schemeClr val="tx1"/>
                </a:solidFill>
                <a:latin typeface="+mn-lt"/>
                <a:ea typeface="+mn-ea"/>
                <a:cs typeface="+mn-cs"/>
              </a:rPr>
              <a:t>ПСтРК:РК</a:t>
            </a:r>
            <a:r>
              <a:rPr lang="ru-RU" sz="1200" kern="1200">
                <a:solidFill>
                  <a:schemeClr val="tx1"/>
                </a:solidFill>
                <a:latin typeface="+mn-lt"/>
                <a:ea typeface="+mn-ea"/>
                <a:cs typeface="+mn-cs"/>
              </a:rPr>
              <a:t>(15-8):=0П[(СК)]; +1СК:СК:=СК + 1; </a:t>
            </a:r>
            <a:r>
              <a:rPr lang="ru-RU" sz="1200" kern="1200" err="1">
                <a:solidFill>
                  <a:schemeClr val="tx1"/>
                </a:solidFill>
                <a:latin typeface="+mn-lt"/>
                <a:ea typeface="+mn-ea"/>
                <a:cs typeface="+mn-cs"/>
              </a:rPr>
              <a:t>ПМлРК:РК</a:t>
            </a:r>
            <a:r>
              <a:rPr lang="ru-RU" sz="1200" kern="1200">
                <a:solidFill>
                  <a:schemeClr val="tx1"/>
                </a:solidFill>
                <a:latin typeface="+mn-lt"/>
                <a:ea typeface="+mn-ea"/>
                <a:cs typeface="+mn-cs"/>
              </a:rPr>
              <a:t>(7-0):=ОП[(СК)].</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Этап формирования адреса следующей команды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Для фон-неймановских машин характерно размещение соседних команд программы в смежных ячейках памяти. Если извлеченная команда не нарушает естественного порядка выполнения программы, для вычисления адреса следующей выполняемой команды достаточно увеличить содержимое счетчика команд на длину текущей команды, представленную количеством занимаемых кодом команды ячеек памяти. Для однословной команды это описывается микрооперацией: +1СК: СК := СК +. </a:t>
            </a:r>
          </a:p>
          <a:p>
            <a:r>
              <a:rPr lang="ru-RU" sz="1200" kern="1200">
                <a:solidFill>
                  <a:schemeClr val="tx1"/>
                </a:solidFill>
                <a:latin typeface="+mn-lt"/>
                <a:ea typeface="+mn-ea"/>
                <a:cs typeface="+mn-cs"/>
              </a:rPr>
              <a:t>Длина команды, а также то, способна ли она изменить естественный порядок выполнения команд программы, выясняются в ходе ранее упоминавшегося предварительного декодирования. Если извлеченная команда способна изменить последовательность выполнения программы (команда условного или безусловного перехода, вызова процедуры и т. п.), процесс формирования адреса следующей команды переносится этап исполнения операции. В силу сказанного, в ряде ВМ рассматриваемый этап цикла команды следует не за выборкой команды, а находится в конце цикла. </a:t>
            </a:r>
          </a:p>
          <a:p>
            <a:r>
              <a:rPr lang="ru-RU" sz="1200" b="1" kern="1200">
                <a:solidFill>
                  <a:schemeClr val="tx1"/>
                </a:solidFill>
                <a:latin typeface="+mn-lt"/>
                <a:ea typeface="+mn-ea"/>
                <a:cs typeface="+mn-cs"/>
              </a:rPr>
              <a:t>Этап декодирования команды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После выборки команды она должна быть декодирована, для чего ЦП расшифровывает находящийся в РК код команды. В результате декодирования выясняются следующие моменты: </a:t>
            </a:r>
          </a:p>
          <a:p>
            <a:r>
              <a:rPr lang="ru-RU" sz="1200" kern="1200">
                <a:solidFill>
                  <a:schemeClr val="tx1"/>
                </a:solidFill>
                <a:latin typeface="+mn-lt"/>
                <a:ea typeface="+mn-ea"/>
                <a:cs typeface="+mn-cs"/>
              </a:rPr>
              <a:t>• находится ли в РК полный код команды или требуется дозагрузка остальных слов команды; </a:t>
            </a:r>
          </a:p>
          <a:p>
            <a:r>
              <a:rPr lang="ru-RU" sz="1200" kern="1200">
                <a:solidFill>
                  <a:schemeClr val="tx1"/>
                </a:solidFill>
                <a:latin typeface="+mn-lt"/>
                <a:ea typeface="+mn-ea"/>
                <a:cs typeface="+mn-cs"/>
              </a:rPr>
              <a:t>• какие последующие действия нужны для выполнения данной команды; </a:t>
            </a:r>
          </a:p>
          <a:p>
            <a:r>
              <a:rPr lang="ru-RU" sz="1200" kern="1200">
                <a:solidFill>
                  <a:schemeClr val="tx1"/>
                </a:solidFill>
                <a:latin typeface="+mn-lt"/>
                <a:ea typeface="+mn-ea"/>
                <a:cs typeface="+mn-cs"/>
              </a:rPr>
              <a:t>• если команда использует операнды, то откуда они должны быть взяты (номер регистра или адрес ячейки основной памяти);  </a:t>
            </a:r>
          </a:p>
          <a:p>
            <a:r>
              <a:rPr lang="ru-RU" sz="1200" kern="1200">
                <a:solidFill>
                  <a:schemeClr val="tx1"/>
                </a:solidFill>
                <a:latin typeface="+mn-lt"/>
                <a:ea typeface="+mn-ea"/>
                <a:cs typeface="+mn-cs"/>
              </a:rPr>
              <a:t>• если команда формирует результат, то куда этот результат должен быть направлен. </a:t>
            </a:r>
          </a:p>
          <a:p>
            <a:r>
              <a:rPr lang="ru-RU" sz="1200" kern="1200">
                <a:solidFill>
                  <a:schemeClr val="tx1"/>
                </a:solidFill>
                <a:latin typeface="+mn-lt"/>
                <a:ea typeface="+mn-ea"/>
                <a:cs typeface="+mn-cs"/>
              </a:rPr>
              <a:t>Ответы на два первых вопроса дает расшифровка кода операции, результатом которой может быть унитарный код, где каждый разряд соответствует одной из команд, что можно описать в виде </a:t>
            </a:r>
            <a:r>
              <a:rPr lang="ru-RU" sz="1200" kern="1200" err="1">
                <a:solidFill>
                  <a:schemeClr val="tx1"/>
                </a:solidFill>
                <a:latin typeface="+mn-lt"/>
                <a:ea typeface="+mn-ea"/>
                <a:cs typeface="+mn-cs"/>
              </a:rPr>
              <a:t>УнитК:=decod</a:t>
            </a:r>
            <a:r>
              <a:rPr lang="ru-RU" sz="1200" kern="1200">
                <a:solidFill>
                  <a:schemeClr val="tx1"/>
                </a:solidFill>
                <a:latin typeface="+mn-lt"/>
                <a:ea typeface="+mn-ea"/>
                <a:cs typeface="+mn-cs"/>
              </a:rPr>
              <a:t>(</a:t>
            </a:r>
            <a:r>
              <a:rPr lang="ru-RU" sz="1200" kern="1200" err="1">
                <a:solidFill>
                  <a:schemeClr val="tx1"/>
                </a:solidFill>
                <a:latin typeface="+mn-lt"/>
                <a:ea typeface="+mn-ea"/>
                <a:cs typeface="+mn-cs"/>
              </a:rPr>
              <a:t>Koп</a:t>
            </a:r>
            <a:r>
              <a:rPr lang="ru-RU" sz="1200" kern="1200">
                <a:solidFill>
                  <a:schemeClr val="tx1"/>
                </a:solidFill>
                <a:latin typeface="+mn-lt"/>
                <a:ea typeface="+mn-ea"/>
                <a:cs typeface="+mn-cs"/>
              </a:rPr>
              <a:t>). На практике вместо унитарного кода могут встретиться самые разнообразные формы представления результатов декодирования, например адрес ячейки специальной управляющей памяти, где хранится первая микрокоманда микропрограммы для реализации указанной в команде операции. </a:t>
            </a:r>
          </a:p>
          <a:p>
            <a:r>
              <a:rPr lang="ru-RU" sz="1200" kern="1200">
                <a:solidFill>
                  <a:schemeClr val="tx1"/>
                </a:solidFill>
                <a:latin typeface="+mn-lt"/>
                <a:ea typeface="+mn-ea"/>
                <a:cs typeface="+mn-cs"/>
              </a:rPr>
              <a:t>Полное выяснение всех аспектов команды, помимо расшифровки кода операции, требует также анализа адресной части команды, включая поле способа адресации. </a:t>
            </a:r>
          </a:p>
          <a:p>
            <a:r>
              <a:rPr lang="ru-RU" sz="1200" kern="1200">
                <a:solidFill>
                  <a:schemeClr val="tx1"/>
                </a:solidFill>
                <a:latin typeface="+mn-lt"/>
                <a:ea typeface="+mn-ea"/>
                <a:cs typeface="+mn-cs"/>
              </a:rPr>
              <a:t>По результатам декодирования производится подготовка электронных схем ВМ к выполнению предписанных командой действий.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Этап вычисления адресов операндов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Этап имеет место, если в процессе декодирования команды выясняется, что команда использует операнды. Если операнды размещаются в основной памяти, осуществляется вычисление их исполнительных адресов, с учетом указанного в команде способа адресации. Так, в случае индексной адресации для получения исполнительного адреса производится суммирование содержимого адресной части команды и содержимого индексного регистра.</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Этап выборки операндов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Вычисленные на предыдущем этапе исполнительные адреса используются для считывания операндов из памяти и занесения в определенные регистры процессора. Например, в случае арифметической команды операнд после извлечения из памяти может быть загружен во входной регистр АЛУ. Однако чаще операнды предварительно заносятся в специальные вспомогательные регистры процессора, а их пересылка на вход АЛУ происходит на этапе исполнения операции.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Этап исполнения операции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На этом этапе реализуется указанная в команде операция. В силу различия сущности каждой из команд ВМ, содержание этого этапа также сугубо индивидуально. Этапы исполнения некоторых команд будут рассмотрены ниже на примере выполнения учебной программы для приведенной на рис. 3.1 гипотетической вычислительной машины. </a:t>
            </a:r>
          </a:p>
          <a:p>
            <a:r>
              <a:rPr lang="ru-RU" sz="1200" kern="1200">
                <a:solidFill>
                  <a:schemeClr val="tx1"/>
                </a:solidFill>
                <a:latin typeface="+mn-lt"/>
                <a:ea typeface="+mn-ea"/>
                <a:cs typeface="+mn-cs"/>
              </a:rPr>
              <a:t> </a:t>
            </a:r>
          </a:p>
          <a:p>
            <a:r>
              <a:rPr lang="ru-RU" sz="1200" b="1" kern="1200">
                <a:solidFill>
                  <a:schemeClr val="tx1"/>
                </a:solidFill>
                <a:latin typeface="+mn-lt"/>
                <a:ea typeface="+mn-ea"/>
                <a:cs typeface="+mn-cs"/>
              </a:rPr>
              <a:t>Этап записи результата </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Этап записи результата присутствует в цикле тех команд, которые предполагают занесение результата в регистр или ячейку основной памяти. Фактически его можно считать частью этапа исполнения, особенно для тех команд, которые помещают результат сразу в несколько мест. </a:t>
            </a:r>
          </a:p>
          <a:p>
            <a:r>
              <a:rPr lang="ru-RU" sz="1200" kern="1200">
                <a:solidFill>
                  <a:schemeClr val="tx1"/>
                </a:solidFill>
                <a:latin typeface="+mn-lt"/>
                <a:ea typeface="+mn-ea"/>
                <a:cs typeface="+mn-cs"/>
              </a:rPr>
              <a:t> </a:t>
            </a:r>
            <a:r>
              <a:rPr lang="ru-RU" sz="1200" b="1" kern="1200" err="1">
                <a:solidFill>
                  <a:schemeClr val="tx1"/>
                </a:solidFill>
                <a:latin typeface="+mn-lt"/>
                <a:ea typeface="+mn-ea"/>
                <a:cs typeface="+mn-cs"/>
              </a:rPr>
              <a:t>Цилькер</a:t>
            </a:r>
            <a:r>
              <a:rPr lang="ru-RU" sz="1200" b="1" kern="1200">
                <a:solidFill>
                  <a:schemeClr val="tx1"/>
                </a:solidFill>
                <a:latin typeface="+mn-lt"/>
                <a:ea typeface="+mn-ea"/>
                <a:cs typeface="+mn-cs"/>
              </a:rPr>
              <a:t> глава 3, </a:t>
            </a:r>
            <a:r>
              <a:rPr lang="ru-RU" sz="1200" b="1" kern="1200" err="1">
                <a:solidFill>
                  <a:schemeClr val="tx1"/>
                </a:solidFill>
                <a:latin typeface="+mn-lt"/>
                <a:ea typeface="+mn-ea"/>
                <a:cs typeface="+mn-cs"/>
              </a:rPr>
              <a:t>стр</a:t>
            </a:r>
            <a:r>
              <a:rPr lang="ru-RU" sz="1200" b="1" kern="1200">
                <a:solidFill>
                  <a:schemeClr val="tx1"/>
                </a:solidFill>
                <a:latin typeface="+mn-lt"/>
                <a:ea typeface="+mn-ea"/>
                <a:cs typeface="+mn-cs"/>
              </a:rPr>
              <a:t> 138.</a:t>
            </a:r>
            <a:endParaRPr lang="ru-RU" sz="1200" kern="1200">
              <a:solidFill>
                <a:schemeClr val="tx1"/>
              </a:solidFill>
              <a:latin typeface="+mn-lt"/>
              <a:ea typeface="+mn-ea"/>
              <a:cs typeface="+mn-cs"/>
            </a:endParaRPr>
          </a:p>
          <a:p>
            <a:r>
              <a:rPr lang="ru-RU" sz="1200" kern="1200">
                <a:solidFill>
                  <a:schemeClr val="tx1"/>
                </a:solidFill>
                <a:latin typeface="+mn-lt"/>
                <a:ea typeface="+mn-ea"/>
                <a:cs typeface="+mn-cs"/>
              </a:rPr>
              <a:t> </a:t>
            </a:r>
          </a:p>
          <a:p>
            <a:endParaRPr lang="ru-RU"/>
          </a:p>
        </p:txBody>
      </p:sp>
      <p:sp>
        <p:nvSpPr>
          <p:cNvPr id="4" name="Номер слайда 3"/>
          <p:cNvSpPr>
            <a:spLocks noGrp="1"/>
          </p:cNvSpPr>
          <p:nvPr>
            <p:ph type="sldNum" sz="quarter" idx="10"/>
          </p:nvPr>
        </p:nvSpPr>
        <p:spPr/>
        <p:txBody>
          <a:bodyPr/>
          <a:lstStyle/>
          <a:p>
            <a:fld id="{1F768707-7455-4FC4-B6AC-D5B398EEF968}" type="slidenum">
              <a:rPr lang="ru-RU" smtClean="0"/>
              <a:pPr/>
              <a:t>5</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fld id="{1C253BD3-DB6A-4E74-B90F-069F03B0B22D}" type="slidenum">
              <a:rPr lang="ru-RU" sz="1200" i="0" kern="1200" smtClean="0">
                <a:solidFill>
                  <a:schemeClr val="tx1"/>
                </a:solidFill>
                <a:effectLst/>
                <a:latin typeface="+mn-lt"/>
                <a:ea typeface="+mn-ea"/>
                <a:cs typeface="+mn-cs"/>
              </a:rPr>
              <a:pPr/>
              <a:t>8</a:t>
            </a:fld>
            <a:r>
              <a:rPr lang="ru-RU" sz="1200" i="0" kern="1200">
                <a:solidFill>
                  <a:schemeClr val="tx1"/>
                </a:solidFill>
                <a:effectLst/>
                <a:latin typeface="+mn-lt"/>
                <a:ea typeface="+mn-ea"/>
                <a:cs typeface="+mn-cs"/>
              </a:rPr>
              <a:t>    Уровень 0 — это аппаратное обеспечение машины. Его электронные схемы исполняют </a:t>
            </a:r>
            <a:r>
              <a:rPr lang="ru-RU" sz="1200" i="0" kern="1200" err="1">
                <a:solidFill>
                  <a:schemeClr val="tx1"/>
                </a:solidFill>
                <a:effectLst/>
                <a:latin typeface="+mn-lt"/>
                <a:ea typeface="+mn-ea"/>
                <a:cs typeface="+mn-cs"/>
              </a:rPr>
              <a:t>машиннозависимые</a:t>
            </a:r>
            <a:r>
              <a:rPr lang="ru-RU" sz="1200" i="0" kern="1200">
                <a:solidFill>
                  <a:schemeClr val="tx1"/>
                </a:solidFill>
                <a:effectLst/>
                <a:latin typeface="+mn-lt"/>
                <a:ea typeface="+mn-ea"/>
                <a:cs typeface="+mn-cs"/>
              </a:rPr>
              <a:t> программы уровня 1. Ради полноты нужно упомянуть о существовании еще одного уровня, который расположен ниже нулевого. Этот уровень не показан на рис. 1.2, так как он попадает в сферу электронной техники и, следовательно, не рассматривается в этой книге. Он называется </a:t>
            </a:r>
            <a:r>
              <a:rPr lang="ru-RU" sz="1200" b="1" i="0" kern="1200">
                <a:solidFill>
                  <a:schemeClr val="tx1"/>
                </a:solidFill>
                <a:effectLst/>
                <a:latin typeface="+mn-lt"/>
                <a:ea typeface="+mn-ea"/>
                <a:cs typeface="+mn-cs"/>
              </a:rPr>
              <a:t>уровнем физических устройств</a:t>
            </a:r>
            <a:r>
              <a:rPr lang="ru-RU" sz="1200" i="0" kern="1200">
                <a:solidFill>
                  <a:schemeClr val="tx1"/>
                </a:solidFill>
                <a:effectLst/>
                <a:latin typeface="+mn-lt"/>
                <a:ea typeface="+mn-ea"/>
                <a:cs typeface="+mn-cs"/>
              </a:rPr>
              <a:t>. На этом уровне находятся транзисторы, которые для разработчиков компьютеров являются примитивами. Если кого-то заинтересует, как работают транзисторы, ему придется обратиться к области физики твердого тела.</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На самом нижнем уровне из тех, что мы будем изучать, а именно на </a:t>
            </a:r>
            <a:r>
              <a:rPr lang="ru-RU" sz="1200" b="1" i="0" kern="1200">
                <a:solidFill>
                  <a:schemeClr val="tx1"/>
                </a:solidFill>
                <a:effectLst/>
                <a:latin typeface="+mn-lt"/>
                <a:ea typeface="+mn-ea"/>
                <a:cs typeface="+mn-cs"/>
              </a:rPr>
              <a:t>цифровом логическом уровне</a:t>
            </a:r>
            <a:r>
              <a:rPr lang="ru-RU" sz="1200" i="0" kern="1200">
                <a:solidFill>
                  <a:schemeClr val="tx1"/>
                </a:solidFill>
                <a:effectLst/>
                <a:latin typeface="+mn-lt"/>
                <a:ea typeface="+mn-ea"/>
                <a:cs typeface="+mn-cs"/>
              </a:rPr>
              <a:t>, объекты называются </a:t>
            </a:r>
            <a:r>
              <a:rPr lang="ru-RU" sz="1200" b="1" i="0" kern="1200">
                <a:solidFill>
                  <a:schemeClr val="tx1"/>
                </a:solidFill>
                <a:effectLst/>
                <a:latin typeface="+mn-lt"/>
                <a:ea typeface="+mn-ea"/>
                <a:cs typeface="+mn-cs"/>
              </a:rPr>
              <a:t>вентилями</a:t>
            </a:r>
            <a:r>
              <a:rPr lang="ru-RU" sz="1200" i="0" kern="1200">
                <a:solidFill>
                  <a:schemeClr val="tx1"/>
                </a:solidFill>
                <a:effectLst/>
                <a:latin typeface="+mn-lt"/>
                <a:ea typeface="+mn-ea"/>
                <a:cs typeface="+mn-cs"/>
              </a:rPr>
              <a:t>. Хотя вентили строятся из аналоговых компонентов (таких как транзисторы), они могут быть точно смоделированы как цифровые устройства. </a:t>
            </a:r>
          </a:p>
          <a:p>
            <a:r>
              <a:rPr lang="ru-RU" sz="1200" i="0" kern="1200">
                <a:solidFill>
                  <a:schemeClr val="tx1"/>
                </a:solidFill>
                <a:effectLst/>
                <a:latin typeface="+mn-lt"/>
                <a:ea typeface="+mn-ea"/>
                <a:cs typeface="+mn-cs"/>
              </a:rPr>
              <a:t>Каждый вентиль формируется из нескольких транзисторов. Несколько вентилей формируют 1 бит памяти, который может содержать 0 или 1. Биты памяти, объединенные в группы, например, по 16, 32 или 64, формируют </a:t>
            </a:r>
            <a:r>
              <a:rPr lang="ru-RU" sz="1200" b="1" i="0" kern="1200">
                <a:solidFill>
                  <a:schemeClr val="tx1"/>
                </a:solidFill>
                <a:effectLst/>
                <a:latin typeface="+mn-lt"/>
                <a:ea typeface="+mn-ea"/>
                <a:cs typeface="+mn-cs"/>
              </a:rPr>
              <a:t>регистры</a:t>
            </a:r>
            <a:r>
              <a:rPr lang="ru-RU" sz="1200" i="0" kern="1200">
                <a:solidFill>
                  <a:schemeClr val="tx1"/>
                </a:solidFill>
                <a:effectLst/>
                <a:latin typeface="+mn-lt"/>
                <a:ea typeface="+mn-ea"/>
                <a:cs typeface="+mn-cs"/>
              </a:rPr>
              <a:t>. Каждый регистр может содержать одно двоичное число в определенном диапазоне. Из вентилей также может строиться само ядро вычислительной системы. Вентили</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и цифровой логический уровень подробно рассматриваются в главе 3. </a:t>
            </a:r>
          </a:p>
          <a:p>
            <a:r>
              <a:rPr lang="ru-RU" sz="1200" i="0" kern="1200">
                <a:solidFill>
                  <a:schemeClr val="tx1"/>
                </a:solidFill>
                <a:effectLst/>
                <a:latin typeface="+mn-lt"/>
                <a:ea typeface="+mn-ea"/>
                <a:cs typeface="+mn-cs"/>
              </a:rPr>
              <a:t>Уровень 1</a:t>
            </a:r>
          </a:p>
          <a:p>
            <a:r>
              <a:rPr lang="ru-RU" sz="1200" i="0" kern="1200">
                <a:solidFill>
                  <a:schemeClr val="tx1"/>
                </a:solidFill>
                <a:effectLst/>
                <a:latin typeface="+mn-lt"/>
                <a:ea typeface="+mn-ea"/>
                <a:cs typeface="+mn-cs"/>
              </a:rPr>
              <a:t>называется уровнем </a:t>
            </a:r>
            <a:r>
              <a:rPr lang="ru-RU" sz="1200" b="1" i="0" kern="1200">
                <a:solidFill>
                  <a:schemeClr val="tx1"/>
                </a:solidFill>
                <a:effectLst/>
                <a:latin typeface="+mn-lt"/>
                <a:ea typeface="+mn-ea"/>
                <a:cs typeface="+mn-cs"/>
              </a:rPr>
              <a:t>микроархитектуры</a:t>
            </a:r>
            <a:r>
              <a:rPr lang="ru-RU" sz="1200" i="0" kern="1200">
                <a:solidFill>
                  <a:schemeClr val="tx1"/>
                </a:solidFill>
                <a:effectLst/>
                <a:latin typeface="+mn-lt"/>
                <a:ea typeface="+mn-ea"/>
                <a:cs typeface="+mn-cs"/>
              </a:rPr>
              <a:t>. На этом уровне находятся наборы из (обычно) 8 или 32 регистров, которые формируют локальную память и схему, называемую </a:t>
            </a:r>
            <a:r>
              <a:rPr lang="ru-RU" sz="1200" b="1" i="0" kern="1200">
                <a:solidFill>
                  <a:schemeClr val="tx1"/>
                </a:solidFill>
                <a:effectLst/>
                <a:latin typeface="+mn-lt"/>
                <a:ea typeface="+mn-ea"/>
                <a:cs typeface="+mn-cs"/>
              </a:rPr>
              <a:t>АЛУ </a:t>
            </a:r>
            <a:r>
              <a:rPr lang="ru-RU" sz="1200" i="0" kern="1200">
                <a:solidFill>
                  <a:schemeClr val="tx1"/>
                </a:solidFill>
                <a:effectLst/>
                <a:latin typeface="+mn-lt"/>
                <a:ea typeface="+mn-ea"/>
                <a:cs typeface="+mn-cs"/>
              </a:rPr>
              <a:t>(</a:t>
            </a:r>
            <a:r>
              <a:rPr lang="ru-RU" sz="1200" b="1" i="0" kern="1200">
                <a:solidFill>
                  <a:schemeClr val="tx1"/>
                </a:solidFill>
                <a:effectLst/>
                <a:latin typeface="+mn-lt"/>
                <a:ea typeface="+mn-ea"/>
                <a:cs typeface="+mn-cs"/>
              </a:rPr>
              <a:t>арифметико-логическое устройство</a:t>
            </a:r>
            <a:r>
              <a:rPr lang="ru-RU" sz="1200" i="0" kern="1200">
                <a:solidFill>
                  <a:schemeClr val="tx1"/>
                </a:solidFill>
                <a:effectLst/>
                <a:latin typeface="+mn-lt"/>
                <a:ea typeface="+mn-ea"/>
                <a:cs typeface="+mn-cs"/>
              </a:rPr>
              <a:t>). АЛУ исполняет простые арифметические операции. Регистры вместе с АЛУ формируют </a:t>
            </a:r>
            <a:r>
              <a:rPr lang="ru-RU" sz="1200" b="1" i="0" kern="1200">
                <a:solidFill>
                  <a:schemeClr val="tx1"/>
                </a:solidFill>
                <a:effectLst/>
                <a:latin typeface="+mn-lt"/>
                <a:ea typeface="+mn-ea"/>
                <a:cs typeface="+mn-cs"/>
              </a:rPr>
              <a:t>тракт данных</a:t>
            </a:r>
            <a:r>
              <a:rPr lang="ru-RU" sz="1200" i="0" kern="1200">
                <a:solidFill>
                  <a:schemeClr val="tx1"/>
                </a:solidFill>
                <a:effectLst/>
                <a:latin typeface="+mn-lt"/>
                <a:ea typeface="+mn-ea"/>
                <a:cs typeface="+mn-cs"/>
              </a:rPr>
              <a:t>, по которому поступают данные. Базовая операция тракта данных выполняется следующим образом: выбирается один или два регистра, АЛУ производит над ними какую-либо операцию (например сложение), после чего результат вновь помещается в какой-либо регистр.</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На некоторых машинах работа тракта данных контролируется особой программой, которая называется </a:t>
            </a:r>
            <a:r>
              <a:rPr lang="ru-RU" sz="1200" b="1" i="0" kern="1200">
                <a:solidFill>
                  <a:schemeClr val="tx1"/>
                </a:solidFill>
                <a:effectLst/>
                <a:latin typeface="+mn-lt"/>
                <a:ea typeface="+mn-ea"/>
                <a:cs typeface="+mn-cs"/>
              </a:rPr>
              <a:t>микропрограммой</a:t>
            </a:r>
            <a:r>
              <a:rPr lang="ru-RU" sz="1200" i="0" kern="1200">
                <a:solidFill>
                  <a:schemeClr val="tx1"/>
                </a:solidFill>
                <a:effectLst/>
                <a:latin typeface="+mn-lt"/>
                <a:ea typeface="+mn-ea"/>
                <a:cs typeface="+mn-cs"/>
              </a:rPr>
              <a:t>. На других машинах тракт данных управляется напрямую аппаратными средствами. В ранних изданиях книги мы назвали этот уровень «уровнем микропрограммирования», потому что раньше на нем почти всегда находился программный интерпретатор. Поскольку сейчас</a:t>
            </a:r>
          </a:p>
          <a:p>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читает команды из памяти и исполняет их одну за другой, используя при этом тракт данных. Например, при исполнении команды ADD она вызывается из памяти, ее операнды помещаются в регистры, АЛУ вычисляет сумму, а затем результат направляется туда, где он должен находиться. На компьютере с аппаратным управлением тракта данных происходит такая же процедура, но при этом нет</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программы, интерпретирующей команды уровня 2.</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Уровень 2 </a:t>
            </a:r>
          </a:p>
          <a:p>
            <a:r>
              <a:rPr lang="ru-RU" sz="1200" i="0" kern="1200">
                <a:solidFill>
                  <a:schemeClr val="tx1"/>
                </a:solidFill>
                <a:effectLst/>
                <a:latin typeface="+mn-lt"/>
                <a:ea typeface="+mn-ea"/>
                <a:cs typeface="+mn-cs"/>
              </a:rPr>
              <a:t>мы будем называть </a:t>
            </a:r>
            <a:r>
              <a:rPr lang="ru-RU" sz="1200" b="1" i="0" kern="1200">
                <a:solidFill>
                  <a:schemeClr val="tx1"/>
                </a:solidFill>
                <a:effectLst/>
                <a:latin typeface="+mn-lt"/>
                <a:ea typeface="+mn-ea"/>
                <a:cs typeface="+mn-cs"/>
              </a:rPr>
              <a:t>уровнем архитектуры набора команд</a:t>
            </a:r>
            <a:r>
              <a:rPr lang="ru-RU" sz="1200" i="0" kern="1200">
                <a:solidFill>
                  <a:schemeClr val="tx1"/>
                </a:solidFill>
                <a:effectLst/>
                <a:latin typeface="+mn-lt"/>
                <a:ea typeface="+mn-ea"/>
                <a:cs typeface="+mn-cs"/>
              </a:rPr>
              <a:t>. Каждый производитель публикует руководство для компьютеров, которые он продает, под названием «Руководство по машинному языку </a:t>
            </a:r>
            <a:r>
              <a:rPr lang="ru-RU" sz="1200" i="1" kern="1200">
                <a:solidFill>
                  <a:schemeClr val="tx1"/>
                </a:solidFill>
                <a:effectLst/>
                <a:latin typeface="+mn-lt"/>
                <a:ea typeface="+mn-ea"/>
                <a:cs typeface="+mn-cs"/>
              </a:rPr>
              <a:t>X</a:t>
            </a:r>
            <a:r>
              <a:rPr lang="ru-RU" sz="1200" i="0" kern="1200">
                <a:solidFill>
                  <a:schemeClr val="tx1"/>
                </a:solidFill>
                <a:effectLst/>
                <a:latin typeface="+mn-lt"/>
                <a:ea typeface="+mn-ea"/>
                <a:cs typeface="+mn-cs"/>
              </a:rPr>
              <a:t>», «Принципы работы компьютера </a:t>
            </a:r>
            <a:r>
              <a:rPr lang="ru-RU" sz="1200" i="1" kern="1200">
                <a:solidFill>
                  <a:schemeClr val="tx1"/>
                </a:solidFill>
                <a:effectLst/>
                <a:latin typeface="+mn-lt"/>
                <a:ea typeface="+mn-ea"/>
                <a:cs typeface="+mn-cs"/>
              </a:rPr>
              <a:t>Y</a:t>
            </a:r>
            <a:r>
              <a:rPr lang="ru-RU" sz="1200" i="0" kern="1200">
                <a:solidFill>
                  <a:schemeClr val="tx1"/>
                </a:solidFill>
                <a:effectLst/>
                <a:latin typeface="+mn-lt"/>
                <a:ea typeface="+mn-ea"/>
                <a:cs typeface="+mn-cs"/>
              </a:rPr>
              <a:t>» и т. п. Подобное руководство содержит информацию именно об этом уровне, а не о более низких уровнях. Описываемый в нем набор машинных</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команд в действительности исполняется микропрограммой-интерпретатором или аппаратным обеспечением. Если производитель поставляет два интерпретатора для одной машины, он должен издать два руководства по машинному языку, отдельно для каждого интерпретатора.</a:t>
            </a:r>
          </a:p>
          <a:p>
            <a:r>
              <a:rPr lang="ru-RU" sz="1200" i="0" kern="1200">
                <a:solidFill>
                  <a:schemeClr val="tx1"/>
                </a:solidFill>
                <a:effectLst/>
                <a:latin typeface="+mn-lt"/>
                <a:ea typeface="+mn-ea"/>
                <a:cs typeface="+mn-cs"/>
              </a:rPr>
              <a:t>Уровень 3</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обычно является гибридным. Большинство команд в его</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языке есть также и на уровне архитектуры набора команд (команды, имеющиеся</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на одном из уровней, вполне могут быть представлены и на других уровнях).</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У этого уровня есть некоторые дополнительные особенности: новый набор ко-</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манд, другая организация памяти, способность исполнять две и более программ</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одновременно и некоторые другие. При построении уровня 3 возможно большее</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разнообразие, чем при построении уровней 1 и 2.</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Новые средства, появившиеся на уровне 3, исполняются интерпретатором, который работает на втором уровне. Этот интерпретатор был когда-то назван операционной системой. Команды уровня 3, идентичные командам уровня 2, исполняются микропрограммой или аппаратным обеспечением, но не операционной системой. Другими словами, одна часть команд уровня 3 интерпретируется операционной системой, а другая часть — микропрограммой. Вот почему этот уровень считается гибридным. Мы будем называть этот уровень </a:t>
            </a:r>
            <a:r>
              <a:rPr lang="ru-RU" sz="1200" b="1" i="0" kern="1200">
                <a:solidFill>
                  <a:schemeClr val="tx1"/>
                </a:solidFill>
                <a:effectLst/>
                <a:latin typeface="+mn-lt"/>
                <a:ea typeface="+mn-ea"/>
                <a:cs typeface="+mn-cs"/>
              </a:rPr>
              <a:t>уровнем операционной системы</a:t>
            </a:r>
            <a:r>
              <a:rPr lang="ru-RU" sz="1200" i="0" kern="1200">
                <a:solidFill>
                  <a:schemeClr val="tx1"/>
                </a:solidFill>
                <a:effectLst/>
                <a:latin typeface="+mn-lt"/>
                <a:ea typeface="+mn-ea"/>
                <a:cs typeface="+mn-cs"/>
              </a:rPr>
              <a:t>.</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Между уровнями 3 и 4 есть принципиальная разница. Нижние три уровня не предназначены для использования рядовыми программистами. Они изначально ориентированы на интерпретаторы и трансляторы, обеспечивающие работу на более высоких уровнях. Эти трансляторы и интерпретаторы создаются </a:t>
            </a:r>
            <a:r>
              <a:rPr lang="ru-RU" sz="1200" b="1" i="0" kern="1200">
                <a:solidFill>
                  <a:schemeClr val="tx1"/>
                </a:solidFill>
                <a:effectLst/>
                <a:latin typeface="+mn-lt"/>
                <a:ea typeface="+mn-ea"/>
                <a:cs typeface="+mn-cs"/>
              </a:rPr>
              <a:t>системными программистами</a:t>
            </a:r>
            <a:r>
              <a:rPr lang="ru-RU" sz="1200" i="0" kern="1200">
                <a:solidFill>
                  <a:schemeClr val="tx1"/>
                </a:solidFill>
                <a:effectLst/>
                <a:latin typeface="+mn-lt"/>
                <a:ea typeface="+mn-ea"/>
                <a:cs typeface="+mn-cs"/>
              </a:rPr>
              <a:t>, которые специализируются на разработке новых виртуальных машин. Уровни с четвертого и выше предназначены для прикладных программистов, решающих конкретные задачи.</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Еще одно изменение, появившееся на уровне 4, — механизм поддержки более высоких уровней. Уровни 2 и 3 всегда интерпретируются, а уровни 4, 5 и выше обычно (хотя и не всегда) транслируются. Другое отличие между уровнями 1, 2, 3 и уровнями 4, 5 и выше — специфика языка. Машинные языки уровней 1, 2 и 3 — цифровые. Программы, написанные</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на этих языках, состоят из длинных рядов цифр, которые воспринимаются компьютерами, но малопонятны для людей. Начиная с уровня 4, языки содержат слова и сокращения, понятные человеку.</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Уровень 4 </a:t>
            </a:r>
          </a:p>
          <a:p>
            <a:r>
              <a:rPr lang="ru-RU" sz="1200" i="0" kern="1200">
                <a:solidFill>
                  <a:schemeClr val="tx1"/>
                </a:solidFill>
                <a:effectLst/>
                <a:latin typeface="+mn-lt"/>
                <a:ea typeface="+mn-ea"/>
                <a:cs typeface="+mn-cs"/>
              </a:rPr>
              <a:t>представляет собой символическую форму одного из языков более низкого уровня. На этом уровне человек может писать программы для уровней 1, 2 и 3 в форме не настолько неприятной, как язык виртуальных машин. Эти программы сначала транслируются на язык уровня 1, 2 или 3, а затем интерпретируются соответствующей виртуальной или реально существующей машиной.</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Программа, которая исполняет трансляцию, называется </a:t>
            </a:r>
            <a:r>
              <a:rPr lang="ru-RU" sz="1200" b="1" i="0" kern="1200">
                <a:solidFill>
                  <a:schemeClr val="tx1"/>
                </a:solidFill>
                <a:effectLst/>
                <a:latin typeface="+mn-lt"/>
                <a:ea typeface="+mn-ea"/>
                <a:cs typeface="+mn-cs"/>
              </a:rPr>
              <a:t>ассемблером</a:t>
            </a:r>
            <a:r>
              <a:rPr lang="ru-RU" sz="1200" i="0" kern="1200">
                <a:solidFill>
                  <a:schemeClr val="tx1"/>
                </a:solidFill>
                <a:effectLst/>
                <a:latin typeface="+mn-lt"/>
                <a:ea typeface="+mn-ea"/>
                <a:cs typeface="+mn-cs"/>
              </a:rPr>
              <a:t>.</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Уровень 5</a:t>
            </a:r>
          </a:p>
          <a:p>
            <a:r>
              <a:rPr lang="ru-RU" sz="1200" i="0" kern="1200">
                <a:solidFill>
                  <a:schemeClr val="tx1"/>
                </a:solidFill>
                <a:effectLst/>
                <a:latin typeface="+mn-lt"/>
                <a:ea typeface="+mn-ea"/>
                <a:cs typeface="+mn-cs"/>
              </a:rPr>
              <a:t> обычно состоит из языков, разработанных для прикладных программистов. Такие языки называются </a:t>
            </a:r>
            <a:r>
              <a:rPr lang="ru-RU" sz="1200" b="1" i="0" kern="1200">
                <a:solidFill>
                  <a:schemeClr val="tx1"/>
                </a:solidFill>
                <a:effectLst/>
                <a:latin typeface="+mn-lt"/>
                <a:ea typeface="+mn-ea"/>
                <a:cs typeface="+mn-cs"/>
              </a:rPr>
              <a:t>языками высокого уровня</a:t>
            </a:r>
            <a:r>
              <a:rPr lang="ru-RU" sz="1200" i="0" kern="1200">
                <a:solidFill>
                  <a:schemeClr val="tx1"/>
                </a:solidFill>
                <a:effectLst/>
                <a:latin typeface="+mn-lt"/>
                <a:ea typeface="+mn-ea"/>
                <a:cs typeface="+mn-cs"/>
              </a:rPr>
              <a:t>. Существуют сотни языков высокого уровня. Наиболее известные среди них — C, C++, </a:t>
            </a:r>
            <a:r>
              <a:rPr lang="ru-RU" sz="1200" i="0" kern="1200" err="1">
                <a:solidFill>
                  <a:schemeClr val="tx1"/>
                </a:solidFill>
                <a:effectLst/>
                <a:latin typeface="+mn-lt"/>
                <a:ea typeface="+mn-ea"/>
                <a:cs typeface="+mn-cs"/>
              </a:rPr>
              <a:t>Java</a:t>
            </a:r>
            <a:r>
              <a:rPr lang="ru-RU" sz="1200" i="0" kern="1200">
                <a:solidFill>
                  <a:schemeClr val="tx1"/>
                </a:solidFill>
                <a:effectLst/>
                <a:latin typeface="+mn-lt"/>
                <a:ea typeface="+mn-ea"/>
                <a:cs typeface="+mn-cs"/>
              </a:rPr>
              <a:t>, </a:t>
            </a:r>
            <a:r>
              <a:rPr lang="ru-RU" sz="1200" i="0" kern="1200" err="1">
                <a:solidFill>
                  <a:schemeClr val="tx1"/>
                </a:solidFill>
                <a:effectLst/>
                <a:latin typeface="+mn-lt"/>
                <a:ea typeface="+mn-ea"/>
                <a:cs typeface="+mn-cs"/>
              </a:rPr>
              <a:t>Perl</a:t>
            </a:r>
            <a:r>
              <a:rPr lang="ru-RU" sz="1200" i="0" kern="1200">
                <a:solidFill>
                  <a:schemeClr val="tx1"/>
                </a:solidFill>
                <a:effectLst/>
                <a:latin typeface="+mn-lt"/>
                <a:ea typeface="+mn-ea"/>
                <a:cs typeface="+mn-cs"/>
              </a:rPr>
              <a:t>, </a:t>
            </a:r>
            <a:r>
              <a:rPr lang="ru-RU" sz="1200" i="0" kern="1200" err="1">
                <a:solidFill>
                  <a:schemeClr val="tx1"/>
                </a:solidFill>
                <a:effectLst/>
                <a:latin typeface="+mn-lt"/>
                <a:ea typeface="+mn-ea"/>
                <a:cs typeface="+mn-cs"/>
              </a:rPr>
              <a:t>Python</a:t>
            </a:r>
            <a:r>
              <a:rPr lang="ru-RU" sz="1200" i="0" kern="1200">
                <a:solidFill>
                  <a:schemeClr val="tx1"/>
                </a:solidFill>
                <a:effectLst/>
                <a:latin typeface="+mn-lt"/>
                <a:ea typeface="+mn-ea"/>
                <a:cs typeface="+mn-cs"/>
              </a:rPr>
              <a:t> и PHP. Программы, написанные на этих языках, обычно транслируются на уровень 3 или 4. Трансляторы, которые обрабатывают эти программы, называются </a:t>
            </a:r>
            <a:r>
              <a:rPr lang="ru-RU" sz="1200" b="1" i="0" kern="1200">
                <a:solidFill>
                  <a:schemeClr val="tx1"/>
                </a:solidFill>
                <a:effectLst/>
                <a:latin typeface="+mn-lt"/>
                <a:ea typeface="+mn-ea"/>
                <a:cs typeface="+mn-cs"/>
              </a:rPr>
              <a:t>компиляторами</a:t>
            </a:r>
            <a:r>
              <a:rPr lang="ru-RU" sz="1200" i="0" kern="1200">
                <a:solidFill>
                  <a:schemeClr val="tx1"/>
                </a:solidFill>
                <a:effectLst/>
                <a:latin typeface="+mn-lt"/>
                <a:ea typeface="+mn-ea"/>
                <a:cs typeface="+mn-cs"/>
              </a:rPr>
              <a:t>, хотя в некоторых случаях имеет место интерпретация. Например, программы на языке </a:t>
            </a:r>
            <a:r>
              <a:rPr lang="ru-RU" sz="1200" i="0" kern="1200" err="1">
                <a:solidFill>
                  <a:schemeClr val="tx1"/>
                </a:solidFill>
                <a:effectLst/>
                <a:latin typeface="+mn-lt"/>
                <a:ea typeface="+mn-ea"/>
                <a:cs typeface="+mn-cs"/>
              </a:rPr>
              <a:t>Java</a:t>
            </a:r>
            <a:r>
              <a:rPr lang="ru-RU" sz="1200" i="0" kern="1200">
                <a:solidFill>
                  <a:schemeClr val="tx1"/>
                </a:solidFill>
                <a:effectLst/>
                <a:latin typeface="+mn-lt"/>
                <a:ea typeface="+mn-ea"/>
                <a:cs typeface="+mn-cs"/>
              </a:rPr>
              <a:t> сначала транслируются на язык, напоминающий машинные команды и называемый байт-кодом </a:t>
            </a:r>
            <a:r>
              <a:rPr lang="ru-RU" sz="1200" i="0" kern="1200" err="1">
                <a:solidFill>
                  <a:schemeClr val="tx1"/>
                </a:solidFill>
                <a:effectLst/>
                <a:latin typeface="+mn-lt"/>
                <a:ea typeface="+mn-ea"/>
                <a:cs typeface="+mn-cs"/>
              </a:rPr>
              <a:t>Java</a:t>
            </a:r>
            <a:r>
              <a:rPr lang="ru-RU" sz="1200" i="0" kern="1200">
                <a:solidFill>
                  <a:schemeClr val="tx1"/>
                </a:solidFill>
                <a:effectLst/>
                <a:latin typeface="+mn-lt"/>
                <a:ea typeface="+mn-ea"/>
                <a:cs typeface="+mn-cs"/>
              </a:rPr>
              <a:t>, который затем интерпретируется.</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В некоторых случаях уровень 5 состоит из интерпретатора для конкретной прикладной области, например символической логики. Он предусматривает данные и операции для решения задач в этой области в контексте, хорошо понятном специалисту в этой предметной области.</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Итак, из этого описания важно запомнить, что компьютер проектируется как иерархическая структура уровней, которые надстраиваются друг над другом.</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Каждый уровень представляет собой абстракцию некоторых объектов и опера-</a:t>
            </a:r>
            <a:br>
              <a:rPr lang="ru-RU" sz="1200" i="0" kern="1200">
                <a:solidFill>
                  <a:schemeClr val="tx1"/>
                </a:solidFill>
                <a:effectLst/>
                <a:latin typeface="+mn-lt"/>
                <a:ea typeface="+mn-ea"/>
                <a:cs typeface="+mn-cs"/>
              </a:rPr>
            </a:br>
            <a:r>
              <a:rPr lang="ru-RU" sz="1200" i="0" kern="1200" err="1">
                <a:solidFill>
                  <a:schemeClr val="tx1"/>
                </a:solidFill>
                <a:effectLst/>
                <a:latin typeface="+mn-lt"/>
                <a:ea typeface="+mn-ea"/>
                <a:cs typeface="+mn-cs"/>
              </a:rPr>
              <a:t>ций</a:t>
            </a:r>
            <a:r>
              <a:rPr lang="ru-RU" sz="1200" i="0" kern="1200">
                <a:solidFill>
                  <a:schemeClr val="tx1"/>
                </a:solidFill>
                <a:effectLst/>
                <a:latin typeface="+mn-lt"/>
                <a:ea typeface="+mn-ea"/>
                <a:cs typeface="+mn-cs"/>
              </a:rPr>
              <a:t>. Рассматривая и анализируя строение компьютера подобным образом, мы</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можем не принимать во внимание лишние подробности и, таким образом, сделать</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сложный предмет более простым для понимания.</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Набор типов данных, операций и характеристик каждого отдельно взятого</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уровня называется </a:t>
            </a:r>
            <a:r>
              <a:rPr lang="ru-RU" sz="1200" b="1" i="0" kern="1200">
                <a:solidFill>
                  <a:schemeClr val="tx1"/>
                </a:solidFill>
                <a:effectLst/>
                <a:latin typeface="+mn-lt"/>
                <a:ea typeface="+mn-ea"/>
                <a:cs typeface="+mn-cs"/>
              </a:rPr>
              <a:t>архитектурой</a:t>
            </a:r>
            <a:r>
              <a:rPr lang="ru-RU" sz="1200" i="0" kern="1200">
                <a:solidFill>
                  <a:schemeClr val="tx1"/>
                </a:solidFill>
                <a:effectLst/>
                <a:latin typeface="+mn-lt"/>
                <a:ea typeface="+mn-ea"/>
                <a:cs typeface="+mn-cs"/>
              </a:rPr>
              <a:t>. Архитектура связана с аспектами, видимыми</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пользователю этого уровня. Например, сведения о том, сколько памяти можно</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использовать при написании программы, — часть архитектуры. Аспекты </a:t>
            </a:r>
            <a:r>
              <a:rPr lang="ru-RU" sz="1200" i="0" kern="1200" err="1">
                <a:solidFill>
                  <a:schemeClr val="tx1"/>
                </a:solidFill>
                <a:effectLst/>
                <a:latin typeface="+mn-lt"/>
                <a:ea typeface="+mn-ea"/>
                <a:cs typeface="+mn-cs"/>
              </a:rPr>
              <a:t>реализа</a:t>
            </a:r>
            <a:r>
              <a:rPr lang="ru-RU" sz="1200" i="0" kern="1200">
                <a:solidFill>
                  <a:schemeClr val="tx1"/>
                </a:solidFill>
                <a:effectLst/>
                <a:latin typeface="+mn-lt"/>
                <a:ea typeface="+mn-ea"/>
                <a:cs typeface="+mn-cs"/>
              </a:rPr>
              <a:t>-</a:t>
            </a:r>
            <a:br>
              <a:rPr lang="ru-RU" sz="1200" i="0" kern="1200">
                <a:solidFill>
                  <a:schemeClr val="tx1"/>
                </a:solidFill>
                <a:effectLst/>
                <a:latin typeface="+mn-lt"/>
                <a:ea typeface="+mn-ea"/>
                <a:cs typeface="+mn-cs"/>
              </a:rPr>
            </a:br>
            <a:r>
              <a:rPr lang="ru-RU" sz="1200" i="0" kern="1200" err="1">
                <a:solidFill>
                  <a:schemeClr val="tx1"/>
                </a:solidFill>
                <a:effectLst/>
                <a:latin typeface="+mn-lt"/>
                <a:ea typeface="+mn-ea"/>
                <a:cs typeface="+mn-cs"/>
              </a:rPr>
              <a:t>ции</a:t>
            </a:r>
            <a:r>
              <a:rPr lang="ru-RU" sz="1200" i="0" kern="1200">
                <a:solidFill>
                  <a:schemeClr val="tx1"/>
                </a:solidFill>
                <a:effectLst/>
                <a:latin typeface="+mn-lt"/>
                <a:ea typeface="+mn-ea"/>
                <a:cs typeface="+mn-cs"/>
              </a:rPr>
              <a:t> (например, технология, применяемая при реализации памяти) не являются</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частью архитектуры. Изучая методы проектирования программных элементов</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компьютерной системы, мы изучаем </a:t>
            </a:r>
            <a:r>
              <a:rPr lang="ru-RU" sz="1200" b="1" i="0" kern="1200">
                <a:solidFill>
                  <a:schemeClr val="tx1"/>
                </a:solidFill>
                <a:effectLst/>
                <a:latin typeface="+mn-lt"/>
                <a:ea typeface="+mn-ea"/>
                <a:cs typeface="+mn-cs"/>
              </a:rPr>
              <a:t>компьютерную архитектуру</a:t>
            </a:r>
            <a:r>
              <a:rPr lang="ru-RU" sz="1200" i="0" kern="1200">
                <a:solidFill>
                  <a:schemeClr val="tx1"/>
                </a:solidFill>
                <a:effectLst/>
                <a:latin typeface="+mn-lt"/>
                <a:ea typeface="+mn-ea"/>
                <a:cs typeface="+mn-cs"/>
              </a:rPr>
              <a:t>. На практике</a:t>
            </a:r>
            <a:br>
              <a:rPr lang="ru-RU" sz="1200" i="0" kern="1200">
                <a:solidFill>
                  <a:schemeClr val="tx1"/>
                </a:solidFill>
                <a:effectLst/>
                <a:latin typeface="+mn-lt"/>
                <a:ea typeface="+mn-ea"/>
                <a:cs typeface="+mn-cs"/>
              </a:rPr>
            </a:br>
            <a:r>
              <a:rPr lang="ru-RU" sz="1200" i="0" kern="1200">
                <a:solidFill>
                  <a:schemeClr val="tx1"/>
                </a:solidFill>
                <a:effectLst/>
                <a:latin typeface="+mn-lt"/>
                <a:ea typeface="+mn-ea"/>
                <a:cs typeface="+mn-cs"/>
              </a:rPr>
              <a:t>термины «компьютерная архитектура» и «компьютерная организация» </a:t>
            </a:r>
            <a:r>
              <a:rPr lang="ru-RU" sz="1200" i="0" kern="1200" err="1">
                <a:solidFill>
                  <a:schemeClr val="tx1"/>
                </a:solidFill>
                <a:effectLst/>
                <a:latin typeface="+mn-lt"/>
                <a:ea typeface="+mn-ea"/>
                <a:cs typeface="+mn-cs"/>
              </a:rPr>
              <a:t>употре</a:t>
            </a:r>
            <a:r>
              <a:rPr lang="ru-RU" sz="1200" i="0" kern="1200">
                <a:solidFill>
                  <a:schemeClr val="tx1"/>
                </a:solidFill>
                <a:effectLst/>
                <a:latin typeface="+mn-lt"/>
                <a:ea typeface="+mn-ea"/>
                <a:cs typeface="+mn-cs"/>
              </a:rPr>
              <a:t>-</a:t>
            </a:r>
            <a:br>
              <a:rPr lang="ru-RU" sz="1200" i="0" kern="1200">
                <a:solidFill>
                  <a:schemeClr val="tx1"/>
                </a:solidFill>
                <a:effectLst/>
                <a:latin typeface="+mn-lt"/>
                <a:ea typeface="+mn-ea"/>
                <a:cs typeface="+mn-cs"/>
              </a:rPr>
            </a:br>
            <a:r>
              <a:rPr lang="ru-RU" sz="1200" i="0" kern="1200" err="1">
                <a:solidFill>
                  <a:schemeClr val="tx1"/>
                </a:solidFill>
                <a:effectLst/>
                <a:latin typeface="+mn-lt"/>
                <a:ea typeface="+mn-ea"/>
                <a:cs typeface="+mn-cs"/>
              </a:rPr>
              <a:t>бляются</a:t>
            </a:r>
            <a:r>
              <a:rPr lang="ru-RU" sz="1200" i="0" kern="1200">
                <a:solidFill>
                  <a:schemeClr val="tx1"/>
                </a:solidFill>
                <a:effectLst/>
                <a:latin typeface="+mn-lt"/>
                <a:ea typeface="+mn-ea"/>
                <a:cs typeface="+mn-cs"/>
              </a:rPr>
              <a:t> как синонимы.</a:t>
            </a:r>
            <a:br>
              <a:rPr lang="ru-RU" sz="1200" i="0" kern="1200">
                <a:solidFill>
                  <a:schemeClr val="tx1"/>
                </a:solidFill>
                <a:effectLst/>
                <a:latin typeface="+mn-lt"/>
                <a:ea typeface="+mn-ea"/>
                <a:cs typeface="+mn-cs"/>
              </a:rPr>
            </a:br>
            <a:br>
              <a:rPr lang="ru-RU" sz="1200" i="0" kern="1200">
                <a:solidFill>
                  <a:schemeClr val="tx1"/>
                </a:solidFill>
                <a:effectLst/>
                <a:latin typeface="+mn-lt"/>
                <a:ea typeface="+mn-ea"/>
                <a:cs typeface="+mn-cs"/>
              </a:rPr>
            </a:br>
            <a:endParaRPr lang="ru-RU"/>
          </a:p>
        </p:txBody>
      </p:sp>
      <p:sp>
        <p:nvSpPr>
          <p:cNvPr id="4" name="Номер слайда 3"/>
          <p:cNvSpPr>
            <a:spLocks noGrp="1"/>
          </p:cNvSpPr>
          <p:nvPr>
            <p:ph type="sldNum" sz="quarter" idx="10"/>
          </p:nvPr>
        </p:nvSpPr>
        <p:spPr/>
        <p:txBody>
          <a:bodyPr/>
          <a:lstStyle/>
          <a:p>
            <a:fld id="{1F768707-7455-4FC4-B6AC-D5B398EEF968}" type="slidenum">
              <a:rPr lang="ru-RU" smtClean="0"/>
              <a:pPr/>
              <a:t>8</a:t>
            </a:fld>
            <a:endParaRPr lang="ru-RU"/>
          </a:p>
        </p:txBody>
      </p:sp>
    </p:spTree>
    <p:extLst>
      <p:ext uri="{BB962C8B-B14F-4D97-AF65-F5344CB8AC3E}">
        <p14:creationId xmlns:p14="http://schemas.microsoft.com/office/powerpoint/2010/main" val="168557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F774590D-7135-4A6C-85E2-C02BFD9063DE}" type="datetime1">
              <a:rPr lang="ru-RU" smtClean="0"/>
              <a:pPr/>
              <a:t>19.09.2022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638E24C-DD59-4B2C-9C07-2788E7071872}" type="slidenum">
              <a:rPr lang="ru-RU" smtClean="0"/>
              <a:pPr/>
              <a:t>‹#›</a:t>
            </a:fld>
            <a:endParaRPr lang="ru-RU"/>
          </a:p>
        </p:txBody>
      </p:sp>
    </p:spTree>
    <p:extLst>
      <p:ext uri="{BB962C8B-B14F-4D97-AF65-F5344CB8AC3E}">
        <p14:creationId xmlns:p14="http://schemas.microsoft.com/office/powerpoint/2010/main" val="221563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D340B58-FC72-4C75-8440-52FB5D119AF4}" type="datetime1">
              <a:rPr lang="ru-RU" smtClean="0"/>
              <a:pPr/>
              <a:t>19.09.2022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638E24C-DD59-4B2C-9C07-2788E7071872}" type="slidenum">
              <a:rPr lang="ru-RU" smtClean="0"/>
              <a:pPr/>
              <a:t>‹#›</a:t>
            </a:fld>
            <a:endParaRPr lang="ru-RU"/>
          </a:p>
        </p:txBody>
      </p:sp>
    </p:spTree>
    <p:extLst>
      <p:ext uri="{BB962C8B-B14F-4D97-AF65-F5344CB8AC3E}">
        <p14:creationId xmlns:p14="http://schemas.microsoft.com/office/powerpoint/2010/main" val="237515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B0854C6-0D65-4287-AEA8-BCB5EB03B2BB}" type="datetime1">
              <a:rPr lang="ru-RU" smtClean="0"/>
              <a:pPr/>
              <a:t>19.09.2022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638E24C-DD59-4B2C-9C07-2788E7071872}" type="slidenum">
              <a:rPr lang="ru-RU" smtClean="0"/>
              <a:pPr/>
              <a:t>‹#›</a:t>
            </a:fld>
            <a:endParaRPr lang="ru-RU"/>
          </a:p>
        </p:txBody>
      </p:sp>
    </p:spTree>
    <p:extLst>
      <p:ext uri="{BB962C8B-B14F-4D97-AF65-F5344CB8AC3E}">
        <p14:creationId xmlns:p14="http://schemas.microsoft.com/office/powerpoint/2010/main" val="199905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529DE61-06A9-44B0-A7CE-6D033BB1035D}" type="datetime1">
              <a:rPr lang="ru-RU" smtClean="0"/>
              <a:pPr/>
              <a:t>19.09.2022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638E24C-DD59-4B2C-9C07-2788E7071872}" type="slidenum">
              <a:rPr lang="ru-RU" smtClean="0"/>
              <a:pPr/>
              <a:t>‹#›</a:t>
            </a:fld>
            <a:endParaRPr lang="ru-RU"/>
          </a:p>
        </p:txBody>
      </p:sp>
    </p:spTree>
    <p:extLst>
      <p:ext uri="{BB962C8B-B14F-4D97-AF65-F5344CB8AC3E}">
        <p14:creationId xmlns:p14="http://schemas.microsoft.com/office/powerpoint/2010/main" val="416546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55662528-D24C-4262-81A4-5F6436B17E6A}" type="datetime1">
              <a:rPr lang="ru-RU" smtClean="0"/>
              <a:pPr/>
              <a:t>19.09.2022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638E24C-DD59-4B2C-9C07-2788E7071872}" type="slidenum">
              <a:rPr lang="ru-RU" smtClean="0"/>
              <a:pPr/>
              <a:t>‹#›</a:t>
            </a:fld>
            <a:endParaRPr lang="ru-RU"/>
          </a:p>
        </p:txBody>
      </p:sp>
    </p:spTree>
    <p:extLst>
      <p:ext uri="{BB962C8B-B14F-4D97-AF65-F5344CB8AC3E}">
        <p14:creationId xmlns:p14="http://schemas.microsoft.com/office/powerpoint/2010/main" val="3718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1BBFA09C-FD5E-498F-9D77-A9EC6621BB9A}" type="datetime1">
              <a:rPr lang="ru-RU" smtClean="0"/>
              <a:pPr/>
              <a:t>19.09.2022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638E24C-DD59-4B2C-9C07-2788E7071872}" type="slidenum">
              <a:rPr lang="ru-RU" smtClean="0"/>
              <a:pPr/>
              <a:t>‹#›</a:t>
            </a:fld>
            <a:endParaRPr lang="ru-RU"/>
          </a:p>
        </p:txBody>
      </p:sp>
    </p:spTree>
    <p:extLst>
      <p:ext uri="{BB962C8B-B14F-4D97-AF65-F5344CB8AC3E}">
        <p14:creationId xmlns:p14="http://schemas.microsoft.com/office/powerpoint/2010/main" val="53604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9B76FC50-C72B-4B6C-BC51-94D6EDF4FC19}" type="datetime1">
              <a:rPr lang="ru-RU" smtClean="0"/>
              <a:pPr/>
              <a:t>19.09.2022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638E24C-DD59-4B2C-9C07-2788E7071872}" type="slidenum">
              <a:rPr lang="ru-RU" smtClean="0"/>
              <a:pPr/>
              <a:t>‹#›</a:t>
            </a:fld>
            <a:endParaRPr lang="ru-RU"/>
          </a:p>
        </p:txBody>
      </p:sp>
    </p:spTree>
    <p:extLst>
      <p:ext uri="{BB962C8B-B14F-4D97-AF65-F5344CB8AC3E}">
        <p14:creationId xmlns:p14="http://schemas.microsoft.com/office/powerpoint/2010/main" val="155200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9D0568C-8817-4607-A703-6B6E61AFC5B1}" type="datetime1">
              <a:rPr lang="ru-RU" smtClean="0"/>
              <a:pPr/>
              <a:t>19.09.2022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638E24C-DD59-4B2C-9C07-2788E7071872}" type="slidenum">
              <a:rPr lang="ru-RU" smtClean="0"/>
              <a:pPr/>
              <a:t>‹#›</a:t>
            </a:fld>
            <a:endParaRPr lang="ru-RU"/>
          </a:p>
        </p:txBody>
      </p:sp>
    </p:spTree>
    <p:extLst>
      <p:ext uri="{BB962C8B-B14F-4D97-AF65-F5344CB8AC3E}">
        <p14:creationId xmlns:p14="http://schemas.microsoft.com/office/powerpoint/2010/main" val="31342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496E38A-B70C-46D6-BDAE-590400858A01}" type="datetime1">
              <a:rPr lang="ru-RU" smtClean="0"/>
              <a:pPr/>
              <a:t>19.09.2022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638E24C-DD59-4B2C-9C07-2788E7071872}" type="slidenum">
              <a:rPr lang="ru-RU" smtClean="0"/>
              <a:pPr/>
              <a:t>‹#›</a:t>
            </a:fld>
            <a:endParaRPr lang="ru-RU"/>
          </a:p>
        </p:txBody>
      </p:sp>
    </p:spTree>
    <p:extLst>
      <p:ext uri="{BB962C8B-B14F-4D97-AF65-F5344CB8AC3E}">
        <p14:creationId xmlns:p14="http://schemas.microsoft.com/office/powerpoint/2010/main" val="217184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314FE443-3E5B-4331-BFFA-171E4D96FF0A}" type="datetime1">
              <a:rPr lang="ru-RU" smtClean="0"/>
              <a:pPr/>
              <a:t>19.09.2022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638E24C-DD59-4B2C-9C07-2788E7071872}" type="slidenum">
              <a:rPr lang="ru-RU" smtClean="0"/>
              <a:pPr/>
              <a:t>‹#›</a:t>
            </a:fld>
            <a:endParaRPr lang="ru-RU"/>
          </a:p>
        </p:txBody>
      </p:sp>
    </p:spTree>
    <p:extLst>
      <p:ext uri="{BB962C8B-B14F-4D97-AF65-F5344CB8AC3E}">
        <p14:creationId xmlns:p14="http://schemas.microsoft.com/office/powerpoint/2010/main" val="2322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E8E81BA-A3F8-427A-81D7-1E4425A73A62}" type="datetime1">
              <a:rPr lang="ru-RU" smtClean="0"/>
              <a:pPr/>
              <a:t>19.09.2022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638E24C-DD59-4B2C-9C07-2788E7071872}" type="slidenum">
              <a:rPr lang="ru-RU" smtClean="0"/>
              <a:pPr/>
              <a:t>‹#›</a:t>
            </a:fld>
            <a:endParaRPr lang="ru-RU"/>
          </a:p>
        </p:txBody>
      </p:sp>
    </p:spTree>
    <p:extLst>
      <p:ext uri="{BB962C8B-B14F-4D97-AF65-F5344CB8AC3E}">
        <p14:creationId xmlns:p14="http://schemas.microsoft.com/office/powerpoint/2010/main" val="342336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95A71-10C9-4DAE-B55A-5200A86BE4FA}" type="datetime1">
              <a:rPr lang="ru-RU" smtClean="0"/>
              <a:pPr/>
              <a:t>19.09.2022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8E24C-DD59-4B2C-9C07-2788E7071872}" type="slidenum">
              <a:rPr lang="ru-RU" smtClean="0"/>
              <a:pPr/>
              <a:t>‹#›</a:t>
            </a:fld>
            <a:endParaRPr lang="ru-RU"/>
          </a:p>
        </p:txBody>
      </p:sp>
    </p:spTree>
    <p:extLst>
      <p:ext uri="{BB962C8B-B14F-4D97-AF65-F5344CB8AC3E}">
        <p14:creationId xmlns:p14="http://schemas.microsoft.com/office/powerpoint/2010/main" val="3467443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algn="l"/>
            <a:r>
              <a:rPr lang="ru-RU"/>
              <a:t>архитектура фон Неймана</a:t>
            </a:r>
            <a:br>
              <a:rPr lang="ru-RU"/>
            </a:br>
            <a:r>
              <a:rPr lang="ru-RU"/>
              <a:t> многоуровневое устройство  ЭВМ</a:t>
            </a:r>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03910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55576" y="569856"/>
            <a:ext cx="7748628" cy="5811471"/>
          </a:xfrm>
          <a:prstGeom prst="rect">
            <a:avLst/>
          </a:prstGeom>
          <a:noFill/>
          <a:ln w="9525">
            <a:noFill/>
            <a:miter lim="800000"/>
            <a:headEnd/>
            <a:tailEnd/>
          </a:ln>
          <a:effectLst/>
        </p:spPr>
      </p:pic>
      <p:sp>
        <p:nvSpPr>
          <p:cNvPr id="3" name="Номер слайда 2"/>
          <p:cNvSpPr>
            <a:spLocks noGrp="1"/>
          </p:cNvSpPr>
          <p:nvPr>
            <p:ph type="sldNum" sz="quarter" idx="12"/>
          </p:nvPr>
        </p:nvSpPr>
        <p:spPr/>
        <p:txBody>
          <a:bodyPr/>
          <a:lstStyle/>
          <a:p>
            <a:fld id="{B638E24C-DD59-4B2C-9C07-2788E7071872}" type="slidenum">
              <a:rPr lang="ru-RU" smtClean="0"/>
              <a:pPr/>
              <a:t>2</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692696"/>
            <a:ext cx="8208912" cy="4031873"/>
          </a:xfrm>
          <a:prstGeom prst="rect">
            <a:avLst/>
          </a:prstGeom>
          <a:noFill/>
        </p:spPr>
        <p:txBody>
          <a:bodyPr wrap="square" rtlCol="0">
            <a:spAutoFit/>
          </a:bodyPr>
          <a:lstStyle/>
          <a:p>
            <a:r>
              <a:rPr lang="ru-RU" sz="3200" b="1"/>
              <a:t>Принципы фон Неймана</a:t>
            </a:r>
          </a:p>
          <a:p>
            <a:endParaRPr lang="ru-RU" sz="3200" b="1"/>
          </a:p>
          <a:p>
            <a:pPr>
              <a:buFont typeface="Arial" pitchFamily="34" charset="0"/>
              <a:buChar char="•"/>
            </a:pPr>
            <a:r>
              <a:rPr lang="ru-RU" sz="2400" b="1"/>
              <a:t>Двоичное кодирование</a:t>
            </a:r>
          </a:p>
          <a:p>
            <a:pPr>
              <a:buFont typeface="Arial" pitchFamily="34" charset="0"/>
              <a:buChar char="•"/>
            </a:pPr>
            <a:r>
              <a:rPr lang="ru-RU" sz="2400" b="1"/>
              <a:t>Программное управление ЭВМ (концепция хранимой в памяти программы возможность условного перехода)</a:t>
            </a:r>
          </a:p>
          <a:p>
            <a:pPr>
              <a:buFont typeface="Arial" pitchFamily="34" charset="0"/>
              <a:buChar char="•"/>
            </a:pPr>
            <a:r>
              <a:rPr lang="ru-RU" sz="2400" b="1"/>
              <a:t> Принцип однородности памяти</a:t>
            </a:r>
            <a:r>
              <a:rPr lang="ru-RU" sz="2400"/>
              <a:t> </a:t>
            </a:r>
            <a:r>
              <a:rPr lang="ru-RU" sz="2400" b="1"/>
              <a:t> (возможность выполнять над командами арифметические действия , как над данными)</a:t>
            </a:r>
            <a:endParaRPr lang="ru-RU" sz="2400"/>
          </a:p>
          <a:p>
            <a:pPr>
              <a:buFont typeface="Arial" pitchFamily="34" charset="0"/>
              <a:buChar char="•"/>
            </a:pPr>
            <a:r>
              <a:rPr lang="ru-RU" sz="2400" b="1"/>
              <a:t>Принцип </a:t>
            </a:r>
            <a:r>
              <a:rPr lang="ru-RU" sz="2400" b="1" err="1"/>
              <a:t>адресности</a:t>
            </a:r>
            <a:endParaRPr lang="ru-RU" sz="2400" b="1"/>
          </a:p>
          <a:p>
            <a:pPr>
              <a:buFont typeface="Arial" pitchFamily="34" charset="0"/>
              <a:buChar char="•"/>
            </a:pPr>
            <a:endParaRPr lang="ru-RU" sz="2400"/>
          </a:p>
        </p:txBody>
      </p:sp>
      <p:sp>
        <p:nvSpPr>
          <p:cNvPr id="4" name="Номер слайда 3"/>
          <p:cNvSpPr>
            <a:spLocks noGrp="1"/>
          </p:cNvSpPr>
          <p:nvPr>
            <p:ph type="sldNum" sz="quarter" idx="12"/>
          </p:nvPr>
        </p:nvSpPr>
        <p:spPr/>
        <p:txBody>
          <a:bodyPr/>
          <a:lstStyle/>
          <a:p>
            <a:fld id="{B638E24C-DD59-4B2C-9C07-2788E7071872}" type="slidenum">
              <a:rPr lang="ru-RU" smtClean="0"/>
              <a:pPr/>
              <a:t>3</a:t>
            </a:fld>
            <a:endParaRPr lang="ru-RU"/>
          </a:p>
        </p:txBody>
      </p:sp>
    </p:spTree>
    <p:extLst>
      <p:ext uri="{BB962C8B-B14F-4D97-AF65-F5344CB8AC3E}">
        <p14:creationId xmlns:p14="http://schemas.microsoft.com/office/powerpoint/2010/main" val="316464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67744" y="332656"/>
            <a:ext cx="4464496" cy="461665"/>
          </a:xfrm>
          <a:prstGeom prst="rect">
            <a:avLst/>
          </a:prstGeom>
          <a:noFill/>
        </p:spPr>
        <p:txBody>
          <a:bodyPr wrap="square" rtlCol="0">
            <a:spAutoFit/>
          </a:bodyPr>
          <a:lstStyle/>
          <a:p>
            <a:r>
              <a:rPr lang="ru-RU" sz="2400" b="1"/>
              <a:t>Структура  ЭВМ  фон Неймана</a:t>
            </a:r>
          </a:p>
        </p:txBody>
      </p:sp>
      <p:pic>
        <p:nvPicPr>
          <p:cNvPr id="2054" name="Picture 6"/>
          <p:cNvPicPr>
            <a:picLocks noChangeAspect="1" noChangeArrowheads="1"/>
          </p:cNvPicPr>
          <p:nvPr/>
        </p:nvPicPr>
        <p:blipFill>
          <a:blip r:embed="rId3" cstate="print"/>
          <a:srcRect/>
          <a:stretch>
            <a:fillRect/>
          </a:stretch>
        </p:blipFill>
        <p:spPr bwMode="auto">
          <a:xfrm>
            <a:off x="404813" y="1004888"/>
            <a:ext cx="8334375" cy="4848225"/>
          </a:xfrm>
          <a:prstGeom prst="rect">
            <a:avLst/>
          </a:prstGeom>
          <a:noFill/>
          <a:ln w="9525">
            <a:noFill/>
            <a:miter lim="800000"/>
            <a:headEnd/>
            <a:tailEnd/>
          </a:ln>
        </p:spPr>
      </p:pic>
      <p:sp>
        <p:nvSpPr>
          <p:cNvPr id="4" name="Номер слайда 3"/>
          <p:cNvSpPr>
            <a:spLocks noGrp="1"/>
          </p:cNvSpPr>
          <p:nvPr>
            <p:ph type="sldNum" sz="quarter" idx="12"/>
          </p:nvPr>
        </p:nvSpPr>
        <p:spPr/>
        <p:txBody>
          <a:bodyPr/>
          <a:lstStyle/>
          <a:p>
            <a:fld id="{B638E24C-DD59-4B2C-9C07-2788E7071872}" type="slidenum">
              <a:rPr lang="ru-RU" smtClean="0"/>
              <a:pPr/>
              <a:t>4</a:t>
            </a:fld>
            <a:endParaRPr lang="ru-RU"/>
          </a:p>
        </p:txBody>
      </p:sp>
    </p:spTree>
    <p:extLst>
      <p:ext uri="{BB962C8B-B14F-4D97-AF65-F5344CB8AC3E}">
        <p14:creationId xmlns:p14="http://schemas.microsoft.com/office/powerpoint/2010/main" val="375413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257094" y="686487"/>
            <a:ext cx="7882564" cy="5472608"/>
          </a:xfrm>
          <a:prstGeom prst="rect">
            <a:avLst/>
          </a:prstGeom>
          <a:noFill/>
          <a:ln w="9525">
            <a:noFill/>
            <a:miter lim="800000"/>
            <a:headEnd/>
            <a:tailEnd/>
          </a:ln>
        </p:spPr>
      </p:pic>
      <p:sp>
        <p:nvSpPr>
          <p:cNvPr id="5" name="TextBox 4"/>
          <p:cNvSpPr txBox="1"/>
          <p:nvPr/>
        </p:nvSpPr>
        <p:spPr>
          <a:xfrm>
            <a:off x="395536" y="6093296"/>
            <a:ext cx="8064896" cy="369332"/>
          </a:xfrm>
          <a:prstGeom prst="rect">
            <a:avLst/>
          </a:prstGeom>
          <a:noFill/>
        </p:spPr>
        <p:txBody>
          <a:bodyPr wrap="square" rtlCol="0">
            <a:spAutoFit/>
          </a:bodyPr>
          <a:lstStyle/>
          <a:p>
            <a:r>
              <a:rPr lang="ru-RU"/>
              <a:t>Функциональная схема гипотетической фон-неймановской ЭВМ </a:t>
            </a:r>
          </a:p>
        </p:txBody>
      </p:sp>
      <p:sp>
        <p:nvSpPr>
          <p:cNvPr id="4" name="Номер слайда 3"/>
          <p:cNvSpPr>
            <a:spLocks noGrp="1"/>
          </p:cNvSpPr>
          <p:nvPr>
            <p:ph type="sldNum" sz="quarter" idx="12"/>
          </p:nvPr>
        </p:nvSpPr>
        <p:spPr/>
        <p:txBody>
          <a:bodyPr/>
          <a:lstStyle/>
          <a:p>
            <a:fld id="{B638E24C-DD59-4B2C-9C07-2788E7071872}" type="slidenum">
              <a:rPr lang="ru-RU" smtClean="0"/>
              <a:pPr/>
              <a:t>5</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8815" y="404664"/>
            <a:ext cx="7704856" cy="830997"/>
          </a:xfrm>
          <a:prstGeom prst="rect">
            <a:avLst/>
          </a:prstGeom>
        </p:spPr>
        <p:txBody>
          <a:bodyPr wrap="square">
            <a:spAutoFit/>
          </a:bodyPr>
          <a:lstStyle/>
          <a:p>
            <a:br>
              <a:rPr lang="ru-RU" sz="2400"/>
            </a:br>
            <a:endParaRPr lang="ru-RU" sz="2400"/>
          </a:p>
        </p:txBody>
      </p:sp>
      <p:sp>
        <p:nvSpPr>
          <p:cNvPr id="3" name="Прямоугольник 2"/>
          <p:cNvSpPr/>
          <p:nvPr/>
        </p:nvSpPr>
        <p:spPr>
          <a:xfrm>
            <a:off x="179512" y="1052736"/>
            <a:ext cx="7848872" cy="2308324"/>
          </a:xfrm>
          <a:prstGeom prst="rect">
            <a:avLst/>
          </a:prstGeom>
        </p:spPr>
        <p:txBody>
          <a:bodyPr wrap="square">
            <a:spAutoFit/>
          </a:bodyPr>
          <a:lstStyle/>
          <a:p>
            <a:r>
              <a:rPr lang="ru-RU" sz="2400" b="1"/>
              <a:t>Узкие места архитектуры фон Неймана</a:t>
            </a:r>
          </a:p>
          <a:p>
            <a:br>
              <a:rPr lang="ru-RU" sz="2400"/>
            </a:br>
            <a:r>
              <a:rPr lang="ru-RU" sz="2400"/>
              <a:t>• Последовательное выполнение команд.</a:t>
            </a:r>
            <a:br>
              <a:rPr lang="ru-RU" sz="2400"/>
            </a:br>
            <a:r>
              <a:rPr lang="ru-RU" sz="2400"/>
              <a:t>• Хранение данных и программы в одном ОЗУ.</a:t>
            </a:r>
            <a:br>
              <a:rPr lang="ru-RU" sz="2400"/>
            </a:br>
            <a:r>
              <a:rPr lang="ru-RU" sz="2400"/>
              <a:t>• Один канал связи.</a:t>
            </a:r>
            <a:br>
              <a:rPr lang="ru-RU" sz="2400"/>
            </a:br>
            <a:endParaRPr lang="ru-RU" sz="2400"/>
          </a:p>
        </p:txBody>
      </p:sp>
      <p:sp>
        <p:nvSpPr>
          <p:cNvPr id="4" name="Номер слайда 3"/>
          <p:cNvSpPr>
            <a:spLocks noGrp="1"/>
          </p:cNvSpPr>
          <p:nvPr>
            <p:ph type="sldNum" sz="quarter" idx="12"/>
          </p:nvPr>
        </p:nvSpPr>
        <p:spPr/>
        <p:txBody>
          <a:bodyPr/>
          <a:lstStyle/>
          <a:p>
            <a:fld id="{B638E24C-DD59-4B2C-9C07-2788E7071872}" type="slidenum">
              <a:rPr lang="ru-RU" smtClean="0"/>
              <a:pPr/>
              <a:t>6</a:t>
            </a:fld>
            <a:endParaRPr lang="ru-RU"/>
          </a:p>
        </p:txBody>
      </p:sp>
    </p:spTree>
    <p:extLst>
      <p:ext uri="{BB962C8B-B14F-4D97-AF65-F5344CB8AC3E}">
        <p14:creationId xmlns:p14="http://schemas.microsoft.com/office/powerpoint/2010/main" val="4236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548680"/>
            <a:ext cx="8352928" cy="4985980"/>
          </a:xfrm>
          <a:prstGeom prst="rect">
            <a:avLst/>
          </a:prstGeom>
        </p:spPr>
        <p:txBody>
          <a:bodyPr wrap="square">
            <a:spAutoFit/>
          </a:bodyPr>
          <a:lstStyle/>
          <a:p>
            <a:pPr algn="ctr"/>
            <a:r>
              <a:rPr lang="ru-RU" sz="2400" b="1"/>
              <a:t>Архитектурные усовершенствования</a:t>
            </a:r>
          </a:p>
          <a:p>
            <a:pPr algn="ctr"/>
            <a:r>
              <a:rPr lang="ru-RU" sz="2400" b="1"/>
              <a:t> </a:t>
            </a:r>
          </a:p>
          <a:p>
            <a:r>
              <a:rPr lang="ru-RU" b="1"/>
              <a:t>Оптимизация подсистемы памяти</a:t>
            </a:r>
            <a:br>
              <a:rPr lang="ru-RU"/>
            </a:br>
            <a:r>
              <a:rPr lang="ru-RU"/>
              <a:t>• Контроллер памяти</a:t>
            </a:r>
            <a:br>
              <a:rPr lang="ru-RU"/>
            </a:br>
            <a:r>
              <a:rPr lang="ru-RU"/>
              <a:t>• Высокоскоростная шина</a:t>
            </a:r>
            <a:br>
              <a:rPr lang="ru-RU"/>
            </a:br>
            <a:r>
              <a:rPr lang="ru-RU"/>
              <a:t>• Кэш и иерархия памяти</a:t>
            </a:r>
            <a:br>
              <a:rPr lang="ru-RU"/>
            </a:br>
            <a:r>
              <a:rPr lang="ru-RU"/>
              <a:t>• Виртуальная память</a:t>
            </a:r>
            <a:br>
              <a:rPr lang="ru-RU"/>
            </a:br>
            <a:r>
              <a:rPr lang="ru-RU"/>
              <a:t>• Аппаратная предвыборка данных и команд </a:t>
            </a:r>
          </a:p>
          <a:p>
            <a:r>
              <a:rPr lang="ru-RU" b="1"/>
              <a:t>Оптимизация выполнения команд</a:t>
            </a:r>
            <a:br>
              <a:rPr lang="ru-RU" b="1"/>
            </a:br>
            <a:r>
              <a:rPr lang="ru-RU"/>
              <a:t>• Конвейеризация</a:t>
            </a:r>
            <a:br>
              <a:rPr lang="ru-RU"/>
            </a:br>
            <a:r>
              <a:rPr lang="ru-RU"/>
              <a:t>• Упрощение набора команд</a:t>
            </a:r>
            <a:br>
              <a:rPr lang="ru-RU"/>
            </a:br>
            <a:r>
              <a:rPr lang="ru-RU"/>
              <a:t>• Параллелизм</a:t>
            </a:r>
            <a:br>
              <a:rPr lang="ru-RU"/>
            </a:br>
            <a:r>
              <a:rPr lang="ru-RU"/>
              <a:t>– Данные</a:t>
            </a:r>
            <a:br>
              <a:rPr lang="ru-RU"/>
            </a:br>
            <a:r>
              <a:rPr lang="ru-RU"/>
              <a:t>– Инструкции</a:t>
            </a:r>
            <a:br>
              <a:rPr lang="ru-RU"/>
            </a:br>
            <a:r>
              <a:rPr lang="ru-RU"/>
              <a:t>– Потоки</a:t>
            </a:r>
            <a:br>
              <a:rPr lang="ru-RU"/>
            </a:br>
            <a:r>
              <a:rPr lang="ru-RU"/>
              <a:t>– Программы</a:t>
            </a:r>
            <a:br>
              <a:rPr lang="ru-RU"/>
            </a:br>
            <a:endParaRPr lang="ru-RU"/>
          </a:p>
        </p:txBody>
      </p:sp>
      <p:sp>
        <p:nvSpPr>
          <p:cNvPr id="3" name="Номер слайда 2"/>
          <p:cNvSpPr>
            <a:spLocks noGrp="1"/>
          </p:cNvSpPr>
          <p:nvPr>
            <p:ph type="sldNum" sz="quarter" idx="12"/>
          </p:nvPr>
        </p:nvSpPr>
        <p:spPr/>
        <p:txBody>
          <a:bodyPr/>
          <a:lstStyle/>
          <a:p>
            <a:fld id="{B638E24C-DD59-4B2C-9C07-2788E7071872}" type="slidenum">
              <a:rPr lang="ru-RU" smtClean="0"/>
              <a:pPr/>
              <a:t>7</a:t>
            </a:fld>
            <a:endParaRPr lang="ru-RU"/>
          </a:p>
        </p:txBody>
      </p:sp>
    </p:spTree>
    <p:extLst>
      <p:ext uri="{BB962C8B-B14F-4D97-AF65-F5344CB8AC3E}">
        <p14:creationId xmlns:p14="http://schemas.microsoft.com/office/powerpoint/2010/main" val="338135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1" y="786895"/>
            <a:ext cx="7705675" cy="5935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54070" y="116632"/>
            <a:ext cx="8712968" cy="1015663"/>
          </a:xfrm>
          <a:prstGeom prst="rect">
            <a:avLst/>
          </a:prstGeom>
          <a:noFill/>
        </p:spPr>
        <p:txBody>
          <a:bodyPr wrap="square" rtlCol="0">
            <a:spAutoFit/>
          </a:bodyPr>
          <a:lstStyle/>
          <a:p>
            <a:pPr algn="ctr"/>
            <a:r>
              <a:rPr lang="ru-RU"/>
              <a:t>Шестиуровневый компьютер. </a:t>
            </a:r>
          </a:p>
          <a:p>
            <a:r>
              <a:rPr lang="ru-RU" sz="1400"/>
              <a:t>Способ поддержки каждого уровня указан под ним, в скобках дано название соответствующего программного обеспечения</a:t>
            </a:r>
            <a:br>
              <a:rPr lang="ru-RU" sz="1400"/>
            </a:br>
            <a:endParaRPr lang="ru-RU" sz="1400"/>
          </a:p>
        </p:txBody>
      </p:sp>
      <p:sp>
        <p:nvSpPr>
          <p:cNvPr id="5" name="Номер слайда 4"/>
          <p:cNvSpPr>
            <a:spLocks noGrp="1"/>
          </p:cNvSpPr>
          <p:nvPr>
            <p:ph type="sldNum" sz="quarter" idx="12"/>
          </p:nvPr>
        </p:nvSpPr>
        <p:spPr/>
        <p:txBody>
          <a:bodyPr/>
          <a:lstStyle/>
          <a:p>
            <a:fld id="{B638E24C-DD59-4B2C-9C07-2788E7071872}" type="slidenum">
              <a:rPr lang="ru-RU" smtClean="0"/>
              <a:pPr/>
              <a:t>8</a:t>
            </a:fld>
            <a:endParaRPr lang="ru-RU"/>
          </a:p>
        </p:txBody>
      </p:sp>
    </p:spTree>
    <p:extLst>
      <p:ext uri="{BB962C8B-B14F-4D97-AF65-F5344CB8AC3E}">
        <p14:creationId xmlns:p14="http://schemas.microsoft.com/office/powerpoint/2010/main" val="255957468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8</Slides>
  <Notes>4</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Тема Office</vt:lpstr>
      <vt:lpstr>архитектура фон Неймана  многоуровневое устройство  ЭВМ</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ВМ  как система уровней</dc:title>
  <dc:creator>Терентьева Александра Михайловна</dc:creator>
  <cp:revision>1</cp:revision>
  <dcterms:created xsi:type="dcterms:W3CDTF">2017-07-27T00:49:37Z</dcterms:created>
  <dcterms:modified xsi:type="dcterms:W3CDTF">2022-09-20T04:25:46Z</dcterms:modified>
</cp:coreProperties>
</file>