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1"/>
  </p:notesMasterIdLst>
  <p:sldIdLst>
    <p:sldId id="283" r:id="rId2"/>
    <p:sldId id="289" r:id="rId3"/>
    <p:sldId id="286" r:id="rId4"/>
    <p:sldId id="294" r:id="rId5"/>
    <p:sldId id="284" r:id="rId6"/>
    <p:sldId id="269" r:id="rId7"/>
    <p:sldId id="278" r:id="rId8"/>
    <p:sldId id="270" r:id="rId9"/>
    <p:sldId id="277" r:id="rId10"/>
    <p:sldId id="273" r:id="rId11"/>
    <p:sldId id="272" r:id="rId12"/>
    <p:sldId id="274" r:id="rId13"/>
    <p:sldId id="275" r:id="rId14"/>
    <p:sldId id="271" r:id="rId15"/>
    <p:sldId id="267" r:id="rId16"/>
    <p:sldId id="276" r:id="rId17"/>
    <p:sldId id="279" r:id="rId18"/>
    <p:sldId id="295" r:id="rId19"/>
    <p:sldId id="29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89941" autoAdjust="0"/>
  </p:normalViewPr>
  <p:slideViewPr>
    <p:cSldViewPr>
      <p:cViewPr varScale="1">
        <p:scale>
          <a:sx n="80" d="100"/>
          <a:sy n="80" d="100"/>
        </p:scale>
        <p:origin x="-438"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D182A-B8D0-438A-A86A-E1A50DD0AF95}" type="datetimeFigureOut">
              <a:rPr lang="ru-RU" smtClean="0"/>
              <a:pPr/>
              <a:t>26.03.2021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A6856-DDD2-48F4-B632-F74E95F9715C}"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u.wikipedia.org/wiki/%D0%93%D0%B0%D1%80%D0%B2%D0%B0%D1%80%D0%B4%D1%81%D0%BA%D0%B0%D1%8F_%D0%B0%D1%80%D1%85%D0%B8%D1%82%D0%B5%D0%BA%D1%82%D1%83%D1%80%D0%B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600" b="1" i="0" kern="1200" dirty="0" smtClean="0">
                <a:solidFill>
                  <a:schemeClr val="tx1"/>
                </a:solidFill>
                <a:effectLst/>
                <a:latin typeface="+mn-lt"/>
                <a:ea typeface="+mn-ea"/>
                <a:cs typeface="+mn-cs"/>
              </a:rPr>
              <a:t>Принципы фон Неймана</a:t>
            </a:r>
          </a:p>
          <a:p>
            <a:r>
              <a:rPr lang="ru-RU" sz="1600" b="1" dirty="0" smtClean="0"/>
              <a:t>Принцип двоичного кодирования</a:t>
            </a:r>
            <a:r>
              <a:rPr lang="ru-RU" sz="1600" dirty="0" smtClean="0"/>
              <a:t> </a:t>
            </a:r>
          </a:p>
          <a:p>
            <a:r>
              <a:rPr lang="ru-RU" sz="1600" dirty="0" smtClean="0"/>
              <a:t>	Согласно этому принципу, вся информация, как данные, так и команды, кодируются двоичными цифрами 0 и 1. Каждый тип информации представляется двоичной последовательностью и имеет свой формат. Последовательность битов в формате, имеющая определенный смысл, называется полем. В числовой информации обычно выделяют поле знака и поле значащих разрядов. В формате команды в простейшем случае можно выделить два поля: поле кода операции и поле адресов операндов.</a:t>
            </a:r>
          </a:p>
          <a:p>
            <a:r>
              <a:rPr lang="ru-RU" sz="1600" dirty="0" smtClean="0"/>
              <a:t>	Преимущество перед десятичной системой счисления заключается в том, что устройства можно делать достаточно простыми, арифметические и логические операции в двоичной системе счисления также выполняются достаточно просто.</a:t>
            </a:r>
          </a:p>
          <a:p>
            <a:r>
              <a:rPr lang="ru-RU" sz="1600" dirty="0" smtClean="0"/>
              <a:t>  Все </a:t>
            </a:r>
            <a:r>
              <a:rPr lang="ru-RU" sz="1600" dirty="0" err="1" smtClean="0"/>
              <a:t>арифм</a:t>
            </a:r>
            <a:r>
              <a:rPr lang="ru-RU" sz="1600" baseline="0" dirty="0" smtClean="0"/>
              <a:t> </a:t>
            </a:r>
            <a:r>
              <a:rPr lang="ru-RU" sz="1600" baseline="0" dirty="0" err="1" smtClean="0"/>
              <a:t>устойства</a:t>
            </a:r>
            <a:r>
              <a:rPr lang="ru-RU" sz="1600" baseline="0" dirty="0" smtClean="0"/>
              <a:t> выполняются на основе схем, выполняющих операцию сложения.</a:t>
            </a:r>
          </a:p>
          <a:p>
            <a:r>
              <a:rPr lang="ru-RU" sz="1600" baseline="0" dirty="0" err="1" smtClean="0"/>
              <a:t>Возм</a:t>
            </a:r>
            <a:r>
              <a:rPr lang="ru-RU" sz="1600" baseline="0" dirty="0" smtClean="0"/>
              <a:t> выполнять операции параллельно (одновременно обрабатываются все разряды слова).</a:t>
            </a:r>
            <a:endParaRPr lang="ru-RU" sz="1600" dirty="0" smtClean="0"/>
          </a:p>
          <a:p>
            <a:r>
              <a:rPr lang="ru-RU" sz="1600" b="1" dirty="0" smtClean="0"/>
              <a:t>Принцип программного управления  (возможность условного перехода)</a:t>
            </a:r>
          </a:p>
          <a:p>
            <a:r>
              <a:rPr lang="ru-RU" sz="1600" dirty="0" smtClean="0"/>
              <a:t>    Все вычисления, предусмотренные алгоритмом решения задачи, должны быть представлены в виде программы, состоящей из последовательности управляющих слов — команд. Каждая команда представляет некоторую операцию из набора операций, реализуемых вычислительной машиной. </a:t>
            </a:r>
          </a:p>
          <a:p>
            <a:r>
              <a:rPr lang="ru-RU" sz="1600" dirty="0" smtClean="0"/>
              <a:t>   Команды программы хранятся в последовательных ячейках памяти вычислительной машины и выполняются в естественной последовательности, то есть в порядке их положения в программе. </a:t>
            </a:r>
          </a:p>
          <a:p>
            <a:r>
              <a:rPr lang="ru-RU" sz="1600" baseline="0" dirty="0" smtClean="0"/>
              <a:t>    </a:t>
            </a:r>
            <a:r>
              <a:rPr lang="ru-RU" sz="1600" dirty="0" smtClean="0"/>
              <a:t>При необходимости, с помощью специальных команд, эта последовательность может быть изменена. То есть возможен условный переход.  Решение об изменении порядка выполнения команд программы принимается либо на основании анализа результатов предшествующих вычислений, либо безусловно. Данный</a:t>
            </a:r>
            <a:r>
              <a:rPr lang="ru-RU" sz="1600" baseline="0" dirty="0" smtClean="0"/>
              <a:t> принцип положил начало программированию.</a:t>
            </a:r>
            <a:endParaRPr lang="en-US" sz="1600" dirty="0" smtClean="0"/>
          </a:p>
          <a:p>
            <a:r>
              <a:rPr lang="ru-RU" sz="1600" b="1" dirty="0" smtClean="0"/>
              <a:t>Принцип однородности памяти</a:t>
            </a:r>
            <a:r>
              <a:rPr lang="ru-RU"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t>   Принципиальное отличие архитектуры "фон Неймана" (принстонской) от "</a:t>
            </a:r>
            <a:r>
              <a:rPr lang="ru-RU" sz="1600" u="none" strike="noStrike" kern="1200" dirty="0" smtClean="0">
                <a:solidFill>
                  <a:schemeClr val="tx1"/>
                </a:solidFill>
                <a:effectLst/>
                <a:latin typeface="+mn-lt"/>
                <a:ea typeface="+mn-ea"/>
                <a:cs typeface="+mn-cs"/>
                <a:hlinkClick r:id="rId3" tooltip="Гарвардская архитектура"/>
              </a:rPr>
              <a:t>Гарвардской</a:t>
            </a:r>
            <a:r>
              <a:rPr lang="ru-RU" sz="1600" dirty="0" smtClean="0"/>
              <a:t>".</a:t>
            </a:r>
            <a:r>
              <a:rPr lang="ru-RU" sz="1600" b="1" i="1" dirty="0" smtClean="0"/>
              <a:t> Команды и данные хранятся в одной и той же памяти и внешне в памяти неразличимы.</a:t>
            </a:r>
            <a:r>
              <a:rPr lang="ru-RU" sz="1600" dirty="0" smtClean="0"/>
              <a:t> Промежуточные результаты, константы,</a:t>
            </a:r>
            <a:r>
              <a:rPr lang="ru-RU" sz="1600" baseline="0" dirty="0" smtClean="0"/>
              <a:t> значения переменных, располагаются там же где программа. </a:t>
            </a:r>
            <a:r>
              <a:rPr lang="ru-RU" sz="1600" dirty="0" smtClean="0"/>
              <a:t> Распознать их можно только по способу использования; то есть одно и то же значение в ячейке памяти может использоваться и как , данные, и как команда, и как адрес в зависимости лишь от способа обращения к нему. Это позволяет производить над командами те же операции, что и над числами, и, соответственно, открывает ряд возможностей.</a:t>
            </a:r>
          </a:p>
          <a:p>
            <a:r>
              <a:rPr lang="ru-RU" sz="1600" dirty="0" smtClean="0"/>
              <a:t>   Так, циклически изменяя адресную часть команды, можно обеспечить обращение к последовательным элементам массива данных.  Существует и другое следствие принципа однородности, когда команды одной программы могут быть получены как результат исполнения другой программы. (т е над командами могут производиться</a:t>
            </a:r>
            <a:r>
              <a:rPr lang="ru-RU" sz="1600" baseline="0" dirty="0" smtClean="0"/>
              <a:t> вычисления). </a:t>
            </a:r>
            <a:r>
              <a:rPr lang="ru-RU" sz="1600" dirty="0" smtClean="0"/>
              <a:t>Эта возможность лежит в основе трансляции — перевода текста программы с языка высокого уровня на язык конкретной вычислительной машины. </a:t>
            </a:r>
          </a:p>
          <a:p>
            <a:r>
              <a:rPr lang="ru-RU" sz="1600" i="1" kern="1200" baseline="0" dirty="0" smtClean="0">
                <a:solidFill>
                  <a:schemeClr val="tx1"/>
                </a:solidFill>
                <a:latin typeface="+mn-lt"/>
                <a:ea typeface="+mn-ea"/>
                <a:cs typeface="+mn-cs"/>
              </a:rPr>
              <a:t>Концепция вычислительной машины, изложенная в статье фон Неймана, предполагает единую память для хранения команд и данных.      Такой подход был принят в вычислительных машинах, создававшихся в Принстонском университете, из-за чего и получил название принстонской архитектуры. Практически одновременно в Гарвардском университете предложили иную модель, в которой ВМ имела отдельную память команд и отдельную память данных. Этот вид архитектуры называют гарвардской архитектурой. Долгие годы преобладающей была и остается принстонская архитектура, хотя она порождает проблемы пропускной способности тракта «процессор-память». В последнее время в связи с широким использованием кэш-памяти разработчики ВМ все чаще обращаются к гарвардской архитектуре </a:t>
            </a:r>
          </a:p>
          <a:p>
            <a:r>
              <a:rPr lang="ru-RU" sz="1600" i="1" kern="1200" baseline="0" dirty="0" smtClean="0">
                <a:solidFill>
                  <a:schemeClr val="tx1"/>
                </a:solidFill>
                <a:latin typeface="+mn-lt"/>
                <a:ea typeface="+mn-ea"/>
                <a:cs typeface="+mn-cs"/>
              </a:rPr>
              <a:t>Трудности реализации ЗУ , быстродействие которого соответствовало бы скорости работы логических схем, требуют иерархической организации памяти.</a:t>
            </a:r>
            <a:endParaRPr lang="en-US" sz="1600" i="1" dirty="0" smtClean="0"/>
          </a:p>
          <a:p>
            <a:r>
              <a:rPr lang="ru-RU" sz="1600" b="1" dirty="0" smtClean="0"/>
              <a:t>Принцип адресности</a:t>
            </a:r>
            <a:r>
              <a:rPr lang="ru-RU" sz="1600" dirty="0" smtClean="0"/>
              <a:t> Структурно основная память состоит из последовательно пронумерованных ячеек, причём процессору в произвольный момент доступна любая ячейка. Двоичные коды команд и данных разделяются на единицы информации, называемые словами, и хранятся в ячейках памяти, а для доступа к ним используются номера соответствующих ячеек — адреса.</a:t>
            </a:r>
            <a:endParaRPr lang="en-US" sz="1600" dirty="0" smtClean="0"/>
          </a:p>
        </p:txBody>
      </p:sp>
      <p:sp>
        <p:nvSpPr>
          <p:cNvPr id="4" name="Номер слайда 3"/>
          <p:cNvSpPr>
            <a:spLocks noGrp="1"/>
          </p:cNvSpPr>
          <p:nvPr>
            <p:ph type="sldNum" sz="quarter" idx="10"/>
          </p:nvPr>
        </p:nvSpPr>
        <p:spPr/>
        <p:txBody>
          <a:bodyPr/>
          <a:lstStyle/>
          <a:p>
            <a:fld id="{1F768707-7455-4FC4-B6AC-D5B398EEF968}" type="slidenum">
              <a:rPr lang="ru-RU" smtClean="0"/>
              <a:pPr/>
              <a:t>2</a:t>
            </a:fld>
            <a:endParaRPr lang="ru-RU"/>
          </a:p>
        </p:txBody>
      </p:sp>
    </p:spTree>
    <p:extLst>
      <p:ext uri="{BB962C8B-B14F-4D97-AF65-F5344CB8AC3E}">
        <p14:creationId xmlns="" xmlns:p14="http://schemas.microsoft.com/office/powerpoint/2010/main" val="800708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http://www.intuit.ru/studies/courses/604/460/lecture/10321?page=3</a:t>
            </a:r>
            <a:r>
              <a:rPr lang="ru-RU" dirty="0" smtClean="0"/>
              <a:t> курс архитектура </a:t>
            </a:r>
            <a:r>
              <a:rPr lang="ru-RU" dirty="0" err="1" smtClean="0"/>
              <a:t>мп</a:t>
            </a:r>
            <a:endParaRPr lang="ru-RU" dirty="0" smtClean="0"/>
          </a:p>
          <a:p>
            <a:r>
              <a:rPr lang="ru-RU" dirty="0" smtClean="0"/>
              <a:t>Начиная</a:t>
            </a:r>
            <a:r>
              <a:rPr lang="ru-RU" baseline="0" dirty="0" smtClean="0"/>
              <a:t> с</a:t>
            </a:r>
            <a:r>
              <a:rPr lang="en-US" dirty="0" smtClean="0"/>
              <a:t> 486 </a:t>
            </a:r>
            <a:r>
              <a:rPr lang="ru-RU" dirty="0" smtClean="0"/>
              <a:t> сопроцессор</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Процессор обработки чисел с фиксированной точкой </a:t>
            </a:r>
            <a:r>
              <a:rPr lang="ru-RU" sz="1200" kern="1200" dirty="0" smtClean="0">
                <a:solidFill>
                  <a:schemeClr val="tx1"/>
                </a:solidFill>
                <a:latin typeface="+mn-lt"/>
                <a:ea typeface="+mn-ea"/>
                <a:cs typeface="+mn-cs"/>
              </a:rPr>
              <a:t>содержит 32-разрядное </a:t>
            </a:r>
            <a:r>
              <a:rPr lang="ru-RU" sz="1200" i="1" kern="1200" dirty="0" smtClean="0">
                <a:solidFill>
                  <a:schemeClr val="tx1"/>
                </a:solidFill>
                <a:latin typeface="+mn-lt"/>
                <a:ea typeface="+mn-ea"/>
                <a:cs typeface="+mn-cs"/>
              </a:rPr>
              <a:t>АЛУ</a:t>
            </a:r>
            <a:r>
              <a:rPr lang="ru-RU" sz="1200" kern="1200" dirty="0" smtClean="0">
                <a:solidFill>
                  <a:schemeClr val="tx1"/>
                </a:solidFill>
                <a:latin typeface="+mn-lt"/>
                <a:ea typeface="+mn-ea"/>
                <a:cs typeface="+mn-cs"/>
              </a:rPr>
              <a:t> и блок </a:t>
            </a:r>
            <a:r>
              <a:rPr lang="ru-RU" sz="1200" b="1" kern="1200" dirty="0" smtClean="0">
                <a:solidFill>
                  <a:schemeClr val="tx1"/>
                </a:solidFill>
                <a:latin typeface="+mn-lt"/>
                <a:ea typeface="+mn-ea"/>
                <a:cs typeface="+mn-cs"/>
              </a:rPr>
              <a:t>регистров общего назначения</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АЛУ</a:t>
            </a:r>
            <a:r>
              <a:rPr lang="ru-RU" sz="1200" kern="1200" dirty="0" smtClean="0">
                <a:solidFill>
                  <a:schemeClr val="tx1"/>
                </a:solidFill>
                <a:latin typeface="+mn-lt"/>
                <a:ea typeface="+mn-ea"/>
                <a:cs typeface="+mn-cs"/>
              </a:rPr>
              <a:t> предназначено для обработки двоичных чисел длиной 1, 2 или 4 байта без знака или со знаком, а также двоично-десятичных чисел, не превышающих 99. Двоичные числа со знаком представляются в </a:t>
            </a:r>
            <a:r>
              <a:rPr lang="ru-RU" sz="1200" i="1" kern="1200" dirty="0" smtClean="0">
                <a:solidFill>
                  <a:schemeClr val="tx1"/>
                </a:solidFill>
                <a:latin typeface="+mn-lt"/>
                <a:ea typeface="+mn-ea"/>
                <a:cs typeface="+mn-cs"/>
              </a:rPr>
              <a:t>дополнительном коде</a:t>
            </a:r>
            <a:r>
              <a:rPr lang="ru-RU" sz="1200" kern="1200" dirty="0" smtClean="0">
                <a:solidFill>
                  <a:schemeClr val="tx1"/>
                </a:solidFill>
                <a:latin typeface="+mn-lt"/>
                <a:ea typeface="+mn-ea"/>
                <a:cs typeface="+mn-cs"/>
              </a:rPr>
              <a:t>. Блок регистров общего назначения содержит восемь 32-разрядных регистров, часть из которых допускает 16- и 8-разрядное обращение.</a:t>
            </a:r>
          </a:p>
          <a:p>
            <a:r>
              <a:rPr lang="ru-RU" dirty="0" smtClean="0"/>
              <a:t>ссор встроен в схему процессора</a:t>
            </a:r>
          </a:p>
          <a:p>
            <a:r>
              <a:rPr lang="ru-RU" sz="1200" b="1" kern="1200" dirty="0" smtClean="0">
                <a:solidFill>
                  <a:schemeClr val="tx1"/>
                </a:solidFill>
                <a:latin typeface="+mn-lt"/>
                <a:ea typeface="+mn-ea"/>
                <a:cs typeface="+mn-cs"/>
              </a:rPr>
              <a:t>Процессор обработки чисел с плавающей точкой</a:t>
            </a:r>
            <a:r>
              <a:rPr lang="ru-RU" sz="1200" kern="1200" dirty="0" smtClean="0">
                <a:solidFill>
                  <a:schemeClr val="tx1"/>
                </a:solidFill>
                <a:latin typeface="+mn-lt"/>
                <a:ea typeface="+mn-ea"/>
                <a:cs typeface="+mn-cs"/>
              </a:rPr>
              <a:t> состоит из 80-разрядного </a:t>
            </a:r>
            <a:r>
              <a:rPr lang="ru-RU" sz="1200" i="1" kern="1200" dirty="0" smtClean="0">
                <a:solidFill>
                  <a:schemeClr val="tx1"/>
                </a:solidFill>
                <a:latin typeface="+mn-lt"/>
                <a:ea typeface="+mn-ea"/>
                <a:cs typeface="+mn-cs"/>
              </a:rPr>
              <a:t>АЛУ</a:t>
            </a:r>
            <a:r>
              <a:rPr lang="ru-RU" sz="1200" kern="1200" dirty="0" smtClean="0">
                <a:solidFill>
                  <a:schemeClr val="tx1"/>
                </a:solidFill>
                <a:latin typeface="+mn-lt"/>
                <a:ea typeface="+mn-ea"/>
                <a:cs typeface="+mn-cs"/>
              </a:rPr>
              <a:t>, блока из восьми 80-разрядных регистров общего назначения, а также управляющих регистров. Главным образом он предназначен для обработки чисел с плавающей точкой, но также используется для обработки целых чисел со знаком длиной 8 </a:t>
            </a:r>
            <a:r>
              <a:rPr lang="ru-RU" sz="1200" i="1" kern="1200" dirty="0" smtClean="0">
                <a:solidFill>
                  <a:schemeClr val="tx1"/>
                </a:solidFill>
                <a:latin typeface="+mn-lt"/>
                <a:ea typeface="+mn-ea"/>
                <a:cs typeface="+mn-cs"/>
              </a:rPr>
              <a:t>байт</a:t>
            </a:r>
            <a:r>
              <a:rPr lang="ru-RU" sz="1200" kern="1200" dirty="0" smtClean="0">
                <a:solidFill>
                  <a:schemeClr val="tx1"/>
                </a:solidFill>
                <a:latin typeface="+mn-lt"/>
                <a:ea typeface="+mn-ea"/>
                <a:cs typeface="+mn-cs"/>
              </a:rPr>
              <a:t> и двоично-десятичных чисел величиной от 100 до 99…9 (18 цифр). На первых этапах развития </a:t>
            </a:r>
            <a:r>
              <a:rPr lang="ru-RU" sz="1200" i="1" kern="1200" dirty="0" smtClean="0">
                <a:solidFill>
                  <a:schemeClr val="tx1"/>
                </a:solidFill>
                <a:latin typeface="+mn-lt"/>
                <a:ea typeface="+mn-ea"/>
                <a:cs typeface="+mn-cs"/>
              </a:rPr>
              <a:t>SIMD</a:t>
            </a:r>
            <a:r>
              <a:rPr lang="ru-RU" sz="1200" kern="1200" dirty="0" smtClean="0">
                <a:solidFill>
                  <a:schemeClr val="tx1"/>
                </a:solidFill>
                <a:latin typeface="+mn-lt"/>
                <a:ea typeface="+mn-ea"/>
                <a:cs typeface="+mn-cs"/>
              </a:rPr>
              <a:t>-обработки регистры </a:t>
            </a:r>
            <a:r>
              <a:rPr lang="ru-RU" sz="1200" b="1" kern="1200" dirty="0" smtClean="0">
                <a:solidFill>
                  <a:schemeClr val="tx1"/>
                </a:solidFill>
                <a:latin typeface="+mn-lt"/>
                <a:ea typeface="+mn-ea"/>
                <a:cs typeface="+mn-cs"/>
              </a:rPr>
              <a:t>FPU</a:t>
            </a:r>
            <a:r>
              <a:rPr lang="ru-RU" sz="1200" kern="1200" dirty="0" smtClean="0">
                <a:solidFill>
                  <a:schemeClr val="tx1"/>
                </a:solidFill>
                <a:latin typeface="+mn-lt"/>
                <a:ea typeface="+mn-ea"/>
                <a:cs typeface="+mn-cs"/>
              </a:rPr>
              <a:t> использовались для хранения операндов, представленных в новых форматах.</a:t>
            </a:r>
          </a:p>
          <a:p>
            <a:r>
              <a:rPr lang="ru-RU" sz="1200" b="1" kern="1200" dirty="0" smtClean="0">
                <a:solidFill>
                  <a:schemeClr val="tx1"/>
                </a:solidFill>
                <a:latin typeface="+mn-lt"/>
                <a:ea typeface="+mn-ea"/>
                <a:cs typeface="+mn-cs"/>
              </a:rPr>
              <a:t>Блок управления памятью</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Memory</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Management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Unit</a:t>
            </a:r>
            <a:r>
              <a:rPr lang="ru-RU" sz="1200" kern="1200" dirty="0" smtClean="0">
                <a:solidFill>
                  <a:schemeClr val="tx1"/>
                </a:solidFill>
                <a:latin typeface="+mn-lt"/>
                <a:ea typeface="+mn-ea"/>
                <a:cs typeface="+mn-cs"/>
              </a:rPr>
              <a:t> - </a:t>
            </a:r>
            <a:r>
              <a:rPr lang="ru-RU" sz="1200" i="1" kern="1200" dirty="0" smtClean="0">
                <a:solidFill>
                  <a:schemeClr val="tx1"/>
                </a:solidFill>
                <a:latin typeface="+mn-lt"/>
                <a:ea typeface="+mn-ea"/>
                <a:cs typeface="+mn-cs"/>
              </a:rPr>
              <a:t>MMU</a:t>
            </a:r>
            <a:r>
              <a:rPr lang="ru-RU" sz="1200" kern="1200" dirty="0" smtClean="0">
                <a:solidFill>
                  <a:schemeClr val="tx1"/>
                </a:solidFill>
                <a:latin typeface="+mn-lt"/>
                <a:ea typeface="+mn-ea"/>
                <a:cs typeface="+mn-cs"/>
              </a:rPr>
              <a:t>) состоит из двух основных блоков в соответствии </a:t>
            </a:r>
            <a:r>
              <a:rPr lang="ru-RU" sz="1200" kern="1200" dirty="0" err="1" smtClean="0">
                <a:solidFill>
                  <a:schemeClr val="tx1"/>
                </a:solidFill>
                <a:latin typeface="+mn-lt"/>
                <a:ea typeface="+mn-ea"/>
                <a:cs typeface="+mn-cs"/>
              </a:rPr>
              <a:t>с</a:t>
            </a:r>
            <a:r>
              <a:rPr lang="ru-RU" sz="1200" i="1" kern="1200" dirty="0" err="1" smtClean="0">
                <a:solidFill>
                  <a:schemeClr val="tx1"/>
                </a:solidFill>
                <a:latin typeface="+mn-lt"/>
                <a:ea typeface="+mn-ea"/>
                <a:cs typeface="+mn-cs"/>
              </a:rPr>
              <a:t>организацией</a:t>
            </a:r>
            <a:r>
              <a:rPr lang="ru-RU" sz="1200" i="1" kern="1200" dirty="0" smtClean="0">
                <a:solidFill>
                  <a:schemeClr val="tx1"/>
                </a:solidFill>
                <a:latin typeface="+mn-lt"/>
                <a:ea typeface="+mn-ea"/>
                <a:cs typeface="+mn-cs"/>
              </a:rPr>
              <a:t> памяти</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В общем случае </a:t>
            </a:r>
            <a:r>
              <a:rPr lang="ru-RU" sz="1200" i="1" kern="1200" dirty="0" smtClean="0">
                <a:solidFill>
                  <a:schemeClr val="tx1"/>
                </a:solidFill>
                <a:latin typeface="+mn-lt"/>
                <a:ea typeface="+mn-ea"/>
                <a:cs typeface="+mn-cs"/>
              </a:rPr>
              <a:t>память</a:t>
            </a:r>
            <a:r>
              <a:rPr lang="ru-RU" sz="1200" kern="1200" dirty="0" smtClean="0">
                <a:solidFill>
                  <a:schemeClr val="tx1"/>
                </a:solidFill>
                <a:latin typeface="+mn-lt"/>
                <a:ea typeface="+mn-ea"/>
                <a:cs typeface="+mn-cs"/>
              </a:rPr>
              <a:t> в микропроцессоре делится на </a:t>
            </a:r>
            <a:r>
              <a:rPr lang="ru-RU" sz="1200" i="1" kern="1200" dirty="0" smtClean="0">
                <a:solidFill>
                  <a:schemeClr val="tx1"/>
                </a:solidFill>
                <a:latin typeface="+mn-lt"/>
                <a:ea typeface="+mn-ea"/>
                <a:cs typeface="+mn-cs"/>
              </a:rPr>
              <a:t>сегменты</a:t>
            </a:r>
            <a:r>
              <a:rPr lang="ru-RU" sz="1200" kern="1200" dirty="0" smtClean="0">
                <a:solidFill>
                  <a:schemeClr val="tx1"/>
                </a:solidFill>
                <a:latin typeface="+mn-lt"/>
                <a:ea typeface="+mn-ea"/>
                <a:cs typeface="+mn-cs"/>
              </a:rPr>
              <a:t>, которые, в свою </a:t>
            </a:r>
            <a:r>
              <a:rPr lang="ru-RU" sz="1200" i="1" kern="1200" dirty="0" smtClean="0">
                <a:solidFill>
                  <a:schemeClr val="tx1"/>
                </a:solidFill>
                <a:latin typeface="+mn-lt"/>
                <a:ea typeface="+mn-ea"/>
                <a:cs typeface="+mn-cs"/>
              </a:rPr>
              <a:t>очередь</a:t>
            </a:r>
            <a:r>
              <a:rPr lang="ru-RU" sz="1200" kern="1200" dirty="0" smtClean="0">
                <a:solidFill>
                  <a:schemeClr val="tx1"/>
                </a:solidFill>
                <a:latin typeface="+mn-lt"/>
                <a:ea typeface="+mn-ea"/>
                <a:cs typeface="+mn-cs"/>
              </a:rPr>
              <a:t>, делятся на страницы. В соответствии с этим, </a:t>
            </a:r>
            <a:r>
              <a:rPr lang="ru-RU" sz="1200" i="1" kern="1200" dirty="0" smtClean="0">
                <a:solidFill>
                  <a:schemeClr val="tx1"/>
                </a:solidFill>
                <a:latin typeface="+mn-lt"/>
                <a:ea typeface="+mn-ea"/>
                <a:cs typeface="+mn-cs"/>
              </a:rPr>
              <a:t>MMU</a:t>
            </a:r>
            <a:r>
              <a:rPr lang="ru-RU" sz="1200" kern="1200" dirty="0" smtClean="0">
                <a:solidFill>
                  <a:schemeClr val="tx1"/>
                </a:solidFill>
                <a:latin typeface="+mn-lt"/>
                <a:ea typeface="+mn-ea"/>
                <a:cs typeface="+mn-cs"/>
              </a:rPr>
              <a:t> содержит блок </a:t>
            </a:r>
            <a:r>
              <a:rPr lang="ru-RU" sz="1200" i="1" kern="1200" dirty="0" smtClean="0">
                <a:solidFill>
                  <a:schemeClr val="tx1"/>
                </a:solidFill>
                <a:latin typeface="+mn-lt"/>
                <a:ea typeface="+mn-ea"/>
                <a:cs typeface="+mn-cs"/>
              </a:rPr>
              <a:t>сегментации</a:t>
            </a:r>
            <a:r>
              <a:rPr lang="ru-RU" sz="1200" kern="1200" dirty="0" smtClean="0">
                <a:solidFill>
                  <a:schemeClr val="tx1"/>
                </a:solidFill>
                <a:latin typeface="+mn-lt"/>
                <a:ea typeface="+mn-ea"/>
                <a:cs typeface="+mn-cs"/>
              </a:rPr>
              <a:t> (или блок сегментного преобразования адреса) и блок </a:t>
            </a:r>
            <a:r>
              <a:rPr lang="ru-RU" sz="1200" i="1" kern="1200" dirty="0" smtClean="0">
                <a:solidFill>
                  <a:schemeClr val="tx1"/>
                </a:solidFill>
                <a:latin typeface="+mn-lt"/>
                <a:ea typeface="+mn-ea"/>
                <a:cs typeface="+mn-cs"/>
              </a:rPr>
              <a:t>страничного преобразования</a:t>
            </a:r>
            <a:r>
              <a:rPr lang="ru-RU" sz="1200" kern="1200" dirty="0" smtClean="0">
                <a:solidFill>
                  <a:schemeClr val="tx1"/>
                </a:solidFill>
                <a:latin typeface="+mn-lt"/>
                <a:ea typeface="+mn-ea"/>
                <a:cs typeface="+mn-cs"/>
              </a:rPr>
              <a:t>, в состав которого входит так называемый </a:t>
            </a:r>
            <a:r>
              <a:rPr lang="ru-RU" sz="1200" b="1" kern="1200" dirty="0" smtClean="0">
                <a:solidFill>
                  <a:schemeClr val="tx1"/>
                </a:solidFill>
                <a:latin typeface="+mn-lt"/>
                <a:ea typeface="+mn-ea"/>
                <a:cs typeface="+mn-cs"/>
              </a:rPr>
              <a:t>буфер ассоциативной трансляции адресов </a:t>
            </a:r>
            <a:r>
              <a:rPr lang="ru-RU" sz="1200" b="1" kern="1200" dirty="0" err="1" smtClean="0">
                <a:solidFill>
                  <a:schemeClr val="tx1"/>
                </a:solidFill>
                <a:latin typeface="+mn-lt"/>
                <a:ea typeface="+mn-ea"/>
                <a:cs typeface="+mn-cs"/>
              </a:rPr>
              <a:t>стра</a:t>
            </a:r>
            <a:r>
              <a:rPr lang="ru-RU" sz="1200" b="1" kern="1200" dirty="0" smtClean="0">
                <a:solidFill>
                  <a:schemeClr val="tx1"/>
                </a:solidFill>
                <a:latin typeface="+mn-lt"/>
                <a:ea typeface="+mn-ea"/>
                <a:cs typeface="+mn-cs"/>
              </a:rPr>
              <a:t>- ниц </a:t>
            </a:r>
            <a:r>
              <a:rPr lang="ru-RU" sz="1200" kern="1200" dirty="0" smtClean="0">
                <a:solidFill>
                  <a:schemeClr val="tx1"/>
                </a:solidFill>
                <a:latin typeface="+mn-lt"/>
                <a:ea typeface="+mn-ea"/>
                <a:cs typeface="+mn-cs"/>
              </a:rPr>
              <a:t>(</a:t>
            </a:r>
            <a:r>
              <a:rPr lang="ru-RU" sz="1200" i="1" kern="1200" dirty="0" smtClean="0">
                <a:solidFill>
                  <a:schemeClr val="tx1"/>
                </a:solidFill>
                <a:latin typeface="+mn-lt"/>
                <a:ea typeface="+mn-ea"/>
                <a:cs typeface="+mn-cs"/>
              </a:rPr>
              <a:t>TLB</a:t>
            </a:r>
            <a:r>
              <a:rPr lang="ru-RU" sz="1200" kern="1200" dirty="0" smtClean="0">
                <a:solidFill>
                  <a:schemeClr val="tx1"/>
                </a:solidFill>
                <a:latin typeface="+mn-lt"/>
                <a:ea typeface="+mn-ea"/>
                <a:cs typeface="+mn-cs"/>
              </a:rPr>
              <a:t>).</a:t>
            </a:r>
          </a:p>
          <a:p>
            <a:r>
              <a:rPr lang="ru-RU" sz="1200" b="1" kern="1200" dirty="0" smtClean="0">
                <a:solidFill>
                  <a:schemeClr val="tx1"/>
                </a:solidFill>
                <a:latin typeface="+mn-lt"/>
                <a:ea typeface="+mn-ea"/>
                <a:cs typeface="+mn-cs"/>
              </a:rPr>
              <a:t>Кэш-память</a:t>
            </a:r>
            <a:r>
              <a:rPr lang="ru-RU" sz="1200" kern="1200" dirty="0" smtClean="0">
                <a:solidFill>
                  <a:schemeClr val="tx1"/>
                </a:solidFill>
                <a:latin typeface="+mn-lt"/>
                <a:ea typeface="+mn-ea"/>
                <a:cs typeface="+mn-cs"/>
              </a:rPr>
              <a:t> представляет собой промежуточную ступень между оперативной памятью и регистрами микропроцессора и предназначена для хранения наиболее часто используемой информации.</a:t>
            </a:r>
          </a:p>
          <a:p>
            <a:r>
              <a:rPr lang="ru-RU" sz="1200" kern="1200" dirty="0" smtClean="0">
                <a:solidFill>
                  <a:schemeClr val="tx1"/>
                </a:solidFill>
                <a:latin typeface="+mn-lt"/>
                <a:ea typeface="+mn-ea"/>
                <a:cs typeface="+mn-cs"/>
              </a:rPr>
              <a:t>В состав </a:t>
            </a:r>
            <a:r>
              <a:rPr lang="ru-RU" sz="1200" b="1" kern="1200" dirty="0" smtClean="0">
                <a:solidFill>
                  <a:schemeClr val="tx1"/>
                </a:solidFill>
                <a:latin typeface="+mn-lt"/>
                <a:ea typeface="+mn-ea"/>
                <a:cs typeface="+mn-cs"/>
              </a:rPr>
              <a:t>блока управления </a:t>
            </a:r>
            <a:r>
              <a:rPr lang="ru-RU" sz="1200" kern="1200" dirty="0" smtClean="0">
                <a:solidFill>
                  <a:schemeClr val="tx1"/>
                </a:solidFill>
                <a:latin typeface="+mn-lt"/>
                <a:ea typeface="+mn-ea"/>
                <a:cs typeface="+mn-cs"/>
              </a:rPr>
              <a:t>входят:</a:t>
            </a:r>
          </a:p>
          <a:p>
            <a:pPr lvl="0"/>
            <a:r>
              <a:rPr lang="ru-RU" sz="1200" kern="1200" dirty="0" smtClean="0">
                <a:solidFill>
                  <a:schemeClr val="tx1"/>
                </a:solidFill>
                <a:latin typeface="+mn-lt"/>
                <a:ea typeface="+mn-ea"/>
                <a:cs typeface="+mn-cs"/>
              </a:rPr>
              <a:t>собственно </a:t>
            </a:r>
            <a:r>
              <a:rPr lang="ru-RU" sz="1200" i="1" kern="1200" dirty="0" smtClean="0">
                <a:solidFill>
                  <a:schemeClr val="tx1"/>
                </a:solidFill>
                <a:latin typeface="+mn-lt"/>
                <a:ea typeface="+mn-ea"/>
                <a:cs typeface="+mn-cs"/>
              </a:rPr>
              <a:t>устройство управления</a:t>
            </a:r>
            <a:r>
              <a:rPr lang="ru-RU" sz="1200" kern="1200" dirty="0" smtClean="0">
                <a:solidFill>
                  <a:schemeClr val="tx1"/>
                </a:solidFill>
                <a:latin typeface="+mn-lt"/>
                <a:ea typeface="+mn-ea"/>
                <a:cs typeface="+mn-cs"/>
              </a:rPr>
              <a:t>, то есть та классическая схема, которая под действием кода команды вырабатывает набор управляющих сигналов, поступающих на разные узлы как самого микропроцессора, так и на блок интерфейса внешней шины;</a:t>
            </a:r>
          </a:p>
          <a:p>
            <a:pPr lvl="0"/>
            <a:r>
              <a:rPr lang="ru-RU" sz="1200" kern="1200" dirty="0" smtClean="0">
                <a:solidFill>
                  <a:schemeClr val="tx1"/>
                </a:solidFill>
                <a:latin typeface="+mn-lt"/>
                <a:ea typeface="+mn-ea"/>
                <a:cs typeface="+mn-cs"/>
              </a:rPr>
              <a:t>управление </a:t>
            </a:r>
            <a:r>
              <a:rPr lang="ru-RU" sz="1200" i="1" kern="1200" dirty="0" smtClean="0">
                <a:solidFill>
                  <a:schemeClr val="tx1"/>
                </a:solidFill>
                <a:latin typeface="+mn-lt"/>
                <a:ea typeface="+mn-ea"/>
                <a:cs typeface="+mn-cs"/>
              </a:rPr>
              <a:t>защитой памяти</a:t>
            </a:r>
            <a:r>
              <a:rPr lang="ru-RU" sz="1200" kern="1200" dirty="0" smtClean="0">
                <a:solidFill>
                  <a:schemeClr val="tx1"/>
                </a:solidFill>
                <a:latin typeface="+mn-lt"/>
                <a:ea typeface="+mn-ea"/>
                <a:cs typeface="+mn-cs"/>
              </a:rPr>
              <a:t>: обеспечивает аппаратную защиту программ и данных при управлении памятью и по привилегиям;</a:t>
            </a:r>
          </a:p>
          <a:p>
            <a:pPr lvl="0"/>
            <a:r>
              <a:rPr lang="ru-RU" sz="1200" kern="1200" dirty="0" smtClean="0">
                <a:solidFill>
                  <a:schemeClr val="tx1"/>
                </a:solidFill>
                <a:latin typeface="+mn-lt"/>
                <a:ea typeface="+mn-ea"/>
                <a:cs typeface="+mn-cs"/>
              </a:rPr>
              <a:t>блок управления предвыборкой команд: реализует опережающее заполнение буфера команд, представляющего собой некоторую </a:t>
            </a:r>
            <a:r>
              <a:rPr lang="ru-RU" sz="1200" i="1" kern="1200" dirty="0" smtClean="0">
                <a:solidFill>
                  <a:schemeClr val="tx1"/>
                </a:solidFill>
                <a:latin typeface="+mn-lt"/>
                <a:ea typeface="+mn-ea"/>
                <a:cs typeface="+mn-cs"/>
              </a:rPr>
              <a:t>буферную память</a:t>
            </a:r>
            <a:r>
              <a:rPr lang="ru-RU" sz="1200" kern="1200" dirty="0" smtClean="0">
                <a:solidFill>
                  <a:schemeClr val="tx1"/>
                </a:solidFill>
                <a:latin typeface="+mn-lt"/>
                <a:ea typeface="+mn-ea"/>
                <a:cs typeface="+mn-cs"/>
              </a:rPr>
              <a:t>. Буфер команд имеет емкость 32 байта и заполняется командами из следующих ячеек памяти команд по мере своего освобождения. Этим обеспечивается ускорение обработки микропроцессором следующей команды. Данный блок подвергался, пожалуй, наиболее существенным переработкам по мере развития архитектуры </a:t>
            </a:r>
            <a:r>
              <a:rPr lang="ru-RU" sz="1200" i="1" kern="1200" dirty="0" smtClean="0">
                <a:solidFill>
                  <a:schemeClr val="tx1"/>
                </a:solidFill>
                <a:latin typeface="+mn-lt"/>
                <a:ea typeface="+mn-ea"/>
                <a:cs typeface="+mn-cs"/>
              </a:rPr>
              <a:t>IA-32</a:t>
            </a:r>
            <a:r>
              <a:rPr lang="ru-RU" sz="1200" kern="1200" dirty="0" smtClean="0">
                <a:solidFill>
                  <a:schemeClr val="tx1"/>
                </a:solidFill>
                <a:latin typeface="+mn-lt"/>
                <a:ea typeface="+mn-ea"/>
                <a:cs typeface="+mn-cs"/>
              </a:rPr>
              <a:t> - причина в широком последующем использовании конвейерной организации работы МП и связанной с этим необходимости постоянного совершенствования блока предсказания адреса следующей команды.</a:t>
            </a:r>
          </a:p>
          <a:p>
            <a:r>
              <a:rPr lang="ru-RU" sz="1200" b="1" kern="1200" dirty="0" smtClean="0">
                <a:solidFill>
                  <a:schemeClr val="tx1"/>
                </a:solidFill>
                <a:latin typeface="+mn-lt"/>
                <a:ea typeface="+mn-ea"/>
                <a:cs typeface="+mn-cs"/>
              </a:rPr>
              <a:t>Блок интерфейса внешней шины</a:t>
            </a:r>
            <a:r>
              <a:rPr lang="ru-RU" sz="1200" kern="1200" dirty="0" smtClean="0">
                <a:solidFill>
                  <a:schemeClr val="tx1"/>
                </a:solidFill>
                <a:latin typeface="+mn-lt"/>
                <a:ea typeface="+mn-ea"/>
                <a:cs typeface="+mn-cs"/>
              </a:rPr>
              <a:t> осуществляет электрическое согласование параметров внутренней магистрали с сигналами внешних </a:t>
            </a:r>
            <a:r>
              <a:rPr lang="ru-RU" sz="1200" i="1" kern="1200" dirty="0" smtClean="0">
                <a:solidFill>
                  <a:schemeClr val="tx1"/>
                </a:solidFill>
                <a:latin typeface="+mn-lt"/>
                <a:ea typeface="+mn-ea"/>
                <a:cs typeface="+mn-cs"/>
              </a:rPr>
              <a:t>магистралей</a:t>
            </a:r>
            <a:r>
              <a:rPr lang="ru-RU" sz="1200" kern="1200" dirty="0" smtClean="0">
                <a:solidFill>
                  <a:schemeClr val="tx1"/>
                </a:solidFill>
                <a:latin typeface="+mn-lt"/>
                <a:ea typeface="+mn-ea"/>
                <a:cs typeface="+mn-cs"/>
              </a:rPr>
              <a:t>, формирование необходимых сигналов на внешнюю </a:t>
            </a:r>
            <a:r>
              <a:rPr lang="ru-RU" sz="1200" i="1" kern="1200" dirty="0" smtClean="0">
                <a:solidFill>
                  <a:schemeClr val="tx1"/>
                </a:solidFill>
                <a:latin typeface="+mn-lt"/>
                <a:ea typeface="+mn-ea"/>
                <a:cs typeface="+mn-cs"/>
              </a:rPr>
              <a:t>магистраль</a:t>
            </a:r>
            <a:r>
              <a:rPr lang="ru-RU" sz="1200" kern="1200" dirty="0" smtClean="0">
                <a:solidFill>
                  <a:schemeClr val="tx1"/>
                </a:solidFill>
                <a:latin typeface="+mn-lt"/>
                <a:ea typeface="+mn-ea"/>
                <a:cs typeface="+mn-cs"/>
              </a:rPr>
              <a:t> и прием сигналов извне. Внешняя </a:t>
            </a:r>
            <a:r>
              <a:rPr lang="ru-RU" sz="1200" i="1" kern="1200" dirty="0" smtClean="0">
                <a:solidFill>
                  <a:schemeClr val="tx1"/>
                </a:solidFill>
                <a:latin typeface="+mn-lt"/>
                <a:ea typeface="+mn-ea"/>
                <a:cs typeface="+mn-cs"/>
              </a:rPr>
              <a:t>магистраль</a:t>
            </a:r>
            <a:r>
              <a:rPr lang="ru-RU" sz="1200" kern="1200" dirty="0" smtClean="0">
                <a:solidFill>
                  <a:schemeClr val="tx1"/>
                </a:solidFill>
                <a:latin typeface="+mn-lt"/>
                <a:ea typeface="+mn-ea"/>
                <a:cs typeface="+mn-cs"/>
              </a:rPr>
              <a:t> микропроцессора состоит из </a:t>
            </a:r>
            <a:r>
              <a:rPr lang="ru-RU" sz="1200" i="1" kern="1200" dirty="0" smtClean="0">
                <a:solidFill>
                  <a:schemeClr val="tx1"/>
                </a:solidFill>
                <a:latin typeface="+mn-lt"/>
                <a:ea typeface="+mn-ea"/>
                <a:cs typeface="+mn-cs"/>
              </a:rPr>
              <a:t>шины адреса</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шины данных</a:t>
            </a:r>
            <a:r>
              <a:rPr lang="ru-RU" sz="1200" kern="1200" dirty="0" smtClean="0">
                <a:solidFill>
                  <a:schemeClr val="tx1"/>
                </a:solidFill>
                <a:latin typeface="+mn-lt"/>
                <a:ea typeface="+mn-ea"/>
                <a:cs typeface="+mn-cs"/>
              </a:rPr>
              <a:t> и сигналов управления:</a:t>
            </a:r>
          </a:p>
          <a:p>
            <a:pPr lvl="0"/>
            <a:r>
              <a:rPr lang="ru-RU" sz="1200" i="1" kern="1200" dirty="0" smtClean="0">
                <a:solidFill>
                  <a:schemeClr val="tx1"/>
                </a:solidFill>
                <a:latin typeface="+mn-lt"/>
                <a:ea typeface="+mn-ea"/>
                <a:cs typeface="+mn-cs"/>
              </a:rPr>
              <a:t>шина данных</a:t>
            </a:r>
            <a:r>
              <a:rPr lang="ru-RU" sz="1200" kern="1200" dirty="0" smtClean="0">
                <a:solidFill>
                  <a:schemeClr val="tx1"/>
                </a:solidFill>
                <a:latin typeface="+mn-lt"/>
                <a:ea typeface="+mn-ea"/>
                <a:cs typeface="+mn-cs"/>
              </a:rPr>
              <a:t> имеет ширину 32 разряда;</a:t>
            </a:r>
          </a:p>
          <a:p>
            <a:pPr lvl="0"/>
            <a:r>
              <a:rPr lang="ru-RU" sz="1200" kern="1200" dirty="0" smtClean="0">
                <a:solidFill>
                  <a:schemeClr val="tx1"/>
                </a:solidFill>
                <a:latin typeface="+mn-lt"/>
                <a:ea typeface="+mn-ea"/>
                <a:cs typeface="+mn-cs"/>
              </a:rPr>
              <a:t>32-разрядный адрес передается по 34-разрядной шине А31...А2+(B3,B2,B1,B0). Чтобы с минимальными потерями согласовывать 32-разрядную </a:t>
            </a:r>
            <a:r>
              <a:rPr lang="ru-RU" sz="1200" i="1" kern="1200" dirty="0" smtClean="0">
                <a:solidFill>
                  <a:schemeClr val="tx1"/>
                </a:solidFill>
                <a:latin typeface="+mn-lt"/>
                <a:ea typeface="+mn-ea"/>
                <a:cs typeface="+mn-cs"/>
              </a:rPr>
              <a:t>шину данных</a:t>
            </a:r>
            <a:r>
              <a:rPr lang="ru-RU" sz="1200" kern="1200" dirty="0" smtClean="0">
                <a:solidFill>
                  <a:schemeClr val="tx1"/>
                </a:solidFill>
                <a:latin typeface="+mn-lt"/>
                <a:ea typeface="+mn-ea"/>
                <a:cs typeface="+mn-cs"/>
              </a:rPr>
              <a:t> с передачей данных меньшей разрядности, младшие разряды адреса (А1 и А0) передаются в дешифрированном виде (B3, B2, B1, B0). Они показывают, какие байты из 32-разрядной </a:t>
            </a:r>
            <a:r>
              <a:rPr lang="ru-RU" sz="1200" i="1" kern="1200" dirty="0" smtClean="0">
                <a:solidFill>
                  <a:schemeClr val="tx1"/>
                </a:solidFill>
                <a:latin typeface="+mn-lt"/>
                <a:ea typeface="+mn-ea"/>
                <a:cs typeface="+mn-cs"/>
              </a:rPr>
              <a:t>шины данных</a:t>
            </a:r>
            <a:r>
              <a:rPr lang="ru-RU" sz="1200" kern="1200" dirty="0" smtClean="0">
                <a:solidFill>
                  <a:schemeClr val="tx1"/>
                </a:solidFill>
                <a:latin typeface="+mn-lt"/>
                <a:ea typeface="+mn-ea"/>
                <a:cs typeface="+mn-cs"/>
              </a:rPr>
              <a:t> в данный момент реально востребованы: 1 байт, 2 младших байта, 2 старших байта либо все 32 разряда данных;</a:t>
            </a:r>
          </a:p>
          <a:p>
            <a:pPr lvl="0"/>
            <a:r>
              <a:rPr lang="ru-RU" sz="1200" kern="1200" dirty="0" smtClean="0">
                <a:solidFill>
                  <a:schemeClr val="tx1"/>
                </a:solidFill>
                <a:latin typeface="+mn-lt"/>
                <a:ea typeface="+mn-ea"/>
                <a:cs typeface="+mn-cs"/>
              </a:rPr>
              <a:t>шина управления - 32-разрядная. По ней передаются сигналы записи и чтения содержимого оперативной памяти и внешних устройств, сигналы </a:t>
            </a:r>
            <a:r>
              <a:rPr lang="ru-RU" sz="1200" i="1" kern="1200" dirty="0" smtClean="0">
                <a:solidFill>
                  <a:schemeClr val="tx1"/>
                </a:solidFill>
                <a:latin typeface="+mn-lt"/>
                <a:ea typeface="+mn-ea"/>
                <a:cs typeface="+mn-cs"/>
              </a:rPr>
              <a:t>запросов прерываний</a:t>
            </a:r>
            <a:r>
              <a:rPr lang="ru-RU" sz="1200" kern="1200" dirty="0" smtClean="0">
                <a:solidFill>
                  <a:schemeClr val="tx1"/>
                </a:solidFill>
                <a:latin typeface="+mn-lt"/>
                <a:ea typeface="+mn-ea"/>
                <a:cs typeface="+mn-cs"/>
              </a:rPr>
              <a:t>, прямого доступа к памяти и т. д.</a:t>
            </a:r>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15</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486 – встроенный </a:t>
            </a:r>
            <a:r>
              <a:rPr lang="en-US" dirty="0" err="1" smtClean="0"/>
              <a:t>fpu</a:t>
            </a:r>
            <a:endParaRPr lang="en-US" dirty="0" smtClean="0"/>
          </a:p>
          <a:p>
            <a:r>
              <a:rPr lang="en-US" dirty="0" smtClean="0"/>
              <a:t>Pentium </a:t>
            </a:r>
            <a:r>
              <a:rPr lang="en-US" dirty="0" err="1" smtClean="0"/>
              <a:t>mmx</a:t>
            </a:r>
            <a:r>
              <a:rPr lang="en-US" dirty="0" smtClean="0"/>
              <a:t> – SIMD</a:t>
            </a:r>
          </a:p>
          <a:p>
            <a:r>
              <a:rPr lang="en-US" dirty="0" smtClean="0"/>
              <a:t>Pentium 3 – SSE  (XMM)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Pentium  4</a:t>
            </a:r>
            <a:r>
              <a:rPr lang="en-US" sz="1200" kern="1200" dirty="0" smtClean="0">
                <a:solidFill>
                  <a:schemeClr val="tx1"/>
                </a:solidFill>
                <a:latin typeface="+mn-lt"/>
                <a:ea typeface="+mn-ea"/>
                <a:cs typeface="+mn-cs"/>
              </a:rPr>
              <a:t>  -  9 </a:t>
            </a:r>
            <a:r>
              <a:rPr lang="ru-RU" sz="1200" kern="1200" dirty="0" smtClean="0">
                <a:solidFill>
                  <a:schemeClr val="tx1"/>
                </a:solidFill>
                <a:latin typeface="+mn-lt"/>
                <a:ea typeface="+mn-ea"/>
                <a:cs typeface="+mn-cs"/>
              </a:rPr>
              <a:t>конвейеров</a:t>
            </a:r>
            <a:r>
              <a:rPr lang="en-US" sz="1200" kern="1200" dirty="0" smtClean="0">
                <a:solidFill>
                  <a:schemeClr val="tx1"/>
                </a:solidFill>
                <a:latin typeface="+mn-lt"/>
                <a:ea typeface="+mn-ea"/>
                <a:cs typeface="+mn-cs"/>
              </a:rPr>
              <a:t>,   SSE2, SSE3</a:t>
            </a:r>
            <a:endParaRPr lang="ru-RU" sz="1200" kern="1200" dirty="0" smtClean="0">
              <a:solidFill>
                <a:schemeClr val="tx1"/>
              </a:solidFill>
              <a:latin typeface="+mn-lt"/>
              <a:ea typeface="+mn-ea"/>
              <a:cs typeface="+mn-cs"/>
            </a:endParaRPr>
          </a:p>
          <a:p>
            <a:endParaRPr lang="ru-RU" dirty="0" smtClean="0"/>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16</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8086 – 1978</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8088 – 1979</a:t>
            </a:r>
          </a:p>
          <a:p>
            <a:r>
              <a:rPr lang="ru-RU" sz="1200" kern="1200" dirty="0" smtClean="0">
                <a:solidFill>
                  <a:schemeClr val="tx1"/>
                </a:solidFill>
                <a:latin typeface="+mn-lt"/>
                <a:ea typeface="+mn-ea"/>
                <a:cs typeface="+mn-cs"/>
              </a:rPr>
              <a:t>80286 – 1982</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Первый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был разработан фирмой </a:t>
            </a:r>
            <a:r>
              <a:rPr lang="ru-RU" sz="1200" kern="1200" dirty="0" err="1" smtClean="0">
                <a:solidFill>
                  <a:schemeClr val="tx1"/>
                </a:solidFill>
                <a:latin typeface="+mn-lt"/>
                <a:ea typeface="+mn-ea"/>
                <a:cs typeface="+mn-cs"/>
              </a:rPr>
              <a:t>Intel</a:t>
            </a:r>
            <a:r>
              <a:rPr lang="ru-RU" sz="1200" kern="1200" dirty="0" smtClean="0">
                <a:solidFill>
                  <a:schemeClr val="tx1"/>
                </a:solidFill>
                <a:latin typeface="+mn-lt"/>
                <a:ea typeface="+mn-ea"/>
                <a:cs typeface="+mn-cs"/>
              </a:rPr>
              <a:t> в 1971 году. Он получил название I-4004, имел 4-разрядную структуру и был ориентирован на использование в калькуляторах. Впоследствии этой же фирмой был выпущен еще один 4-разрядный</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 I-4040.</a:t>
            </a:r>
          </a:p>
          <a:p>
            <a:r>
              <a:rPr lang="ru-RU" sz="1200" kern="1200" dirty="0" smtClean="0">
                <a:solidFill>
                  <a:schemeClr val="tx1"/>
                </a:solidFill>
                <a:latin typeface="+mn-lt"/>
                <a:ea typeface="+mn-ea"/>
                <a:cs typeface="+mn-cs"/>
              </a:rPr>
              <a:t>В 1972 году на рынке появился 8-разрядный МП I-8008, а вслед за ним, в 1974 году,- I-8080. Последний </a:t>
            </a:r>
            <a:r>
              <a:rPr lang="ru-RU" sz="1200" i="1" kern="1200" dirty="0" err="1" smtClean="0">
                <a:solidFill>
                  <a:schemeClr val="tx1"/>
                </a:solidFill>
                <a:latin typeface="+mn-lt"/>
                <a:ea typeface="+mn-ea"/>
                <a:cs typeface="+mn-cs"/>
              </a:rPr>
              <a:t>микропроцессор</a:t>
            </a:r>
            <a:r>
              <a:rPr lang="ru-RU" sz="1200" kern="1200" dirty="0" err="1" smtClean="0">
                <a:solidFill>
                  <a:schemeClr val="tx1"/>
                </a:solidFill>
                <a:latin typeface="+mn-lt"/>
                <a:ea typeface="+mn-ea"/>
                <a:cs typeface="+mn-cs"/>
              </a:rPr>
              <a:t>сыграл</a:t>
            </a:r>
            <a:r>
              <a:rPr lang="ru-RU" sz="1200" kern="1200" dirty="0" smtClean="0">
                <a:solidFill>
                  <a:schemeClr val="tx1"/>
                </a:solidFill>
                <a:latin typeface="+mn-lt"/>
                <a:ea typeface="+mn-ea"/>
                <a:cs typeface="+mn-cs"/>
              </a:rPr>
              <a:t> значительную роль в развитии микропроцессорной техники. Во многом он заложил основы архитектуры для всех последующих поколений микропроцессоров. Он имеет раздельные 8-разрядную </a:t>
            </a:r>
            <a:r>
              <a:rPr lang="ru-RU" sz="1200" i="1" kern="1200" dirty="0" smtClean="0">
                <a:solidFill>
                  <a:schemeClr val="tx1"/>
                </a:solidFill>
                <a:latin typeface="+mn-lt"/>
                <a:ea typeface="+mn-ea"/>
                <a:cs typeface="+mn-cs"/>
              </a:rPr>
              <a:t>шину данных</a:t>
            </a:r>
            <a:r>
              <a:rPr lang="ru-RU" sz="1200" kern="1200" dirty="0" smtClean="0">
                <a:solidFill>
                  <a:schemeClr val="tx1"/>
                </a:solidFill>
                <a:latin typeface="+mn-lt"/>
                <a:ea typeface="+mn-ea"/>
                <a:cs typeface="+mn-cs"/>
              </a:rPr>
              <a:t> и 16-разрядную </a:t>
            </a:r>
            <a:r>
              <a:rPr lang="ru-RU" sz="1200" i="1" kern="1200" dirty="0" smtClean="0">
                <a:solidFill>
                  <a:schemeClr val="tx1"/>
                </a:solidFill>
                <a:latin typeface="+mn-lt"/>
                <a:ea typeface="+mn-ea"/>
                <a:cs typeface="+mn-cs"/>
              </a:rPr>
              <a:t>шину адреса</a:t>
            </a:r>
            <a:r>
              <a:rPr lang="ru-RU" sz="1200" kern="1200" dirty="0" smtClean="0">
                <a:solidFill>
                  <a:schemeClr val="tx1"/>
                </a:solidFill>
                <a:latin typeface="+mn-lt"/>
                <a:ea typeface="+mn-ea"/>
                <a:cs typeface="+mn-cs"/>
              </a:rPr>
              <a:t>, возможность подключения памяти емкостью до 64 Кбайт и до 256 внешних устройств.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содержит 16-разрядные </a:t>
            </a:r>
            <a:r>
              <a:rPr lang="ru-RU" sz="1200" b="1" kern="1200" dirty="0" smtClean="0">
                <a:solidFill>
                  <a:schemeClr val="tx1"/>
                </a:solidFill>
                <a:latin typeface="+mn-lt"/>
                <a:ea typeface="+mn-ea"/>
                <a:cs typeface="+mn-cs"/>
              </a:rPr>
              <a:t>указатель команд</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Instruction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Pointer</a:t>
            </a:r>
            <a:r>
              <a:rPr lang="ru-RU" sz="1200" kern="1200" dirty="0" smtClean="0">
                <a:solidFill>
                  <a:schemeClr val="tx1"/>
                </a:solidFill>
                <a:latin typeface="+mn-lt"/>
                <a:ea typeface="+mn-ea"/>
                <a:cs typeface="+mn-cs"/>
              </a:rPr>
              <a:t> - </a:t>
            </a:r>
            <a:r>
              <a:rPr lang="ru-RU" sz="1200" i="1" kern="1200" dirty="0" smtClean="0">
                <a:solidFill>
                  <a:schemeClr val="tx1"/>
                </a:solidFill>
                <a:latin typeface="+mn-lt"/>
                <a:ea typeface="+mn-ea"/>
                <a:cs typeface="+mn-cs"/>
              </a:rPr>
              <a:t>IP</a:t>
            </a:r>
            <a:r>
              <a:rPr lang="ru-RU" sz="1200" kern="1200" dirty="0" smtClean="0">
                <a:solidFill>
                  <a:schemeClr val="tx1"/>
                </a:solidFill>
                <a:latin typeface="+mn-lt"/>
                <a:ea typeface="+mn-ea"/>
                <a:cs typeface="+mn-cs"/>
              </a:rPr>
              <a:t>) и </a:t>
            </a:r>
            <a:r>
              <a:rPr lang="ru-RU" sz="1200" b="1" kern="1200" dirty="0" smtClean="0">
                <a:solidFill>
                  <a:schemeClr val="tx1"/>
                </a:solidFill>
                <a:latin typeface="+mn-lt"/>
                <a:ea typeface="+mn-ea"/>
                <a:cs typeface="+mn-cs"/>
              </a:rPr>
              <a:t>указатель стека</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Stack</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Pointer</a:t>
            </a:r>
            <a:r>
              <a:rPr lang="ru-RU" sz="1200" kern="1200" dirty="0" smtClean="0">
                <a:solidFill>
                  <a:schemeClr val="tx1"/>
                </a:solidFill>
                <a:latin typeface="+mn-lt"/>
                <a:ea typeface="+mn-ea"/>
                <a:cs typeface="+mn-cs"/>
              </a:rPr>
              <a:t> - </a:t>
            </a:r>
            <a:r>
              <a:rPr lang="ru-RU" sz="1200" i="1" kern="1200" dirty="0" smtClean="0">
                <a:solidFill>
                  <a:schemeClr val="tx1"/>
                </a:solidFill>
                <a:latin typeface="+mn-lt"/>
                <a:ea typeface="+mn-ea"/>
                <a:cs typeface="+mn-cs"/>
              </a:rPr>
              <a:t>SP</a:t>
            </a:r>
            <a:r>
              <a:rPr lang="ru-RU" sz="1200" kern="1200" dirty="0" smtClean="0">
                <a:solidFill>
                  <a:schemeClr val="tx1"/>
                </a:solidFill>
                <a:latin typeface="+mn-lt"/>
                <a:ea typeface="+mn-ea"/>
                <a:cs typeface="+mn-cs"/>
              </a:rPr>
              <a:t>), шесть 8-разрядных регистров общего назначения (РОН), которые могут использоваться как три 16-разрядные. </a:t>
            </a:r>
            <a:r>
              <a:rPr lang="ru-RU" sz="1200" i="1" kern="1200" dirty="0" smtClean="0">
                <a:solidFill>
                  <a:schemeClr val="tx1"/>
                </a:solidFill>
                <a:latin typeface="+mn-lt"/>
                <a:ea typeface="+mn-ea"/>
                <a:cs typeface="+mn-cs"/>
              </a:rPr>
              <a:t>Система команд</a:t>
            </a:r>
            <a:r>
              <a:rPr lang="ru-RU" sz="1200" kern="1200" dirty="0" smtClean="0">
                <a:solidFill>
                  <a:schemeClr val="tx1"/>
                </a:solidFill>
                <a:latin typeface="+mn-lt"/>
                <a:ea typeface="+mn-ea"/>
                <a:cs typeface="+mn-cs"/>
              </a:rPr>
              <a:t> состоит из 78 базовых команд. При загрузке операнда из памяти применяется прямая, косвенная регистровая или стековая </a:t>
            </a:r>
            <a:r>
              <a:rPr lang="ru-RU" sz="1200" i="1" kern="1200" dirty="0" smtClean="0">
                <a:solidFill>
                  <a:schemeClr val="tx1"/>
                </a:solidFill>
                <a:latin typeface="+mn-lt"/>
                <a:ea typeface="+mn-ea"/>
                <a:cs typeface="+mn-cs"/>
              </a:rPr>
              <a:t>адресация</a:t>
            </a:r>
            <a:r>
              <a:rPr lang="ru-RU" sz="1200" kern="1200" dirty="0" smtClean="0">
                <a:solidFill>
                  <a:schemeClr val="tx1"/>
                </a:solidFill>
                <a:latin typeface="+mn-lt"/>
                <a:ea typeface="+mn-ea"/>
                <a:cs typeface="+mn-cs"/>
              </a:rPr>
              <a:t>. В общем случае программист может использовать регистровую, прямую, косвенную, непосредственную, индексную, прямую и косвенную автоинкрементную и автодекрементную адресации.</a:t>
            </a:r>
          </a:p>
          <a:p>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содержит входные и выходные интерфейсные сигналы, обеспечивающие реакцию на сигналы запросов внешних прерываний, организацию прямого доступа к памяти, а также согласование своего </a:t>
            </a:r>
            <a:r>
              <a:rPr lang="ru-RU" sz="1200" i="1" kern="1200" dirty="0" smtClean="0">
                <a:solidFill>
                  <a:schemeClr val="tx1"/>
                </a:solidFill>
                <a:latin typeface="+mn-lt"/>
                <a:ea typeface="+mn-ea"/>
                <a:cs typeface="+mn-cs"/>
              </a:rPr>
              <a:t>цикла работы</a:t>
            </a:r>
            <a:r>
              <a:rPr lang="ru-RU" sz="1200" kern="1200" dirty="0" smtClean="0">
                <a:solidFill>
                  <a:schemeClr val="tx1"/>
                </a:solidFill>
                <a:latin typeface="+mn-lt"/>
                <a:ea typeface="+mn-ea"/>
                <a:cs typeface="+mn-cs"/>
              </a:rPr>
              <a:t> с медленными внешними устройствами (ВУ).</a:t>
            </a:r>
          </a:p>
          <a:p>
            <a:r>
              <a:rPr lang="ru-RU" sz="1200" kern="1200" dirty="0" smtClean="0">
                <a:solidFill>
                  <a:schemeClr val="tx1"/>
                </a:solidFill>
                <a:latin typeface="+mn-lt"/>
                <a:ea typeface="+mn-ea"/>
                <a:cs typeface="+mn-cs"/>
              </a:rPr>
              <a:t>БИС данного микропроцессорного комплекта вследствие хороших архитектурных решений, широкой номенклатуры и совместимости до сих пор можно встретить в некоторых цифровых устройствах, не требующих высокого быстродействия и разрядности, а идеи, заложенные в таких схемах, как </a:t>
            </a:r>
            <a:r>
              <a:rPr lang="ru-RU" sz="1200" i="1" kern="1200" dirty="0" smtClean="0">
                <a:solidFill>
                  <a:schemeClr val="tx1"/>
                </a:solidFill>
                <a:latin typeface="+mn-lt"/>
                <a:ea typeface="+mn-ea"/>
                <a:cs typeface="+mn-cs"/>
              </a:rPr>
              <a:t>контроллер прерываний</a:t>
            </a:r>
            <a:r>
              <a:rPr lang="ru-RU" sz="1200" kern="1200" dirty="0" smtClean="0">
                <a:solidFill>
                  <a:schemeClr val="tx1"/>
                </a:solidFill>
                <a:latin typeface="+mn-lt"/>
                <a:ea typeface="+mn-ea"/>
                <a:cs typeface="+mn-cs"/>
              </a:rPr>
              <a:t> и </a:t>
            </a:r>
            <a:r>
              <a:rPr lang="ru-RU" sz="1200" i="1" kern="1200" dirty="0" smtClean="0">
                <a:solidFill>
                  <a:schemeClr val="tx1"/>
                </a:solidFill>
                <a:latin typeface="+mn-lt"/>
                <a:ea typeface="+mn-ea"/>
                <a:cs typeface="+mn-cs"/>
              </a:rPr>
              <a:t>контроллер</a:t>
            </a:r>
            <a:r>
              <a:rPr lang="ru-RU" sz="1200" kern="1200" dirty="0" smtClean="0">
                <a:solidFill>
                  <a:schemeClr val="tx1"/>
                </a:solidFill>
                <a:latin typeface="+mn-lt"/>
                <a:ea typeface="+mn-ea"/>
                <a:cs typeface="+mn-cs"/>
              </a:rPr>
              <a:t> прямого доступа к памяти, используются в современных наборах системной логики - </a:t>
            </a:r>
            <a:r>
              <a:rPr lang="ru-RU" sz="1200" kern="1200" dirty="0" err="1" smtClean="0">
                <a:solidFill>
                  <a:schemeClr val="tx1"/>
                </a:solidFill>
                <a:latin typeface="+mn-lt"/>
                <a:ea typeface="+mn-ea"/>
                <a:cs typeface="+mn-cs"/>
              </a:rPr>
              <a:t>чипсетах</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Очередным крупным шагом в развитии микропроцессорной техники стало появление в 1978 году 16-разрядных универсальных микропроцессоров. Здесь прежде всего следует выделить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I-8086,</a:t>
            </a:r>
          </a:p>
          <a:p>
            <a:r>
              <a:rPr lang="ru-RU" sz="1200" kern="1200" dirty="0" smtClean="0">
                <a:solidFill>
                  <a:schemeClr val="tx1"/>
                </a:solidFill>
                <a:latin typeface="+mn-lt"/>
                <a:ea typeface="+mn-ea"/>
                <a:cs typeface="+mn-cs"/>
              </a:rPr>
              <a:t>выпускавшийся отечественной электронной промышленностью в составе семейства К1810. Эти микропроцессоры, заложившие основы архитектуры </a:t>
            </a:r>
            <a:r>
              <a:rPr lang="ru-RU" sz="1200" i="1" kern="1200" dirty="0" smtClean="0">
                <a:solidFill>
                  <a:schemeClr val="tx1"/>
                </a:solidFill>
                <a:latin typeface="+mn-lt"/>
                <a:ea typeface="+mn-ea"/>
                <a:cs typeface="+mn-cs"/>
              </a:rPr>
              <a:t>x86</a:t>
            </a:r>
            <a:r>
              <a:rPr lang="ru-RU" sz="1200" kern="1200" dirty="0" smtClean="0">
                <a:solidFill>
                  <a:schemeClr val="tx1"/>
                </a:solidFill>
                <a:latin typeface="+mn-lt"/>
                <a:ea typeface="+mn-ea"/>
                <a:cs typeface="+mn-cs"/>
              </a:rPr>
              <a:t>, использовались при производстве первых </a:t>
            </a:r>
            <a:r>
              <a:rPr lang="ru-RU" sz="1200" i="1" kern="1200" dirty="0" smtClean="0">
                <a:solidFill>
                  <a:schemeClr val="tx1"/>
                </a:solidFill>
                <a:latin typeface="+mn-lt"/>
                <a:ea typeface="+mn-ea"/>
                <a:cs typeface="+mn-cs"/>
              </a:rPr>
              <a:t>персональных ЭВМ</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Основными отличительными чертами в архитектуре этого микропроцессора стали:</a:t>
            </a:r>
          </a:p>
          <a:p>
            <a:pPr lvl="0"/>
            <a:r>
              <a:rPr lang="ru-RU" sz="1200" kern="1200" dirty="0" smtClean="0">
                <a:solidFill>
                  <a:schemeClr val="tx1"/>
                </a:solidFill>
                <a:latin typeface="+mn-lt"/>
                <a:ea typeface="+mn-ea"/>
                <a:cs typeface="+mn-cs"/>
              </a:rPr>
              <a:t>увеличение разрядности регистров общего назначения до 16 бит;</a:t>
            </a:r>
          </a:p>
          <a:p>
            <a:pPr lvl="0"/>
            <a:r>
              <a:rPr lang="ru-RU" sz="1200" kern="1200" dirty="0" smtClean="0">
                <a:solidFill>
                  <a:schemeClr val="tx1"/>
                </a:solidFill>
                <a:latin typeface="+mn-lt"/>
                <a:ea typeface="+mn-ea"/>
                <a:cs typeface="+mn-cs"/>
              </a:rPr>
              <a:t>увеличение количества регистров общего назначения до 8;</a:t>
            </a:r>
          </a:p>
          <a:p>
            <a:pPr lvl="0"/>
            <a:r>
              <a:rPr lang="ru-RU" sz="1200" kern="1200" dirty="0" smtClean="0">
                <a:solidFill>
                  <a:schemeClr val="tx1"/>
                </a:solidFill>
                <a:latin typeface="+mn-lt"/>
                <a:ea typeface="+mn-ea"/>
                <a:cs typeface="+mn-cs"/>
              </a:rPr>
              <a:t>увеличение количества режимов адресации операндов;</a:t>
            </a:r>
          </a:p>
          <a:p>
            <a:pPr lvl="0"/>
            <a:r>
              <a:rPr lang="ru-RU" sz="1200" kern="1200" dirty="0" smtClean="0">
                <a:solidFill>
                  <a:schemeClr val="tx1"/>
                </a:solidFill>
                <a:latin typeface="+mn-lt"/>
                <a:ea typeface="+mn-ea"/>
                <a:cs typeface="+mn-cs"/>
              </a:rPr>
              <a:t>расширение количества флагов в регистре признаков, в том числе за счет введения флагов управления, обеспечивающих, например, возможность запрета внешних </a:t>
            </a:r>
            <a:r>
              <a:rPr lang="ru-RU" sz="1200" i="1" kern="1200" dirty="0" smtClean="0">
                <a:solidFill>
                  <a:schemeClr val="tx1"/>
                </a:solidFill>
                <a:latin typeface="+mn-lt"/>
                <a:ea typeface="+mn-ea"/>
                <a:cs typeface="+mn-cs"/>
              </a:rPr>
              <a:t>маскируемых прерываний</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появление сегментного механизма обращения к памяти, который обеспечил возможность обращения к памяти емкостью до 1 Мбайт при использовании 16-разрядных регистров.</a:t>
            </a:r>
          </a:p>
          <a:p>
            <a:r>
              <a:rPr lang="ru-RU" sz="1200" kern="1200" dirty="0" smtClean="0">
                <a:solidFill>
                  <a:schemeClr val="tx1"/>
                </a:solidFill>
                <a:latin typeface="+mn-lt"/>
                <a:ea typeface="+mn-ea"/>
                <a:cs typeface="+mn-cs"/>
              </a:rPr>
              <a:t>Появившийся вслед за этим в 1982 году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i286 явился переходной ступенью к 32-разрядным универсальным микропроцессорам. В процессоре i286 было реализовано два режима работы - защищенный и реальный. В </a:t>
            </a:r>
            <a:r>
              <a:rPr lang="ru-RU" sz="1200" b="1" kern="1200" dirty="0" smtClean="0">
                <a:solidFill>
                  <a:schemeClr val="tx1"/>
                </a:solidFill>
                <a:latin typeface="+mn-lt"/>
                <a:ea typeface="+mn-ea"/>
                <a:cs typeface="+mn-cs"/>
              </a:rPr>
              <a:t>реальном режиме</a:t>
            </a:r>
            <a:r>
              <a:rPr lang="ru-RU" sz="1200" kern="1200" dirty="0" smtClean="0">
                <a:solidFill>
                  <a:schemeClr val="tx1"/>
                </a:solidFill>
                <a:latin typeface="+mn-lt"/>
                <a:ea typeface="+mn-ea"/>
                <a:cs typeface="+mn-cs"/>
              </a:rPr>
              <a:t> работы </a:t>
            </a:r>
            <a:r>
              <a:rPr lang="ru-RU" sz="1200" i="1" kern="1200" dirty="0" smtClean="0">
                <a:solidFill>
                  <a:schemeClr val="tx1"/>
                </a:solidFill>
                <a:latin typeface="+mn-lt"/>
                <a:ea typeface="+mn-ea"/>
                <a:cs typeface="+mn-cs"/>
              </a:rPr>
              <a:t>процессор</a:t>
            </a:r>
            <a:r>
              <a:rPr lang="ru-RU" sz="1200" kern="1200" dirty="0" smtClean="0">
                <a:solidFill>
                  <a:schemeClr val="tx1"/>
                </a:solidFill>
                <a:latin typeface="+mn-lt"/>
                <a:ea typeface="+mn-ea"/>
                <a:cs typeface="+mn-cs"/>
              </a:rPr>
              <a:t> был полностью совместим с выпускавшимися ранее 16-разрядными микропроцессорами с архитектурой </a:t>
            </a:r>
            <a:r>
              <a:rPr lang="ru-RU" sz="1200" i="1" kern="1200" dirty="0" smtClean="0">
                <a:solidFill>
                  <a:schemeClr val="tx1"/>
                </a:solidFill>
                <a:latin typeface="+mn-lt"/>
                <a:ea typeface="+mn-ea"/>
                <a:cs typeface="+mn-cs"/>
              </a:rPr>
              <a:t>x86</a:t>
            </a:r>
            <a:r>
              <a:rPr lang="ru-RU" sz="1200" kern="1200" dirty="0" smtClean="0">
                <a:solidFill>
                  <a:schemeClr val="tx1"/>
                </a:solidFill>
                <a:latin typeface="+mn-lt"/>
                <a:ea typeface="+mn-ea"/>
                <a:cs typeface="+mn-cs"/>
              </a:rPr>
              <a:t>. В формировании адреса участвовали только 20 линий, поэтому максимальная емкость адресуемой памяти в этом режиме осталась прежней - 1 Мбайт. В </a:t>
            </a:r>
            <a:r>
              <a:rPr lang="ru-RU" sz="1200" b="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процессор</a:t>
            </a:r>
            <a:r>
              <a:rPr lang="ru-RU" sz="1200" kern="1200" dirty="0" smtClean="0">
                <a:solidFill>
                  <a:schemeClr val="tx1"/>
                </a:solidFill>
                <a:latin typeface="+mn-lt"/>
                <a:ea typeface="+mn-ea"/>
                <a:cs typeface="+mn-cs"/>
              </a:rPr>
              <a:t> мог адресовать до 1 Гбайт виртуальной памяти. </a:t>
            </a:r>
            <a:r>
              <a:rPr lang="ru-RU" sz="1200" i="1" kern="1200" dirty="0" smtClean="0">
                <a:solidFill>
                  <a:schemeClr val="tx1"/>
                </a:solidFill>
                <a:latin typeface="+mn-lt"/>
                <a:ea typeface="+mn-ea"/>
                <a:cs typeface="+mn-cs"/>
              </a:rPr>
              <a:t>Шина</a:t>
            </a:r>
            <a:r>
              <a:rPr lang="ru-RU" sz="1200" kern="1200" dirty="0" smtClean="0">
                <a:solidFill>
                  <a:schemeClr val="tx1"/>
                </a:solidFill>
                <a:latin typeface="+mn-lt"/>
                <a:ea typeface="+mn-ea"/>
                <a:cs typeface="+mn-cs"/>
              </a:rPr>
              <a:t> адреса была увеличена до 24 </a:t>
            </a:r>
            <a:r>
              <a:rPr lang="ru-RU" sz="1200" i="1" kern="1200" dirty="0" smtClean="0">
                <a:solidFill>
                  <a:schemeClr val="tx1"/>
                </a:solidFill>
                <a:latin typeface="+mn-lt"/>
                <a:ea typeface="+mn-ea"/>
                <a:cs typeface="+mn-cs"/>
              </a:rPr>
              <a:t>бит</a:t>
            </a:r>
            <a:r>
              <a:rPr lang="ru-RU" sz="1200" kern="1200" dirty="0" smtClean="0">
                <a:solidFill>
                  <a:schemeClr val="tx1"/>
                </a:solidFill>
                <a:latin typeface="+mn-lt"/>
                <a:ea typeface="+mn-ea"/>
                <a:cs typeface="+mn-cs"/>
              </a:rPr>
              <a:t>, поэтому емкость адресуемой памяти составляла 16 Мбайт. Для защиты от несанкционированного доступа к программам и данным и выполнения привилегированных команд, которые могут кардинально изменить состояние всей системы, в процессоре i286 была введена защита </a:t>
            </a:r>
            <a:r>
              <a:rPr lang="ru-RU" sz="1200" i="1" kern="1200" dirty="0" smtClean="0">
                <a:solidFill>
                  <a:schemeClr val="tx1"/>
                </a:solidFill>
                <a:latin typeface="+mn-lt"/>
                <a:ea typeface="+mn-ea"/>
                <a:cs typeface="+mn-cs"/>
              </a:rPr>
              <a:t>по</a:t>
            </a:r>
            <a:r>
              <a:rPr lang="ru-RU" sz="1200" kern="1200" dirty="0" smtClean="0">
                <a:solidFill>
                  <a:schemeClr val="tx1"/>
                </a:solidFill>
                <a:latin typeface="+mn-lt"/>
                <a:ea typeface="+mn-ea"/>
                <a:cs typeface="+mn-cs"/>
              </a:rPr>
              <a:t> привилегиям. С этой целью</a:t>
            </a:r>
            <a:r>
              <a:rPr lang="en-US"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поддерживал 4 уровня привилегий. Для выполнения операций над числами с плавающей точкой была разработана отдельная БИС - </a:t>
            </a:r>
            <a:r>
              <a:rPr lang="ru-RU" sz="1200" i="1" kern="1200" dirty="0" smtClean="0">
                <a:solidFill>
                  <a:schemeClr val="tx1"/>
                </a:solidFill>
                <a:latin typeface="+mn-lt"/>
                <a:ea typeface="+mn-ea"/>
                <a:cs typeface="+mn-cs"/>
              </a:rPr>
              <a:t>математический сопроцессор</a:t>
            </a:r>
            <a:r>
              <a:rPr lang="ru-RU" sz="1200" kern="1200" dirty="0" smtClean="0">
                <a:solidFill>
                  <a:schemeClr val="tx1"/>
                </a:solidFill>
                <a:latin typeface="+mn-lt"/>
                <a:ea typeface="+mn-ea"/>
                <a:cs typeface="+mn-cs"/>
              </a:rPr>
              <a:t> 80287.</a:t>
            </a:r>
          </a:p>
          <a:p>
            <a:r>
              <a:rPr lang="ru-RU" sz="1200" kern="1200" dirty="0" smtClean="0">
                <a:solidFill>
                  <a:schemeClr val="tx1"/>
                </a:solidFill>
                <a:latin typeface="+mn-lt"/>
                <a:ea typeface="+mn-ea"/>
                <a:cs typeface="+mn-cs"/>
              </a:rPr>
              <a:t>В 1985 году был выпущен 32-разрядный универсальный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i386 - первый полноценный представитель архитектуры </a:t>
            </a:r>
            <a:r>
              <a:rPr lang="ru-RU" sz="1200" i="1" kern="1200" dirty="0" smtClean="0">
                <a:solidFill>
                  <a:schemeClr val="tx1"/>
                </a:solidFill>
                <a:latin typeface="+mn-lt"/>
                <a:ea typeface="+mn-ea"/>
                <a:cs typeface="+mn-cs"/>
              </a:rPr>
              <a:t>IA-32</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Intel</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Architecture</a:t>
            </a:r>
            <a:r>
              <a:rPr lang="ru-RU" sz="1200" kern="1200" dirty="0" smtClean="0">
                <a:solidFill>
                  <a:schemeClr val="tx1"/>
                </a:solidFill>
                <a:latin typeface="+mn-lt"/>
                <a:ea typeface="+mn-ea"/>
                <a:cs typeface="+mn-cs"/>
              </a:rPr>
              <a:t>-32). Развитие этой архитектуры продолжалось вплоть до последних моделей микропроцессора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4. Данную архитектуру отличает ряд изменений, некоторые из которых имеют чисто количественное </a:t>
            </a:r>
            <a:r>
              <a:rPr lang="ru-RU" sz="1200" i="1" kern="1200" dirty="0" smtClean="0">
                <a:solidFill>
                  <a:schemeClr val="tx1"/>
                </a:solidFill>
                <a:latin typeface="+mn-lt"/>
                <a:ea typeface="+mn-ea"/>
                <a:cs typeface="+mn-cs"/>
              </a:rPr>
              <a:t>значение</a:t>
            </a:r>
            <a:r>
              <a:rPr lang="ru-RU" sz="1200" kern="1200" dirty="0" smtClean="0">
                <a:solidFill>
                  <a:schemeClr val="tx1"/>
                </a:solidFill>
                <a:latin typeface="+mn-lt"/>
                <a:ea typeface="+mn-ea"/>
                <a:cs typeface="+mn-cs"/>
              </a:rPr>
              <a:t>, а другие носят принципиальный характер.</a:t>
            </a:r>
          </a:p>
          <a:p>
            <a:r>
              <a:rPr lang="ru-RU" sz="1200" kern="1200" dirty="0" smtClean="0">
                <a:solidFill>
                  <a:schemeClr val="tx1"/>
                </a:solidFill>
                <a:latin typeface="+mn-lt"/>
                <a:ea typeface="+mn-ea"/>
                <a:cs typeface="+mn-cs"/>
              </a:rPr>
              <a:t>Главным внешним отличием является увеличение разрядности </a:t>
            </a:r>
            <a:r>
              <a:rPr lang="ru-RU" sz="1200" i="1" kern="1200" dirty="0" smtClean="0">
                <a:solidFill>
                  <a:schemeClr val="tx1"/>
                </a:solidFill>
                <a:latin typeface="+mn-lt"/>
                <a:ea typeface="+mn-ea"/>
                <a:cs typeface="+mn-cs"/>
              </a:rPr>
              <a:t>шины данных</a:t>
            </a:r>
            <a:r>
              <a:rPr lang="ru-RU" sz="1200" kern="1200" dirty="0" smtClean="0">
                <a:solidFill>
                  <a:schemeClr val="tx1"/>
                </a:solidFill>
                <a:latin typeface="+mn-lt"/>
                <a:ea typeface="+mn-ea"/>
                <a:cs typeface="+mn-cs"/>
              </a:rPr>
              <a:t> и </a:t>
            </a:r>
            <a:r>
              <a:rPr lang="ru-RU" sz="1200" i="1" kern="1200" dirty="0" smtClean="0">
                <a:solidFill>
                  <a:schemeClr val="tx1"/>
                </a:solidFill>
                <a:latin typeface="+mn-lt"/>
                <a:ea typeface="+mn-ea"/>
                <a:cs typeface="+mn-cs"/>
              </a:rPr>
              <a:t>шины адреса</a:t>
            </a:r>
            <a:r>
              <a:rPr lang="ru-RU" sz="1200" kern="1200" dirty="0" smtClean="0">
                <a:solidFill>
                  <a:schemeClr val="tx1"/>
                </a:solidFill>
                <a:latin typeface="+mn-lt"/>
                <a:ea typeface="+mn-ea"/>
                <a:cs typeface="+mn-cs"/>
              </a:rPr>
              <a:t> до 32 </a:t>
            </a:r>
            <a:r>
              <a:rPr lang="ru-RU" sz="1200" i="1" kern="1200" dirty="0" smtClean="0">
                <a:solidFill>
                  <a:schemeClr val="tx1"/>
                </a:solidFill>
                <a:latin typeface="+mn-lt"/>
                <a:ea typeface="+mn-ea"/>
                <a:cs typeface="+mn-cs"/>
              </a:rPr>
              <a:t>бит</a:t>
            </a:r>
            <a:r>
              <a:rPr lang="ru-RU" sz="1200" kern="1200" dirty="0" smtClean="0">
                <a:solidFill>
                  <a:schemeClr val="tx1"/>
                </a:solidFill>
                <a:latin typeface="+mn-lt"/>
                <a:ea typeface="+mn-ea"/>
                <a:cs typeface="+mn-cs"/>
              </a:rPr>
              <a:t>. Это, в свою </a:t>
            </a:r>
            <a:r>
              <a:rPr lang="ru-RU" sz="1200" i="1" kern="1200" dirty="0" smtClean="0">
                <a:solidFill>
                  <a:schemeClr val="tx1"/>
                </a:solidFill>
                <a:latin typeface="+mn-lt"/>
                <a:ea typeface="+mn-ea"/>
                <a:cs typeface="+mn-cs"/>
              </a:rPr>
              <a:t>очередь</a:t>
            </a:r>
            <a:r>
              <a:rPr lang="ru-RU" sz="1200" kern="1200" dirty="0" smtClean="0">
                <a:solidFill>
                  <a:schemeClr val="tx1"/>
                </a:solidFill>
                <a:latin typeface="+mn-lt"/>
                <a:ea typeface="+mn-ea"/>
                <a:cs typeface="+mn-cs"/>
              </a:rPr>
              <a:t>, связано с изменениями в разрядности внутренних элементов микропроцессора.</a:t>
            </a:r>
          </a:p>
          <a:p>
            <a:r>
              <a:rPr lang="ru-RU" sz="1200" kern="1200" dirty="0" smtClean="0">
                <a:solidFill>
                  <a:schemeClr val="tx1"/>
                </a:solidFill>
                <a:latin typeface="+mn-lt"/>
                <a:ea typeface="+mn-ea"/>
                <a:cs typeface="+mn-cs"/>
              </a:rPr>
              <a:t>Большие качественные изменения произошли на уровне работы микропроцессора в </a:t>
            </a:r>
            <a:r>
              <a:rPr lang="ru-RU" sz="1200" b="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который был существенно развит </a:t>
            </a:r>
            <a:r>
              <a:rPr lang="ru-RU" sz="1200" i="1" kern="1200" dirty="0" smtClean="0">
                <a:solidFill>
                  <a:schemeClr val="tx1"/>
                </a:solidFill>
                <a:latin typeface="+mn-lt"/>
                <a:ea typeface="+mn-ea"/>
                <a:cs typeface="+mn-cs"/>
              </a:rPr>
              <a:t>по</a:t>
            </a:r>
            <a:r>
              <a:rPr lang="ru-RU" sz="1200" kern="1200" dirty="0" smtClean="0">
                <a:solidFill>
                  <a:schemeClr val="tx1"/>
                </a:solidFill>
                <a:latin typeface="+mn-lt"/>
                <a:ea typeface="+mn-ea"/>
                <a:cs typeface="+mn-cs"/>
              </a:rPr>
              <a:t> сравнению с i286</a:t>
            </a:r>
          </a:p>
          <a:p>
            <a:r>
              <a:rPr lang="ru-RU" sz="1200" kern="1200" dirty="0" smtClean="0">
                <a:solidFill>
                  <a:schemeClr val="tx1"/>
                </a:solidFill>
                <a:latin typeface="+mn-lt"/>
                <a:ea typeface="+mn-ea"/>
                <a:cs typeface="+mn-cs"/>
              </a:rPr>
              <a:t>К основным нововведениям микропроцессора i486, выпущенного в 1989 году, относятся два, которые связаны с расширившимися технологическими возможностями. Это </a:t>
            </a:r>
            <a:r>
              <a:rPr lang="ru-RU" sz="1200" i="1" kern="1200" dirty="0" smtClean="0">
                <a:solidFill>
                  <a:schemeClr val="tx1"/>
                </a:solidFill>
                <a:latin typeface="+mn-lt"/>
                <a:ea typeface="+mn-ea"/>
                <a:cs typeface="+mn-cs"/>
              </a:rPr>
              <a:t>размещение</a:t>
            </a:r>
            <a:r>
              <a:rPr lang="ru-RU" sz="1200" kern="1200" dirty="0" smtClean="0">
                <a:solidFill>
                  <a:schemeClr val="tx1"/>
                </a:solidFill>
                <a:latin typeface="+mn-lt"/>
                <a:ea typeface="+mn-ea"/>
                <a:cs typeface="+mn-cs"/>
              </a:rPr>
              <a:t> непосредственно на кристалле БИС двух важных блоков, которые раньше выполнялись в виде отдельных микросхем: кэш-памяти и блока процессора обработки чисел с плавающей точкой ( </a:t>
            </a:r>
            <a:r>
              <a:rPr lang="ru-RU" sz="1200" b="1" kern="1200" dirty="0" err="1" smtClean="0">
                <a:solidFill>
                  <a:schemeClr val="tx1"/>
                </a:solidFill>
                <a:latin typeface="+mn-lt"/>
                <a:ea typeface="+mn-ea"/>
                <a:cs typeface="+mn-cs"/>
              </a:rPr>
              <a:t>floating</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point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unit</a:t>
            </a:r>
            <a:r>
              <a:rPr lang="ru-RU" sz="1200" b="1" kern="1200" dirty="0" smtClean="0">
                <a:solidFill>
                  <a:schemeClr val="tx1"/>
                </a:solidFill>
                <a:latin typeface="+mn-lt"/>
                <a:ea typeface="+mn-ea"/>
                <a:cs typeface="+mn-cs"/>
              </a:rPr>
              <a:t> - FPU</a:t>
            </a:r>
            <a:r>
              <a:rPr lang="ru-RU" sz="1200" kern="1200" dirty="0" smtClean="0">
                <a:solidFill>
                  <a:schemeClr val="tx1"/>
                </a:solidFill>
                <a:latin typeface="+mn-lt"/>
                <a:ea typeface="+mn-ea"/>
                <a:cs typeface="+mn-cs"/>
              </a:rPr>
              <a:t> ). Кэш-</a:t>
            </a:r>
            <a:r>
              <a:rPr lang="ru-RU" sz="1200" i="1" kern="1200" dirty="0" smtClean="0">
                <a:solidFill>
                  <a:schemeClr val="tx1"/>
                </a:solidFill>
                <a:latin typeface="+mn-lt"/>
                <a:ea typeface="+mn-ea"/>
                <a:cs typeface="+mn-cs"/>
              </a:rPr>
              <a:t>память</a:t>
            </a:r>
            <a:r>
              <a:rPr lang="ru-RU" sz="1200" kern="1200" dirty="0" smtClean="0">
                <a:solidFill>
                  <a:schemeClr val="tx1"/>
                </a:solidFill>
                <a:latin typeface="+mn-lt"/>
                <a:ea typeface="+mn-ea"/>
                <a:cs typeface="+mn-cs"/>
              </a:rPr>
              <a:t> имела объем 8</a:t>
            </a:r>
          </a:p>
          <a:p>
            <a:r>
              <a:rPr lang="ru-RU" sz="1200" kern="1200" dirty="0" smtClean="0">
                <a:solidFill>
                  <a:schemeClr val="tx1"/>
                </a:solidFill>
                <a:latin typeface="+mn-lt"/>
                <a:ea typeface="+mn-ea"/>
                <a:cs typeface="+mn-cs"/>
              </a:rPr>
              <a:t>Кбайт и предназначалась для хранения программ и данных. </a:t>
            </a:r>
            <a:r>
              <a:rPr lang="ru-RU" sz="1200" i="1" kern="1200" dirty="0" smtClean="0">
                <a:solidFill>
                  <a:schemeClr val="tx1"/>
                </a:solidFill>
                <a:latin typeface="+mn-lt"/>
                <a:ea typeface="+mn-ea"/>
                <a:cs typeface="+mn-cs"/>
              </a:rPr>
              <a:t>FPU</a:t>
            </a:r>
            <a:r>
              <a:rPr lang="ru-RU" sz="1200" kern="1200" dirty="0" smtClean="0">
                <a:solidFill>
                  <a:schemeClr val="tx1"/>
                </a:solidFill>
                <a:latin typeface="+mn-lt"/>
                <a:ea typeface="+mn-ea"/>
                <a:cs typeface="+mn-cs"/>
              </a:rPr>
              <a:t> имел внутренний </a:t>
            </a:r>
            <a:r>
              <a:rPr lang="ru-RU" sz="1200" i="1" kern="1200" dirty="0" smtClean="0">
                <a:solidFill>
                  <a:schemeClr val="tx1"/>
                </a:solidFill>
                <a:latin typeface="+mn-lt"/>
                <a:ea typeface="+mn-ea"/>
                <a:cs typeface="+mn-cs"/>
              </a:rPr>
              <a:t>файл</a:t>
            </a:r>
            <a:r>
              <a:rPr lang="ru-RU" sz="1200" kern="1200" dirty="0" smtClean="0">
                <a:solidFill>
                  <a:schemeClr val="tx1"/>
                </a:solidFill>
                <a:latin typeface="+mn-lt"/>
                <a:ea typeface="+mn-ea"/>
                <a:cs typeface="+mn-cs"/>
              </a:rPr>
              <a:t> из восьми 80-разрядных регистров, свой </a:t>
            </a:r>
            <a:r>
              <a:rPr lang="ru-RU" sz="1200" i="1" kern="1200" dirty="0" smtClean="0">
                <a:solidFill>
                  <a:schemeClr val="tx1"/>
                </a:solidFill>
                <a:latin typeface="+mn-lt"/>
                <a:ea typeface="+mn-ea"/>
                <a:cs typeface="+mn-cs"/>
              </a:rPr>
              <a:t>регистр состояния</a:t>
            </a:r>
            <a:r>
              <a:rPr lang="ru-RU" sz="1200" kern="1200" dirty="0" smtClean="0">
                <a:solidFill>
                  <a:schemeClr val="tx1"/>
                </a:solidFill>
                <a:latin typeface="+mn-lt"/>
                <a:ea typeface="+mn-ea"/>
                <a:cs typeface="+mn-cs"/>
              </a:rPr>
              <a:t> и управления.</a:t>
            </a:r>
          </a:p>
          <a:p>
            <a:r>
              <a:rPr lang="ru-RU" sz="1200" kern="1200" dirty="0" smtClean="0">
                <a:solidFill>
                  <a:schemeClr val="tx1"/>
                </a:solidFill>
                <a:latin typeface="+mn-lt"/>
                <a:ea typeface="+mn-ea"/>
                <a:cs typeface="+mn-cs"/>
              </a:rPr>
              <a:t>Главной отличительной чертой нового продукта в линейке 32-разрядных микропроцессоров - МП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 явилась возможность </a:t>
            </a:r>
            <a:r>
              <a:rPr lang="ru-RU" sz="1200" i="1" kern="1200" dirty="0" smtClean="0">
                <a:solidFill>
                  <a:schemeClr val="tx1"/>
                </a:solidFill>
                <a:latin typeface="+mn-lt"/>
                <a:ea typeface="+mn-ea"/>
                <a:cs typeface="+mn-cs"/>
              </a:rPr>
              <a:t>конвейерной обработки</a:t>
            </a:r>
            <a:r>
              <a:rPr lang="ru-RU" sz="1200" kern="1200" dirty="0" smtClean="0">
                <a:solidFill>
                  <a:schemeClr val="tx1"/>
                </a:solidFill>
                <a:latin typeface="+mn-lt"/>
                <a:ea typeface="+mn-ea"/>
                <a:cs typeface="+mn-cs"/>
              </a:rPr>
              <a:t> информации. Хотя некоторые авторы считают, что конвейер появился уже в i486, это не является общепринятым мнением.</a:t>
            </a:r>
          </a:p>
          <a:p>
            <a:r>
              <a:rPr lang="ru-RU" sz="1200" kern="1200" dirty="0" smtClean="0">
                <a:solidFill>
                  <a:schemeClr val="tx1"/>
                </a:solidFill>
                <a:latin typeface="+mn-lt"/>
                <a:ea typeface="+mn-ea"/>
                <a:cs typeface="+mn-cs"/>
              </a:rPr>
              <a:t>Высокая скорость выполнения команд в МП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достигалась благодаря двум 5-ступенчатым конвейерам, позволявшим одновременно исполнять несколько инструкций. </a:t>
            </a:r>
            <a:r>
              <a:rPr lang="ru-RU" sz="1200" i="1" kern="1200" dirty="0" smtClean="0">
                <a:solidFill>
                  <a:schemeClr val="tx1"/>
                </a:solidFill>
                <a:latin typeface="+mn-lt"/>
                <a:ea typeface="+mn-ea"/>
                <a:cs typeface="+mn-cs"/>
              </a:rPr>
              <a:t>Обмен информацией</a:t>
            </a:r>
            <a:r>
              <a:rPr lang="ru-RU" sz="1200" kern="1200" dirty="0" smtClean="0">
                <a:solidFill>
                  <a:schemeClr val="tx1"/>
                </a:solidFill>
                <a:latin typeface="+mn-lt"/>
                <a:ea typeface="+mn-ea"/>
                <a:cs typeface="+mn-cs"/>
              </a:rPr>
              <a:t> с памятью через </a:t>
            </a:r>
            <a:r>
              <a:rPr lang="ru-RU" sz="1200" i="1" kern="1200" dirty="0" smtClean="0">
                <a:solidFill>
                  <a:schemeClr val="tx1"/>
                </a:solidFill>
                <a:latin typeface="+mn-lt"/>
                <a:ea typeface="+mn-ea"/>
                <a:cs typeface="+mn-cs"/>
              </a:rPr>
              <a:t>кэш данных</a:t>
            </a:r>
            <a:r>
              <a:rPr lang="ru-RU" sz="1200" kern="1200" dirty="0" smtClean="0">
                <a:solidFill>
                  <a:schemeClr val="tx1"/>
                </a:solidFill>
                <a:latin typeface="+mn-lt"/>
                <a:ea typeface="+mn-ea"/>
                <a:cs typeface="+mn-cs"/>
              </a:rPr>
              <a:t> осуществлялся независимо от </a:t>
            </a:r>
            <a:r>
              <a:rPr lang="ru-RU" sz="1200" i="1" kern="1200" dirty="0" smtClean="0">
                <a:solidFill>
                  <a:schemeClr val="tx1"/>
                </a:solidFill>
                <a:latin typeface="+mn-lt"/>
                <a:ea typeface="+mn-ea"/>
                <a:cs typeface="+mn-cs"/>
              </a:rPr>
              <a:t>процессорного ядра</a:t>
            </a:r>
            <a:r>
              <a:rPr lang="ru-RU" sz="1200" kern="1200" dirty="0" smtClean="0">
                <a:solidFill>
                  <a:schemeClr val="tx1"/>
                </a:solidFill>
                <a:latin typeface="+mn-lt"/>
                <a:ea typeface="+mn-ea"/>
                <a:cs typeface="+mn-cs"/>
              </a:rPr>
              <a:t>, а </a:t>
            </a:r>
            <a:r>
              <a:rPr lang="ru-RU" sz="1200" i="1" kern="1200" dirty="0" smtClean="0">
                <a:solidFill>
                  <a:schemeClr val="tx1"/>
                </a:solidFill>
                <a:latin typeface="+mn-lt"/>
                <a:ea typeface="+mn-ea"/>
                <a:cs typeface="+mn-cs"/>
              </a:rPr>
              <a:t>буфер</a:t>
            </a:r>
            <a:r>
              <a:rPr lang="ru-RU" sz="1200" kern="1200" dirty="0" smtClean="0">
                <a:solidFill>
                  <a:schemeClr val="tx1"/>
                </a:solidFill>
                <a:latin typeface="+mn-lt"/>
                <a:ea typeface="+mn-ea"/>
                <a:cs typeface="+mn-cs"/>
              </a:rPr>
              <a:t> инструкций был связан с ним через высокоскоростную 256-разрядную внутреннюю шину. Несмотря на то что новый кристалл был спроектирован как 32-разрядный, для связи с остальными компонентами системы использовалась внешняя 64-разрядная </a:t>
            </a:r>
            <a:r>
              <a:rPr lang="ru-RU" sz="1200" i="1" kern="1200" dirty="0" smtClean="0">
                <a:solidFill>
                  <a:schemeClr val="tx1"/>
                </a:solidFill>
                <a:latin typeface="+mn-lt"/>
                <a:ea typeface="+mn-ea"/>
                <a:cs typeface="+mn-cs"/>
              </a:rPr>
              <a:t>шина данных</a:t>
            </a:r>
            <a:r>
              <a:rPr lang="ru-RU" sz="1200" kern="1200" dirty="0" smtClean="0">
                <a:solidFill>
                  <a:schemeClr val="tx1"/>
                </a:solidFill>
                <a:latin typeface="+mn-lt"/>
                <a:ea typeface="+mn-ea"/>
                <a:cs typeface="+mn-cs"/>
              </a:rPr>
              <a:t>. Появление конвейера обусловило необходимость введения еще одного блока - схемы предсказания переходов. Эффективная работа данной схемы чрезвычайно важна для повышения производительности микропроцессора. Все последующие модификации микропроцессоров непременно связаны с улучшением ее работы.</a:t>
            </a:r>
          </a:p>
          <a:p>
            <a:r>
              <a:rPr lang="ru-RU" sz="1200" kern="1200" dirty="0" smtClean="0">
                <a:solidFill>
                  <a:schemeClr val="tx1"/>
                </a:solidFill>
                <a:latin typeface="+mn-lt"/>
                <a:ea typeface="+mn-ea"/>
                <a:cs typeface="+mn-cs"/>
              </a:rPr>
              <a:t>Основным нововведением разработанного в 1997 году микропроцессора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MMX</a:t>
            </a:r>
            <a:r>
              <a:rPr lang="ru-RU" sz="1200" kern="1200" dirty="0" smtClean="0">
                <a:solidFill>
                  <a:schemeClr val="tx1"/>
                </a:solidFill>
                <a:latin typeface="+mn-lt"/>
                <a:ea typeface="+mn-ea"/>
                <a:cs typeface="+mn-cs"/>
              </a:rPr>
              <a:t> стал блок, обеспечивавший новую схему обработки целочисленной информации - </a:t>
            </a:r>
            <a:r>
              <a:rPr lang="ru-RU" sz="1200" b="1" kern="1200" dirty="0" smtClean="0">
                <a:solidFill>
                  <a:schemeClr val="tx1"/>
                </a:solidFill>
                <a:latin typeface="+mn-lt"/>
                <a:ea typeface="+mn-ea"/>
                <a:cs typeface="+mn-cs"/>
              </a:rPr>
              <a:t>SIMD (</a:t>
            </a:r>
            <a:r>
              <a:rPr lang="ru-RU" sz="1200" b="1" kern="1200" dirty="0" err="1" smtClean="0">
                <a:solidFill>
                  <a:schemeClr val="tx1"/>
                </a:solidFill>
                <a:latin typeface="+mn-lt"/>
                <a:ea typeface="+mn-ea"/>
                <a:cs typeface="+mn-cs"/>
              </a:rPr>
              <a:t>Single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Instruction</a:t>
            </a:r>
            <a:r>
              <a:rPr lang="ru-RU" sz="1200" b="1" kern="1200" dirty="0" smtClean="0">
                <a:solidFill>
                  <a:schemeClr val="tx1"/>
                </a:solidFill>
                <a:latin typeface="+mn-lt"/>
                <a:ea typeface="+mn-ea"/>
                <a:cs typeface="+mn-cs"/>
              </a:rPr>
              <a:t> - </a:t>
            </a:r>
            <a:r>
              <a:rPr lang="ru-RU" sz="1200" b="1" kern="1200" dirty="0" err="1" smtClean="0">
                <a:solidFill>
                  <a:schemeClr val="tx1"/>
                </a:solidFill>
                <a:latin typeface="+mn-lt"/>
                <a:ea typeface="+mn-ea"/>
                <a:cs typeface="+mn-cs"/>
              </a:rPr>
              <a:t>Multiple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Data</a:t>
            </a:r>
            <a:r>
              <a:rPr lang="ru-RU" sz="1200" kern="1200" dirty="0" smtClean="0">
                <a:solidFill>
                  <a:schemeClr val="tx1"/>
                </a:solidFill>
                <a:latin typeface="+mn-lt"/>
                <a:ea typeface="+mn-ea"/>
                <a:cs typeface="+mn-cs"/>
              </a:rPr>
              <a:t>: одна </a:t>
            </a:r>
            <a:r>
              <a:rPr lang="ru-RU" sz="1200" i="1" kern="1200" dirty="0" smtClean="0">
                <a:solidFill>
                  <a:schemeClr val="tx1"/>
                </a:solidFill>
                <a:latin typeface="+mn-lt"/>
                <a:ea typeface="+mn-ea"/>
                <a:cs typeface="+mn-cs"/>
              </a:rPr>
              <a:t>команда</a:t>
            </a:r>
            <a:r>
              <a:rPr lang="ru-RU" sz="1200" kern="1200" dirty="0" smtClean="0">
                <a:solidFill>
                  <a:schemeClr val="tx1"/>
                </a:solidFill>
                <a:latin typeface="+mn-lt"/>
                <a:ea typeface="+mn-ea"/>
                <a:cs typeface="+mn-cs"/>
              </a:rPr>
              <a:t> - множество данных). До этого обработка велась </a:t>
            </a:r>
            <a:r>
              <a:rPr lang="ru-RU" sz="1200" i="1" kern="1200" dirty="0" smtClean="0">
                <a:solidFill>
                  <a:schemeClr val="tx1"/>
                </a:solidFill>
                <a:latin typeface="+mn-lt"/>
                <a:ea typeface="+mn-ea"/>
                <a:cs typeface="+mn-cs"/>
              </a:rPr>
              <a:t>по</a:t>
            </a:r>
            <a:r>
              <a:rPr lang="ru-RU" sz="1200" kern="1200" dirty="0" smtClean="0">
                <a:solidFill>
                  <a:schemeClr val="tx1"/>
                </a:solidFill>
                <a:latin typeface="+mn-lt"/>
                <a:ea typeface="+mn-ea"/>
                <a:cs typeface="+mn-cs"/>
              </a:rPr>
              <a:t> классической схеме </a:t>
            </a:r>
            <a:r>
              <a:rPr lang="ru-RU" sz="1200" i="1" kern="1200" dirty="0" smtClean="0">
                <a:solidFill>
                  <a:schemeClr val="tx1"/>
                </a:solidFill>
                <a:latin typeface="+mn-lt"/>
                <a:ea typeface="+mn-ea"/>
                <a:cs typeface="+mn-cs"/>
              </a:rPr>
              <a:t>SISD</a:t>
            </a:r>
            <a:r>
              <a:rPr lang="ru-RU" sz="1200" kern="1200" dirty="0" smtClean="0">
                <a:solidFill>
                  <a:schemeClr val="tx1"/>
                </a:solidFill>
                <a:latin typeface="+mn-lt"/>
                <a:ea typeface="+mn-ea"/>
                <a:cs typeface="+mn-cs"/>
              </a:rPr>
              <a:t>: каждая </a:t>
            </a:r>
            <a:r>
              <a:rPr lang="ru-RU" sz="1200" i="1" kern="1200" dirty="0" smtClean="0">
                <a:solidFill>
                  <a:schemeClr val="tx1"/>
                </a:solidFill>
                <a:latin typeface="+mn-lt"/>
                <a:ea typeface="+mn-ea"/>
                <a:cs typeface="+mn-cs"/>
              </a:rPr>
              <a:t>команда</a:t>
            </a:r>
            <a:r>
              <a:rPr lang="ru-RU" sz="1200" kern="1200" dirty="0" smtClean="0">
                <a:solidFill>
                  <a:schemeClr val="tx1"/>
                </a:solidFill>
                <a:latin typeface="+mn-lt"/>
                <a:ea typeface="+mn-ea"/>
                <a:cs typeface="+mn-cs"/>
              </a:rPr>
              <a:t> выполняла действия над своей парой операндов. Введение </a:t>
            </a:r>
            <a:r>
              <a:rPr lang="ru-RU" sz="1200" i="1" kern="1200" dirty="0" smtClean="0">
                <a:solidFill>
                  <a:schemeClr val="tx1"/>
                </a:solidFill>
                <a:latin typeface="+mn-lt"/>
                <a:ea typeface="+mn-ea"/>
                <a:cs typeface="+mn-cs"/>
              </a:rPr>
              <a:t>SIMD</a:t>
            </a:r>
            <a:r>
              <a:rPr lang="ru-RU" sz="1200" kern="1200" dirty="0" smtClean="0">
                <a:solidFill>
                  <a:schemeClr val="tx1"/>
                </a:solidFill>
                <a:latin typeface="+mn-lt"/>
                <a:ea typeface="+mn-ea"/>
                <a:cs typeface="+mn-cs"/>
              </a:rPr>
              <a:t>-операций позволило обрабатывать одновременно несколько операндов с использованием одной команды, что дало возможность существенно поднять </a:t>
            </a:r>
            <a:r>
              <a:rPr lang="ru-RU" sz="1200" i="1" kern="1200" dirty="0" smtClean="0">
                <a:solidFill>
                  <a:schemeClr val="tx1"/>
                </a:solidFill>
                <a:latin typeface="+mn-lt"/>
                <a:ea typeface="+mn-ea"/>
                <a:cs typeface="+mn-cs"/>
              </a:rPr>
              <a:t>производительность</a:t>
            </a:r>
            <a:r>
              <a:rPr lang="ru-RU" sz="1200" kern="1200" dirty="0" smtClean="0">
                <a:solidFill>
                  <a:schemeClr val="tx1"/>
                </a:solidFill>
                <a:latin typeface="+mn-lt"/>
                <a:ea typeface="+mn-ea"/>
                <a:cs typeface="+mn-cs"/>
              </a:rPr>
              <a:t> микропроцессора на тех задачах, где над большими массивами однородной информации выполнялись одинаковые </a:t>
            </a:r>
            <a:r>
              <a:rPr lang="ru-RU" sz="1200" i="1" kern="1200" dirty="0" smtClean="0">
                <a:solidFill>
                  <a:schemeClr val="tx1"/>
                </a:solidFill>
                <a:latin typeface="+mn-lt"/>
                <a:ea typeface="+mn-ea"/>
                <a:cs typeface="+mn-cs"/>
              </a:rPr>
              <a:t>операции</a:t>
            </a:r>
            <a:r>
              <a:rPr lang="ru-RU" sz="1200" kern="1200" dirty="0" smtClean="0">
                <a:solidFill>
                  <a:schemeClr val="tx1"/>
                </a:solidFill>
                <a:latin typeface="+mn-lt"/>
                <a:ea typeface="+mn-ea"/>
                <a:cs typeface="+mn-cs"/>
              </a:rPr>
              <a:t>, например, в </a:t>
            </a:r>
            <a:r>
              <a:rPr lang="ru-RU" sz="1200" kern="1200" dirty="0" err="1" smtClean="0">
                <a:solidFill>
                  <a:schemeClr val="tx1"/>
                </a:solidFill>
                <a:latin typeface="+mn-lt"/>
                <a:ea typeface="+mn-ea"/>
                <a:cs typeface="+mn-cs"/>
              </a:rPr>
              <a:t>мультимедийных</a:t>
            </a:r>
            <a:r>
              <a:rPr lang="ru-RU" sz="1200" kern="1200" dirty="0" smtClean="0">
                <a:solidFill>
                  <a:schemeClr val="tx1"/>
                </a:solidFill>
                <a:latin typeface="+mn-lt"/>
                <a:ea typeface="+mn-ea"/>
                <a:cs typeface="+mn-cs"/>
              </a:rPr>
              <a:t> приложениях. Появление таких возможностей потребовало введения в систему команд 57 новых инструкций, но регистровая структура микропроцессора не изменилась.</a:t>
            </a:r>
          </a:p>
          <a:p>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III, появившийся в 1999 году, позволил обрабатывать </a:t>
            </a:r>
            <a:r>
              <a:rPr lang="ru-RU" sz="1200" i="1" kern="1200" dirty="0" smtClean="0">
                <a:solidFill>
                  <a:schemeClr val="tx1"/>
                </a:solidFill>
                <a:latin typeface="+mn-lt"/>
                <a:ea typeface="+mn-ea"/>
                <a:cs typeface="+mn-cs"/>
              </a:rPr>
              <a:t>по</a:t>
            </a:r>
            <a:r>
              <a:rPr lang="ru-RU" sz="1200" kern="1200" dirty="0" smtClean="0">
                <a:solidFill>
                  <a:schemeClr val="tx1"/>
                </a:solidFill>
                <a:latin typeface="+mn-lt"/>
                <a:ea typeface="+mn-ea"/>
                <a:cs typeface="+mn-cs"/>
              </a:rPr>
              <a:t> схеме </a:t>
            </a:r>
            <a:r>
              <a:rPr lang="ru-RU" sz="1200" i="1" kern="1200" dirty="0" smtClean="0">
                <a:solidFill>
                  <a:schemeClr val="tx1"/>
                </a:solidFill>
                <a:latin typeface="+mn-lt"/>
                <a:ea typeface="+mn-ea"/>
                <a:cs typeface="+mn-cs"/>
              </a:rPr>
              <a:t>SIMD</a:t>
            </a:r>
            <a:r>
              <a:rPr lang="ru-RU" sz="1200" kern="1200" dirty="0" smtClean="0">
                <a:solidFill>
                  <a:schemeClr val="tx1"/>
                </a:solidFill>
                <a:latin typeface="+mn-lt"/>
                <a:ea typeface="+mn-ea"/>
                <a:cs typeface="+mn-cs"/>
              </a:rPr>
              <a:t> не только целочисленные операнды, но и числа с плавающей точкой. Для этого </a:t>
            </a:r>
            <a:r>
              <a:rPr lang="ru-RU" sz="1200" i="1" kern="1200" dirty="0" smtClean="0">
                <a:solidFill>
                  <a:schemeClr val="tx1"/>
                </a:solidFill>
                <a:latin typeface="+mn-lt"/>
                <a:ea typeface="+mn-ea"/>
                <a:cs typeface="+mn-cs"/>
              </a:rPr>
              <a:t>система команд</a:t>
            </a:r>
            <a:r>
              <a:rPr lang="ru-RU" sz="1200" kern="1200" dirty="0" smtClean="0">
                <a:solidFill>
                  <a:schemeClr val="tx1"/>
                </a:solidFill>
                <a:latin typeface="+mn-lt"/>
                <a:ea typeface="+mn-ea"/>
                <a:cs typeface="+mn-cs"/>
              </a:rPr>
              <a:t> была расширена на 70 инструкций, а в структуре микропроцессора появился специальный блок </a:t>
            </a:r>
            <a:r>
              <a:rPr lang="ru-RU" sz="1200" i="1" kern="1200" dirty="0" smtClean="0">
                <a:solidFill>
                  <a:schemeClr val="tx1"/>
                </a:solidFill>
                <a:latin typeface="+mn-lt"/>
                <a:ea typeface="+mn-ea"/>
                <a:cs typeface="+mn-cs"/>
              </a:rPr>
              <a:t>SSE</a:t>
            </a:r>
            <a:r>
              <a:rPr lang="ru-RU" sz="1200" kern="1200" dirty="0" smtClean="0">
                <a:solidFill>
                  <a:schemeClr val="tx1"/>
                </a:solidFill>
                <a:latin typeface="+mn-lt"/>
                <a:ea typeface="+mn-ea"/>
                <a:cs typeface="+mn-cs"/>
              </a:rPr>
              <a:t>, содержащий, в частности, отдельный регистровый </a:t>
            </a:r>
            <a:r>
              <a:rPr lang="ru-RU" sz="1200" i="1" kern="1200" dirty="0" smtClean="0">
                <a:solidFill>
                  <a:schemeClr val="tx1"/>
                </a:solidFill>
                <a:latin typeface="+mn-lt"/>
                <a:ea typeface="+mn-ea"/>
                <a:cs typeface="+mn-cs"/>
              </a:rPr>
              <a:t>файл</a:t>
            </a:r>
            <a:r>
              <a:rPr lang="ru-RU" sz="1200" kern="1200" dirty="0" smtClean="0">
                <a:solidFill>
                  <a:schemeClr val="tx1"/>
                </a:solidFill>
                <a:latin typeface="+mn-lt"/>
                <a:ea typeface="+mn-ea"/>
                <a:cs typeface="+mn-cs"/>
              </a:rPr>
              <a:t> из восьми 128-разрядных регистров. Еще одной новинкой, использованной в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III, было </a:t>
            </a:r>
            <a:r>
              <a:rPr lang="ru-RU" sz="1200" i="1" kern="1200" dirty="0" smtClean="0">
                <a:solidFill>
                  <a:schemeClr val="tx1"/>
                </a:solidFill>
                <a:latin typeface="+mn-lt"/>
                <a:ea typeface="+mn-ea"/>
                <a:cs typeface="+mn-cs"/>
              </a:rPr>
              <a:t>размещение</a:t>
            </a:r>
            <a:r>
              <a:rPr lang="ru-RU" sz="1200" kern="1200" dirty="0" smtClean="0">
                <a:solidFill>
                  <a:schemeClr val="tx1"/>
                </a:solidFill>
                <a:latin typeface="+mn-lt"/>
                <a:ea typeface="+mn-ea"/>
                <a:cs typeface="+mn-cs"/>
              </a:rPr>
              <a:t> на кристалле кэш-памяти второго уровня (начиная с ядра </a:t>
            </a:r>
            <a:r>
              <a:rPr lang="ru-RU" sz="1200" kern="1200" dirty="0" err="1" smtClean="0">
                <a:solidFill>
                  <a:schemeClr val="tx1"/>
                </a:solidFill>
                <a:latin typeface="+mn-lt"/>
                <a:ea typeface="+mn-ea"/>
                <a:cs typeface="+mn-cs"/>
              </a:rPr>
              <a:t>Coppermine</a:t>
            </a:r>
            <a:r>
              <a:rPr lang="ru-RU" sz="1200" kern="1200" dirty="0" smtClean="0">
                <a:solidFill>
                  <a:schemeClr val="tx1"/>
                </a:solidFill>
                <a:latin typeface="+mn-lt"/>
                <a:ea typeface="+mn-ea"/>
                <a:cs typeface="+mn-cs"/>
              </a:rPr>
              <a:t>), работающей на частоте ядра. Но это носило скорее количественный характер и не внесло существенных изменений в архитектуру.</a:t>
            </a:r>
          </a:p>
          <a:p>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4 завершает линейку 32-разрядных микропроцессоров. Основным вкладом этого микропроцессора в развитие архитектуры </a:t>
            </a:r>
            <a:r>
              <a:rPr lang="ru-RU" sz="1200" i="1" kern="1200" dirty="0" smtClean="0">
                <a:solidFill>
                  <a:schemeClr val="tx1"/>
                </a:solidFill>
                <a:latin typeface="+mn-lt"/>
                <a:ea typeface="+mn-ea"/>
                <a:cs typeface="+mn-cs"/>
              </a:rPr>
              <a:t>IA-32</a:t>
            </a:r>
            <a:r>
              <a:rPr lang="ru-RU" sz="1200" kern="1200" dirty="0" smtClean="0">
                <a:solidFill>
                  <a:schemeClr val="tx1"/>
                </a:solidFill>
                <a:latin typeface="+mn-lt"/>
                <a:ea typeface="+mn-ea"/>
                <a:cs typeface="+mn-cs"/>
              </a:rPr>
              <a:t> стало еще большее увеличение глубины конвейера - до 31 стадии, что позволило сильно нарастить частоту процессора. Количество конвейеров возросло до 9. Кроме поддержки ставших традиционными </a:t>
            </a:r>
            <a:r>
              <a:rPr lang="ru-RU" sz="1200" kern="1200" dirty="0" err="1" smtClean="0">
                <a:solidFill>
                  <a:schemeClr val="tx1"/>
                </a:solidFill>
                <a:latin typeface="+mn-lt"/>
                <a:ea typeface="+mn-ea"/>
                <a:cs typeface="+mn-cs"/>
              </a:rPr>
              <a:t>инструкций</a:t>
            </a:r>
            <a:r>
              <a:rPr lang="ru-RU" sz="1200" i="1" kern="1200" dirty="0" err="1" smtClean="0">
                <a:solidFill>
                  <a:schemeClr val="tx1"/>
                </a:solidFill>
                <a:latin typeface="+mn-lt"/>
                <a:ea typeface="+mn-ea"/>
                <a:cs typeface="+mn-cs"/>
              </a:rPr>
              <a:t>MMX</a:t>
            </a:r>
            <a:r>
              <a:rPr lang="ru-RU" sz="1200" kern="1200" dirty="0" smtClean="0">
                <a:solidFill>
                  <a:schemeClr val="tx1"/>
                </a:solidFill>
                <a:latin typeface="+mn-lt"/>
                <a:ea typeface="+mn-ea"/>
                <a:cs typeface="+mn-cs"/>
              </a:rPr>
              <a:t> и </a:t>
            </a:r>
            <a:r>
              <a:rPr lang="ru-RU" sz="1200" i="1" kern="1200" dirty="0" smtClean="0">
                <a:solidFill>
                  <a:schemeClr val="tx1"/>
                </a:solidFill>
                <a:latin typeface="+mn-lt"/>
                <a:ea typeface="+mn-ea"/>
                <a:cs typeface="+mn-cs"/>
              </a:rPr>
              <a:t>SSE</a:t>
            </a:r>
            <a:r>
              <a:rPr lang="ru-RU" sz="1200" kern="1200" dirty="0" smtClean="0">
                <a:solidFill>
                  <a:schemeClr val="tx1"/>
                </a:solidFill>
                <a:latin typeface="+mn-lt"/>
                <a:ea typeface="+mn-ea"/>
                <a:cs typeface="+mn-cs"/>
              </a:rPr>
              <a:t>, в </a:t>
            </a:r>
            <a:r>
              <a:rPr lang="ru-RU" sz="1200" i="1" kern="1200" dirty="0" err="1" smtClean="0">
                <a:solidFill>
                  <a:schemeClr val="tx1"/>
                </a:solidFill>
                <a:latin typeface="+mn-lt"/>
                <a:ea typeface="+mn-ea"/>
                <a:cs typeface="+mn-cs"/>
              </a:rPr>
              <a:t>Pentium</a:t>
            </a:r>
            <a:r>
              <a:rPr lang="ru-RU" sz="1200" kern="1200" dirty="0" smtClean="0">
                <a:solidFill>
                  <a:schemeClr val="tx1"/>
                </a:solidFill>
                <a:latin typeface="+mn-lt"/>
                <a:ea typeface="+mn-ea"/>
                <a:cs typeface="+mn-cs"/>
              </a:rPr>
              <a:t> 4 добавили еще 144 команды </a:t>
            </a:r>
            <a:r>
              <a:rPr lang="ru-RU" sz="1200" i="1" kern="1200" dirty="0" smtClean="0">
                <a:solidFill>
                  <a:schemeClr val="tx1"/>
                </a:solidFill>
                <a:latin typeface="+mn-lt"/>
                <a:ea typeface="+mn-ea"/>
                <a:cs typeface="+mn-cs"/>
              </a:rPr>
              <a:t>SSE2</a:t>
            </a:r>
            <a:r>
              <a:rPr lang="ru-RU" sz="1200" kern="1200" dirty="0" smtClean="0">
                <a:solidFill>
                  <a:schemeClr val="tx1"/>
                </a:solidFill>
                <a:latin typeface="+mn-lt"/>
                <a:ea typeface="+mn-ea"/>
                <a:cs typeface="+mn-cs"/>
              </a:rPr>
              <a:t>, затем и </a:t>
            </a:r>
            <a:r>
              <a:rPr lang="ru-RU" sz="1200" i="1" kern="1200" dirty="0" smtClean="0">
                <a:solidFill>
                  <a:schemeClr val="tx1"/>
                </a:solidFill>
                <a:latin typeface="+mn-lt"/>
                <a:ea typeface="+mn-ea"/>
                <a:cs typeface="+mn-cs"/>
              </a:rPr>
              <a:t>SSE3</a:t>
            </a:r>
            <a:r>
              <a:rPr lang="ru-RU" sz="1200" kern="1200" dirty="0" smtClean="0">
                <a:solidFill>
                  <a:schemeClr val="tx1"/>
                </a:solidFill>
                <a:latin typeface="+mn-lt"/>
                <a:ea typeface="+mn-ea"/>
                <a:cs typeface="+mn-cs"/>
              </a:rPr>
              <a:t>, ориентированные в первую </a:t>
            </a:r>
            <a:r>
              <a:rPr lang="ru-RU" sz="1200" i="1" kern="1200" dirty="0" smtClean="0">
                <a:solidFill>
                  <a:schemeClr val="tx1"/>
                </a:solidFill>
                <a:latin typeface="+mn-lt"/>
                <a:ea typeface="+mn-ea"/>
                <a:cs typeface="+mn-cs"/>
              </a:rPr>
              <a:t>очередь</a:t>
            </a:r>
            <a:r>
              <a:rPr lang="ru-RU" sz="1200" kern="1200" dirty="0" smtClean="0">
                <a:solidFill>
                  <a:schemeClr val="tx1"/>
                </a:solidFill>
                <a:latin typeface="+mn-lt"/>
                <a:ea typeface="+mn-ea"/>
                <a:cs typeface="+mn-cs"/>
              </a:rPr>
              <a:t> на работу с потоковыми данными.</a:t>
            </a:r>
          </a:p>
          <a:p>
            <a:r>
              <a:rPr lang="ru-RU" sz="1200" kern="1200" dirty="0" smtClean="0">
                <a:solidFill>
                  <a:schemeClr val="tx1"/>
                </a:solidFill>
                <a:latin typeface="+mn-lt"/>
                <a:ea typeface="+mn-ea"/>
                <a:cs typeface="+mn-cs"/>
              </a:rPr>
              <a:t>В 2001 году фирмой </a:t>
            </a:r>
            <a:r>
              <a:rPr lang="ru-RU" sz="1200" kern="1200" dirty="0" err="1" smtClean="0">
                <a:solidFill>
                  <a:schemeClr val="tx1"/>
                </a:solidFill>
                <a:latin typeface="+mn-lt"/>
                <a:ea typeface="+mn-ea"/>
                <a:cs typeface="+mn-cs"/>
              </a:rPr>
              <a:t>Intel</a:t>
            </a:r>
            <a:r>
              <a:rPr lang="ru-RU" sz="1200" kern="1200" dirty="0" smtClean="0">
                <a:solidFill>
                  <a:schemeClr val="tx1"/>
                </a:solidFill>
                <a:latin typeface="+mn-lt"/>
                <a:ea typeface="+mn-ea"/>
                <a:cs typeface="+mn-cs"/>
              </a:rPr>
              <a:t> был выпущен </a:t>
            </a:r>
            <a:r>
              <a:rPr lang="ru-RU" sz="1200" i="1" kern="1200" dirty="0" smtClean="0">
                <a:solidFill>
                  <a:schemeClr val="tx1"/>
                </a:solidFill>
                <a:latin typeface="+mn-lt"/>
                <a:ea typeface="+mn-ea"/>
                <a:cs typeface="+mn-cs"/>
              </a:rPr>
              <a:t>микропроцессор</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Itanium</a:t>
            </a:r>
            <a:r>
              <a:rPr lang="ru-RU" sz="1200" kern="1200" dirty="0" smtClean="0">
                <a:solidFill>
                  <a:schemeClr val="tx1"/>
                </a:solidFill>
                <a:latin typeface="+mn-lt"/>
                <a:ea typeface="+mn-ea"/>
                <a:cs typeface="+mn-cs"/>
              </a:rPr>
              <a:t>, положивший начало новой 64-разрядной архитектуре - </a:t>
            </a:r>
            <a:r>
              <a:rPr lang="ru-RU" sz="1200" i="1" kern="1200" dirty="0" smtClean="0">
                <a:solidFill>
                  <a:schemeClr val="tx1"/>
                </a:solidFill>
                <a:latin typeface="+mn-lt"/>
                <a:ea typeface="+mn-ea"/>
                <a:cs typeface="+mn-cs"/>
              </a:rPr>
              <a:t>IA-64</a:t>
            </a:r>
            <a:r>
              <a:rPr lang="ru-RU" sz="1200" kern="1200" dirty="0" smtClean="0">
                <a:solidFill>
                  <a:schemeClr val="tx1"/>
                </a:solidFill>
                <a:latin typeface="+mn-lt"/>
                <a:ea typeface="+mn-ea"/>
                <a:cs typeface="+mn-cs"/>
              </a:rPr>
              <a:t>, которая сменила архитектуру 32-разрядных микропроцессоров </a:t>
            </a:r>
            <a:r>
              <a:rPr lang="ru-RU" sz="1200" i="1" kern="1200" dirty="0" smtClean="0">
                <a:solidFill>
                  <a:schemeClr val="tx1"/>
                </a:solidFill>
                <a:latin typeface="+mn-lt"/>
                <a:ea typeface="+mn-ea"/>
                <a:cs typeface="+mn-cs"/>
              </a:rPr>
              <a:t>IA-32</a:t>
            </a:r>
            <a:r>
              <a:rPr lang="ru-RU" sz="1200" kern="1200" dirty="0" smtClean="0">
                <a:solidFill>
                  <a:schemeClr val="tx1"/>
                </a:solidFill>
                <a:latin typeface="+mn-lt"/>
                <a:ea typeface="+mn-ea"/>
                <a:cs typeface="+mn-cs"/>
              </a:rPr>
              <a:t>, господствовавшую на протяжении более 15 лет.</a:t>
            </a:r>
          </a:p>
          <a:p>
            <a:r>
              <a:rPr lang="en-US" sz="1200" b="1" i="0" kern="1200" dirty="0" smtClean="0">
                <a:solidFill>
                  <a:schemeClr val="tx1"/>
                </a:solidFill>
                <a:latin typeface="+mn-lt"/>
                <a:ea typeface="+mn-ea"/>
                <a:cs typeface="+mn-cs"/>
              </a:rPr>
              <a:t>EPIC</a:t>
            </a:r>
            <a:r>
              <a:rPr lang="en-US" sz="1200" b="0" i="0" kern="1200" dirty="0" smtClean="0">
                <a:solidFill>
                  <a:schemeClr val="tx1"/>
                </a:solidFill>
                <a:latin typeface="+mn-lt"/>
                <a:ea typeface="+mn-ea"/>
                <a:cs typeface="+mn-cs"/>
              </a:rPr>
              <a:t> (</a:t>
            </a:r>
            <a:r>
              <a:rPr lang="ru-RU" sz="1200" b="0" i="0" u="none" strike="noStrike" kern="1200" dirty="0" smtClean="0">
                <a:solidFill>
                  <a:schemeClr val="tx1"/>
                </a:solidFill>
                <a:latin typeface="+mn-lt"/>
                <a:ea typeface="+mn-ea"/>
                <a:cs typeface="+mn-cs"/>
                <a:hlinkClick r:id="rId3" tooltip="Английский язык"/>
              </a:rPr>
              <a:t>англ.</a:t>
            </a:r>
            <a:r>
              <a:rPr lang="ru-RU"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explicitly parallel instruction computing</a:t>
            </a:r>
            <a:r>
              <a:rPr lang="en-US" sz="1200" b="0" i="0" kern="1200" dirty="0" smtClean="0">
                <a:solidFill>
                  <a:schemeClr val="tx1"/>
                </a:solidFill>
                <a:latin typeface="+mn-lt"/>
                <a:ea typeface="+mn-ea"/>
                <a:cs typeface="+mn-cs"/>
              </a:rPr>
              <a:t> — «</a:t>
            </a:r>
            <a:r>
              <a:rPr lang="ru-RU" sz="1200" b="0" i="1" kern="1200" dirty="0" smtClean="0">
                <a:solidFill>
                  <a:schemeClr val="tx1"/>
                </a:solidFill>
                <a:latin typeface="+mn-lt"/>
                <a:ea typeface="+mn-ea"/>
                <a:cs typeface="+mn-cs"/>
              </a:rPr>
              <a:t>вычисление с явным параллелизмом машинных команд</a:t>
            </a:r>
            <a:r>
              <a:rPr lang="ru-RU" sz="1200" b="0" i="0" kern="1200" dirty="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17</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Толстая линия – данные</a:t>
            </a:r>
          </a:p>
          <a:p>
            <a:r>
              <a:rPr lang="ru-RU" dirty="0" smtClean="0"/>
              <a:t>Тонкая линия</a:t>
            </a:r>
            <a:r>
              <a:rPr lang="ru-RU" baseline="0" dirty="0" smtClean="0"/>
              <a:t> – управляющие сигналы</a:t>
            </a:r>
            <a:endParaRPr lang="ru-RU" dirty="0"/>
          </a:p>
        </p:txBody>
      </p:sp>
      <p:sp>
        <p:nvSpPr>
          <p:cNvPr id="4" name="Номер слайда 3"/>
          <p:cNvSpPr>
            <a:spLocks noGrp="1"/>
          </p:cNvSpPr>
          <p:nvPr>
            <p:ph type="sldNum" sz="quarter" idx="10"/>
          </p:nvPr>
        </p:nvSpPr>
        <p:spPr/>
        <p:txBody>
          <a:bodyPr/>
          <a:lstStyle/>
          <a:p>
            <a:fld id="{1F768707-7455-4FC4-B6AC-D5B398EEF968}"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baseline="0" dirty="0" smtClean="0">
                <a:solidFill>
                  <a:schemeClr val="tx1"/>
                </a:solidFill>
                <a:latin typeface="+mn-lt"/>
                <a:ea typeface="+mn-ea"/>
                <a:cs typeface="+mn-cs"/>
              </a:rPr>
              <a:t>1. Вызывает следующую команду из памяти и переносит ее в регистр команд.</a:t>
            </a:r>
          </a:p>
          <a:p>
            <a:r>
              <a:rPr lang="ru-RU" sz="1200" kern="1200" baseline="0" dirty="0" smtClean="0">
                <a:solidFill>
                  <a:schemeClr val="tx1"/>
                </a:solidFill>
                <a:latin typeface="+mn-lt"/>
                <a:ea typeface="+mn-ea"/>
                <a:cs typeface="+mn-cs"/>
              </a:rPr>
              <a:t>2. Меняет положение счетчика команд, который после этого указывает на </a:t>
            </a:r>
            <a:r>
              <a:rPr lang="ru-RU" sz="1200" kern="1200" baseline="0" dirty="0" err="1" smtClean="0">
                <a:solidFill>
                  <a:schemeClr val="tx1"/>
                </a:solidFill>
                <a:latin typeface="+mn-lt"/>
                <a:ea typeface="+mn-ea"/>
                <a:cs typeface="+mn-cs"/>
              </a:rPr>
              <a:t>сле</a:t>
            </a:r>
            <a:r>
              <a:rPr lang="ru-RU" sz="1200" kern="1200" baseline="0" dirty="0" smtClean="0">
                <a:solidFill>
                  <a:schemeClr val="tx1"/>
                </a:solidFill>
                <a:latin typeface="+mn-lt"/>
                <a:ea typeface="+mn-ea"/>
                <a:cs typeface="+mn-cs"/>
              </a:rPr>
              <a:t>-</a:t>
            </a:r>
          </a:p>
          <a:p>
            <a:r>
              <a:rPr lang="ru-RU" sz="1200" kern="1200" baseline="0" dirty="0" smtClean="0">
                <a:solidFill>
                  <a:schemeClr val="tx1"/>
                </a:solidFill>
                <a:latin typeface="+mn-lt"/>
                <a:ea typeface="+mn-ea"/>
                <a:cs typeface="+mn-cs"/>
              </a:rPr>
              <a:t>дующую команду1.</a:t>
            </a:r>
          </a:p>
          <a:p>
            <a:r>
              <a:rPr lang="ru-RU" sz="1200" kern="1200" baseline="0" dirty="0" smtClean="0">
                <a:solidFill>
                  <a:schemeClr val="tx1"/>
                </a:solidFill>
                <a:latin typeface="+mn-lt"/>
                <a:ea typeface="+mn-ea"/>
                <a:cs typeface="+mn-cs"/>
              </a:rPr>
              <a:t>3. Определяет тип вызванной команды.</a:t>
            </a:r>
          </a:p>
          <a:p>
            <a:r>
              <a:rPr lang="ru-RU" sz="1200" kern="1200" baseline="0" dirty="0" smtClean="0">
                <a:solidFill>
                  <a:schemeClr val="tx1"/>
                </a:solidFill>
                <a:latin typeface="+mn-lt"/>
                <a:ea typeface="+mn-ea"/>
                <a:cs typeface="+mn-cs"/>
              </a:rPr>
              <a:t>4. Если команда использует слово из памяти, определяет, где находится это слово.</a:t>
            </a:r>
          </a:p>
          <a:p>
            <a:r>
              <a:rPr lang="ru-RU" sz="1200" kern="1200" baseline="0" dirty="0" smtClean="0">
                <a:solidFill>
                  <a:schemeClr val="tx1"/>
                </a:solidFill>
                <a:latin typeface="+mn-lt"/>
                <a:ea typeface="+mn-ea"/>
                <a:cs typeface="+mn-cs"/>
              </a:rPr>
              <a:t>5. Переносит слово, если это необходимо, в регистр центрального процессора2. </a:t>
            </a:r>
            <a:endParaRPr lang="en-US"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6. Выполняет команду.</a:t>
            </a:r>
          </a:p>
          <a:p>
            <a:r>
              <a:rPr lang="ru-RU" sz="1200" kern="1200" baseline="0" dirty="0" smtClean="0">
                <a:solidFill>
                  <a:schemeClr val="tx1"/>
                </a:solidFill>
                <a:latin typeface="+mn-lt"/>
                <a:ea typeface="+mn-ea"/>
                <a:cs typeface="+mn-cs"/>
              </a:rPr>
              <a:t>7. Переходит к шагу 1, чтобы начать выполнение следующей команды</a:t>
            </a:r>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fontAlgn="t"/>
            <a:r>
              <a:rPr lang="ru-RU" sz="1200" kern="1200" dirty="0" smtClean="0">
                <a:solidFill>
                  <a:schemeClr val="tx1"/>
                </a:solidFill>
                <a:latin typeface="+mn-lt"/>
                <a:ea typeface="+mn-ea"/>
                <a:cs typeface="+mn-cs"/>
              </a:rPr>
              <a:t>Лекция 10: </a:t>
            </a:r>
          </a:p>
          <a:p>
            <a:pPr fontAlgn="t"/>
            <a:r>
              <a:rPr lang="ru-RU" sz="1200" kern="1200" dirty="0" smtClean="0">
                <a:solidFill>
                  <a:schemeClr val="tx1"/>
                </a:solidFill>
                <a:latin typeface="+mn-lt"/>
                <a:ea typeface="+mn-ea"/>
                <a:cs typeface="+mn-cs"/>
              </a:rPr>
              <a:t>Взаимодействие основных узлов и устройств персонального компьютера при автоматическом выполнении команды. Архитектура 32-разрядного микропроцессора</a:t>
            </a:r>
          </a:p>
          <a:p>
            <a:pPr fontAlgn="t"/>
            <a:r>
              <a:rPr lang="ru-RU" sz="1200" kern="1200" dirty="0" smtClean="0">
                <a:solidFill>
                  <a:schemeClr val="tx1"/>
                </a:solidFill>
                <a:latin typeface="+mn-lt"/>
                <a:ea typeface="+mn-ea"/>
                <a:cs typeface="+mn-cs"/>
              </a:rPr>
              <a:t>тракт  данных – АЛУ + </a:t>
            </a:r>
            <a:r>
              <a:rPr lang="ru-RU" sz="1200" kern="1200" dirty="0" err="1" smtClean="0">
                <a:solidFill>
                  <a:schemeClr val="tx1"/>
                </a:solidFill>
                <a:latin typeface="+mn-lt"/>
                <a:ea typeface="+mn-ea"/>
                <a:cs typeface="+mn-cs"/>
              </a:rPr>
              <a:t>регистры=шины</a:t>
            </a:r>
            <a:endParaRPr lang="ru-RU" sz="1200" kern="1200" dirty="0" smtClean="0">
              <a:solidFill>
                <a:schemeClr val="tx1"/>
              </a:solidFill>
              <a:latin typeface="+mn-lt"/>
              <a:ea typeface="+mn-ea"/>
              <a:cs typeface="+mn-cs"/>
            </a:endParaRPr>
          </a:p>
          <a:p>
            <a:pPr fontAlgn="t"/>
            <a:r>
              <a:rPr lang="ru-RU" sz="1200" kern="1200" dirty="0" smtClean="0">
                <a:solidFill>
                  <a:schemeClr val="tx1"/>
                </a:solidFill>
                <a:latin typeface="+mn-lt"/>
                <a:ea typeface="+mn-ea"/>
                <a:cs typeface="+mn-cs"/>
              </a:rPr>
              <a:t>ДС – датчик сигналов (лекция УУ)</a:t>
            </a:r>
          </a:p>
          <a:p>
            <a:pPr fontAlgn="t"/>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514A6856-DDD2-48F4-B632-F74E95F9715C}"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Найти и напечатать про них</a:t>
            </a:r>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1" kern="1200" dirty="0" smtClean="0">
                <a:solidFill>
                  <a:schemeClr val="tx1"/>
                </a:solidFill>
                <a:latin typeface="+mn-lt"/>
                <a:ea typeface="+mn-ea"/>
                <a:cs typeface="+mn-cs"/>
              </a:rPr>
              <a:t>Начиная с 80386</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1" kern="1200" dirty="0" smtClean="0">
                <a:solidFill>
                  <a:schemeClr val="tx1"/>
                </a:solidFill>
                <a:latin typeface="+mn-lt"/>
                <a:ea typeface="+mn-ea"/>
                <a:cs typeface="+mn-cs"/>
              </a:rPr>
              <a:t>Программная модель</a:t>
            </a:r>
            <a:r>
              <a:rPr lang="ru-RU" sz="1200" kern="1200" dirty="0" smtClean="0">
                <a:solidFill>
                  <a:schemeClr val="tx1"/>
                </a:solidFill>
                <a:latin typeface="+mn-lt"/>
                <a:ea typeface="+mn-ea"/>
                <a:cs typeface="+mn-cs"/>
              </a:rPr>
              <a:t> включает восемь регистров общего назначения, шесть регистров сегментов (16-разр), </a:t>
            </a:r>
            <a:r>
              <a:rPr lang="ru-RU" sz="1200" i="1" kern="1200" dirty="0" smtClean="0">
                <a:solidFill>
                  <a:schemeClr val="tx1"/>
                </a:solidFill>
                <a:latin typeface="+mn-lt"/>
                <a:ea typeface="+mn-ea"/>
                <a:cs typeface="+mn-cs"/>
              </a:rPr>
              <a:t>указатель </a:t>
            </a:r>
            <a:r>
              <a:rPr lang="ru-RU" sz="1200" i="1" kern="1200" dirty="0" err="1" smtClean="0">
                <a:solidFill>
                  <a:schemeClr val="tx1"/>
                </a:solidFill>
                <a:latin typeface="+mn-lt"/>
                <a:ea typeface="+mn-ea"/>
                <a:cs typeface="+mn-cs"/>
              </a:rPr>
              <a:t>команд</a:t>
            </a:r>
            <a:r>
              <a:rPr lang="ru-RU" sz="1200" kern="1200" dirty="0" err="1" smtClean="0">
                <a:solidFill>
                  <a:schemeClr val="tx1"/>
                </a:solidFill>
                <a:latin typeface="+mn-lt"/>
                <a:ea typeface="+mn-ea"/>
                <a:cs typeface="+mn-cs"/>
              </a:rPr>
              <a:t>,</a:t>
            </a:r>
            <a:r>
              <a:rPr lang="ru-RU" sz="1200" i="1" kern="1200" dirty="0" err="1" smtClean="0">
                <a:solidFill>
                  <a:schemeClr val="tx1"/>
                </a:solidFill>
                <a:latin typeface="+mn-lt"/>
                <a:ea typeface="+mn-ea"/>
                <a:cs typeface="+mn-cs"/>
              </a:rPr>
              <a:t>регистр</a:t>
            </a:r>
            <a:r>
              <a:rPr lang="ru-RU" sz="1200" kern="1200" dirty="0" smtClean="0">
                <a:solidFill>
                  <a:schemeClr val="tx1"/>
                </a:solidFill>
                <a:latin typeface="+mn-lt"/>
                <a:ea typeface="+mn-ea"/>
                <a:cs typeface="+mn-cs"/>
              </a:rPr>
              <a:t> системных флагов, регистры системных адресов, четыре </a:t>
            </a:r>
            <a:r>
              <a:rPr lang="ru-RU" sz="1200" i="1" kern="1200" dirty="0" smtClean="0">
                <a:solidFill>
                  <a:schemeClr val="tx1"/>
                </a:solidFill>
                <a:latin typeface="+mn-lt"/>
                <a:ea typeface="+mn-ea"/>
                <a:cs typeface="+mn-cs"/>
              </a:rPr>
              <a:t>регистра управления</a:t>
            </a:r>
            <a:r>
              <a:rPr lang="ru-RU" sz="1200" kern="1200" dirty="0" smtClean="0">
                <a:solidFill>
                  <a:schemeClr val="tx1"/>
                </a:solidFill>
                <a:latin typeface="+mn-lt"/>
                <a:ea typeface="+mn-ea"/>
                <a:cs typeface="+mn-cs"/>
              </a:rPr>
              <a:t> и шесть регистров отладки.</a:t>
            </a:r>
          </a:p>
          <a:p>
            <a:pPr lvl="0"/>
            <a:endParaRPr lang="ru-RU" sz="1200" kern="1200" dirty="0" smtClean="0">
              <a:solidFill>
                <a:schemeClr val="tx1"/>
              </a:solidFill>
              <a:latin typeface="+mn-lt"/>
              <a:ea typeface="+mn-ea"/>
              <a:cs typeface="+mn-cs"/>
            </a:endParaRPr>
          </a:p>
          <a:p>
            <a:pPr lvl="0"/>
            <a:r>
              <a:rPr lang="ru-RU" sz="1200" kern="1200" dirty="0" smtClean="0">
                <a:solidFill>
                  <a:schemeClr val="tx1"/>
                </a:solidFill>
                <a:latin typeface="+mn-lt"/>
                <a:ea typeface="+mn-ea"/>
                <a:cs typeface="+mn-cs"/>
              </a:rPr>
              <a:t>EAX/AX/AL - регистр-аккумулятор, используется для сокращения длины команды при работе с непосредственными операндами;</a:t>
            </a:r>
          </a:p>
          <a:p>
            <a:pPr lvl="0"/>
            <a:r>
              <a:rPr lang="ru-RU" sz="1200" kern="1200" dirty="0" smtClean="0">
                <a:solidFill>
                  <a:schemeClr val="tx1"/>
                </a:solidFill>
                <a:latin typeface="+mn-lt"/>
                <a:ea typeface="+mn-ea"/>
                <a:cs typeface="+mn-cs"/>
              </a:rPr>
              <a:t>AX/AL - приемник (источник) данных в командах ввода (вывода) данных из (в) внешнего устройства;</a:t>
            </a:r>
          </a:p>
          <a:p>
            <a:pPr lvl="0"/>
            <a:r>
              <a:rPr lang="ru-RU" sz="1200" kern="1200" dirty="0" smtClean="0">
                <a:solidFill>
                  <a:schemeClr val="tx1"/>
                </a:solidFill>
                <a:latin typeface="+mn-lt"/>
                <a:ea typeface="+mn-ea"/>
                <a:cs typeface="+mn-cs"/>
              </a:rPr>
              <a:t>DX - определяет адрес ВУ в командах ввода (вывода) данных;</a:t>
            </a:r>
          </a:p>
          <a:p>
            <a:pPr lvl="0"/>
            <a:r>
              <a:rPr lang="ru-RU" sz="1200" kern="1200" dirty="0" smtClean="0">
                <a:solidFill>
                  <a:schemeClr val="tx1"/>
                </a:solidFill>
                <a:latin typeface="+mn-lt"/>
                <a:ea typeface="+mn-ea"/>
                <a:cs typeface="+mn-cs"/>
              </a:rPr>
              <a:t>ECX - используется в качестве счетчика циклов в </a:t>
            </a:r>
            <a:r>
              <a:rPr lang="ru-RU" sz="1200" i="1" kern="1200" dirty="0" smtClean="0">
                <a:solidFill>
                  <a:schemeClr val="tx1"/>
                </a:solidFill>
                <a:latin typeface="+mn-lt"/>
                <a:ea typeface="+mn-ea"/>
                <a:cs typeface="+mn-cs"/>
              </a:rPr>
              <a:t>командах циклов</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BP, </a:t>
            </a:r>
            <a:r>
              <a:rPr lang="ru-RU" sz="1200" i="1" kern="1200" dirty="0" smtClean="0">
                <a:solidFill>
                  <a:schemeClr val="tx1"/>
                </a:solidFill>
                <a:latin typeface="+mn-lt"/>
                <a:ea typeface="+mn-ea"/>
                <a:cs typeface="+mn-cs"/>
              </a:rPr>
              <a:t>SP</a:t>
            </a:r>
            <a:r>
              <a:rPr lang="ru-RU" sz="1200" kern="1200" dirty="0" smtClean="0">
                <a:solidFill>
                  <a:schemeClr val="tx1"/>
                </a:solidFill>
                <a:latin typeface="+mn-lt"/>
                <a:ea typeface="+mn-ea"/>
                <a:cs typeface="+mn-cs"/>
              </a:rPr>
              <a:t> - используются при работе со стеком;</a:t>
            </a:r>
          </a:p>
          <a:p>
            <a:pPr lvl="0"/>
            <a:r>
              <a:rPr lang="ru-RU" sz="1200" i="1" kern="1200" dirty="0" smtClean="0">
                <a:solidFill>
                  <a:schemeClr val="tx1"/>
                </a:solidFill>
                <a:latin typeface="+mn-lt"/>
                <a:ea typeface="+mn-ea"/>
                <a:cs typeface="+mn-cs"/>
              </a:rPr>
              <a:t>ESI</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EDI</a:t>
            </a:r>
            <a:r>
              <a:rPr lang="ru-RU" sz="1200" kern="1200" dirty="0" smtClean="0">
                <a:solidFill>
                  <a:schemeClr val="tx1"/>
                </a:solidFill>
                <a:latin typeface="+mn-lt"/>
                <a:ea typeface="+mn-ea"/>
                <a:cs typeface="+mn-cs"/>
              </a:rPr>
              <a:t> ( DI, </a:t>
            </a:r>
            <a:r>
              <a:rPr lang="ru-RU" sz="1200" i="1" kern="1200" dirty="0" smtClean="0">
                <a:solidFill>
                  <a:schemeClr val="tx1"/>
                </a:solidFill>
                <a:latin typeface="+mn-lt"/>
                <a:ea typeface="+mn-ea"/>
                <a:cs typeface="+mn-cs"/>
              </a:rPr>
              <a:t>SI</a:t>
            </a:r>
            <a:r>
              <a:rPr lang="ru-RU" sz="1200" kern="1200" dirty="0" smtClean="0">
                <a:solidFill>
                  <a:schemeClr val="tx1"/>
                </a:solidFill>
                <a:latin typeface="+mn-lt"/>
                <a:ea typeface="+mn-ea"/>
                <a:cs typeface="+mn-cs"/>
              </a:rPr>
              <a:t> ) - определяют положение строк в памяти в командах обработки строк.</a:t>
            </a:r>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400" kern="1200" dirty="0" smtClean="0">
                <a:solidFill>
                  <a:schemeClr val="tx1"/>
                </a:solidFill>
                <a:latin typeface="+mn-lt"/>
                <a:ea typeface="+mn-ea"/>
                <a:cs typeface="+mn-cs"/>
              </a:rPr>
              <a:t>В их число входят GDTR - </a:t>
            </a:r>
            <a:r>
              <a:rPr lang="ru-RU" sz="1400" b="1" kern="1200" dirty="0" smtClean="0">
                <a:solidFill>
                  <a:schemeClr val="tx1"/>
                </a:solidFill>
                <a:latin typeface="+mn-lt"/>
                <a:ea typeface="+mn-ea"/>
                <a:cs typeface="+mn-cs"/>
              </a:rPr>
              <a:t>регистр глобальной таблицы дескрипторов</a:t>
            </a:r>
            <a:r>
              <a:rPr lang="ru-RU" sz="1400" kern="1200" dirty="0" smtClean="0">
                <a:solidFill>
                  <a:schemeClr val="tx1"/>
                </a:solidFill>
                <a:latin typeface="+mn-lt"/>
                <a:ea typeface="+mn-ea"/>
                <a:cs typeface="+mn-cs"/>
              </a:rPr>
              <a:t> и IDTR - </a:t>
            </a:r>
            <a:r>
              <a:rPr lang="ru-RU" sz="1400" b="1" kern="1200" dirty="0" smtClean="0">
                <a:solidFill>
                  <a:schemeClr val="tx1"/>
                </a:solidFill>
                <a:latin typeface="+mn-lt"/>
                <a:ea typeface="+mn-ea"/>
                <a:cs typeface="+mn-cs"/>
              </a:rPr>
              <a:t>регистр таблицы дескрипторов прерываний</a:t>
            </a:r>
            <a:r>
              <a:rPr lang="ru-RU" sz="1400" kern="1200" dirty="0" smtClean="0">
                <a:solidFill>
                  <a:schemeClr val="tx1"/>
                </a:solidFill>
                <a:latin typeface="+mn-lt"/>
                <a:ea typeface="+mn-ea"/>
                <a:cs typeface="+mn-cs"/>
              </a:rPr>
              <a:t>. В этих регистрах определяются базовый </a:t>
            </a:r>
            <a:r>
              <a:rPr lang="ru-RU" sz="1400" i="1" kern="1200" dirty="0" smtClean="0">
                <a:solidFill>
                  <a:schemeClr val="tx1"/>
                </a:solidFill>
                <a:latin typeface="+mn-lt"/>
                <a:ea typeface="+mn-ea"/>
                <a:cs typeface="+mn-cs"/>
              </a:rPr>
              <a:t>адрес</a:t>
            </a:r>
            <a:r>
              <a:rPr lang="ru-RU" sz="1400" kern="1200" dirty="0" smtClean="0">
                <a:solidFill>
                  <a:schemeClr val="tx1"/>
                </a:solidFill>
                <a:latin typeface="+mn-lt"/>
                <a:ea typeface="+mn-ea"/>
                <a:cs typeface="+mn-cs"/>
              </a:rPr>
              <a:t> и размер соответствующей таблицы. К</a:t>
            </a:r>
          </a:p>
          <a:p>
            <a:r>
              <a:rPr lang="ru-RU" sz="1400" kern="1200" dirty="0" smtClean="0">
                <a:solidFill>
                  <a:schemeClr val="tx1"/>
                </a:solidFill>
                <a:latin typeface="+mn-lt"/>
                <a:ea typeface="+mn-ea"/>
                <a:cs typeface="+mn-cs"/>
              </a:rPr>
              <a:t>В этой группе относятся также LDTR - </a:t>
            </a:r>
            <a:r>
              <a:rPr lang="ru-RU" sz="1400" b="1" kern="1200" dirty="0" smtClean="0">
                <a:solidFill>
                  <a:schemeClr val="tx1"/>
                </a:solidFill>
                <a:latin typeface="+mn-lt"/>
                <a:ea typeface="+mn-ea"/>
                <a:cs typeface="+mn-cs"/>
              </a:rPr>
              <a:t>регистр локальной таблицы дескрипторов</a:t>
            </a:r>
            <a:r>
              <a:rPr lang="ru-RU" sz="1400" kern="1200" dirty="0" smtClean="0">
                <a:solidFill>
                  <a:schemeClr val="tx1"/>
                </a:solidFill>
                <a:latin typeface="+mn-lt"/>
                <a:ea typeface="+mn-ea"/>
                <a:cs typeface="+mn-cs"/>
              </a:rPr>
              <a:t> и TR - </a:t>
            </a:r>
            <a:r>
              <a:rPr lang="ru-RU" sz="1400" b="1" kern="1200" dirty="0" smtClean="0">
                <a:solidFill>
                  <a:schemeClr val="tx1"/>
                </a:solidFill>
                <a:latin typeface="+mn-lt"/>
                <a:ea typeface="+mn-ea"/>
                <a:cs typeface="+mn-cs"/>
              </a:rPr>
              <a:t>регистр задач</a:t>
            </a:r>
            <a:r>
              <a:rPr lang="ru-RU" sz="1400" kern="1200" dirty="0" smtClean="0">
                <a:solidFill>
                  <a:schemeClr val="tx1"/>
                </a:solidFill>
                <a:latin typeface="+mn-lt"/>
                <a:ea typeface="+mn-ea"/>
                <a:cs typeface="+mn-cs"/>
              </a:rPr>
              <a:t>. Регистры LTDR и TR представляют собой селекторы, которые указывают на положение дескрипторов, описывающих соответственно сегмент, содержащий локальную таблицу дескрипторов, и сегмент состояния задачи (</a:t>
            </a:r>
            <a:r>
              <a:rPr lang="ru-RU" sz="1400" i="1" kern="1200" dirty="0" err="1" smtClean="0">
                <a:solidFill>
                  <a:schemeClr val="tx1"/>
                </a:solidFill>
                <a:latin typeface="+mn-lt"/>
                <a:ea typeface="+mn-ea"/>
                <a:cs typeface="+mn-cs"/>
              </a:rPr>
              <a:t>Task</a:t>
            </a:r>
            <a:r>
              <a:rPr lang="ru-RU" sz="1400" i="1" kern="1200" dirty="0" smtClean="0">
                <a:solidFill>
                  <a:schemeClr val="tx1"/>
                </a:solidFill>
                <a:latin typeface="+mn-lt"/>
                <a:ea typeface="+mn-ea"/>
                <a:cs typeface="+mn-cs"/>
              </a:rPr>
              <a:t> </a:t>
            </a:r>
            <a:r>
              <a:rPr lang="ru-RU" sz="1400" i="1" kern="1200" dirty="0" err="1" smtClean="0">
                <a:solidFill>
                  <a:schemeClr val="tx1"/>
                </a:solidFill>
                <a:latin typeface="+mn-lt"/>
                <a:ea typeface="+mn-ea"/>
                <a:cs typeface="+mn-cs"/>
              </a:rPr>
              <a:t>State</a:t>
            </a:r>
            <a:r>
              <a:rPr lang="ru-RU" sz="1400" kern="1200" dirty="0" smtClean="0">
                <a:solidFill>
                  <a:schemeClr val="tx1"/>
                </a:solidFill>
                <a:latin typeface="+mn-lt"/>
                <a:ea typeface="+mn-ea"/>
                <a:cs typeface="+mn-cs"/>
              </a:rPr>
              <a:t> </a:t>
            </a:r>
            <a:r>
              <a:rPr lang="ru-RU" sz="1400" i="1" kern="1200" dirty="0" err="1" smtClean="0">
                <a:solidFill>
                  <a:schemeClr val="tx1"/>
                </a:solidFill>
                <a:latin typeface="+mn-lt"/>
                <a:ea typeface="+mn-ea"/>
                <a:cs typeface="+mn-cs"/>
              </a:rPr>
              <a:t>Segment</a:t>
            </a:r>
            <a:r>
              <a:rPr lang="ru-RU" sz="1400" kern="1200" dirty="0" smtClean="0">
                <a:solidFill>
                  <a:schemeClr val="tx1"/>
                </a:solidFill>
                <a:latin typeface="+mn-lt"/>
                <a:ea typeface="+mn-ea"/>
                <a:cs typeface="+mn-cs"/>
              </a:rPr>
              <a:t> - TSS).</a:t>
            </a:r>
          </a:p>
          <a:p>
            <a:r>
              <a:rPr lang="ru-RU" sz="1200" kern="1200" dirty="0" smtClean="0">
                <a:solidFill>
                  <a:schemeClr val="tx1"/>
                </a:solidFill>
                <a:latin typeface="+mn-lt"/>
                <a:ea typeface="+mn-ea"/>
                <a:cs typeface="+mn-cs"/>
              </a:rPr>
              <a:t>По указанному в </a:t>
            </a:r>
            <a:r>
              <a:rPr lang="ru-RU" sz="1200" i="1" kern="1200" dirty="0" smtClean="0">
                <a:solidFill>
                  <a:schemeClr val="tx1"/>
                </a:solidFill>
                <a:latin typeface="+mn-lt"/>
                <a:ea typeface="+mn-ea"/>
                <a:cs typeface="+mn-cs"/>
              </a:rPr>
              <a:t>селекторе</a:t>
            </a:r>
            <a:r>
              <a:rPr lang="ru-RU" sz="1200" kern="1200" dirty="0" smtClean="0">
                <a:solidFill>
                  <a:schemeClr val="tx1"/>
                </a:solidFill>
                <a:latin typeface="+mn-lt"/>
                <a:ea typeface="+mn-ea"/>
                <a:cs typeface="+mn-cs"/>
              </a:rPr>
              <a:t> номеру записи в соответствующей (бит TI </a:t>
            </a:r>
            <a:r>
              <a:rPr lang="ru-RU" sz="1200" i="1" kern="1200" dirty="0" smtClean="0">
                <a:solidFill>
                  <a:schemeClr val="tx1"/>
                </a:solidFill>
                <a:latin typeface="+mn-lt"/>
                <a:ea typeface="+mn-ea"/>
                <a:cs typeface="+mn-cs"/>
              </a:rPr>
              <a:t>селектора</a:t>
            </a:r>
            <a:r>
              <a:rPr lang="ru-RU" sz="1200" kern="1200" dirty="0" smtClean="0">
                <a:solidFill>
                  <a:schemeClr val="tx1"/>
                </a:solidFill>
                <a:latin typeface="+mn-lt"/>
                <a:ea typeface="+mn-ea"/>
                <a:cs typeface="+mn-cs"/>
              </a:rPr>
              <a:t> ) </a:t>
            </a:r>
            <a:r>
              <a:rPr lang="ru-RU" sz="1200" i="1" kern="1200" dirty="0" smtClean="0">
                <a:solidFill>
                  <a:schemeClr val="tx1"/>
                </a:solidFill>
                <a:latin typeface="+mn-lt"/>
                <a:ea typeface="+mn-ea"/>
                <a:cs typeface="+mn-cs"/>
              </a:rPr>
              <a:t>дескрипторной таблице</a:t>
            </a:r>
            <a:r>
              <a:rPr lang="ru-RU" sz="1200" kern="1200" dirty="0" smtClean="0">
                <a:solidFill>
                  <a:schemeClr val="tx1"/>
                </a:solidFill>
                <a:latin typeface="+mn-lt"/>
                <a:ea typeface="+mn-ea"/>
                <a:cs typeface="+mn-cs"/>
              </a:rPr>
              <a:t> определяется </a:t>
            </a:r>
            <a:r>
              <a:rPr lang="ru-RU" sz="1200"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a:t>
            </a:r>
          </a:p>
          <a:p>
            <a:r>
              <a:rPr lang="ru-RU" sz="1200" b="1"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 это 8-байтная единица описательной информации, распознаваемая устройством управления памятью 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хранящаяся в </a:t>
            </a:r>
            <a:r>
              <a:rPr lang="ru-RU" sz="1200" i="1" kern="1200" dirty="0" smtClean="0">
                <a:solidFill>
                  <a:schemeClr val="tx1"/>
                </a:solidFill>
                <a:latin typeface="+mn-lt"/>
                <a:ea typeface="+mn-ea"/>
                <a:cs typeface="+mn-cs"/>
              </a:rPr>
              <a:t>дескрипторной таблице</a:t>
            </a:r>
            <a:r>
              <a:rPr lang="ru-RU" sz="1200" kern="1200" dirty="0" smtClean="0">
                <a:solidFill>
                  <a:schemeClr val="tx1"/>
                </a:solidFill>
                <a:latin typeface="+mn-lt"/>
                <a:ea typeface="+mn-ea"/>
                <a:cs typeface="+mn-cs"/>
              </a:rPr>
              <a:t>.</a:t>
            </a:r>
          </a:p>
          <a:p>
            <a:r>
              <a:rPr lang="ru-RU" sz="1200" i="1" kern="1200" dirty="0" smtClean="0">
                <a:solidFill>
                  <a:schemeClr val="tx1"/>
                </a:solidFill>
                <a:latin typeface="+mn-lt"/>
                <a:ea typeface="+mn-ea"/>
                <a:cs typeface="+mn-cs"/>
              </a:rPr>
              <a:t>Дескриптор</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содержит базовый адрес описываемого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предел (размер)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и права доступа к </a:t>
            </a:r>
            <a:r>
              <a:rPr lang="ru-RU" sz="1200" i="1" kern="1200" dirty="0" smtClean="0">
                <a:solidFill>
                  <a:schemeClr val="tx1"/>
                </a:solidFill>
                <a:latin typeface="+mn-lt"/>
                <a:ea typeface="+mn-ea"/>
                <a:cs typeface="+mn-cs"/>
              </a:rPr>
              <a:t>сегменту</a:t>
            </a:r>
            <a:r>
              <a:rPr lang="ru-RU" sz="1200" kern="1200" dirty="0" smtClean="0">
                <a:solidFill>
                  <a:schemeClr val="tx1"/>
                </a:solidFill>
                <a:latin typeface="+mn-lt"/>
                <a:ea typeface="+mn-ea"/>
                <a:cs typeface="+mn-cs"/>
              </a:rPr>
              <a:t>. 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сегменты</a:t>
            </a:r>
            <a:r>
              <a:rPr lang="ru-RU" sz="1200" kern="1200" dirty="0" smtClean="0">
                <a:solidFill>
                  <a:schemeClr val="tx1"/>
                </a:solidFill>
                <a:latin typeface="+mn-lt"/>
                <a:ea typeface="+mn-ea"/>
                <a:cs typeface="+mn-cs"/>
              </a:rPr>
              <a:t> могут начинаться с любого линейного адреса.</a:t>
            </a:r>
          </a:p>
          <a:p>
            <a:r>
              <a:rPr lang="ru-RU" sz="1200" kern="1200" dirty="0" smtClean="0">
                <a:solidFill>
                  <a:schemeClr val="tx1"/>
                </a:solidFill>
                <a:latin typeface="+mn-lt"/>
                <a:ea typeface="+mn-ea"/>
                <a:cs typeface="+mn-cs"/>
              </a:rPr>
              <a:t>Для определения физического адреса базовый адрес </a:t>
            </a:r>
            <a:r>
              <a:rPr lang="ru-RU" sz="1200" i="1" kern="1200" dirty="0" smtClean="0">
                <a:solidFill>
                  <a:schemeClr val="tx1"/>
                </a:solidFill>
                <a:latin typeface="+mn-lt"/>
                <a:ea typeface="+mn-ea"/>
                <a:cs typeface="+mn-cs"/>
              </a:rPr>
              <a:t>сегмента</a:t>
            </a:r>
            <a:r>
              <a:rPr lang="ru-RU" sz="1200" kern="1200" dirty="0" smtClean="0">
                <a:solidFill>
                  <a:schemeClr val="tx1"/>
                </a:solidFill>
                <a:latin typeface="+mn-lt"/>
                <a:ea typeface="+mn-ea"/>
                <a:cs typeface="+mn-cs"/>
              </a:rPr>
              <a:t> суммируется со смещением.</a:t>
            </a:r>
          </a:p>
          <a:p>
            <a:r>
              <a:rPr lang="ru-RU" sz="1400" b="1" dirty="0" smtClean="0"/>
              <a:t>Индекс</a:t>
            </a:r>
            <a:r>
              <a:rPr lang="ru-RU" sz="1400" dirty="0" smtClean="0"/>
              <a:t> – номер записи в дескрипторной таблице. В записи с указанным номером берется адрес начала сегмента.</a:t>
            </a:r>
            <a:r>
              <a:rPr lang="ru-RU" sz="1400" baseline="0" dirty="0" smtClean="0"/>
              <a:t> </a:t>
            </a:r>
          </a:p>
          <a:p>
            <a:r>
              <a:rPr lang="ru-RU" sz="1400" b="1" baseline="0" dirty="0" smtClean="0"/>
              <a:t>Физический адрес </a:t>
            </a:r>
            <a:r>
              <a:rPr lang="ru-RU" sz="1400" baseline="0" dirty="0" smtClean="0"/>
              <a:t>= адрес начала сегмента + смещение</a:t>
            </a:r>
          </a:p>
          <a:p>
            <a:r>
              <a:rPr lang="ru-RU" sz="1200" kern="1200" dirty="0" smtClean="0">
                <a:solidFill>
                  <a:schemeClr val="tx1"/>
                </a:solidFill>
                <a:latin typeface="+mn-lt"/>
                <a:ea typeface="+mn-ea"/>
                <a:cs typeface="+mn-cs"/>
              </a:rPr>
              <a:t>В </a:t>
            </a:r>
            <a:r>
              <a:rPr lang="ru-RU" sz="1200" i="1" kern="1200" dirty="0" smtClean="0">
                <a:solidFill>
                  <a:schemeClr val="tx1"/>
                </a:solidFill>
                <a:latin typeface="+mn-lt"/>
                <a:ea typeface="+mn-ea"/>
                <a:cs typeface="+mn-cs"/>
              </a:rPr>
              <a:t>защищенном режиме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сегменты</a:t>
            </a:r>
            <a:r>
              <a:rPr lang="ru-RU" sz="1200" kern="1200" dirty="0" smtClean="0">
                <a:solidFill>
                  <a:schemeClr val="tx1"/>
                </a:solidFill>
                <a:latin typeface="+mn-lt"/>
                <a:ea typeface="+mn-ea"/>
                <a:cs typeface="+mn-cs"/>
              </a:rPr>
              <a:t> могут начинаться с любого линейного адреса.</a:t>
            </a:r>
            <a:endParaRPr lang="ru-RU" sz="1400"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11</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Системные регистры</a:t>
            </a:r>
            <a:r>
              <a:rPr lang="ru-RU" baseline="0" dirty="0" smtClean="0"/>
              <a:t> – </a:t>
            </a:r>
            <a:r>
              <a:rPr lang="ru-RU" baseline="0" dirty="0" err="1" smtClean="0"/>
              <a:t>регистры</a:t>
            </a:r>
            <a:r>
              <a:rPr lang="ru-RU" baseline="0" dirty="0" smtClean="0"/>
              <a:t> системных адресов </a:t>
            </a:r>
          </a:p>
          <a:p>
            <a:r>
              <a:rPr lang="ru-RU" baseline="0" dirty="0" smtClean="0"/>
              <a:t>	                 регистры управления</a:t>
            </a:r>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12</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Количество разрядов, отводимых под </a:t>
            </a:r>
            <a:r>
              <a:rPr lang="ru-RU" sz="1200" i="1" kern="1200" dirty="0" smtClean="0">
                <a:solidFill>
                  <a:schemeClr val="tx1"/>
                </a:solidFill>
                <a:latin typeface="+mn-lt"/>
                <a:ea typeface="+mn-ea"/>
                <a:cs typeface="+mn-cs"/>
              </a:rPr>
              <a:t>поле</a:t>
            </a:r>
            <a:r>
              <a:rPr lang="ru-RU" sz="1200" kern="1200" dirty="0" smtClean="0">
                <a:solidFill>
                  <a:schemeClr val="tx1"/>
                </a:solidFill>
                <a:latin typeface="+mn-lt"/>
                <a:ea typeface="+mn-ea"/>
                <a:cs typeface="+mn-cs"/>
              </a:rPr>
              <a:t> порядка и </a:t>
            </a:r>
            <a:r>
              <a:rPr lang="ru-RU" sz="1200" i="1" kern="1200" dirty="0" smtClean="0">
                <a:solidFill>
                  <a:schemeClr val="tx1"/>
                </a:solidFill>
                <a:latin typeface="+mn-lt"/>
                <a:ea typeface="+mn-ea"/>
                <a:cs typeface="+mn-cs"/>
              </a:rPr>
              <a:t>поле</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мантиссы</a:t>
            </a:r>
            <a:r>
              <a:rPr lang="ru-RU" sz="1200" kern="1200" dirty="0" smtClean="0">
                <a:solidFill>
                  <a:schemeClr val="tx1"/>
                </a:solidFill>
                <a:latin typeface="+mn-lt"/>
                <a:ea typeface="+mn-ea"/>
                <a:cs typeface="+mn-cs"/>
              </a:rPr>
              <a:t>, определяется регистром управления </a:t>
            </a:r>
            <a:r>
              <a:rPr lang="ru-RU" sz="1200" i="1" kern="1200" dirty="0" smtClean="0">
                <a:solidFill>
                  <a:schemeClr val="tx1"/>
                </a:solidFill>
                <a:latin typeface="+mn-lt"/>
                <a:ea typeface="+mn-ea"/>
                <a:cs typeface="+mn-cs"/>
              </a:rPr>
              <a:t>FPU</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Использование тегов позволяет в определенных случаях сократить </a:t>
            </a:r>
            <a:r>
              <a:rPr lang="ru-RU" sz="1200" i="1" kern="1200" dirty="0" smtClean="0">
                <a:solidFill>
                  <a:schemeClr val="tx1"/>
                </a:solidFill>
                <a:latin typeface="+mn-lt"/>
                <a:ea typeface="+mn-ea"/>
                <a:cs typeface="+mn-cs"/>
              </a:rPr>
              <a:t>время выполнения команды</a:t>
            </a:r>
            <a:r>
              <a:rPr lang="ru-RU" sz="1200" kern="1200" dirty="0" smtClean="0">
                <a:solidFill>
                  <a:schemeClr val="tx1"/>
                </a:solidFill>
                <a:latin typeface="+mn-lt"/>
                <a:ea typeface="+mn-ea"/>
                <a:cs typeface="+mn-cs"/>
              </a:rPr>
              <a:t>. Например, если известно, что один из сомножителей равен нулю, то произведению можно присвоить нулевое </a:t>
            </a:r>
            <a:r>
              <a:rPr lang="ru-RU" sz="1200" i="1" kern="1200" dirty="0" smtClean="0">
                <a:solidFill>
                  <a:schemeClr val="tx1"/>
                </a:solidFill>
                <a:latin typeface="+mn-lt"/>
                <a:ea typeface="+mn-ea"/>
                <a:cs typeface="+mn-cs"/>
              </a:rPr>
              <a:t>значение</a:t>
            </a:r>
            <a:r>
              <a:rPr lang="ru-RU" sz="1200" kern="1200" dirty="0" smtClean="0">
                <a:solidFill>
                  <a:schemeClr val="tx1"/>
                </a:solidFill>
                <a:latin typeface="+mn-lt"/>
                <a:ea typeface="+mn-ea"/>
                <a:cs typeface="+mn-cs"/>
              </a:rPr>
              <a:t> без выполнения каких-либо действий.</a:t>
            </a:r>
          </a:p>
          <a:p>
            <a:r>
              <a:rPr lang="ru-RU" sz="1200" b="1" kern="1200" dirty="0" smtClean="0">
                <a:solidFill>
                  <a:schemeClr val="tx1"/>
                </a:solidFill>
                <a:latin typeface="+mn-lt"/>
                <a:ea typeface="+mn-ea"/>
                <a:cs typeface="+mn-cs"/>
              </a:rPr>
              <a:t>Регистр состояния</a:t>
            </a:r>
            <a:r>
              <a:rPr lang="ru-RU" sz="1200" kern="1200" dirty="0" smtClean="0">
                <a:solidFill>
                  <a:schemeClr val="tx1"/>
                </a:solidFill>
                <a:latin typeface="+mn-lt"/>
                <a:ea typeface="+mn-ea"/>
                <a:cs typeface="+mn-cs"/>
              </a:rPr>
              <a:t> содержит </a:t>
            </a:r>
            <a:r>
              <a:rPr lang="ru-RU" sz="1200" i="1" kern="1200" dirty="0" smtClean="0">
                <a:solidFill>
                  <a:schemeClr val="tx1"/>
                </a:solidFill>
                <a:latin typeface="+mn-lt"/>
                <a:ea typeface="+mn-ea"/>
                <a:cs typeface="+mn-cs"/>
              </a:rPr>
              <a:t>указатель</a:t>
            </a:r>
            <a:r>
              <a:rPr lang="ru-RU" sz="1200" kern="1200" dirty="0" smtClean="0">
                <a:solidFill>
                  <a:schemeClr val="tx1"/>
                </a:solidFill>
                <a:latin typeface="+mn-lt"/>
                <a:ea typeface="+mn-ea"/>
                <a:cs typeface="+mn-cs"/>
              </a:rPr>
              <a:t> вершины блока данных, работающего в режиме стека ( TOP ), признаки результата и ошибок, возникающих при выполнении </a:t>
            </a:r>
            <a:r>
              <a:rPr lang="ru-RU" sz="1200" i="1" kern="1200" dirty="0" smtClean="0">
                <a:solidFill>
                  <a:schemeClr val="tx1"/>
                </a:solidFill>
                <a:latin typeface="+mn-lt"/>
                <a:ea typeface="+mn-ea"/>
                <a:cs typeface="+mn-cs"/>
              </a:rPr>
              <a:t>операции</a:t>
            </a:r>
            <a:r>
              <a:rPr lang="ru-RU" sz="1200" kern="1200" dirty="0" smtClean="0">
                <a:solidFill>
                  <a:schemeClr val="tx1"/>
                </a:solidFill>
                <a:latin typeface="+mn-lt"/>
                <a:ea typeface="+mn-ea"/>
                <a:cs typeface="+mn-cs"/>
              </a:rPr>
              <a:t> в </a:t>
            </a:r>
            <a:r>
              <a:rPr lang="ru-RU" sz="1200" i="1" kern="1200" dirty="0" smtClean="0">
                <a:solidFill>
                  <a:schemeClr val="tx1"/>
                </a:solidFill>
                <a:latin typeface="+mn-lt"/>
                <a:ea typeface="+mn-ea"/>
                <a:cs typeface="+mn-cs"/>
              </a:rPr>
              <a:t>FPU</a:t>
            </a:r>
            <a:r>
              <a:rPr lang="ru-RU" sz="1200" kern="1200" dirty="0" smtClean="0">
                <a:solidFill>
                  <a:schemeClr val="tx1"/>
                </a:solidFill>
                <a:latin typeface="+mn-lt"/>
                <a:ea typeface="+mn-ea"/>
                <a:cs typeface="+mn-cs"/>
              </a:rPr>
              <a:t>, а также флаг переполнения и антипереполнения стека регистров данных.</a:t>
            </a:r>
          </a:p>
          <a:p>
            <a:r>
              <a:rPr lang="ru-RU" sz="1200" b="1" kern="1200" dirty="0" smtClean="0">
                <a:solidFill>
                  <a:schemeClr val="tx1"/>
                </a:solidFill>
                <a:latin typeface="+mn-lt"/>
                <a:ea typeface="+mn-ea"/>
                <a:cs typeface="+mn-cs"/>
              </a:rPr>
              <a:t>Регистр управления</a:t>
            </a:r>
            <a:r>
              <a:rPr lang="ru-RU" sz="1200" kern="1200" dirty="0" smtClean="0">
                <a:solidFill>
                  <a:schemeClr val="tx1"/>
                </a:solidFill>
                <a:latin typeface="+mn-lt"/>
                <a:ea typeface="+mn-ea"/>
                <a:cs typeface="+mn-cs"/>
              </a:rPr>
              <a:t> управляет округлением (к ближайшему значению, вниз, вверх, к нулю), точностью (</a:t>
            </a:r>
            <a:r>
              <a:rPr lang="ru-RU" sz="1200" i="1" kern="1200" dirty="0" smtClean="0">
                <a:solidFill>
                  <a:schemeClr val="tx1"/>
                </a:solidFill>
                <a:latin typeface="+mn-lt"/>
                <a:ea typeface="+mn-ea"/>
                <a:cs typeface="+mn-cs"/>
              </a:rPr>
              <a:t>длина</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мантиссы</a:t>
            </a:r>
            <a:r>
              <a:rPr lang="ru-RU" sz="1200" kern="1200" dirty="0" smtClean="0">
                <a:solidFill>
                  <a:schemeClr val="tx1"/>
                </a:solidFill>
                <a:latin typeface="+mn-lt"/>
                <a:ea typeface="+mn-ea"/>
                <a:cs typeface="+mn-cs"/>
              </a:rPr>
              <a:t> 24, 53 или 64 бита), а также содержит маску признаков ошибок, фиксируемых в </a:t>
            </a:r>
            <a:r>
              <a:rPr lang="ru-RU" sz="1200" i="1" kern="1200" dirty="0" smtClean="0">
                <a:solidFill>
                  <a:schemeClr val="tx1"/>
                </a:solidFill>
                <a:latin typeface="+mn-lt"/>
                <a:ea typeface="+mn-ea"/>
                <a:cs typeface="+mn-cs"/>
              </a:rPr>
              <a:t>регистре состояния</a:t>
            </a:r>
            <a:r>
              <a:rPr lang="ru-RU" sz="1200" kern="1200" dirty="0" smtClean="0">
                <a:solidFill>
                  <a:schemeClr val="tx1"/>
                </a:solidFill>
                <a:latin typeface="+mn-lt"/>
                <a:ea typeface="+mn-ea"/>
                <a:cs typeface="+mn-cs"/>
              </a:rPr>
              <a:t>.</a:t>
            </a:r>
          </a:p>
          <a:p>
            <a:r>
              <a:rPr lang="ru-RU" sz="1200" b="1" kern="1200" dirty="0" smtClean="0">
                <a:solidFill>
                  <a:schemeClr val="tx1"/>
                </a:solidFill>
                <a:latin typeface="+mn-lt"/>
                <a:ea typeface="+mn-ea"/>
                <a:cs typeface="+mn-cs"/>
              </a:rPr>
              <a:t>Указатели команд и данных</a:t>
            </a:r>
            <a:r>
              <a:rPr lang="ru-RU" sz="1200" kern="1200" dirty="0" smtClean="0">
                <a:solidFill>
                  <a:schemeClr val="tx1"/>
                </a:solidFill>
                <a:latin typeface="+mn-lt"/>
                <a:ea typeface="+mn-ea"/>
                <a:cs typeface="+mn-cs"/>
              </a:rPr>
              <a:t> содержат </a:t>
            </a:r>
            <a:r>
              <a:rPr lang="ru-RU" sz="1200" i="1" kern="1200" dirty="0" smtClean="0">
                <a:solidFill>
                  <a:schemeClr val="tx1"/>
                </a:solidFill>
                <a:latin typeface="+mn-lt"/>
                <a:ea typeface="+mn-ea"/>
                <a:cs typeface="+mn-cs"/>
              </a:rPr>
              <a:t>адрес</a:t>
            </a:r>
            <a:r>
              <a:rPr lang="ru-RU" sz="1200" kern="1200" dirty="0" smtClean="0">
                <a:solidFill>
                  <a:schemeClr val="tx1"/>
                </a:solidFill>
                <a:latin typeface="+mn-lt"/>
                <a:ea typeface="+mn-ea"/>
                <a:cs typeface="+mn-cs"/>
              </a:rPr>
              <a:t> команды, вызвавшей ошибку, и </a:t>
            </a:r>
            <a:r>
              <a:rPr lang="ru-RU" sz="1200" i="1" kern="1200" dirty="0" smtClean="0">
                <a:solidFill>
                  <a:schemeClr val="tx1"/>
                </a:solidFill>
                <a:latin typeface="+mn-lt"/>
                <a:ea typeface="+mn-ea"/>
                <a:cs typeface="+mn-cs"/>
              </a:rPr>
              <a:t>адрес</a:t>
            </a:r>
            <a:r>
              <a:rPr lang="ru-RU" sz="1200" kern="1200" dirty="0" smtClean="0">
                <a:solidFill>
                  <a:schemeClr val="tx1"/>
                </a:solidFill>
                <a:latin typeface="+mn-lt"/>
                <a:ea typeface="+mn-ea"/>
                <a:cs typeface="+mn-cs"/>
              </a:rPr>
              <a:t> использованного операнда. Эти регистры имеют 48-разрядный формат: 16 разрядов содержат селектор соответствующего сегмента, а остальные 32 разряда - смещение в нем.</a:t>
            </a:r>
          </a:p>
          <a:p>
            <a:r>
              <a:rPr lang="ru-RU" sz="1200" b="1" i="0" kern="1200" dirty="0" smtClean="0">
                <a:solidFill>
                  <a:schemeClr val="tx1"/>
                </a:solidFill>
                <a:latin typeface="+mn-lt"/>
                <a:ea typeface="+mn-ea"/>
                <a:cs typeface="+mn-cs"/>
              </a:rPr>
              <a:t>Смещенный</a:t>
            </a:r>
            <a:r>
              <a:rPr lang="ru-RU" sz="1200" b="1" i="0" kern="1200" baseline="0" dirty="0" smtClean="0">
                <a:solidFill>
                  <a:schemeClr val="tx1"/>
                </a:solidFill>
                <a:latin typeface="+mn-lt"/>
                <a:ea typeface="+mn-ea"/>
                <a:cs typeface="+mn-cs"/>
              </a:rPr>
              <a:t> порядок</a:t>
            </a:r>
            <a:endParaRPr lang="ru-RU" sz="1200" b="1"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Для получения значения смещенного порядка к истинному порядку добавляется целое положительное число — смещение. Обычно смещение выбирается равным половине представимого диапазона порядков. Смещенный порядок занимает все биты поля порядка, в том числе и тот, который ранее использовался для записи знака порядка.</a:t>
            </a:r>
          </a:p>
          <a:p>
            <a:r>
              <a:rPr lang="ru-RU" sz="1200" b="0" i="0" kern="1200" dirty="0" smtClean="0">
                <a:solidFill>
                  <a:schemeClr val="tx1"/>
                </a:solidFill>
                <a:latin typeface="+mn-lt"/>
                <a:ea typeface="+mn-ea"/>
                <a:cs typeface="+mn-cs"/>
              </a:rPr>
              <a:t>Например, если для записи порядка отводится 8 бит, то смещение будет равно  . Если значение порядка равно -3, то значение смещенного порядка будет равно 125 (-3 + 128).</a:t>
            </a:r>
          </a:p>
          <a:p>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514A6856-DDD2-48F4-B632-F74E95F9715C}" type="slidenum">
              <a:rPr lang="ru-RU" smtClean="0"/>
              <a:pPr/>
              <a:t>14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FCE8D17-442D-46B5-B16C-F3CEC2E9AF74}" type="datetime1">
              <a:rPr lang="ru-RU" smtClean="0"/>
              <a:pPr/>
              <a:t>26.03.2021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123690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4051AD-6BB1-4E5D-842E-82BC45669C81}" type="datetime1">
              <a:rPr lang="ru-RU" smtClean="0"/>
              <a:pPr/>
              <a:t>26.03.2021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2511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314C82-80B4-402D-BBAE-62F4E17D3CEE}" type="datetime1">
              <a:rPr lang="ru-RU" smtClean="0"/>
              <a:pPr/>
              <a:t>26.03.2021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391026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4CCCDC-F99A-4D6D-AF5E-12AAEFB3E4AA}" type="datetime1">
              <a:rPr lang="ru-RU" smtClean="0"/>
              <a:pPr/>
              <a:t>26.03.2021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65988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96470CD-7DB2-479C-B213-8478649CB9F7}" type="datetime1">
              <a:rPr lang="ru-RU" smtClean="0"/>
              <a:pPr/>
              <a:t>26.03.2021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4329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9D1577E-2A96-4DC5-B4AA-BF982384949B}" type="datetime1">
              <a:rPr lang="ru-RU" smtClean="0"/>
              <a:pPr/>
              <a:t>26.03.2021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99046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806D073-B0A2-469B-93DF-386A6E6C5DC7}" type="datetime1">
              <a:rPr lang="ru-RU" smtClean="0"/>
              <a:pPr/>
              <a:t>26.03.2021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168031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5A7A6B0-29F7-49DE-86BE-CC0555507667}" type="datetime1">
              <a:rPr lang="ru-RU" smtClean="0"/>
              <a:pPr/>
              <a:t>26.03.2021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65033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F4AFA9E-8463-44FD-933E-531C626D2925}" type="datetime1">
              <a:rPr lang="ru-RU" smtClean="0"/>
              <a:pPr/>
              <a:t>26.03.2021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250024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6B77077-E149-483D-8F14-6DD07F2EB57A}" type="datetime1">
              <a:rPr lang="ru-RU" smtClean="0"/>
              <a:pPr/>
              <a:t>26.03.2021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156836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4A6694F-09BD-4546-9064-F2021273F693}" type="datetime1">
              <a:rPr lang="ru-RU" smtClean="0"/>
              <a:pPr/>
              <a:t>26.03.2021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34089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E83D8-E4DE-442F-AA6F-35B257AC56D5}" type="datetime1">
              <a:rPr lang="ru-RU" smtClean="0"/>
              <a:pPr/>
              <a:t>26.03.2021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6C32F-4E32-4987-83C7-7F61C1E669BC}" type="slidenum">
              <a:rPr lang="ru-RU" smtClean="0"/>
              <a:pPr/>
              <a:t>‹#›</a:t>
            </a:fld>
            <a:endParaRPr lang="ru-RU"/>
          </a:p>
        </p:txBody>
      </p:sp>
    </p:spTree>
    <p:extLst>
      <p:ext uri="{BB962C8B-B14F-4D97-AF65-F5344CB8AC3E}">
        <p14:creationId xmlns:p14="http://schemas.microsoft.com/office/powerpoint/2010/main" xmlns="" val="272183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ru.wikipedia.org/wiki/%D0%93%D0%93%D1%8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intuit.ru/EDI/12_02_14_2/1392153486-17344/tutorial/140/objects/10/files/10-1.gi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Устройство процессора</a:t>
            </a:r>
            <a:endParaRPr lang="ru-RU" dirty="0"/>
          </a:p>
        </p:txBody>
      </p:sp>
      <p:sp>
        <p:nvSpPr>
          <p:cNvPr id="3" name="Подзаголовок 2"/>
          <p:cNvSpPr>
            <a:spLocks noGrp="1"/>
          </p:cNvSpPr>
          <p:nvPr>
            <p:ph type="subTitle" idx="1"/>
          </p:nvPr>
        </p:nvSpPr>
        <p:spPr/>
        <p:txBody>
          <a:bodyPr/>
          <a:lstStyle/>
          <a:p>
            <a:r>
              <a:rPr lang="ru-RU" dirty="0" smtClean="0"/>
              <a:t>Лекция 2</a:t>
            </a:r>
          </a:p>
        </p:txBody>
      </p:sp>
      <p:sp>
        <p:nvSpPr>
          <p:cNvPr id="4" name="Номер слайда 3"/>
          <p:cNvSpPr>
            <a:spLocks noGrp="1"/>
          </p:cNvSpPr>
          <p:nvPr>
            <p:ph type="sldNum" sz="quarter" idx="12"/>
          </p:nvPr>
        </p:nvSpPr>
        <p:spPr/>
        <p:txBody>
          <a:bodyPr/>
          <a:lstStyle/>
          <a:p>
            <a:fld id="{F606C32F-4E32-4987-83C7-7F61C1E669BC}" type="slidenum">
              <a:rPr lang="ru-RU" smtClean="0"/>
              <a:pPr/>
              <a:t>1</a:t>
            </a:fld>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2656"/>
            <a:ext cx="5976664" cy="2031325"/>
          </a:xfrm>
          <a:prstGeom prst="rect">
            <a:avLst/>
          </a:prstGeom>
          <a:noFill/>
        </p:spPr>
        <p:txBody>
          <a:bodyPr wrap="square" rtlCol="0">
            <a:spAutoFit/>
          </a:bodyPr>
          <a:lstStyle/>
          <a:p>
            <a:pPr lvl="0"/>
            <a:r>
              <a:rPr lang="ru-RU" b="1" dirty="0" smtClean="0"/>
              <a:t>Сегментные регистры  МП32</a:t>
            </a:r>
          </a:p>
          <a:p>
            <a:pPr lvl="0"/>
            <a:endParaRPr lang="ru-RU" b="1" dirty="0" smtClean="0"/>
          </a:p>
          <a:p>
            <a:pPr lvl="0"/>
            <a:r>
              <a:rPr lang="ru-RU" dirty="0" smtClean="0"/>
              <a:t>16-разрядные:</a:t>
            </a:r>
          </a:p>
          <a:p>
            <a:pPr lvl="0"/>
            <a:r>
              <a:rPr lang="ru-RU" dirty="0" smtClean="0"/>
              <a:t>CS ( </a:t>
            </a:r>
            <a:r>
              <a:rPr lang="en-US" i="1" dirty="0" smtClean="0"/>
              <a:t>Code</a:t>
            </a:r>
            <a:r>
              <a:rPr lang="ru-RU" i="1" dirty="0" smtClean="0"/>
              <a:t> </a:t>
            </a:r>
            <a:r>
              <a:rPr lang="en-US" i="1" dirty="0" smtClean="0"/>
              <a:t>Segment </a:t>
            </a:r>
            <a:r>
              <a:rPr lang="ru-RU" dirty="0" smtClean="0"/>
              <a:t> ) - сегмент кода программы;</a:t>
            </a:r>
          </a:p>
          <a:p>
            <a:pPr lvl="0"/>
            <a:r>
              <a:rPr lang="ru-RU" i="1" dirty="0" smtClean="0"/>
              <a:t>DS</a:t>
            </a:r>
            <a:r>
              <a:rPr lang="ru-RU" dirty="0" smtClean="0"/>
              <a:t> ( </a:t>
            </a:r>
            <a:r>
              <a:rPr lang="en-US" i="1" dirty="0" smtClean="0"/>
              <a:t>Data Segment </a:t>
            </a:r>
            <a:r>
              <a:rPr lang="ru-RU" dirty="0" smtClean="0"/>
              <a:t> ) - сегмент данных;</a:t>
            </a:r>
          </a:p>
          <a:p>
            <a:pPr lvl="0"/>
            <a:r>
              <a:rPr lang="en-US" dirty="0" smtClean="0"/>
              <a:t>SS ( </a:t>
            </a:r>
            <a:r>
              <a:rPr lang="en-US" i="1" dirty="0" smtClean="0"/>
              <a:t>Stack Segment</a:t>
            </a:r>
            <a:r>
              <a:rPr lang="en-US" dirty="0" smtClean="0"/>
              <a:t> ) - </a:t>
            </a:r>
            <a:r>
              <a:rPr lang="ru-RU" dirty="0" smtClean="0"/>
              <a:t>сегмент стека</a:t>
            </a:r>
            <a:r>
              <a:rPr lang="en-US" dirty="0" smtClean="0"/>
              <a:t>;</a:t>
            </a:r>
            <a:endParaRPr lang="ru-RU" dirty="0" smtClean="0"/>
          </a:p>
          <a:p>
            <a:pPr lvl="0"/>
            <a:r>
              <a:rPr lang="ru-RU" dirty="0" smtClean="0"/>
              <a:t>ES, FS, GS - дополнительные сегменты данных.</a:t>
            </a:r>
          </a:p>
        </p:txBody>
      </p:sp>
      <p:pic>
        <p:nvPicPr>
          <p:cNvPr id="4" name="Рисунок 3" descr="A_{\mbox{баз  сегм}}=\mbox{(сегментный регистр)}*16"/>
          <p:cNvPicPr/>
          <p:nvPr/>
        </p:nvPicPr>
        <p:blipFill>
          <a:blip r:embed="rId2" cstate="print"/>
          <a:srcRect/>
          <a:stretch>
            <a:fillRect/>
          </a:stretch>
        </p:blipFill>
        <p:spPr bwMode="auto">
          <a:xfrm>
            <a:off x="683568" y="3068960"/>
            <a:ext cx="3651250" cy="266700"/>
          </a:xfrm>
          <a:prstGeom prst="rect">
            <a:avLst/>
          </a:prstGeom>
          <a:noFill/>
          <a:ln w="9525">
            <a:noFill/>
            <a:miter lim="800000"/>
            <a:headEnd/>
            <a:tailEnd/>
          </a:ln>
        </p:spPr>
      </p:pic>
      <p:sp>
        <p:nvSpPr>
          <p:cNvPr id="5" name="TextBox 4"/>
          <p:cNvSpPr txBox="1"/>
          <p:nvPr/>
        </p:nvSpPr>
        <p:spPr>
          <a:xfrm>
            <a:off x="611560" y="2636912"/>
            <a:ext cx="4680520" cy="369332"/>
          </a:xfrm>
          <a:prstGeom prst="rect">
            <a:avLst/>
          </a:prstGeom>
          <a:noFill/>
        </p:spPr>
        <p:txBody>
          <a:bodyPr wrap="square" rtlCol="0">
            <a:spAutoFit/>
          </a:bodyPr>
          <a:lstStyle/>
          <a:p>
            <a:r>
              <a:rPr lang="ru-RU" dirty="0" smtClean="0"/>
              <a:t>Физический </a:t>
            </a:r>
            <a:r>
              <a:rPr lang="ru-RU" i="1" dirty="0" smtClean="0"/>
              <a:t>адрес</a:t>
            </a:r>
            <a:r>
              <a:rPr lang="ru-RU" dirty="0" smtClean="0"/>
              <a:t> начала сегмента </a:t>
            </a:r>
            <a:endParaRPr lang="ru-RU" dirty="0"/>
          </a:p>
        </p:txBody>
      </p:sp>
      <p:pic>
        <p:nvPicPr>
          <p:cNvPr id="6" name="Рисунок 5" descr="Формирование физического адреса в реальном режиме"/>
          <p:cNvPicPr/>
          <p:nvPr/>
        </p:nvPicPr>
        <p:blipFill>
          <a:blip r:embed="rId3" cstate="print"/>
          <a:srcRect/>
          <a:stretch>
            <a:fillRect/>
          </a:stretch>
        </p:blipFill>
        <p:spPr bwMode="auto">
          <a:xfrm>
            <a:off x="683568" y="4509120"/>
            <a:ext cx="5976664" cy="2232248"/>
          </a:xfrm>
          <a:prstGeom prst="rect">
            <a:avLst/>
          </a:prstGeom>
          <a:noFill/>
          <a:ln w="9525">
            <a:noFill/>
            <a:miter lim="800000"/>
            <a:headEnd/>
            <a:tailEnd/>
          </a:ln>
        </p:spPr>
      </p:pic>
      <p:sp>
        <p:nvSpPr>
          <p:cNvPr id="7" name="TextBox 6"/>
          <p:cNvSpPr txBox="1"/>
          <p:nvPr/>
        </p:nvSpPr>
        <p:spPr>
          <a:xfrm>
            <a:off x="467544" y="3429000"/>
            <a:ext cx="6696744" cy="369332"/>
          </a:xfrm>
          <a:prstGeom prst="rect">
            <a:avLst/>
          </a:prstGeom>
          <a:noFill/>
        </p:spPr>
        <p:txBody>
          <a:bodyPr wrap="square" rtlCol="0">
            <a:spAutoFit/>
          </a:bodyPr>
          <a:lstStyle/>
          <a:p>
            <a:r>
              <a:rPr lang="ru-RU" dirty="0" smtClean="0"/>
              <a:t>Формирование физического адреса в реальном режиме</a:t>
            </a:r>
            <a:endParaRPr lang="ru-RU" dirty="0"/>
          </a:p>
        </p:txBody>
      </p:sp>
      <p:sp>
        <p:nvSpPr>
          <p:cNvPr id="8" name="TextBox 7"/>
          <p:cNvSpPr txBox="1"/>
          <p:nvPr/>
        </p:nvSpPr>
        <p:spPr>
          <a:xfrm>
            <a:off x="755576" y="3933056"/>
            <a:ext cx="2376264" cy="369332"/>
          </a:xfrm>
          <a:prstGeom prst="rect">
            <a:avLst/>
          </a:prstGeom>
          <a:noFill/>
        </p:spPr>
        <p:txBody>
          <a:bodyPr wrap="square" rtlCol="0">
            <a:spAutoFit/>
          </a:bodyPr>
          <a:lstStyle/>
          <a:p>
            <a:r>
              <a:rPr lang="ru-RU" dirty="0" smtClean="0"/>
              <a:t>ФА=СА*16+смещение</a:t>
            </a:r>
            <a:endParaRPr lang="ru-RU" dirty="0"/>
          </a:p>
        </p:txBody>
      </p:sp>
      <p:sp>
        <p:nvSpPr>
          <p:cNvPr id="9" name="Номер слайда 8"/>
          <p:cNvSpPr>
            <a:spLocks noGrp="1"/>
          </p:cNvSpPr>
          <p:nvPr>
            <p:ph type="sldNum" sz="quarter" idx="12"/>
          </p:nvPr>
        </p:nvSpPr>
        <p:spPr/>
        <p:txBody>
          <a:bodyPr/>
          <a:lstStyle/>
          <a:p>
            <a:fld id="{F606C32F-4E32-4987-83C7-7F61C1E669BC}" type="slidenum">
              <a:rPr lang="ru-RU" smtClean="0"/>
              <a:pPr/>
              <a:t>10</a:t>
            </a:fld>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Структура регистров системных адресов и системных сегментов"/>
          <p:cNvPicPr/>
          <p:nvPr/>
        </p:nvPicPr>
        <p:blipFill>
          <a:blip r:embed="rId3" cstate="print"/>
          <a:srcRect/>
          <a:stretch>
            <a:fillRect/>
          </a:stretch>
        </p:blipFill>
        <p:spPr bwMode="auto">
          <a:xfrm>
            <a:off x="683568" y="908720"/>
            <a:ext cx="6264696" cy="2232248"/>
          </a:xfrm>
          <a:prstGeom prst="rect">
            <a:avLst/>
          </a:prstGeom>
          <a:noFill/>
          <a:ln w="9525">
            <a:noFill/>
            <a:miter lim="800000"/>
            <a:headEnd/>
            <a:tailEnd/>
          </a:ln>
        </p:spPr>
      </p:pic>
      <p:sp>
        <p:nvSpPr>
          <p:cNvPr id="3" name="TextBox 2"/>
          <p:cNvSpPr txBox="1"/>
          <p:nvPr/>
        </p:nvSpPr>
        <p:spPr>
          <a:xfrm>
            <a:off x="467544" y="260648"/>
            <a:ext cx="6768752" cy="369332"/>
          </a:xfrm>
          <a:prstGeom prst="rect">
            <a:avLst/>
          </a:prstGeom>
          <a:noFill/>
        </p:spPr>
        <p:txBody>
          <a:bodyPr wrap="square" rtlCol="0">
            <a:spAutoFit/>
          </a:bodyPr>
          <a:lstStyle/>
          <a:p>
            <a:r>
              <a:rPr lang="ru-RU" b="1" dirty="0" smtClean="0"/>
              <a:t>Структура регистров системных адресов </a:t>
            </a:r>
            <a:endParaRPr lang="ru-RU" b="1" dirty="0"/>
          </a:p>
        </p:txBody>
      </p:sp>
      <p:pic>
        <p:nvPicPr>
          <p:cNvPr id="4" name="Рисунок 3" descr="Структура селектора"/>
          <p:cNvPicPr/>
          <p:nvPr/>
        </p:nvPicPr>
        <p:blipFill>
          <a:blip r:embed="rId4" cstate="print"/>
          <a:srcRect/>
          <a:stretch>
            <a:fillRect/>
          </a:stretch>
        </p:blipFill>
        <p:spPr bwMode="auto">
          <a:xfrm>
            <a:off x="899592" y="3645024"/>
            <a:ext cx="3600400" cy="1008112"/>
          </a:xfrm>
          <a:prstGeom prst="rect">
            <a:avLst/>
          </a:prstGeom>
          <a:noFill/>
          <a:ln w="9525">
            <a:noFill/>
            <a:miter lim="800000"/>
            <a:headEnd/>
            <a:tailEnd/>
          </a:ln>
        </p:spPr>
      </p:pic>
      <p:sp>
        <p:nvSpPr>
          <p:cNvPr id="5" name="TextBox 4"/>
          <p:cNvSpPr txBox="1"/>
          <p:nvPr/>
        </p:nvSpPr>
        <p:spPr>
          <a:xfrm>
            <a:off x="1043608" y="3356992"/>
            <a:ext cx="3672408" cy="369332"/>
          </a:xfrm>
          <a:prstGeom prst="rect">
            <a:avLst/>
          </a:prstGeom>
          <a:noFill/>
        </p:spPr>
        <p:txBody>
          <a:bodyPr wrap="square" rtlCol="0">
            <a:spAutoFit/>
          </a:bodyPr>
          <a:lstStyle/>
          <a:p>
            <a:r>
              <a:rPr lang="ru-RU" dirty="0" smtClean="0"/>
              <a:t>Структура селектора</a:t>
            </a:r>
            <a:endParaRPr lang="ru-RU" dirty="0"/>
          </a:p>
        </p:txBody>
      </p:sp>
      <p:sp>
        <p:nvSpPr>
          <p:cNvPr id="6" name="TextBox 5"/>
          <p:cNvSpPr txBox="1"/>
          <p:nvPr/>
        </p:nvSpPr>
        <p:spPr>
          <a:xfrm>
            <a:off x="5436096" y="3356992"/>
            <a:ext cx="2880320" cy="1200329"/>
          </a:xfrm>
          <a:prstGeom prst="rect">
            <a:avLst/>
          </a:prstGeom>
          <a:noFill/>
        </p:spPr>
        <p:txBody>
          <a:bodyPr wrap="square" rtlCol="0">
            <a:spAutoFit/>
          </a:bodyPr>
          <a:lstStyle/>
          <a:p>
            <a:r>
              <a:rPr lang="ru-RU" dirty="0" smtClean="0"/>
              <a:t>TI = 1  - LDT </a:t>
            </a:r>
          </a:p>
          <a:p>
            <a:r>
              <a:rPr lang="ru-RU" dirty="0" smtClean="0"/>
              <a:t>TI = 0  - GDT </a:t>
            </a:r>
          </a:p>
          <a:p>
            <a:r>
              <a:rPr lang="ru-RU" dirty="0" smtClean="0"/>
              <a:t>RPL    -   запрашиваемые права доступа к </a:t>
            </a:r>
            <a:r>
              <a:rPr lang="ru-RU" i="1" dirty="0" smtClean="0"/>
              <a:t>сегменту</a:t>
            </a:r>
            <a:endParaRPr lang="ru-RU" dirty="0"/>
          </a:p>
        </p:txBody>
      </p:sp>
      <p:sp>
        <p:nvSpPr>
          <p:cNvPr id="7" name="Прямоугольник 6"/>
          <p:cNvSpPr/>
          <p:nvPr/>
        </p:nvSpPr>
        <p:spPr>
          <a:xfrm>
            <a:off x="251520" y="4941168"/>
            <a:ext cx="7344816" cy="1754326"/>
          </a:xfrm>
          <a:prstGeom prst="rect">
            <a:avLst/>
          </a:prstGeom>
        </p:spPr>
        <p:txBody>
          <a:bodyPr wrap="square">
            <a:spAutoFit/>
          </a:bodyPr>
          <a:lstStyle/>
          <a:p>
            <a:r>
              <a:rPr lang="ru-RU" b="1" i="1" dirty="0" smtClean="0"/>
              <a:t>Формирование физического адреса в защищенном режиме</a:t>
            </a:r>
          </a:p>
          <a:p>
            <a:endParaRPr lang="ru-RU" b="1" dirty="0" smtClean="0"/>
          </a:p>
          <a:p>
            <a:r>
              <a:rPr lang="ru-RU" b="1" dirty="0" smtClean="0"/>
              <a:t>Индекс</a:t>
            </a:r>
            <a:r>
              <a:rPr lang="ru-RU" dirty="0" smtClean="0"/>
              <a:t> – номер записи (дескриптора) в дескрипторной таблице. В записи с указанным номером берется адрес начала сегмента. </a:t>
            </a:r>
          </a:p>
          <a:p>
            <a:endParaRPr lang="ru-RU" dirty="0" smtClean="0"/>
          </a:p>
          <a:p>
            <a:r>
              <a:rPr lang="ru-RU" b="1" dirty="0" smtClean="0"/>
              <a:t>Физический адрес </a:t>
            </a:r>
            <a:r>
              <a:rPr lang="ru-RU" dirty="0" smtClean="0"/>
              <a:t>= </a:t>
            </a:r>
            <a:r>
              <a:rPr lang="ru-RU" dirty="0" err="1" smtClean="0"/>
              <a:t>адрес</a:t>
            </a:r>
            <a:r>
              <a:rPr lang="ru-RU" dirty="0" smtClean="0"/>
              <a:t> начала сегмента + смещение</a:t>
            </a:r>
          </a:p>
        </p:txBody>
      </p:sp>
      <p:sp>
        <p:nvSpPr>
          <p:cNvPr id="8" name="Номер слайда 7"/>
          <p:cNvSpPr>
            <a:spLocks noGrp="1"/>
          </p:cNvSpPr>
          <p:nvPr>
            <p:ph type="sldNum" sz="quarter" idx="12"/>
          </p:nvPr>
        </p:nvSpPr>
        <p:spPr/>
        <p:txBody>
          <a:bodyPr/>
          <a:lstStyle/>
          <a:p>
            <a:fld id="{F606C32F-4E32-4987-83C7-7F61C1E669BC}" type="slidenum">
              <a:rPr lang="ru-RU" smtClean="0"/>
              <a:pPr/>
              <a:t>11</a:t>
            </a:fld>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0" y="117693"/>
            <a:ext cx="9144000" cy="6740307"/>
          </a:xfrm>
          <a:prstGeom prst="rect">
            <a:avLst/>
          </a:prstGeom>
          <a:noFill/>
        </p:spPr>
        <p:txBody>
          <a:bodyPr wrap="square" rtlCol="0">
            <a:spAutoFit/>
          </a:bodyPr>
          <a:lstStyle/>
          <a:p>
            <a:pPr lvl="0"/>
            <a:r>
              <a:rPr lang="ru-RU" b="1" i="1" dirty="0" smtClean="0"/>
              <a:t>регистры управления</a:t>
            </a:r>
            <a:r>
              <a:rPr lang="ru-RU" b="1" dirty="0" smtClean="0"/>
              <a:t> ( CR0...CR4 )</a:t>
            </a:r>
          </a:p>
          <a:p>
            <a:r>
              <a:rPr lang="ru-RU" b="1" dirty="0" smtClean="0"/>
              <a:t>   CR0  -  </a:t>
            </a:r>
            <a:r>
              <a:rPr lang="ru-RU" dirty="0" smtClean="0"/>
              <a:t> содержит биты, определяющие режим работы процессора:</a:t>
            </a:r>
          </a:p>
          <a:p>
            <a:pPr lvl="0"/>
            <a:r>
              <a:rPr lang="ru-RU" dirty="0" smtClean="0"/>
              <a:t>PE - разрешение защиты: установка PE = 1 переводит микропроцессор в </a:t>
            </a:r>
            <a:r>
              <a:rPr lang="ru-RU" i="1" dirty="0" smtClean="0"/>
              <a:t>защищенный режим</a:t>
            </a:r>
            <a:r>
              <a:rPr lang="ru-RU" dirty="0" smtClean="0"/>
              <a:t>;</a:t>
            </a:r>
          </a:p>
          <a:p>
            <a:pPr lvl="0"/>
            <a:r>
              <a:rPr lang="ru-RU" dirty="0" smtClean="0"/>
              <a:t>PG - включение страничной адресации памяти (при PG = 1 страничный механизм включен);</a:t>
            </a:r>
          </a:p>
          <a:p>
            <a:pPr lvl="0"/>
            <a:r>
              <a:rPr lang="ru-RU" dirty="0" smtClean="0"/>
              <a:t>CD, NW - управление режимами работы внутренней кэш-памяти ( CD = 1 - запрещение заполнения кэш-памяти; NW = 1 - запрет сквозной записи).</a:t>
            </a:r>
          </a:p>
          <a:p>
            <a:r>
              <a:rPr lang="ru-RU" i="1" dirty="0" smtClean="0"/>
              <a:t>биты</a:t>
            </a:r>
            <a:r>
              <a:rPr lang="ru-RU" dirty="0" smtClean="0"/>
              <a:t> ( </a:t>
            </a:r>
            <a:r>
              <a:rPr lang="ru-RU" i="1" dirty="0" smtClean="0"/>
              <a:t>MP</a:t>
            </a:r>
            <a:r>
              <a:rPr lang="ru-RU" dirty="0" smtClean="0"/>
              <a:t>, EM, TS, NE ) управляют режимами работы </a:t>
            </a:r>
            <a:r>
              <a:rPr lang="ru-RU" i="1" dirty="0" smtClean="0"/>
              <a:t>FPU</a:t>
            </a:r>
            <a:r>
              <a:rPr lang="ru-RU" dirty="0" smtClean="0"/>
              <a:t>.</a:t>
            </a:r>
          </a:p>
          <a:p>
            <a:r>
              <a:rPr lang="ru-RU" b="1" dirty="0" smtClean="0"/>
              <a:t>   CR1</a:t>
            </a:r>
            <a:r>
              <a:rPr lang="ru-RU" dirty="0" smtClean="0"/>
              <a:t>   -   зарезервирован</a:t>
            </a:r>
          </a:p>
          <a:p>
            <a:r>
              <a:rPr lang="ru-RU" b="1" dirty="0" smtClean="0"/>
              <a:t>   CR2</a:t>
            </a:r>
            <a:r>
              <a:rPr lang="ru-RU" dirty="0" smtClean="0"/>
              <a:t>   -   содержит линейный </a:t>
            </a:r>
            <a:r>
              <a:rPr lang="ru-RU" i="1" dirty="0" smtClean="0"/>
              <a:t>адрес</a:t>
            </a:r>
            <a:r>
              <a:rPr lang="ru-RU" dirty="0" smtClean="0"/>
              <a:t>, который вызвал страничную ошибку, например, отсутствие страницы в оперативной памяти или недостаточный </a:t>
            </a:r>
            <a:r>
              <a:rPr lang="ru-RU" i="1" dirty="0" smtClean="0"/>
              <a:t>уровень привилегий</a:t>
            </a:r>
            <a:r>
              <a:rPr lang="ru-RU" dirty="0" smtClean="0"/>
              <a:t>.</a:t>
            </a:r>
          </a:p>
          <a:p>
            <a:r>
              <a:rPr lang="ru-RU" b="1" dirty="0" smtClean="0"/>
              <a:t>   CR3</a:t>
            </a:r>
            <a:r>
              <a:rPr lang="ru-RU" dirty="0" smtClean="0"/>
              <a:t>  - базовый </a:t>
            </a:r>
            <a:r>
              <a:rPr lang="ru-RU" i="1" dirty="0" smtClean="0"/>
              <a:t>адрес</a:t>
            </a:r>
            <a:r>
              <a:rPr lang="ru-RU" dirty="0" smtClean="0"/>
              <a:t> каталога </a:t>
            </a:r>
            <a:r>
              <a:rPr lang="ru-RU" i="1" dirty="0" smtClean="0"/>
              <a:t>таблицы страниц</a:t>
            </a:r>
            <a:r>
              <a:rPr lang="ru-RU" dirty="0" smtClean="0"/>
              <a:t> (старшие 20 разрядов), а также биты </a:t>
            </a:r>
            <a:r>
              <a:rPr lang="ru-RU" i="1" dirty="0" smtClean="0"/>
              <a:t>PCD</a:t>
            </a:r>
            <a:r>
              <a:rPr lang="ru-RU" dirty="0" smtClean="0"/>
              <a:t> и </a:t>
            </a:r>
            <a:r>
              <a:rPr lang="ru-RU" dirty="0" err="1" smtClean="0"/>
              <a:t>PWT,</a:t>
            </a:r>
            <a:r>
              <a:rPr lang="ru-RU" i="1" dirty="0" err="1" smtClean="0"/>
              <a:t>управляющие</a:t>
            </a:r>
            <a:r>
              <a:rPr lang="ru-RU" dirty="0" smtClean="0"/>
              <a:t> работой кэш-памяти при страничной адресации (при </a:t>
            </a:r>
            <a:r>
              <a:rPr lang="ru-RU" i="1" dirty="0" smtClean="0"/>
              <a:t>PCD</a:t>
            </a:r>
            <a:r>
              <a:rPr lang="ru-RU" dirty="0" smtClean="0"/>
              <a:t> = 1 </a:t>
            </a:r>
            <a:r>
              <a:rPr lang="ru-RU" i="1" dirty="0" smtClean="0"/>
              <a:t>загрузка</a:t>
            </a:r>
            <a:r>
              <a:rPr lang="ru-RU" dirty="0" smtClean="0"/>
              <a:t> содержимого страницы в </a:t>
            </a:r>
            <a:r>
              <a:rPr lang="ru-RU" dirty="0" err="1" smtClean="0"/>
              <a:t>кэш-</a:t>
            </a:r>
            <a:r>
              <a:rPr lang="ru-RU" i="1" dirty="0" err="1" smtClean="0"/>
              <a:t>память</a:t>
            </a:r>
            <a:r>
              <a:rPr lang="ru-RU" dirty="0" err="1" smtClean="0"/>
              <a:t>запрещена</a:t>
            </a:r>
            <a:r>
              <a:rPr lang="ru-RU" dirty="0" smtClean="0"/>
              <a:t>; при PWT = 1 реализуется режим сквозной записи, а при PWT = 0 - обратной записи).</a:t>
            </a:r>
          </a:p>
          <a:p>
            <a:r>
              <a:rPr lang="ru-RU" b="1" dirty="0" smtClean="0"/>
              <a:t>   CR4</a:t>
            </a:r>
            <a:r>
              <a:rPr lang="ru-RU" dirty="0" smtClean="0"/>
              <a:t>    -   содержит биты, обеспечивающие расширение функциональных возможностей микропроцессора, начиная с </a:t>
            </a:r>
            <a:r>
              <a:rPr lang="ru-RU" dirty="0" err="1" smtClean="0"/>
              <a:t>Pentium</a:t>
            </a:r>
            <a:r>
              <a:rPr lang="en-US" dirty="0" smtClean="0"/>
              <a:t>:</a:t>
            </a:r>
            <a:endParaRPr lang="ru-RU" dirty="0" smtClean="0"/>
          </a:p>
          <a:p>
            <a:pPr lvl="0"/>
            <a:r>
              <a:rPr lang="ru-RU" i="1" dirty="0" smtClean="0"/>
              <a:t>VME</a:t>
            </a:r>
            <a:r>
              <a:rPr lang="ru-RU" dirty="0" smtClean="0"/>
              <a:t>, PVI - управляют работой виртуальных прерываний;</a:t>
            </a:r>
          </a:p>
          <a:p>
            <a:pPr lvl="0"/>
            <a:r>
              <a:rPr lang="ru-RU" i="1" dirty="0" smtClean="0"/>
              <a:t>PAE</a:t>
            </a:r>
            <a:r>
              <a:rPr lang="ru-RU" dirty="0" smtClean="0"/>
              <a:t> - обеспечивает расширение физического адреса до 36 разрядов (при </a:t>
            </a:r>
            <a:r>
              <a:rPr lang="ru-RU" i="1" dirty="0" smtClean="0"/>
              <a:t>PAE</a:t>
            </a:r>
            <a:r>
              <a:rPr lang="ru-RU" dirty="0" smtClean="0"/>
              <a:t> = 1 ); PGE - определяет некоторые страницы (часто используемые или используемые несколькими процессорами) как глобальные (при PGE = 1 );</a:t>
            </a:r>
          </a:p>
          <a:p>
            <a:pPr lvl="0"/>
            <a:r>
              <a:rPr lang="ru-RU" i="1" dirty="0" smtClean="0"/>
              <a:t>PSE</a:t>
            </a:r>
            <a:r>
              <a:rPr lang="ru-RU" dirty="0" smtClean="0"/>
              <a:t> - расширяет размер адресуемых страниц до 4 Мбайт (при </a:t>
            </a:r>
            <a:r>
              <a:rPr lang="ru-RU" i="1" dirty="0" smtClean="0"/>
              <a:t>PSE</a:t>
            </a:r>
            <a:r>
              <a:rPr lang="ru-RU" dirty="0" smtClean="0"/>
              <a:t> = 1 ), при </a:t>
            </a:r>
            <a:r>
              <a:rPr lang="ru-RU" i="1" dirty="0" smtClean="0"/>
              <a:t>PSE</a:t>
            </a:r>
            <a:r>
              <a:rPr lang="ru-RU" dirty="0" smtClean="0"/>
              <a:t> = 0 сохраняет размер страницы 4 Кбайт.</a:t>
            </a:r>
            <a:endParaRPr lang="ru-RU"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12</a:t>
            </a:fld>
            <a:endParaRPr lang="ru-RU"/>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611560" y="404664"/>
            <a:ext cx="7992888" cy="4247317"/>
          </a:xfrm>
          <a:prstGeom prst="rect">
            <a:avLst/>
          </a:prstGeom>
          <a:noFill/>
        </p:spPr>
        <p:txBody>
          <a:bodyPr wrap="square" rtlCol="0">
            <a:spAutoFit/>
          </a:bodyPr>
          <a:lstStyle/>
          <a:p>
            <a:r>
              <a:rPr lang="en-US" b="1" dirty="0" smtClean="0"/>
              <a:t>	</a:t>
            </a:r>
            <a:r>
              <a:rPr lang="ru-RU" b="1" dirty="0" smtClean="0"/>
              <a:t>Регистры отладки и тестирования</a:t>
            </a:r>
            <a:endParaRPr lang="en-US" b="1" dirty="0" smtClean="0"/>
          </a:p>
          <a:p>
            <a:endParaRPr lang="ru-RU" dirty="0" smtClean="0"/>
          </a:p>
          <a:p>
            <a:r>
              <a:rPr lang="ru-RU" dirty="0" smtClean="0"/>
              <a:t>32-разрядные </a:t>
            </a:r>
            <a:r>
              <a:rPr lang="ru-RU" b="1" dirty="0" smtClean="0"/>
              <a:t>регистры отладки</a:t>
            </a:r>
            <a:r>
              <a:rPr lang="ru-RU" dirty="0" smtClean="0"/>
              <a:t> ( DR0...DR7 ) :</a:t>
            </a:r>
          </a:p>
          <a:p>
            <a:pPr lvl="0"/>
            <a:r>
              <a:rPr lang="ru-RU" dirty="0" smtClean="0"/>
              <a:t>DR0...DR3 - содержат линейные адреса 4 контрольных точек останова при отладке;</a:t>
            </a:r>
          </a:p>
          <a:p>
            <a:pPr lvl="0"/>
            <a:r>
              <a:rPr lang="ru-RU" dirty="0" smtClean="0"/>
              <a:t>DR4 и DR5 зарезервированы;</a:t>
            </a:r>
          </a:p>
          <a:p>
            <a:pPr lvl="0"/>
            <a:r>
              <a:rPr lang="ru-RU" dirty="0" smtClean="0"/>
              <a:t>DR6 - </a:t>
            </a:r>
            <a:r>
              <a:rPr lang="ru-RU" i="1" dirty="0" smtClean="0"/>
              <a:t>регистр состояния</a:t>
            </a:r>
            <a:r>
              <a:rPr lang="ru-RU" dirty="0" smtClean="0"/>
              <a:t>: показывает текущее состояние МП при останове в этих точках;</a:t>
            </a:r>
          </a:p>
          <a:p>
            <a:r>
              <a:rPr lang="ru-RU" dirty="0" smtClean="0"/>
              <a:t>DR7 - </a:t>
            </a:r>
            <a:r>
              <a:rPr lang="ru-RU" i="1" dirty="0" smtClean="0"/>
              <a:t>регистр управления</a:t>
            </a:r>
            <a:r>
              <a:rPr lang="ru-RU" dirty="0" smtClean="0"/>
              <a:t>: задает условия останова в контрольных точках. Регистры DR4 и DR5 не используются</a:t>
            </a:r>
            <a:endParaRPr lang="en-US" dirty="0" smtClean="0"/>
          </a:p>
          <a:p>
            <a:endParaRPr lang="en-US" dirty="0" smtClean="0"/>
          </a:p>
          <a:p>
            <a:r>
              <a:rPr lang="ru-RU" b="1" dirty="0" smtClean="0"/>
              <a:t>Регистры тестирования </a:t>
            </a:r>
            <a:r>
              <a:rPr lang="ru-RU" dirty="0" smtClean="0"/>
              <a:t>( TR3...TR7 )</a:t>
            </a:r>
            <a:endParaRPr lang="en-US" dirty="0" smtClean="0"/>
          </a:p>
          <a:p>
            <a:r>
              <a:rPr lang="ru-RU" dirty="0" smtClean="0"/>
              <a:t> используются при тестировании кэш-памяти и </a:t>
            </a:r>
            <a:r>
              <a:rPr lang="ru-RU" b="1" dirty="0" smtClean="0"/>
              <a:t>буфера ассоциативной трансляции адресов страниц</a:t>
            </a:r>
            <a:r>
              <a:rPr lang="ru-RU" dirty="0" smtClean="0"/>
              <a:t> ( TLB ).</a:t>
            </a:r>
          </a:p>
          <a:p>
            <a:endParaRPr lang="ru-RU"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13</a:t>
            </a:fld>
            <a:endParaRPr lang="ru-RU"/>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Структура регистров процессора с плавающей точкой"/>
          <p:cNvPicPr/>
          <p:nvPr/>
        </p:nvPicPr>
        <p:blipFill>
          <a:blip r:embed="rId3" cstate="print"/>
          <a:srcRect/>
          <a:stretch>
            <a:fillRect/>
          </a:stretch>
        </p:blipFill>
        <p:spPr bwMode="auto">
          <a:xfrm>
            <a:off x="251520" y="908720"/>
            <a:ext cx="5760640" cy="4536504"/>
          </a:xfrm>
          <a:prstGeom prst="rect">
            <a:avLst/>
          </a:prstGeom>
          <a:noFill/>
          <a:ln w="9525">
            <a:noFill/>
            <a:miter lim="800000"/>
            <a:headEnd/>
            <a:tailEnd/>
          </a:ln>
        </p:spPr>
      </p:pic>
      <p:sp>
        <p:nvSpPr>
          <p:cNvPr id="3" name="TextBox 2"/>
          <p:cNvSpPr txBox="1"/>
          <p:nvPr/>
        </p:nvSpPr>
        <p:spPr>
          <a:xfrm>
            <a:off x="755576" y="260648"/>
            <a:ext cx="7056784" cy="707886"/>
          </a:xfrm>
          <a:prstGeom prst="rect">
            <a:avLst/>
          </a:prstGeom>
          <a:noFill/>
        </p:spPr>
        <p:txBody>
          <a:bodyPr wrap="square" rtlCol="0">
            <a:spAutoFit/>
          </a:bodyPr>
          <a:lstStyle/>
          <a:p>
            <a:r>
              <a:rPr lang="ru-RU" sz="2000" b="1" dirty="0" smtClean="0"/>
              <a:t>Структура регистров процессора с плавающей точкой</a:t>
            </a:r>
          </a:p>
          <a:p>
            <a:endParaRPr lang="ru-RU" sz="2000" b="1" dirty="0"/>
          </a:p>
        </p:txBody>
      </p:sp>
      <p:pic>
        <p:nvPicPr>
          <p:cNvPr id="4" name="Рисунок 3" descr="Псм=П+\Delta"/>
          <p:cNvPicPr/>
          <p:nvPr/>
        </p:nvPicPr>
        <p:blipFill>
          <a:blip r:embed="rId4" cstate="print"/>
          <a:srcRect/>
          <a:stretch>
            <a:fillRect/>
          </a:stretch>
        </p:blipFill>
        <p:spPr bwMode="auto">
          <a:xfrm>
            <a:off x="6660232" y="1916832"/>
            <a:ext cx="1296144" cy="216024"/>
          </a:xfrm>
          <a:prstGeom prst="rect">
            <a:avLst/>
          </a:prstGeom>
          <a:noFill/>
          <a:ln w="9525">
            <a:noFill/>
            <a:miter lim="800000"/>
            <a:headEnd/>
            <a:tailEnd/>
          </a:ln>
        </p:spPr>
      </p:pic>
      <p:sp>
        <p:nvSpPr>
          <p:cNvPr id="6" name="TextBox 5"/>
          <p:cNvSpPr txBox="1"/>
          <p:nvPr/>
        </p:nvSpPr>
        <p:spPr>
          <a:xfrm>
            <a:off x="6516216" y="1052736"/>
            <a:ext cx="2088232" cy="646331"/>
          </a:xfrm>
          <a:prstGeom prst="rect">
            <a:avLst/>
          </a:prstGeom>
          <a:noFill/>
        </p:spPr>
        <p:txBody>
          <a:bodyPr wrap="square" rtlCol="0">
            <a:spAutoFit/>
          </a:bodyPr>
          <a:lstStyle/>
          <a:p>
            <a:r>
              <a:rPr lang="ru-RU" dirty="0" smtClean="0"/>
              <a:t>Смещенный порядок без знака</a:t>
            </a:r>
            <a:r>
              <a:rPr lang="en-US" dirty="0" smtClean="0"/>
              <a:t>:</a:t>
            </a:r>
            <a:endParaRPr lang="ru-RU" dirty="0"/>
          </a:p>
        </p:txBody>
      </p:sp>
      <p:sp>
        <p:nvSpPr>
          <p:cNvPr id="7" name="TextBox 6"/>
          <p:cNvSpPr txBox="1"/>
          <p:nvPr/>
        </p:nvSpPr>
        <p:spPr>
          <a:xfrm>
            <a:off x="6156176" y="3356992"/>
            <a:ext cx="2664296" cy="3139321"/>
          </a:xfrm>
          <a:prstGeom prst="rect">
            <a:avLst/>
          </a:prstGeom>
          <a:noFill/>
        </p:spPr>
        <p:txBody>
          <a:bodyPr wrap="square" rtlCol="0">
            <a:spAutoFit/>
          </a:bodyPr>
          <a:lstStyle/>
          <a:p>
            <a:pPr lvl="0"/>
            <a:r>
              <a:rPr lang="ru-RU" b="1" dirty="0" smtClean="0"/>
              <a:t>Регистр тегов</a:t>
            </a:r>
            <a:r>
              <a:rPr lang="en-US" b="1" dirty="0" smtClean="0"/>
              <a:t>:</a:t>
            </a:r>
            <a:endParaRPr lang="ru-RU" dirty="0" smtClean="0"/>
          </a:p>
          <a:p>
            <a:pPr lvl="0"/>
            <a:r>
              <a:rPr lang="ru-RU" dirty="0" smtClean="0"/>
              <a:t>00 - достоверное значение;</a:t>
            </a:r>
          </a:p>
          <a:p>
            <a:pPr lvl="0"/>
            <a:r>
              <a:rPr lang="ru-RU" dirty="0" smtClean="0"/>
              <a:t>01 - нуль (нулевое значение);</a:t>
            </a:r>
          </a:p>
          <a:p>
            <a:pPr lvl="0"/>
            <a:r>
              <a:rPr lang="ru-RU" dirty="0" smtClean="0"/>
              <a:t>10 - </a:t>
            </a:r>
            <a:r>
              <a:rPr lang="ru-RU" dirty="0" err="1" smtClean="0"/>
              <a:t>не-числа</a:t>
            </a:r>
            <a:r>
              <a:rPr lang="ru-RU" dirty="0" smtClean="0"/>
              <a:t> (например, бесконечность);</a:t>
            </a:r>
          </a:p>
          <a:p>
            <a:pPr lvl="0"/>
            <a:r>
              <a:rPr lang="ru-RU" dirty="0" smtClean="0"/>
              <a:t>11 - пусто (содержание регистров не определено).</a:t>
            </a:r>
          </a:p>
          <a:p>
            <a:endParaRPr lang="ru-RU" dirty="0"/>
          </a:p>
        </p:txBody>
      </p:sp>
      <p:sp>
        <p:nvSpPr>
          <p:cNvPr id="8" name="Номер слайда 7"/>
          <p:cNvSpPr>
            <a:spLocks noGrp="1"/>
          </p:cNvSpPr>
          <p:nvPr>
            <p:ph type="sldNum" sz="quarter" idx="12"/>
          </p:nvPr>
        </p:nvSpPr>
        <p:spPr/>
        <p:txBody>
          <a:bodyPr/>
          <a:lstStyle/>
          <a:p>
            <a:fld id="{F606C32F-4E32-4987-83C7-7F61C1E669BC}" type="slidenum">
              <a:rPr lang="ru-RU" smtClean="0"/>
              <a:pPr/>
              <a:t>14</a:t>
            </a:fld>
            <a:endParaRPr lang="ru-RU"/>
          </a:p>
        </p:txBody>
      </p:sp>
      <p:sp>
        <p:nvSpPr>
          <p:cNvPr id="10" name="TextBox 9"/>
          <p:cNvSpPr txBox="1"/>
          <p:nvPr/>
        </p:nvSpPr>
        <p:spPr>
          <a:xfrm>
            <a:off x="6228184" y="2348880"/>
            <a:ext cx="2520280" cy="954107"/>
          </a:xfrm>
          <a:prstGeom prst="rect">
            <a:avLst/>
          </a:prstGeom>
          <a:noFill/>
        </p:spPr>
        <p:txBody>
          <a:bodyPr wrap="square" rtlCol="0">
            <a:spAutoFit/>
          </a:bodyPr>
          <a:lstStyle/>
          <a:p>
            <a:r>
              <a:rPr lang="ru-RU" sz="2000" dirty="0" smtClean="0"/>
              <a:t>Δ=2</a:t>
            </a:r>
            <a:r>
              <a:rPr lang="ru-RU" sz="2000" baseline="30000" dirty="0" smtClean="0"/>
              <a:t>к</a:t>
            </a:r>
            <a:r>
              <a:rPr lang="ru-RU" sz="2000" dirty="0" smtClean="0"/>
              <a:t>/2</a:t>
            </a:r>
          </a:p>
          <a:p>
            <a:r>
              <a:rPr lang="ru-RU" dirty="0" smtClean="0"/>
              <a:t>к – </a:t>
            </a:r>
            <a:r>
              <a:rPr lang="ru-RU" sz="1600" dirty="0" smtClean="0"/>
              <a:t>количество разрядов порядка</a:t>
            </a:r>
            <a:endParaRPr lang="ru-RU"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1680" y="260648"/>
            <a:ext cx="5184576" cy="369332"/>
          </a:xfrm>
          <a:prstGeom prst="rect">
            <a:avLst/>
          </a:prstGeom>
          <a:noFill/>
        </p:spPr>
        <p:txBody>
          <a:bodyPr wrap="square" rtlCol="0">
            <a:spAutoFit/>
          </a:bodyPr>
          <a:lstStyle/>
          <a:p>
            <a:r>
              <a:rPr lang="ru-RU" dirty="0" smtClean="0"/>
              <a:t>Структура 32-разрядного микропроцессора  </a:t>
            </a:r>
            <a:r>
              <a:rPr lang="en-US" dirty="0" err="1" smtClean="0"/>
              <a:t>i</a:t>
            </a:r>
            <a:r>
              <a:rPr lang="ru-RU" dirty="0" smtClean="0"/>
              <a:t>486</a:t>
            </a:r>
            <a:endParaRPr lang="ru-RU" dirty="0"/>
          </a:p>
        </p:txBody>
      </p:sp>
      <p:pic>
        <p:nvPicPr>
          <p:cNvPr id="4" name="Рисунок 3" descr="Структура универсального микропроцессора"/>
          <p:cNvPicPr/>
          <p:nvPr/>
        </p:nvPicPr>
        <p:blipFill>
          <a:blip r:embed="rId3" cstate="print"/>
          <a:srcRect/>
          <a:stretch>
            <a:fillRect/>
          </a:stretch>
        </p:blipFill>
        <p:spPr bwMode="auto">
          <a:xfrm>
            <a:off x="827584" y="908720"/>
            <a:ext cx="7272808" cy="4752528"/>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F606C32F-4E32-4987-83C7-7F61C1E669BC}" type="slidenum">
              <a:rPr lang="ru-RU" smtClean="0"/>
              <a:pPr/>
              <a:t>15</a:t>
            </a:fld>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cstate="print"/>
          <a:srcRect/>
          <a:stretch>
            <a:fillRect/>
          </a:stretch>
        </p:blipFill>
        <p:spPr bwMode="auto">
          <a:xfrm>
            <a:off x="1043608" y="0"/>
            <a:ext cx="5499516" cy="6858000"/>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fld id="{F606C32F-4E32-4987-83C7-7F61C1E669BC}" type="slidenum">
              <a:rPr lang="ru-RU" smtClean="0"/>
              <a:pPr/>
              <a:t>16</a:t>
            </a:fld>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0" y="260648"/>
          <a:ext cx="8964486" cy="6394677"/>
        </p:xfrm>
        <a:graphic>
          <a:graphicData uri="http://schemas.openxmlformats.org/drawingml/2006/table">
            <a:tbl>
              <a:tblPr>
                <a:tableStyleId>{2D5ABB26-0587-4C30-8999-92F81FD0307C}</a:tableStyleId>
              </a:tblPr>
              <a:tblGrid>
                <a:gridCol w="996054"/>
                <a:gridCol w="996054"/>
                <a:gridCol w="995716"/>
                <a:gridCol w="996392"/>
                <a:gridCol w="996054"/>
                <a:gridCol w="996054"/>
                <a:gridCol w="1187964"/>
                <a:gridCol w="804144"/>
                <a:gridCol w="996054"/>
              </a:tblGrid>
              <a:tr h="1449903">
                <a:tc>
                  <a:txBody>
                    <a:bodyPr/>
                    <a:lstStyle/>
                    <a:p>
                      <a:pPr algn="ctr">
                        <a:lnSpc>
                          <a:spcPct val="115000"/>
                        </a:lnSpc>
                        <a:spcAft>
                          <a:spcPts val="0"/>
                        </a:spcAft>
                      </a:pPr>
                      <a:r>
                        <a:rPr lang="ru-RU" sz="1400" dirty="0"/>
                        <a:t>Модель</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Год начала выпуска</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smtClean="0"/>
                        <a:t>Число </a:t>
                      </a:r>
                      <a:r>
                        <a:rPr lang="ru-RU" sz="1400" dirty="0" err="1" smtClean="0"/>
                        <a:t>транзист</a:t>
                      </a:r>
                      <a:r>
                        <a:rPr lang="ru-RU" sz="1400" dirty="0" smtClean="0"/>
                        <a:t>. на кристалле</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smtClean="0"/>
                        <a:t>Максимальная тактовая </a:t>
                      </a:r>
                      <a:r>
                        <a:rPr lang="ru-RU" sz="1400" dirty="0"/>
                        <a:t>частота, МГц</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Схема обработки данных</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Наличие кэш-памяти на </a:t>
                      </a:r>
                      <a:r>
                        <a:rPr lang="ru-RU" sz="1400" dirty="0" smtClean="0"/>
                        <a:t>кристалле</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Регистры</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smtClean="0"/>
                        <a:t>Количество </a:t>
                      </a:r>
                      <a:r>
                        <a:rPr lang="ru-RU" sz="1400" dirty="0"/>
                        <a:t>команд в системе команд</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smtClean="0"/>
                        <a:t>Количество </a:t>
                      </a:r>
                      <a:r>
                        <a:rPr lang="ru-RU" sz="1400" dirty="0"/>
                        <a:t>конвейеров/ступеней конвейера</a:t>
                      </a:r>
                      <a:endParaRPr lang="ru-RU" sz="1400" dirty="0">
                        <a:latin typeface="Times New Roman"/>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2847">
                <a:tc>
                  <a:txBody>
                    <a:bodyPr/>
                    <a:lstStyle/>
                    <a:p>
                      <a:pPr algn="ctr">
                        <a:lnSpc>
                          <a:spcPct val="115000"/>
                        </a:lnSpc>
                        <a:spcAft>
                          <a:spcPts val="0"/>
                        </a:spcAft>
                      </a:pPr>
                      <a:r>
                        <a:rPr lang="ru-RU" sz="1400"/>
                        <a:t>i386</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1985</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275 тыс.</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40</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SISD, ФТ</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нет</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32 разрядные с ФТ</a:t>
                      </a:r>
                      <a:r>
                        <a:rPr lang="ru-RU" sz="1400" baseline="30000" dirty="0"/>
                        <a:t>***</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220</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4011">
                <a:tc>
                  <a:txBody>
                    <a:bodyPr/>
                    <a:lstStyle/>
                    <a:p>
                      <a:pPr algn="ctr">
                        <a:lnSpc>
                          <a:spcPct val="115000"/>
                        </a:lnSpc>
                        <a:spcAft>
                          <a:spcPts val="0"/>
                        </a:spcAft>
                      </a:pPr>
                      <a:r>
                        <a:rPr lang="ru-RU" sz="1400"/>
                        <a:t>i486</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1989</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1,2 млн.</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100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SISD, ФТ, ПТ</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да</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720"/>
                        </a:lnSpc>
                        <a:spcAft>
                          <a:spcPts val="1000"/>
                        </a:spcAft>
                      </a:pPr>
                      <a:r>
                        <a:rPr lang="ru-RU" sz="1400" dirty="0"/>
                        <a:t>--- // ---</a:t>
                      </a:r>
                    </a:p>
                    <a:p>
                      <a:pPr algn="ctr">
                        <a:lnSpc>
                          <a:spcPts val="1720"/>
                        </a:lnSpc>
                        <a:spcAft>
                          <a:spcPts val="1000"/>
                        </a:spcAft>
                      </a:pPr>
                      <a:r>
                        <a:rPr lang="ru-RU" sz="1400" dirty="0"/>
                        <a:t>+80-разрядные с ПТ</a:t>
                      </a:r>
                      <a:r>
                        <a:rPr lang="ru-RU" sz="1400" baseline="30000" dirty="0"/>
                        <a:t>***</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 // ---</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016">
                <a:tc>
                  <a:txBody>
                    <a:bodyPr/>
                    <a:lstStyle/>
                    <a:p>
                      <a:pPr algn="ctr">
                        <a:lnSpc>
                          <a:spcPct val="115000"/>
                        </a:lnSpc>
                        <a:spcAft>
                          <a:spcPts val="0"/>
                        </a:spcAft>
                      </a:pPr>
                      <a:r>
                        <a:rPr lang="ru-RU" sz="1400"/>
                        <a:t>Pentium</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1993</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3,1 млн.</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200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 // ---</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2/5</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117">
                <a:tc>
                  <a:txBody>
                    <a:bodyPr/>
                    <a:lstStyle/>
                    <a:p>
                      <a:pPr algn="ctr">
                        <a:lnSpc>
                          <a:spcPct val="115000"/>
                        </a:lnSpc>
                        <a:spcAft>
                          <a:spcPts val="0"/>
                        </a:spcAft>
                      </a:pPr>
                      <a:r>
                        <a:rPr lang="ru-RU" sz="1400"/>
                        <a:t>PentiumMMX</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1997</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4,5 млн.</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233</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720"/>
                        </a:lnSpc>
                        <a:spcAft>
                          <a:spcPts val="1000"/>
                        </a:spcAft>
                      </a:pPr>
                      <a:r>
                        <a:rPr lang="ru-RU" sz="1400" dirty="0"/>
                        <a:t>--- // ---</a:t>
                      </a:r>
                    </a:p>
                    <a:p>
                      <a:pPr algn="ctr">
                        <a:lnSpc>
                          <a:spcPts val="1720"/>
                        </a:lnSpc>
                        <a:spcAft>
                          <a:spcPts val="1000"/>
                        </a:spcAft>
                      </a:pPr>
                      <a:r>
                        <a:rPr lang="ru-RU" sz="1400" dirty="0"/>
                        <a:t>+</a:t>
                      </a:r>
                      <a:r>
                        <a:rPr lang="ru-RU" sz="1400" dirty="0" smtClean="0"/>
                        <a:t>SIMD</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+ 57</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4/14</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4011">
                <a:tc>
                  <a:txBody>
                    <a:bodyPr/>
                    <a:lstStyle/>
                    <a:p>
                      <a:pPr algn="ctr">
                        <a:lnSpc>
                          <a:spcPct val="115000"/>
                        </a:lnSpc>
                        <a:spcAft>
                          <a:spcPts val="0"/>
                        </a:spcAft>
                      </a:pPr>
                      <a:r>
                        <a:rPr lang="ru-RU" sz="1400"/>
                        <a:t>PentiumIII</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1999</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9,5 млн. (28,1 млн.) </a:t>
                      </a:r>
                      <a:r>
                        <a:rPr lang="ru-RU" sz="1400" baseline="30000"/>
                        <a:t>*</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1400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720"/>
                        </a:lnSpc>
                        <a:spcAft>
                          <a:spcPts val="1000"/>
                        </a:spcAft>
                      </a:pPr>
                      <a:r>
                        <a:rPr lang="ru-RU" sz="1400" dirty="0"/>
                        <a:t>--- // ---</a:t>
                      </a:r>
                    </a:p>
                    <a:p>
                      <a:pPr algn="ctr">
                        <a:lnSpc>
                          <a:spcPts val="1720"/>
                        </a:lnSpc>
                        <a:spcAft>
                          <a:spcPts val="1000"/>
                        </a:spcAft>
                      </a:pPr>
                      <a:r>
                        <a:rPr lang="ru-RU" sz="1400" dirty="0"/>
                        <a:t>+</a:t>
                      </a:r>
                      <a:r>
                        <a:rPr lang="ru-RU" sz="1400" dirty="0" smtClean="0"/>
                        <a:t>SIMD</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720"/>
                        </a:lnSpc>
                        <a:spcAft>
                          <a:spcPts val="1000"/>
                        </a:spcAft>
                      </a:pPr>
                      <a:r>
                        <a:rPr lang="ru-RU" sz="1400"/>
                        <a:t>--- // ---</a:t>
                      </a:r>
                    </a:p>
                    <a:p>
                      <a:pPr algn="ctr">
                        <a:lnSpc>
                          <a:spcPts val="1720"/>
                        </a:lnSpc>
                        <a:spcAft>
                          <a:spcPts val="1000"/>
                        </a:spcAft>
                      </a:pPr>
                      <a:r>
                        <a:rPr lang="ru-RU" sz="1400"/>
                        <a:t>+кэш L2</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720"/>
                        </a:lnSpc>
                        <a:spcAft>
                          <a:spcPts val="1000"/>
                        </a:spcAft>
                      </a:pPr>
                      <a:r>
                        <a:rPr lang="ru-RU" sz="1400"/>
                        <a:t>--- // ---</a:t>
                      </a:r>
                    </a:p>
                    <a:p>
                      <a:pPr algn="ctr">
                        <a:lnSpc>
                          <a:spcPts val="1720"/>
                        </a:lnSpc>
                        <a:spcAft>
                          <a:spcPts val="1000"/>
                        </a:spcAft>
                      </a:pPr>
                      <a:r>
                        <a:rPr lang="ru-RU" sz="1400"/>
                        <a:t>+128-разрядныеSSE</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+70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5/11</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424">
                <a:tc>
                  <a:txBody>
                    <a:bodyPr/>
                    <a:lstStyle/>
                    <a:p>
                      <a:pPr algn="ctr">
                        <a:lnSpc>
                          <a:spcPct val="115000"/>
                        </a:lnSpc>
                        <a:spcAft>
                          <a:spcPts val="0"/>
                        </a:spcAft>
                      </a:pPr>
                      <a:r>
                        <a:rPr lang="ru-RU" sz="1400"/>
                        <a:t>Pentium4</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2000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42 млн.</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3800</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 // ---</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 // ---</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 // ---</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a:t>+144</a:t>
                      </a:r>
                      <a:endParaRPr lang="ru-RU" sz="140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400" dirty="0"/>
                        <a:t>9/31</a:t>
                      </a:r>
                      <a:endParaRPr lang="ru-RU" sz="1400" dirty="0">
                        <a:latin typeface="Times New Roman"/>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691680" y="0"/>
            <a:ext cx="4824536" cy="369332"/>
          </a:xfrm>
          <a:prstGeom prst="rect">
            <a:avLst/>
          </a:prstGeom>
          <a:noFill/>
        </p:spPr>
        <p:txBody>
          <a:bodyPr wrap="square" rtlCol="0">
            <a:spAutoFit/>
          </a:bodyPr>
          <a:lstStyle/>
          <a:p>
            <a:r>
              <a:rPr lang="ru-RU" dirty="0" smtClean="0"/>
              <a:t>Этапы развития архитектуры </a:t>
            </a:r>
            <a:r>
              <a:rPr lang="ru-RU" i="1" dirty="0" smtClean="0"/>
              <a:t>IA-32</a:t>
            </a:r>
            <a:endParaRPr lang="ru-RU"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17</a:t>
            </a:fld>
            <a:endParaRPr lang="ru-RU"/>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F606C32F-4E32-4987-83C7-7F61C1E669BC}" type="slidenum">
              <a:rPr lang="ru-RU" sz="1600" smtClean="0"/>
              <a:pPr/>
              <a:t>18</a:t>
            </a:fld>
            <a:endParaRPr lang="ru-RU" sz="1600"/>
          </a:p>
        </p:txBody>
      </p:sp>
      <p:graphicFrame>
        <p:nvGraphicFramePr>
          <p:cNvPr id="3" name="Таблица 2"/>
          <p:cNvGraphicFramePr>
            <a:graphicFrameLocks noGrp="1"/>
          </p:cNvGraphicFramePr>
          <p:nvPr/>
        </p:nvGraphicFramePr>
        <p:xfrm>
          <a:off x="0" y="0"/>
          <a:ext cx="9144000" cy="5581952"/>
        </p:xfrm>
        <a:graphic>
          <a:graphicData uri="http://schemas.openxmlformats.org/drawingml/2006/table">
            <a:tbl>
              <a:tblPr/>
              <a:tblGrid>
                <a:gridCol w="736961"/>
                <a:gridCol w="725262"/>
                <a:gridCol w="924124"/>
                <a:gridCol w="837852"/>
                <a:gridCol w="1035984"/>
                <a:gridCol w="932897"/>
                <a:gridCol w="1107112"/>
                <a:gridCol w="659251"/>
                <a:gridCol w="833466"/>
                <a:gridCol w="517625"/>
                <a:gridCol w="833466"/>
              </a:tblGrid>
              <a:tr h="750111">
                <a:tc>
                  <a:txBody>
                    <a:bodyPr/>
                    <a:lstStyle/>
                    <a:p>
                      <a:pPr>
                        <a:lnSpc>
                          <a:spcPct val="115000"/>
                        </a:lnSpc>
                        <a:spcAft>
                          <a:spcPts val="1000"/>
                        </a:spcAft>
                      </a:pPr>
                      <a:r>
                        <a:rPr lang="ru-RU" sz="1600" dirty="0">
                          <a:latin typeface="Times New Roman"/>
                          <a:ea typeface="Calibri"/>
                          <a:cs typeface="Times New Roman"/>
                        </a:rPr>
                        <a:t>Модель</a:t>
                      </a:r>
                      <a:endParaRPr lang="ru-RU" sz="1600" dirty="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Год начала выпуска</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Число транзист. на кристалле</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Макс тактовая частота, МГц</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Схема обработки данных</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Наличие кэш-памяти на кристалле</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Регистры</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Колич. Командв сист команд</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Колич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конв / ступеней конв</a:t>
                      </a:r>
                      <a:endParaRPr lang="ru-RU" sz="1600">
                        <a:latin typeface="Calibri"/>
                        <a:ea typeface="Calibri"/>
                        <a:cs typeface="Times New Roman"/>
                      </a:endParaRP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Разр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ШД</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/ША</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Макс объем </a:t>
                      </a:r>
                      <a:r>
                        <a:rPr lang="ru-RU" sz="1600" dirty="0" err="1">
                          <a:latin typeface="Times New Roman"/>
                          <a:ea typeface="Calibri"/>
                          <a:cs typeface="Times New Roman"/>
                        </a:rPr>
                        <a:t>физ</a:t>
                      </a:r>
                      <a:r>
                        <a:rPr lang="ru-RU" sz="1600" dirty="0">
                          <a:latin typeface="Times New Roman"/>
                          <a:ea typeface="Calibri"/>
                          <a:cs typeface="Times New Roman"/>
                        </a:rPr>
                        <a:t> </a:t>
                      </a:r>
                      <a:r>
                        <a:rPr lang="ru-RU" sz="1600" dirty="0" err="1">
                          <a:latin typeface="Times New Roman"/>
                          <a:ea typeface="Calibri"/>
                          <a:cs typeface="Times New Roman"/>
                        </a:rPr>
                        <a:t>пам</a:t>
                      </a:r>
                      <a:r>
                        <a:rPr lang="ru-RU" sz="1600" dirty="0">
                          <a:latin typeface="Times New Roman"/>
                          <a:ea typeface="Calibri"/>
                          <a:cs typeface="Times New Roman"/>
                        </a:rPr>
                        <a:t> / </a:t>
                      </a:r>
                      <a:r>
                        <a:rPr lang="ru-RU" sz="1600" dirty="0" err="1">
                          <a:latin typeface="Times New Roman"/>
                          <a:ea typeface="Calibri"/>
                          <a:cs typeface="Times New Roman"/>
                        </a:rPr>
                        <a:t>вирт</a:t>
                      </a:r>
                      <a:r>
                        <a:rPr lang="ru-RU" sz="1600" dirty="0">
                          <a:latin typeface="Times New Roman"/>
                          <a:ea typeface="Calibri"/>
                          <a:cs typeface="Times New Roman"/>
                        </a:rPr>
                        <a:t> </a:t>
                      </a:r>
                      <a:r>
                        <a:rPr lang="ru-RU" sz="1600" dirty="0" err="1">
                          <a:latin typeface="Times New Roman"/>
                          <a:ea typeface="Calibri"/>
                          <a:cs typeface="Times New Roman"/>
                        </a:rPr>
                        <a:t>пам</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540">
                <a:tc>
                  <a:txBody>
                    <a:bodyPr/>
                    <a:lstStyle/>
                    <a:p>
                      <a:pPr>
                        <a:lnSpc>
                          <a:spcPct val="115000"/>
                        </a:lnSpc>
                        <a:spcAft>
                          <a:spcPts val="1000"/>
                        </a:spcAft>
                      </a:pPr>
                      <a:r>
                        <a:rPr lang="en-US" sz="1600">
                          <a:latin typeface="Times New Roman"/>
                          <a:ea typeface="Calibri"/>
                          <a:cs typeface="Times New Roman"/>
                        </a:rPr>
                        <a:t>i</a:t>
                      </a:r>
                      <a:r>
                        <a:rPr lang="ru-RU" sz="1600">
                          <a:latin typeface="Times New Roman"/>
                          <a:ea typeface="Calibri"/>
                          <a:cs typeface="Times New Roman"/>
                        </a:rPr>
                        <a:t>8086</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1978</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29</a:t>
                      </a:r>
                      <a:r>
                        <a:rPr lang="ru-RU" sz="1600">
                          <a:latin typeface="Times New Roman"/>
                          <a:ea typeface="Calibri"/>
                          <a:cs typeface="Times New Roman"/>
                        </a:rPr>
                        <a:t> тыс</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Нет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16 разр</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16/20</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dirty="0">
                          <a:latin typeface="Times New Roman"/>
                          <a:ea typeface="Calibri"/>
                          <a:cs typeface="Times New Roman"/>
                        </a:rPr>
                        <a:t>1 </a:t>
                      </a:r>
                      <a:r>
                        <a:rPr lang="ru-RU" sz="1600" dirty="0">
                          <a:latin typeface="Times New Roman"/>
                          <a:ea typeface="Calibri"/>
                          <a:cs typeface="Times New Roman"/>
                        </a:rPr>
                        <a:t>Мб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09">
                <a:tc>
                  <a:txBody>
                    <a:bodyPr/>
                    <a:lstStyle/>
                    <a:p>
                      <a:pPr>
                        <a:lnSpc>
                          <a:spcPct val="115000"/>
                        </a:lnSpc>
                        <a:spcAft>
                          <a:spcPts val="1000"/>
                        </a:spcAft>
                      </a:pPr>
                      <a:r>
                        <a:rPr lang="en-US" sz="1600">
                          <a:latin typeface="Times New Roman"/>
                          <a:ea typeface="Calibri"/>
                          <a:cs typeface="Times New Roman"/>
                        </a:rPr>
                        <a:t>i2</a:t>
                      </a:r>
                      <a:r>
                        <a:rPr lang="ru-RU" sz="1600">
                          <a:latin typeface="Times New Roman"/>
                          <a:ea typeface="Calibri"/>
                          <a:cs typeface="Times New Roman"/>
                        </a:rPr>
                        <a:t>86</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1979</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130 тыс</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16</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600" b="1">
                          <a:latin typeface="Times New Roman"/>
                          <a:ea typeface="Calibri"/>
                          <a:cs typeface="Times New Roman"/>
                        </a:rPr>
                        <a:t>Защищенный режим</a:t>
                      </a:r>
                      <a:endParaRPr lang="ru-RU" sz="1600">
                        <a:latin typeface="Calibri"/>
                        <a:ea typeface="Calibri"/>
                        <a:cs typeface="Times New Roman"/>
                      </a:endParaRPr>
                    </a:p>
                    <a:p>
                      <a:pPr algn="ctr">
                        <a:lnSpc>
                          <a:spcPct val="115000"/>
                        </a:lnSpc>
                        <a:spcAft>
                          <a:spcPts val="1000"/>
                        </a:spcAft>
                      </a:pPr>
                      <a:r>
                        <a:rPr lang="ru-RU" sz="1600" b="1">
                          <a:latin typeface="Times New Roman"/>
                          <a:ea typeface="Calibri"/>
                          <a:cs typeface="Times New Roman"/>
                        </a:rPr>
                        <a:t>↓</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нет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16 разр</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16/24</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16 Мб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376">
                <a:tc>
                  <a:txBody>
                    <a:bodyPr/>
                    <a:lstStyle/>
                    <a:p>
                      <a:pPr>
                        <a:lnSpc>
                          <a:spcPct val="115000"/>
                        </a:lnSpc>
                        <a:spcAft>
                          <a:spcPts val="1000"/>
                        </a:spcAft>
                      </a:pPr>
                      <a:r>
                        <a:rPr lang="ru-RU" sz="1600">
                          <a:latin typeface="Times New Roman"/>
                          <a:ea typeface="Calibri"/>
                          <a:cs typeface="Times New Roman"/>
                        </a:rPr>
                        <a:t>i386</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1985</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275 тыс.</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40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SISD, ФТ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нет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b="1">
                          <a:latin typeface="Times New Roman"/>
                          <a:ea typeface="Calibri"/>
                          <a:cs typeface="Times New Roman"/>
                        </a:rPr>
                        <a:t>32 разр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220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32/32</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4 Гб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311">
                <a:tc>
                  <a:txBody>
                    <a:bodyPr/>
                    <a:lstStyle/>
                    <a:p>
                      <a:pPr>
                        <a:lnSpc>
                          <a:spcPct val="115000"/>
                        </a:lnSpc>
                        <a:spcAft>
                          <a:spcPts val="1000"/>
                        </a:spcAft>
                      </a:pPr>
                      <a:r>
                        <a:rPr lang="ru-RU" sz="1600">
                          <a:latin typeface="Times New Roman"/>
                          <a:ea typeface="Calibri"/>
                          <a:cs typeface="Times New Roman"/>
                        </a:rPr>
                        <a:t>i486</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1989</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1,2 млн.</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100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SISD, ФТ, ПТ </a:t>
                      </a:r>
                      <a:r>
                        <a:rPr lang="ru-RU" sz="1600" b="1">
                          <a:latin typeface="Times New Roman"/>
                          <a:ea typeface="Calibri"/>
                          <a:cs typeface="Times New Roman"/>
                        </a:rPr>
                        <a:t>(</a:t>
                      </a:r>
                      <a:r>
                        <a:rPr lang="en-US" sz="1600" b="1">
                          <a:latin typeface="Times New Roman"/>
                          <a:ea typeface="Calibri"/>
                          <a:cs typeface="Times New Roman"/>
                        </a:rPr>
                        <a:t>FPU</a:t>
                      </a:r>
                      <a:r>
                        <a:rPr lang="ru-RU" sz="1600" b="1">
                          <a:latin typeface="Times New Roman"/>
                          <a:ea typeface="Calibri"/>
                          <a:cs typeface="Times New Roman"/>
                        </a:rPr>
                        <a:t>)</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Кэш1 8кБайт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b="1">
                          <a:latin typeface="Times New Roman"/>
                          <a:ea typeface="Calibri"/>
                          <a:cs typeface="Times New Roman"/>
                        </a:rPr>
                        <a:t>32 разр +80-разр с П</a:t>
                      </a:r>
                      <a:r>
                        <a:rPr lang="en-US" sz="1600" b="1">
                          <a:latin typeface="Times New Roman"/>
                          <a:ea typeface="Calibri"/>
                          <a:cs typeface="Times New Roman"/>
                        </a:rPr>
                        <a:t>T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32/32</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4 Гб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464">
                <a:tc>
                  <a:txBody>
                    <a:bodyPr/>
                    <a:lstStyle/>
                    <a:p>
                      <a:pPr>
                        <a:lnSpc>
                          <a:spcPct val="115000"/>
                        </a:lnSpc>
                        <a:spcAft>
                          <a:spcPts val="1000"/>
                        </a:spcAft>
                      </a:pPr>
                      <a:r>
                        <a:rPr lang="ru-RU" sz="1600">
                          <a:latin typeface="Times New Roman"/>
                          <a:ea typeface="Calibri"/>
                          <a:cs typeface="Times New Roman"/>
                        </a:rPr>
                        <a:t>Pentium</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1993</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3,1 млн.</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200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Кэш1 8+8 кбайт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2/5</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64/32</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4 Гб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440">
                <a:tc>
                  <a:txBody>
                    <a:bodyPr/>
                    <a:lstStyle/>
                    <a:p>
                      <a:pPr>
                        <a:lnSpc>
                          <a:spcPct val="115000"/>
                        </a:lnSpc>
                        <a:spcAft>
                          <a:spcPts val="1000"/>
                        </a:spcAft>
                      </a:pPr>
                      <a:r>
                        <a:rPr lang="ru-RU" sz="1600">
                          <a:latin typeface="Times New Roman"/>
                          <a:ea typeface="Calibri"/>
                          <a:cs typeface="Times New Roman"/>
                        </a:rPr>
                        <a:t>PentiumMMX</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1997</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4,5 млн.</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233</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+SIMD</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Кэш1 8+8 кбайт</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+ 57</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4/14</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64/32</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latin typeface="Times New Roman"/>
                          <a:ea typeface="Calibri"/>
                          <a:cs typeface="Times New Roman"/>
                        </a:rPr>
                        <a:t>4 Гб</a:t>
                      </a:r>
                      <a:endParaRPr lang="ru-RU"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09">
                <a:tc>
                  <a:txBody>
                    <a:bodyPr/>
                    <a:lstStyle/>
                    <a:p>
                      <a:pPr>
                        <a:lnSpc>
                          <a:spcPct val="115000"/>
                        </a:lnSpc>
                        <a:spcAft>
                          <a:spcPts val="1000"/>
                        </a:spcAft>
                      </a:pPr>
                      <a:r>
                        <a:rPr lang="ru-RU" sz="1600">
                          <a:latin typeface="Times New Roman"/>
                          <a:ea typeface="Calibri"/>
                          <a:cs typeface="Times New Roman"/>
                        </a:rPr>
                        <a:t>PentiumIII</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1999</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9,5 млн. (28,1 млн.) </a:t>
                      </a:r>
                      <a:r>
                        <a:rPr lang="ru-RU" sz="1600" baseline="30000">
                          <a:latin typeface="Times New Roman"/>
                          <a:ea typeface="Calibri"/>
                          <a:cs typeface="Times New Roman"/>
                        </a:rPr>
                        <a:t>*</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140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+SIMD</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+кэш L2</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 // ---</a:t>
                      </a:r>
                      <a:endParaRPr lang="ru-RU" sz="1600">
                        <a:latin typeface="Calibri"/>
                        <a:ea typeface="Calibri"/>
                        <a:cs typeface="Times New Roman"/>
                      </a:endParaRPr>
                    </a:p>
                    <a:p>
                      <a:pPr>
                        <a:lnSpc>
                          <a:spcPct val="115000"/>
                        </a:lnSpc>
                        <a:spcAft>
                          <a:spcPts val="1000"/>
                        </a:spcAft>
                      </a:pPr>
                      <a:r>
                        <a:rPr lang="ru-RU" sz="1600">
                          <a:latin typeface="Times New Roman"/>
                          <a:ea typeface="Calibri"/>
                          <a:cs typeface="Times New Roman"/>
                        </a:rPr>
                        <a:t>+128-разр SSE</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+70</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a:ea typeface="Calibri"/>
                          <a:cs typeface="Times New Roman"/>
                        </a:rPr>
                        <a:t>5/11</a:t>
                      </a:r>
                      <a:endParaRPr lang="ru-RU" sz="1600">
                        <a:latin typeface="Calibri"/>
                        <a:ea typeface="Calibri"/>
                        <a:cs typeface="Times New Roman"/>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latin typeface="Times New Roman"/>
                          <a:ea typeface="Calibri"/>
                          <a:cs typeface="Times New Roman"/>
                        </a:rPr>
                        <a:t>64/32</a:t>
                      </a:r>
                      <a:endParaRPr lang="ru-RU" sz="16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F606C32F-4E32-4987-83C7-7F61C1E669BC}" type="slidenum">
              <a:rPr lang="ru-RU" sz="1600" smtClean="0"/>
              <a:pPr/>
              <a:t>19</a:t>
            </a:fld>
            <a:endParaRPr lang="ru-RU" sz="1600"/>
          </a:p>
        </p:txBody>
      </p:sp>
      <p:graphicFrame>
        <p:nvGraphicFramePr>
          <p:cNvPr id="3" name="Таблица 2"/>
          <p:cNvGraphicFramePr>
            <a:graphicFrameLocks noGrp="1"/>
          </p:cNvGraphicFramePr>
          <p:nvPr/>
        </p:nvGraphicFramePr>
        <p:xfrm>
          <a:off x="0" y="0"/>
          <a:ext cx="9144000" cy="5101100"/>
        </p:xfrm>
        <a:graphic>
          <a:graphicData uri="http://schemas.openxmlformats.org/drawingml/2006/table">
            <a:tbl>
              <a:tblPr/>
              <a:tblGrid>
                <a:gridCol w="1043608"/>
                <a:gridCol w="648072"/>
                <a:gridCol w="694667"/>
                <a:gridCol w="837852"/>
                <a:gridCol w="1035984"/>
                <a:gridCol w="1895993"/>
                <a:gridCol w="720080"/>
                <a:gridCol w="576064"/>
                <a:gridCol w="576064"/>
                <a:gridCol w="576064"/>
                <a:gridCol w="539552"/>
              </a:tblGrid>
              <a:tr h="1206453">
                <a:tc>
                  <a:txBody>
                    <a:bodyPr/>
                    <a:lstStyle/>
                    <a:p>
                      <a:pPr>
                        <a:lnSpc>
                          <a:spcPct val="115000"/>
                        </a:lnSpc>
                        <a:spcAft>
                          <a:spcPts val="1000"/>
                        </a:spcAft>
                      </a:pPr>
                      <a:r>
                        <a:rPr lang="ru-RU" sz="1400" dirty="0">
                          <a:latin typeface="Times New Roman" pitchFamily="18" charset="0"/>
                          <a:ea typeface="Calibri"/>
                          <a:cs typeface="Times New Roman" pitchFamily="18" charset="0"/>
                        </a:rPr>
                        <a:t>Модель</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Год начала выпуска</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Число транзист. на кристалле</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Макс тактовая частота, МГц</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Схема обработки данных</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Наличие кэш-памяти на кристалле</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Регистры</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Колич. Командв сист команд</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Колич </a:t>
                      </a:r>
                    </a:p>
                    <a:p>
                      <a:pPr>
                        <a:lnSpc>
                          <a:spcPct val="115000"/>
                        </a:lnSpc>
                        <a:spcAft>
                          <a:spcPts val="1000"/>
                        </a:spcAft>
                      </a:pPr>
                      <a:r>
                        <a:rPr lang="ru-RU" sz="1400">
                          <a:latin typeface="Times New Roman" pitchFamily="18" charset="0"/>
                          <a:ea typeface="Calibri"/>
                          <a:cs typeface="Times New Roman" pitchFamily="18" charset="0"/>
                        </a:rPr>
                        <a:t>конв / ступеней конв</a:t>
                      </a:r>
                    </a:p>
                  </a:txBody>
                  <a:tcPr marL="3308" marR="3308" marT="33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a:latin typeface="Times New Roman" pitchFamily="18" charset="0"/>
                          <a:ea typeface="Calibri"/>
                          <a:cs typeface="Times New Roman" pitchFamily="18" charset="0"/>
                        </a:rPr>
                        <a:t>Разр </a:t>
                      </a:r>
                    </a:p>
                    <a:p>
                      <a:pPr>
                        <a:lnSpc>
                          <a:spcPct val="115000"/>
                        </a:lnSpc>
                        <a:spcAft>
                          <a:spcPts val="1000"/>
                        </a:spcAft>
                      </a:pPr>
                      <a:r>
                        <a:rPr lang="ru-RU" sz="1400">
                          <a:latin typeface="Times New Roman" pitchFamily="18" charset="0"/>
                          <a:ea typeface="Calibri"/>
                          <a:cs typeface="Times New Roman" pitchFamily="18" charset="0"/>
                        </a:rPr>
                        <a:t>ШД</a:t>
                      </a:r>
                    </a:p>
                    <a:p>
                      <a:pPr>
                        <a:lnSpc>
                          <a:spcPct val="115000"/>
                        </a:lnSpc>
                        <a:spcAft>
                          <a:spcPts val="1000"/>
                        </a:spcAft>
                      </a:pPr>
                      <a:r>
                        <a:rPr lang="ru-RU" sz="1400">
                          <a:latin typeface="Times New Roman" pitchFamily="18" charset="0"/>
                          <a:ea typeface="Calibri"/>
                          <a:cs typeface="Times New Roman" pitchFamily="18" charset="0"/>
                        </a:rPr>
                        <a:t>/ША</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400" dirty="0">
                          <a:latin typeface="Times New Roman" pitchFamily="18" charset="0"/>
                          <a:ea typeface="Calibri"/>
                          <a:cs typeface="Times New Roman" pitchFamily="18" charset="0"/>
                        </a:rPr>
                        <a:t>Макс объем </a:t>
                      </a:r>
                      <a:r>
                        <a:rPr lang="ru-RU" sz="1400" dirty="0" err="1">
                          <a:latin typeface="Times New Roman" pitchFamily="18" charset="0"/>
                          <a:ea typeface="Calibri"/>
                          <a:cs typeface="Times New Roman" pitchFamily="18" charset="0"/>
                        </a:rPr>
                        <a:t>физ</a:t>
                      </a:r>
                      <a:r>
                        <a:rPr lang="ru-RU" sz="1400" dirty="0">
                          <a:latin typeface="Times New Roman" pitchFamily="18" charset="0"/>
                          <a:ea typeface="Calibri"/>
                          <a:cs typeface="Times New Roman" pitchFamily="18" charset="0"/>
                        </a:rPr>
                        <a:t> </a:t>
                      </a:r>
                      <a:r>
                        <a:rPr lang="ru-RU" sz="1400" dirty="0" err="1">
                          <a:latin typeface="Times New Roman" pitchFamily="18" charset="0"/>
                          <a:ea typeface="Calibri"/>
                          <a:cs typeface="Times New Roman" pitchFamily="18" charset="0"/>
                        </a:rPr>
                        <a:t>пам</a:t>
                      </a:r>
                      <a:r>
                        <a:rPr lang="ru-RU" sz="1400" dirty="0">
                          <a:latin typeface="Times New Roman" pitchFamily="18" charset="0"/>
                          <a:ea typeface="Calibri"/>
                          <a:cs typeface="Times New Roman" pitchFamily="18" charset="0"/>
                        </a:rPr>
                        <a:t> / </a:t>
                      </a:r>
                      <a:r>
                        <a:rPr lang="ru-RU" sz="1400" dirty="0" err="1">
                          <a:latin typeface="Times New Roman" pitchFamily="18" charset="0"/>
                          <a:ea typeface="Calibri"/>
                          <a:cs typeface="Times New Roman" pitchFamily="18" charset="0"/>
                        </a:rPr>
                        <a:t>вирт</a:t>
                      </a:r>
                      <a:r>
                        <a:rPr lang="ru-RU" sz="1400" dirty="0">
                          <a:latin typeface="Times New Roman" pitchFamily="18" charset="0"/>
                          <a:ea typeface="Calibri"/>
                          <a:cs typeface="Times New Roman" pitchFamily="18" charset="0"/>
                        </a:rPr>
                        <a:t> </a:t>
                      </a:r>
                      <a:r>
                        <a:rPr lang="ru-RU" sz="1400" dirty="0" err="1">
                          <a:latin typeface="Times New Roman" pitchFamily="18" charset="0"/>
                          <a:ea typeface="Calibri"/>
                          <a:cs typeface="Times New Roman" pitchFamily="18" charset="0"/>
                        </a:rPr>
                        <a:t>пам</a:t>
                      </a:r>
                      <a:endParaRPr lang="ru-RU" sz="1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6453">
                <a:tc>
                  <a:txBody>
                    <a:bodyPr/>
                    <a:lstStyle/>
                    <a:p>
                      <a:pPr>
                        <a:lnSpc>
                          <a:spcPct val="115000"/>
                        </a:lnSpc>
                        <a:spcAft>
                          <a:spcPts val="1000"/>
                        </a:spcAft>
                      </a:pPr>
                      <a:r>
                        <a:rPr lang="ru-RU" sz="1600" i="1" dirty="0" err="1">
                          <a:solidFill>
                            <a:srgbClr val="000000"/>
                          </a:solidFill>
                          <a:latin typeface="Times New Roman" pitchFamily="18" charset="0"/>
                          <a:ea typeface="Calibri"/>
                          <a:cs typeface="Times New Roman" pitchFamily="18" charset="0"/>
                        </a:rPr>
                        <a:t>Pentium</a:t>
                      </a:r>
                      <a:r>
                        <a:rPr lang="ru-RU" sz="1600" i="1" dirty="0">
                          <a:solidFill>
                            <a:srgbClr val="000000"/>
                          </a:solidFill>
                          <a:latin typeface="Times New Roman" pitchFamily="18" charset="0"/>
                          <a:ea typeface="Calibri"/>
                          <a:cs typeface="Times New Roman" pitchFamily="18" charset="0"/>
                        </a:rPr>
                        <a:t> </a:t>
                      </a:r>
                      <a:r>
                        <a:rPr lang="ru-RU" sz="1600" i="1" dirty="0" err="1">
                          <a:solidFill>
                            <a:srgbClr val="000000"/>
                          </a:solidFill>
                          <a:latin typeface="Times New Roman" pitchFamily="18" charset="0"/>
                          <a:ea typeface="Calibri"/>
                          <a:cs typeface="Times New Roman" pitchFamily="18" charset="0"/>
                        </a:rPr>
                        <a:t>Pro</a:t>
                      </a:r>
                      <a:r>
                        <a:rPr lang="ru-RU" sz="1600" i="1" dirty="0">
                          <a:solidFill>
                            <a:srgbClr val="000000"/>
                          </a:solidFill>
                          <a:latin typeface="Times New Roman" pitchFamily="18" charset="0"/>
                          <a:ea typeface="Calibri"/>
                          <a:cs typeface="Times New Roman" pitchFamily="18" charset="0"/>
                        </a:rPr>
                        <a:t> (ядро Р6)</a:t>
                      </a: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1995</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solidFill>
                            <a:srgbClr val="000000"/>
                          </a:solidFill>
                          <a:latin typeface="Times New Roman" pitchFamily="18" charset="0"/>
                          <a:ea typeface="Calibri"/>
                          <a:cs typeface="Times New Roman" pitchFamily="18" charset="0"/>
                        </a:rPr>
                        <a:t>5,5 </a:t>
                      </a:r>
                      <a:r>
                        <a:rPr lang="ru-RU" sz="1600" dirty="0" err="1">
                          <a:solidFill>
                            <a:srgbClr val="000000"/>
                          </a:solidFill>
                          <a:latin typeface="Times New Roman" pitchFamily="18" charset="0"/>
                          <a:ea typeface="Calibri"/>
                          <a:cs typeface="Times New Roman" pitchFamily="18" charset="0"/>
                        </a:rPr>
                        <a:t>млн</a:t>
                      </a: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solidFill>
                            <a:srgbClr val="000000"/>
                          </a:solidFill>
                          <a:latin typeface="Times New Roman" pitchFamily="18" charset="0"/>
                          <a:ea typeface="Calibri"/>
                          <a:cs typeface="Times New Roman" pitchFamily="18" charset="0"/>
                        </a:rPr>
                        <a:t>150-200 МГц</a:t>
                      </a: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Нет ММХ</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solidFill>
                            <a:srgbClr val="000000"/>
                          </a:solidFill>
                          <a:latin typeface="Times New Roman" pitchFamily="18" charset="0"/>
                          <a:ea typeface="Calibri"/>
                          <a:cs typeface="Times New Roman" pitchFamily="18" charset="0"/>
                        </a:rPr>
                        <a:t>Кэш1 -16 Кб (8 Кб – память </a:t>
                      </a:r>
                      <a:r>
                        <a:rPr lang="ru-RU" sz="1600" dirty="0" err="1">
                          <a:solidFill>
                            <a:srgbClr val="000000"/>
                          </a:solidFill>
                          <a:latin typeface="Times New Roman" pitchFamily="18" charset="0"/>
                          <a:ea typeface="Calibri"/>
                          <a:cs typeface="Times New Roman" pitchFamily="18" charset="0"/>
                        </a:rPr>
                        <a:t>к-д</a:t>
                      </a:r>
                      <a:r>
                        <a:rPr lang="ru-RU" sz="1600" dirty="0">
                          <a:solidFill>
                            <a:srgbClr val="000000"/>
                          </a:solidFill>
                          <a:latin typeface="Times New Roman" pitchFamily="18" charset="0"/>
                          <a:ea typeface="Calibri"/>
                          <a:cs typeface="Times New Roman" pitchFamily="18" charset="0"/>
                        </a:rPr>
                        <a:t> и </a:t>
                      </a:r>
                      <a:r>
                        <a:rPr lang="ru-RU" sz="1600" dirty="0" smtClean="0">
                          <a:solidFill>
                            <a:srgbClr val="000000"/>
                          </a:solidFill>
                          <a:latin typeface="Times New Roman" pitchFamily="18" charset="0"/>
                          <a:ea typeface="Calibri"/>
                          <a:cs typeface="Times New Roman" pitchFamily="18" charset="0"/>
                        </a:rPr>
                        <a:t/>
                      </a:r>
                      <a:br>
                        <a:rPr lang="ru-RU" sz="1600" dirty="0" smtClean="0">
                          <a:solidFill>
                            <a:srgbClr val="000000"/>
                          </a:solidFill>
                          <a:latin typeface="Times New Roman" pitchFamily="18" charset="0"/>
                          <a:ea typeface="Calibri"/>
                          <a:cs typeface="Times New Roman" pitchFamily="18" charset="0"/>
                        </a:rPr>
                      </a:br>
                      <a:r>
                        <a:rPr lang="ru-RU" sz="1600" dirty="0" smtClean="0">
                          <a:solidFill>
                            <a:srgbClr val="000000"/>
                          </a:solidFill>
                          <a:latin typeface="Times New Roman" pitchFamily="18" charset="0"/>
                          <a:ea typeface="Calibri"/>
                          <a:cs typeface="Times New Roman" pitchFamily="18" charset="0"/>
                        </a:rPr>
                        <a:t>8 </a:t>
                      </a:r>
                      <a:r>
                        <a:rPr lang="ru-RU" sz="1600" dirty="0">
                          <a:solidFill>
                            <a:srgbClr val="000000"/>
                          </a:solidFill>
                          <a:latin typeface="Times New Roman" pitchFamily="18" charset="0"/>
                          <a:ea typeface="Calibri"/>
                          <a:cs typeface="Times New Roman" pitchFamily="18" charset="0"/>
                        </a:rPr>
                        <a:t>Кб – память данных).</a:t>
                      </a:r>
                      <a:endParaRPr lang="ru-RU" sz="1600" dirty="0">
                        <a:latin typeface="Times New Roman" pitchFamily="18" charset="0"/>
                        <a:ea typeface="Calibri"/>
                        <a:cs typeface="Times New Roman" pitchFamily="18" charset="0"/>
                      </a:endParaRPr>
                    </a:p>
                    <a:p>
                      <a:pPr>
                        <a:lnSpc>
                          <a:spcPct val="115000"/>
                        </a:lnSpc>
                        <a:spcAft>
                          <a:spcPts val="1000"/>
                        </a:spcAft>
                      </a:pPr>
                      <a:r>
                        <a:rPr lang="ru-RU" sz="1600" dirty="0">
                          <a:solidFill>
                            <a:srgbClr val="000000"/>
                          </a:solidFill>
                          <a:latin typeface="Times New Roman" pitchFamily="18" charset="0"/>
                          <a:ea typeface="Calibri"/>
                          <a:cs typeface="Times New Roman" pitchFamily="18" charset="0"/>
                        </a:rPr>
                        <a:t>Кэш2 256-1024Кб</a:t>
                      </a: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nSpc>
                          <a:spcPct val="115000"/>
                        </a:lnSpc>
                        <a:spcAft>
                          <a:spcPts val="1000"/>
                        </a:spcAft>
                      </a:pPr>
                      <a:r>
                        <a:rPr lang="ru-RU" sz="1600">
                          <a:latin typeface="Times New Roman" pitchFamily="18" charset="0"/>
                          <a:ea typeface="Calibri"/>
                          <a:cs typeface="Times New Roman" pitchFamily="18" charset="0"/>
                        </a:rPr>
                        <a:t>Pentium4</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2000</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42 млн.</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solidFill>
                            <a:srgbClr val="222222"/>
                          </a:solidFill>
                          <a:latin typeface="Times New Roman" pitchFamily="18" charset="0"/>
                          <a:ea typeface="Calibri"/>
                          <a:cs typeface="Times New Roman" pitchFamily="18" charset="0"/>
                        </a:rPr>
                        <a:t>1,3—3,8 </a:t>
                      </a:r>
                      <a:r>
                        <a:rPr lang="ru-RU" sz="1600" u="sng">
                          <a:solidFill>
                            <a:srgbClr val="0B0080"/>
                          </a:solidFill>
                          <a:latin typeface="Times New Roman" pitchFamily="18" charset="0"/>
                          <a:ea typeface="Calibri"/>
                          <a:cs typeface="Times New Roman" pitchFamily="18" charset="0"/>
                          <a:hlinkClick r:id="rId2"/>
                        </a:rPr>
                        <a:t>ГГц</a:t>
                      </a: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 // ---</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 // ---</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 // ---</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+144</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9/31</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64/32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6453">
                <a:tc>
                  <a:txBody>
                    <a:bodyPr/>
                    <a:lstStyle/>
                    <a:p>
                      <a:pPr>
                        <a:lnSpc>
                          <a:spcPct val="115000"/>
                        </a:lnSpc>
                        <a:spcAft>
                          <a:spcPts val="1000"/>
                        </a:spcAft>
                      </a:pPr>
                      <a:r>
                        <a:rPr lang="ru-RU" sz="1600" b="1">
                          <a:solidFill>
                            <a:srgbClr val="222222"/>
                          </a:solidFill>
                          <a:latin typeface="Times New Roman" pitchFamily="18" charset="0"/>
                          <a:ea typeface="Calibri"/>
                          <a:cs typeface="Times New Roman" pitchFamily="18" charset="0"/>
                        </a:rPr>
                        <a:t>Pentium D </a:t>
                      </a:r>
                      <a:endParaRPr lang="ru-RU" sz="1600">
                        <a:latin typeface="Times New Roman" pitchFamily="18" charset="0"/>
                        <a:ea typeface="Calibri"/>
                        <a:cs typeface="Times New Roman" pitchFamily="18" charset="0"/>
                      </a:endParaRPr>
                    </a:p>
                    <a:p>
                      <a:pPr>
                        <a:lnSpc>
                          <a:spcPct val="115000"/>
                        </a:lnSpc>
                        <a:spcAft>
                          <a:spcPts val="1000"/>
                        </a:spcAft>
                      </a:pPr>
                      <a:r>
                        <a:rPr lang="ru-RU" sz="1600" b="1">
                          <a:solidFill>
                            <a:srgbClr val="222222"/>
                          </a:solidFill>
                          <a:latin typeface="Times New Roman" pitchFamily="18" charset="0"/>
                          <a:ea typeface="Calibri"/>
                          <a:cs typeface="Times New Roman" pitchFamily="18" charset="0"/>
                        </a:rPr>
                        <a:t>2 ядра</a:t>
                      </a: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solidFill>
                            <a:srgbClr val="222222"/>
                          </a:solidFill>
                          <a:latin typeface="Times New Roman" pitchFamily="18" charset="0"/>
                          <a:ea typeface="Calibri"/>
                          <a:cs typeface="Times New Roman" pitchFamily="18" charset="0"/>
                        </a:rPr>
                        <a:t>2005 </a:t>
                      </a: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a:latin typeface="Times New Roman" pitchFamily="18" charset="0"/>
                          <a:ea typeface="Calibri"/>
                          <a:cs typeface="Times New Roman" pitchFamily="18" charset="0"/>
                        </a:rPr>
                        <a:t>800 МГц</a:t>
                      </a: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dirty="0">
                          <a:solidFill>
                            <a:srgbClr val="000000"/>
                          </a:solidFill>
                          <a:latin typeface="Times New Roman" pitchFamily="18" charset="0"/>
                          <a:ea typeface="Calibri"/>
                          <a:cs typeface="Times New Roman" pitchFamily="18" charset="0"/>
                        </a:rPr>
                        <a:t>Кэш1 -16 Кб (8 Кб – память </a:t>
                      </a:r>
                      <a:r>
                        <a:rPr lang="ru-RU" sz="1600" dirty="0" err="1">
                          <a:solidFill>
                            <a:srgbClr val="000000"/>
                          </a:solidFill>
                          <a:latin typeface="Times New Roman" pitchFamily="18" charset="0"/>
                          <a:ea typeface="Calibri"/>
                          <a:cs typeface="Times New Roman" pitchFamily="18" charset="0"/>
                        </a:rPr>
                        <a:t>к-д</a:t>
                      </a:r>
                      <a:r>
                        <a:rPr lang="ru-RU" sz="1600" dirty="0">
                          <a:solidFill>
                            <a:srgbClr val="000000"/>
                          </a:solidFill>
                          <a:latin typeface="Times New Roman" pitchFamily="18" charset="0"/>
                          <a:ea typeface="Calibri"/>
                          <a:cs typeface="Times New Roman" pitchFamily="18" charset="0"/>
                        </a:rPr>
                        <a:t> и </a:t>
                      </a:r>
                      <a:r>
                        <a:rPr lang="ru-RU" sz="1600" dirty="0" smtClean="0">
                          <a:solidFill>
                            <a:srgbClr val="000000"/>
                          </a:solidFill>
                          <a:latin typeface="Times New Roman" pitchFamily="18" charset="0"/>
                          <a:ea typeface="Calibri"/>
                          <a:cs typeface="Times New Roman" pitchFamily="18" charset="0"/>
                        </a:rPr>
                        <a:t/>
                      </a:r>
                      <a:br>
                        <a:rPr lang="ru-RU" sz="1600" dirty="0" smtClean="0">
                          <a:solidFill>
                            <a:srgbClr val="000000"/>
                          </a:solidFill>
                          <a:latin typeface="Times New Roman" pitchFamily="18" charset="0"/>
                          <a:ea typeface="Calibri"/>
                          <a:cs typeface="Times New Roman" pitchFamily="18" charset="0"/>
                        </a:rPr>
                      </a:br>
                      <a:r>
                        <a:rPr lang="ru-RU" sz="1600" dirty="0" smtClean="0">
                          <a:solidFill>
                            <a:srgbClr val="000000"/>
                          </a:solidFill>
                          <a:latin typeface="Times New Roman" pitchFamily="18" charset="0"/>
                          <a:ea typeface="Calibri"/>
                          <a:cs typeface="Times New Roman" pitchFamily="18" charset="0"/>
                        </a:rPr>
                        <a:t>8 </a:t>
                      </a:r>
                      <a:r>
                        <a:rPr lang="ru-RU" sz="1600" dirty="0">
                          <a:solidFill>
                            <a:srgbClr val="000000"/>
                          </a:solidFill>
                          <a:latin typeface="Times New Roman" pitchFamily="18" charset="0"/>
                          <a:ea typeface="Calibri"/>
                          <a:cs typeface="Times New Roman" pitchFamily="18" charset="0"/>
                        </a:rPr>
                        <a:t>Кб – память данных).</a:t>
                      </a:r>
                      <a:endParaRPr lang="ru-RU" sz="1600" dirty="0">
                        <a:latin typeface="Times New Roman" pitchFamily="18" charset="0"/>
                        <a:ea typeface="Calibri"/>
                        <a:cs typeface="Times New Roman" pitchFamily="18" charset="0"/>
                      </a:endParaRPr>
                    </a:p>
                    <a:p>
                      <a:pPr>
                        <a:lnSpc>
                          <a:spcPct val="115000"/>
                        </a:lnSpc>
                        <a:spcAft>
                          <a:spcPts val="1000"/>
                        </a:spcAft>
                      </a:pPr>
                      <a:r>
                        <a:rPr lang="ru-RU" sz="1600" dirty="0">
                          <a:solidFill>
                            <a:srgbClr val="000000"/>
                          </a:solidFill>
                          <a:latin typeface="Times New Roman" pitchFamily="18" charset="0"/>
                          <a:ea typeface="Calibri"/>
                          <a:cs typeface="Times New Roman" pitchFamily="18" charset="0"/>
                        </a:rPr>
                        <a:t>Кэш2 256-1024Кб</a:t>
                      </a: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a:latin typeface="Times New Roman" pitchFamily="18" charset="0"/>
                        <a:ea typeface="Calibri"/>
                        <a:cs typeface="Times New Roman" pitchFamily="18" charset="0"/>
                      </a:endParaRPr>
                    </a:p>
                  </a:txBody>
                  <a:tcPr marL="3308" marR="3308" marT="33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ru-RU" sz="1600" b="1">
                          <a:latin typeface="Times New Roman" pitchFamily="18" charset="0"/>
                          <a:ea typeface="Calibri"/>
                          <a:cs typeface="Times New Roman" pitchFamily="18" charset="0"/>
                        </a:rPr>
                        <a:t>64 / 64</a:t>
                      </a:r>
                      <a:endParaRPr lang="ru-RU" sz="16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ru-RU"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692696"/>
            <a:ext cx="8208912" cy="3662541"/>
          </a:xfrm>
          <a:prstGeom prst="rect">
            <a:avLst/>
          </a:prstGeom>
          <a:noFill/>
        </p:spPr>
        <p:txBody>
          <a:bodyPr wrap="square" rtlCol="0">
            <a:spAutoFit/>
          </a:bodyPr>
          <a:lstStyle/>
          <a:p>
            <a:r>
              <a:rPr lang="ru-RU" sz="3200" b="1" dirty="0"/>
              <a:t>Принципы фон </a:t>
            </a:r>
            <a:r>
              <a:rPr lang="ru-RU" sz="3200" b="1" dirty="0" smtClean="0"/>
              <a:t>Неймана</a:t>
            </a:r>
          </a:p>
          <a:p>
            <a:endParaRPr lang="ru-RU" sz="3200" b="1" dirty="0" smtClean="0"/>
          </a:p>
          <a:p>
            <a:pPr>
              <a:buFont typeface="Arial" pitchFamily="34" charset="0"/>
              <a:buChar char="•"/>
            </a:pPr>
            <a:r>
              <a:rPr lang="ru-RU" sz="2400" b="1" dirty="0" smtClean="0"/>
              <a:t>Двоичное кодирование</a:t>
            </a:r>
          </a:p>
          <a:p>
            <a:pPr>
              <a:buFont typeface="Arial" pitchFamily="34" charset="0"/>
              <a:buChar char="•"/>
            </a:pPr>
            <a:r>
              <a:rPr lang="ru-RU" sz="2400" b="1" dirty="0" smtClean="0"/>
              <a:t>Программное </a:t>
            </a:r>
            <a:r>
              <a:rPr lang="ru-RU" sz="2400" b="1" dirty="0"/>
              <a:t>управление </a:t>
            </a:r>
            <a:r>
              <a:rPr lang="ru-RU" sz="2400" b="1" dirty="0" smtClean="0"/>
              <a:t>ЭВМ (концепция хранимой в памяти программы</a:t>
            </a:r>
            <a:r>
              <a:rPr lang="en-US" sz="2400" b="1" dirty="0" smtClean="0"/>
              <a:t>)</a:t>
            </a:r>
            <a:endParaRPr lang="ru-RU" sz="2400" b="1" dirty="0" smtClean="0"/>
          </a:p>
          <a:p>
            <a:pPr>
              <a:buFont typeface="Arial" pitchFamily="34" charset="0"/>
              <a:buChar char="•"/>
            </a:pPr>
            <a:r>
              <a:rPr lang="ru-RU" sz="2400" b="1" dirty="0" smtClean="0"/>
              <a:t> Принцип однородности памяти</a:t>
            </a:r>
            <a:r>
              <a:rPr lang="ru-RU" sz="2400" dirty="0" smtClean="0"/>
              <a:t> </a:t>
            </a:r>
            <a:r>
              <a:rPr lang="ru-RU" sz="2400" b="1" dirty="0" smtClean="0"/>
              <a:t> (возможность условного перехода)</a:t>
            </a:r>
            <a:endParaRPr lang="ru-RU" sz="2400" dirty="0" smtClean="0"/>
          </a:p>
          <a:p>
            <a:pPr>
              <a:buFont typeface="Arial" pitchFamily="34" charset="0"/>
              <a:buChar char="•"/>
            </a:pPr>
            <a:r>
              <a:rPr lang="ru-RU" sz="2400" b="1" dirty="0" smtClean="0"/>
              <a:t>Принцип </a:t>
            </a:r>
            <a:r>
              <a:rPr lang="ru-RU" sz="2400" b="1" dirty="0" err="1" smtClean="0"/>
              <a:t>адресности</a:t>
            </a:r>
            <a:endParaRPr lang="ru-RU" sz="2400" b="1" dirty="0" smtClean="0"/>
          </a:p>
          <a:p>
            <a:pPr>
              <a:buFont typeface="Arial" pitchFamily="34" charset="0"/>
              <a:buChar char="•"/>
            </a:pPr>
            <a:endParaRPr lang="ru-RU" sz="2400"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2</a:t>
            </a:fld>
            <a:endParaRPr lang="ru-RU"/>
          </a:p>
        </p:txBody>
      </p:sp>
    </p:spTree>
    <p:extLst>
      <p:ext uri="{BB962C8B-B14F-4D97-AF65-F5344CB8AC3E}">
        <p14:creationId xmlns="" xmlns:p14="http://schemas.microsoft.com/office/powerpoint/2010/main" val="3164646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7744" y="332656"/>
            <a:ext cx="4464496" cy="461665"/>
          </a:xfrm>
          <a:prstGeom prst="rect">
            <a:avLst/>
          </a:prstGeom>
          <a:noFill/>
        </p:spPr>
        <p:txBody>
          <a:bodyPr wrap="square" rtlCol="0">
            <a:spAutoFit/>
          </a:bodyPr>
          <a:lstStyle/>
          <a:p>
            <a:r>
              <a:rPr lang="ru-RU" sz="2400" b="1" dirty="0" smtClean="0"/>
              <a:t>Структура  ЭВМ  фон Неймана</a:t>
            </a:r>
            <a:endParaRPr lang="ru-RU" sz="2400" b="1" dirty="0"/>
          </a:p>
        </p:txBody>
      </p:sp>
      <p:pic>
        <p:nvPicPr>
          <p:cNvPr id="2054" name="Picture 6"/>
          <p:cNvPicPr>
            <a:picLocks noChangeAspect="1" noChangeArrowheads="1"/>
          </p:cNvPicPr>
          <p:nvPr/>
        </p:nvPicPr>
        <p:blipFill>
          <a:blip r:embed="rId3" cstate="print"/>
          <a:srcRect/>
          <a:stretch>
            <a:fillRect/>
          </a:stretch>
        </p:blipFill>
        <p:spPr bwMode="auto">
          <a:xfrm>
            <a:off x="404813" y="1004888"/>
            <a:ext cx="8334375" cy="4848225"/>
          </a:xfrm>
          <a:prstGeom prst="rect">
            <a:avLst/>
          </a:prstGeom>
          <a:noFill/>
          <a:ln w="9525">
            <a:noFill/>
            <a:miter lim="800000"/>
            <a:headEnd/>
            <a:tailEnd/>
          </a:ln>
        </p:spPr>
      </p:pic>
      <p:sp>
        <p:nvSpPr>
          <p:cNvPr id="4" name="Номер слайда 3"/>
          <p:cNvSpPr>
            <a:spLocks noGrp="1"/>
          </p:cNvSpPr>
          <p:nvPr>
            <p:ph type="sldNum" sz="quarter" idx="12"/>
          </p:nvPr>
        </p:nvSpPr>
        <p:spPr/>
        <p:txBody>
          <a:bodyPr/>
          <a:lstStyle/>
          <a:p>
            <a:fld id="{F606C32F-4E32-4987-83C7-7F61C1E669BC}" type="slidenum">
              <a:rPr lang="ru-RU" smtClean="0"/>
              <a:pPr/>
              <a:t>3</a:t>
            </a:fld>
            <a:endParaRPr lang="ru-RU"/>
          </a:p>
        </p:txBody>
      </p:sp>
    </p:spTree>
    <p:extLst>
      <p:ext uri="{BB962C8B-B14F-4D97-AF65-F5344CB8AC3E}">
        <p14:creationId xmlns:p14="http://schemas.microsoft.com/office/powerpoint/2010/main" xmlns="" val="3754130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39552" y="260648"/>
            <a:ext cx="6334125" cy="6257925"/>
          </a:xfrm>
          <a:prstGeom prst="rect">
            <a:avLst/>
          </a:prstGeom>
          <a:noFill/>
          <a:ln w="9525">
            <a:noFill/>
            <a:miter lim="800000"/>
            <a:headEnd/>
            <a:tailEnd/>
          </a:ln>
        </p:spPr>
      </p:pic>
      <p:sp>
        <p:nvSpPr>
          <p:cNvPr id="3" name="TextBox 2"/>
          <p:cNvSpPr txBox="1"/>
          <p:nvPr/>
        </p:nvSpPr>
        <p:spPr>
          <a:xfrm>
            <a:off x="6732240" y="908720"/>
            <a:ext cx="2411760" cy="1200329"/>
          </a:xfrm>
          <a:prstGeom prst="rect">
            <a:avLst/>
          </a:prstGeom>
          <a:noFill/>
        </p:spPr>
        <p:txBody>
          <a:bodyPr wrap="square" rtlCol="0">
            <a:spAutoFit/>
          </a:bodyPr>
          <a:lstStyle/>
          <a:p>
            <a:r>
              <a:rPr lang="ru-RU" b="1" dirty="0" smtClean="0"/>
              <a:t>Цикл тракта данных:</a:t>
            </a:r>
          </a:p>
          <a:p>
            <a:pPr>
              <a:buFont typeface="Arial" pitchFamily="34" charset="0"/>
              <a:buChar char="•"/>
            </a:pPr>
            <a:r>
              <a:rPr lang="ru-RU" b="1" dirty="0" smtClean="0"/>
              <a:t>выборка</a:t>
            </a:r>
          </a:p>
          <a:p>
            <a:pPr>
              <a:buFont typeface="Arial" pitchFamily="34" charset="0"/>
              <a:buChar char="•"/>
            </a:pPr>
            <a:r>
              <a:rPr lang="ru-RU" b="1" dirty="0" smtClean="0"/>
              <a:t>декодирование </a:t>
            </a:r>
          </a:p>
          <a:p>
            <a:pPr>
              <a:buFont typeface="Arial" pitchFamily="34" charset="0"/>
              <a:buChar char="•"/>
            </a:pPr>
            <a:r>
              <a:rPr lang="ru-RU" b="1" dirty="0" smtClean="0"/>
              <a:t>исполнение</a:t>
            </a:r>
            <a:endParaRPr lang="ru-RU"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4</a:t>
            </a:fld>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Рисунок 3" descr="Структурная схема базовой модели персональной ЭВМ">
            <a:hlinkClick r:id="rId3"/>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9592" y="620688"/>
            <a:ext cx="6912768" cy="4752528"/>
          </a:xfrm>
          <a:prstGeom prst="rect">
            <a:avLst/>
          </a:prstGeom>
          <a:noFill/>
          <a:ln>
            <a:noFill/>
          </a:ln>
        </p:spPr>
      </p:pic>
      <p:sp>
        <p:nvSpPr>
          <p:cNvPr id="5" name="Прямоугольник 4"/>
          <p:cNvSpPr/>
          <p:nvPr/>
        </p:nvSpPr>
        <p:spPr>
          <a:xfrm>
            <a:off x="827584" y="6237312"/>
            <a:ext cx="7272808" cy="369332"/>
          </a:xfrm>
          <a:prstGeom prst="rect">
            <a:avLst/>
          </a:prstGeom>
        </p:spPr>
        <p:txBody>
          <a:bodyPr wrap="square">
            <a:spAutoFit/>
          </a:bodyPr>
          <a:lstStyle/>
          <a:p>
            <a:r>
              <a:rPr lang="ru-RU" dirty="0"/>
              <a:t>Структурная схема базовой модели персональной </a:t>
            </a:r>
            <a:r>
              <a:rPr lang="ru-RU" dirty="0" smtClean="0"/>
              <a:t>ЭВМ  </a:t>
            </a:r>
            <a:r>
              <a:rPr lang="en-US" dirty="0" err="1" smtClean="0"/>
              <a:t>i</a:t>
            </a:r>
            <a:r>
              <a:rPr lang="ru-RU" dirty="0" smtClean="0"/>
              <a:t>8086</a:t>
            </a:r>
            <a:endParaRPr lang="ru-RU" dirty="0"/>
          </a:p>
        </p:txBody>
      </p:sp>
      <p:sp>
        <p:nvSpPr>
          <p:cNvPr id="6" name="TextBox 5"/>
          <p:cNvSpPr txBox="1"/>
          <p:nvPr/>
        </p:nvSpPr>
        <p:spPr>
          <a:xfrm>
            <a:off x="6156176" y="4149080"/>
            <a:ext cx="288032" cy="369332"/>
          </a:xfrm>
          <a:prstGeom prst="rect">
            <a:avLst/>
          </a:prstGeom>
          <a:noFill/>
        </p:spPr>
        <p:txBody>
          <a:bodyPr wrap="square" rtlCol="0">
            <a:spAutoFit/>
          </a:bodyPr>
          <a:lstStyle/>
          <a:p>
            <a:r>
              <a:rPr lang="ru-RU" dirty="0" err="1" smtClean="0"/>
              <a:t>д</a:t>
            </a:r>
            <a:endParaRPr lang="ru-RU" dirty="0"/>
          </a:p>
        </p:txBody>
      </p:sp>
      <p:sp>
        <p:nvSpPr>
          <p:cNvPr id="7" name="Номер слайда 6"/>
          <p:cNvSpPr>
            <a:spLocks noGrp="1"/>
          </p:cNvSpPr>
          <p:nvPr>
            <p:ph type="sldNum" sz="quarter" idx="12"/>
          </p:nvPr>
        </p:nvSpPr>
        <p:spPr/>
        <p:txBody>
          <a:bodyPr/>
          <a:lstStyle/>
          <a:p>
            <a:fld id="{F606C32F-4E32-4987-83C7-7F61C1E669BC}" type="slidenum">
              <a:rPr lang="ru-RU" smtClean="0"/>
              <a:pPr/>
              <a:t>5</a:t>
            </a:fld>
            <a:endParaRPr lang="ru-RU"/>
          </a:p>
        </p:txBody>
      </p:sp>
    </p:spTree>
    <p:extLst>
      <p:ext uri="{BB962C8B-B14F-4D97-AF65-F5344CB8AC3E}">
        <p14:creationId xmlns:p14="http://schemas.microsoft.com/office/powerpoint/2010/main" xmlns="" val="15085551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Программная модель ЦП 8086"/>
          <p:cNvPicPr/>
          <p:nvPr/>
        </p:nvPicPr>
        <p:blipFill>
          <a:blip r:embed="rId2" cstate="print"/>
          <a:srcRect/>
          <a:stretch>
            <a:fillRect/>
          </a:stretch>
        </p:blipFill>
        <p:spPr bwMode="auto">
          <a:xfrm>
            <a:off x="899592" y="1052736"/>
            <a:ext cx="6264696" cy="4680520"/>
          </a:xfrm>
          <a:prstGeom prst="rect">
            <a:avLst/>
          </a:prstGeom>
          <a:noFill/>
          <a:ln w="9525">
            <a:noFill/>
            <a:miter lim="800000"/>
            <a:headEnd/>
            <a:tailEnd/>
          </a:ln>
        </p:spPr>
      </p:pic>
      <p:sp>
        <p:nvSpPr>
          <p:cNvPr id="3" name="TextBox 2"/>
          <p:cNvSpPr txBox="1"/>
          <p:nvPr/>
        </p:nvSpPr>
        <p:spPr>
          <a:xfrm>
            <a:off x="1763688" y="260648"/>
            <a:ext cx="5184576" cy="461665"/>
          </a:xfrm>
          <a:prstGeom prst="rect">
            <a:avLst/>
          </a:prstGeom>
          <a:noFill/>
        </p:spPr>
        <p:txBody>
          <a:bodyPr wrap="square" rtlCol="0">
            <a:spAutoFit/>
          </a:bodyPr>
          <a:lstStyle/>
          <a:p>
            <a:r>
              <a:rPr lang="ru-RU" sz="2400" b="1" dirty="0" smtClean="0"/>
              <a:t>Программная модель ЦП </a:t>
            </a:r>
            <a:r>
              <a:rPr lang="en-US" sz="2400" b="1" dirty="0" err="1" smtClean="0"/>
              <a:t>i</a:t>
            </a:r>
            <a:r>
              <a:rPr lang="ru-RU" sz="2400" b="1" dirty="0" smtClean="0"/>
              <a:t>8086</a:t>
            </a:r>
            <a:endParaRPr lang="ru-RU" sz="2400" b="1" dirty="0"/>
          </a:p>
        </p:txBody>
      </p:sp>
      <p:sp>
        <p:nvSpPr>
          <p:cNvPr id="4" name="Номер слайда 3"/>
          <p:cNvSpPr>
            <a:spLocks noGrp="1"/>
          </p:cNvSpPr>
          <p:nvPr>
            <p:ph type="sldNum" sz="quarter" idx="12"/>
          </p:nvPr>
        </p:nvSpPr>
        <p:spPr/>
        <p:txBody>
          <a:bodyPr/>
          <a:lstStyle/>
          <a:p>
            <a:fld id="{F606C32F-4E32-4987-83C7-7F61C1E669BC}" type="slidenum">
              <a:rPr lang="ru-RU" smtClean="0"/>
              <a:pPr/>
              <a:t>6</a:t>
            </a:fld>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640960" cy="5355312"/>
          </a:xfrm>
          <a:prstGeom prst="rect">
            <a:avLst/>
          </a:prstGeom>
          <a:noFill/>
        </p:spPr>
        <p:txBody>
          <a:bodyPr wrap="square" rtlCol="0">
            <a:spAutoFit/>
          </a:bodyPr>
          <a:lstStyle/>
          <a:p>
            <a:r>
              <a:rPr lang="en-US" dirty="0" smtClean="0"/>
              <a:t>		</a:t>
            </a:r>
            <a:r>
              <a:rPr lang="en-US" b="1" dirty="0" err="1" smtClean="0"/>
              <a:t>i</a:t>
            </a:r>
            <a:r>
              <a:rPr lang="ru-RU" b="1" dirty="0" smtClean="0"/>
              <a:t>80286</a:t>
            </a:r>
            <a:endParaRPr lang="en-US" b="1" dirty="0" smtClean="0"/>
          </a:p>
          <a:p>
            <a:r>
              <a:rPr lang="ru-RU" dirty="0" smtClean="0"/>
              <a:t>14 </a:t>
            </a:r>
            <a:r>
              <a:rPr lang="ru-RU" i="1" dirty="0" smtClean="0"/>
              <a:t>регистров</a:t>
            </a:r>
            <a:r>
              <a:rPr lang="ru-RU" dirty="0" smtClean="0"/>
              <a:t> ЦП 8086, пять новых </a:t>
            </a:r>
            <a:r>
              <a:rPr lang="ru-RU" i="1" dirty="0" smtClean="0"/>
              <a:t>регистров</a:t>
            </a:r>
            <a:r>
              <a:rPr lang="ru-RU" dirty="0" smtClean="0"/>
              <a:t>:</a:t>
            </a:r>
            <a:endParaRPr lang="en-US" dirty="0" smtClean="0"/>
          </a:p>
          <a:p>
            <a:pPr lvl="0">
              <a:buFont typeface="Arial" pitchFamily="34" charset="0"/>
              <a:buChar char="•"/>
            </a:pPr>
            <a:r>
              <a:rPr lang="ru-RU" dirty="0" smtClean="0"/>
              <a:t>GDTR - 40-разрядный </a:t>
            </a:r>
            <a:r>
              <a:rPr lang="ru-RU" i="1" dirty="0" smtClean="0"/>
              <a:t>регистр</a:t>
            </a:r>
            <a:r>
              <a:rPr lang="ru-RU" dirty="0" smtClean="0"/>
              <a:t> определяет размер и положение глобальной </a:t>
            </a:r>
            <a:r>
              <a:rPr lang="ru-RU" i="1" dirty="0" smtClean="0"/>
              <a:t>дескрипторной таблицы</a:t>
            </a:r>
            <a:r>
              <a:rPr lang="ru-RU" dirty="0" smtClean="0"/>
              <a:t> ;</a:t>
            </a:r>
          </a:p>
          <a:p>
            <a:pPr lvl="0">
              <a:buFont typeface="Arial" pitchFamily="34" charset="0"/>
              <a:buChar char="•"/>
            </a:pPr>
            <a:r>
              <a:rPr lang="ru-RU" dirty="0" smtClean="0"/>
              <a:t>LDTR - 16-разрядный </a:t>
            </a:r>
            <a:r>
              <a:rPr lang="ru-RU" i="1" dirty="0" smtClean="0"/>
              <a:t>регистр</a:t>
            </a:r>
            <a:r>
              <a:rPr lang="ru-RU" dirty="0" smtClean="0"/>
              <a:t> определяет базовый адрес локальной </a:t>
            </a:r>
            <a:r>
              <a:rPr lang="ru-RU" i="1" dirty="0" smtClean="0"/>
              <a:t>дескрипторной таблицы</a:t>
            </a:r>
            <a:r>
              <a:rPr lang="ru-RU" dirty="0" smtClean="0"/>
              <a:t> ;</a:t>
            </a:r>
          </a:p>
          <a:p>
            <a:pPr lvl="0">
              <a:buFont typeface="Arial" pitchFamily="34" charset="0"/>
              <a:buChar char="•"/>
            </a:pPr>
            <a:r>
              <a:rPr lang="ru-RU" dirty="0" smtClean="0"/>
              <a:t>IDTR - 40-разрядный </a:t>
            </a:r>
            <a:r>
              <a:rPr lang="ru-RU" i="1" dirty="0" smtClean="0"/>
              <a:t>регистр</a:t>
            </a:r>
            <a:r>
              <a:rPr lang="ru-RU" dirty="0" smtClean="0"/>
              <a:t> определяет начало и размер </a:t>
            </a:r>
            <a:r>
              <a:rPr lang="ru-RU" i="1" dirty="0" smtClean="0"/>
              <a:t>таблицы векторов прерываний</a:t>
            </a:r>
            <a:r>
              <a:rPr lang="ru-RU" dirty="0" smtClean="0"/>
              <a:t>;</a:t>
            </a:r>
          </a:p>
          <a:p>
            <a:pPr lvl="0">
              <a:buFont typeface="Arial" pitchFamily="34" charset="0"/>
              <a:buChar char="•"/>
            </a:pPr>
            <a:r>
              <a:rPr lang="ru-RU" i="1" dirty="0" smtClean="0"/>
              <a:t>MSW</a:t>
            </a:r>
            <a:r>
              <a:rPr lang="ru-RU" dirty="0" smtClean="0"/>
              <a:t> - слово состояния программы (, если флаг PE = 1 в </a:t>
            </a:r>
            <a:r>
              <a:rPr lang="ru-RU" i="1" dirty="0" smtClean="0"/>
              <a:t>MSW</a:t>
            </a:r>
            <a:r>
              <a:rPr lang="ru-RU" dirty="0" smtClean="0"/>
              <a:t>, то процессор переключается в </a:t>
            </a:r>
            <a:r>
              <a:rPr lang="ru-RU" i="1" dirty="0" smtClean="0"/>
              <a:t>защищенный режим</a:t>
            </a:r>
            <a:r>
              <a:rPr lang="ru-RU" dirty="0" smtClean="0"/>
              <a:t> ).;</a:t>
            </a:r>
          </a:p>
          <a:p>
            <a:pPr lvl="0">
              <a:buFont typeface="Arial" pitchFamily="34" charset="0"/>
              <a:buChar char="•"/>
            </a:pPr>
            <a:r>
              <a:rPr lang="ru-RU" dirty="0" smtClean="0"/>
              <a:t>TR - 16-разрядный </a:t>
            </a:r>
            <a:r>
              <a:rPr lang="ru-RU" i="1" dirty="0" smtClean="0"/>
              <a:t>регистр</a:t>
            </a:r>
            <a:r>
              <a:rPr lang="ru-RU" dirty="0" smtClean="0"/>
              <a:t> содержит </a:t>
            </a:r>
            <a:r>
              <a:rPr lang="ru-RU" i="1" dirty="0" smtClean="0"/>
              <a:t>селектор</a:t>
            </a:r>
            <a:r>
              <a:rPr lang="ru-RU" dirty="0" smtClean="0"/>
              <a:t> </a:t>
            </a:r>
            <a:r>
              <a:rPr lang="ru-RU" i="1" dirty="0" smtClean="0"/>
              <a:t>сегмента</a:t>
            </a:r>
            <a:r>
              <a:rPr lang="ru-RU" dirty="0" smtClean="0"/>
              <a:t> состояния задачи, используется для многозадачности,</a:t>
            </a:r>
            <a:endParaRPr lang="en-US" dirty="0" smtClean="0"/>
          </a:p>
          <a:p>
            <a:endParaRPr lang="en-US" dirty="0" smtClean="0"/>
          </a:p>
          <a:p>
            <a:r>
              <a:rPr lang="ru-RU" dirty="0" smtClean="0"/>
              <a:t>и шесть программно недоступных </a:t>
            </a:r>
            <a:r>
              <a:rPr lang="ru-RU" i="1" dirty="0" smtClean="0"/>
              <a:t>регистров</a:t>
            </a:r>
            <a:r>
              <a:rPr lang="ru-RU" dirty="0" smtClean="0"/>
              <a:t>, связанных с CS, DS, ES, SS, GDTR, IDTR.</a:t>
            </a:r>
          </a:p>
          <a:p>
            <a:r>
              <a:rPr lang="en-US" b="1" i="1" dirty="0" smtClean="0"/>
              <a:t>		</a:t>
            </a:r>
          </a:p>
          <a:p>
            <a:r>
              <a:rPr lang="en-US" b="1" i="1" dirty="0" smtClean="0"/>
              <a:t>		</a:t>
            </a:r>
            <a:r>
              <a:rPr lang="ru-RU" b="1" i="1" dirty="0" smtClean="0"/>
              <a:t>Режимы работы</a:t>
            </a:r>
          </a:p>
          <a:p>
            <a:pPr lvl="0">
              <a:buFont typeface="Arial" pitchFamily="34" charset="0"/>
              <a:buChar char="•"/>
            </a:pPr>
            <a:r>
              <a:rPr lang="ru-RU" i="1" dirty="0" smtClean="0"/>
              <a:t>режим реального адреса</a:t>
            </a:r>
            <a:r>
              <a:rPr lang="ru-RU" dirty="0" smtClean="0"/>
              <a:t> (режим эмуляции 8086) </a:t>
            </a:r>
            <a:endParaRPr lang="en-US" dirty="0" smtClean="0"/>
          </a:p>
          <a:p>
            <a:pPr lvl="0">
              <a:buFont typeface="Arial" pitchFamily="34" charset="0"/>
              <a:buChar char="•"/>
            </a:pPr>
            <a:r>
              <a:rPr lang="ru-RU" i="1" dirty="0" smtClean="0"/>
              <a:t>защищенный режим</a:t>
            </a:r>
            <a:endParaRPr lang="ru-RU" dirty="0" smtClean="0"/>
          </a:p>
          <a:p>
            <a:endParaRPr lang="ru-RU" dirty="0"/>
          </a:p>
        </p:txBody>
      </p:sp>
      <p:sp>
        <p:nvSpPr>
          <p:cNvPr id="3" name="Номер слайда 2"/>
          <p:cNvSpPr>
            <a:spLocks noGrp="1"/>
          </p:cNvSpPr>
          <p:nvPr>
            <p:ph type="sldNum" sz="quarter" idx="12"/>
          </p:nvPr>
        </p:nvSpPr>
        <p:spPr/>
        <p:txBody>
          <a:bodyPr/>
          <a:lstStyle/>
          <a:p>
            <a:fld id="{F606C32F-4E32-4987-83C7-7F61C1E669BC}" type="slidenum">
              <a:rPr lang="ru-RU" smtClean="0"/>
              <a:pPr/>
              <a:t>7</a:t>
            </a:fld>
            <a:endParaRPr lang="ru-RU"/>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67544" y="692696"/>
            <a:ext cx="5191125" cy="3095625"/>
          </a:xfrm>
          <a:prstGeom prst="rect">
            <a:avLst/>
          </a:prstGeom>
          <a:noFill/>
          <a:ln w="9525">
            <a:noFill/>
            <a:miter lim="800000"/>
            <a:headEnd/>
            <a:tailEnd/>
          </a:ln>
        </p:spPr>
      </p:pic>
      <p:sp>
        <p:nvSpPr>
          <p:cNvPr id="3" name="Прямоугольник 2"/>
          <p:cNvSpPr/>
          <p:nvPr/>
        </p:nvSpPr>
        <p:spPr>
          <a:xfrm>
            <a:off x="1763688" y="3717032"/>
            <a:ext cx="3068532" cy="369332"/>
          </a:xfrm>
          <a:prstGeom prst="rect">
            <a:avLst/>
          </a:prstGeom>
        </p:spPr>
        <p:txBody>
          <a:bodyPr wrap="none">
            <a:spAutoFit/>
          </a:bodyPr>
          <a:lstStyle/>
          <a:p>
            <a:r>
              <a:rPr lang="ru-RU" dirty="0" smtClean="0"/>
              <a:t>Регистры общего назначения</a:t>
            </a:r>
            <a:endParaRPr lang="ru-RU" dirty="0"/>
          </a:p>
        </p:txBody>
      </p:sp>
      <p:pic>
        <p:nvPicPr>
          <p:cNvPr id="4099" name="Picture 3"/>
          <p:cNvPicPr>
            <a:picLocks noChangeAspect="1" noChangeArrowheads="1"/>
          </p:cNvPicPr>
          <p:nvPr/>
        </p:nvPicPr>
        <p:blipFill>
          <a:blip r:embed="rId4" cstate="print"/>
          <a:srcRect/>
          <a:stretch>
            <a:fillRect/>
          </a:stretch>
        </p:blipFill>
        <p:spPr bwMode="auto">
          <a:xfrm>
            <a:off x="107504" y="4581128"/>
            <a:ext cx="5991225" cy="1409700"/>
          </a:xfrm>
          <a:prstGeom prst="rect">
            <a:avLst/>
          </a:prstGeom>
          <a:noFill/>
          <a:ln w="9525">
            <a:noFill/>
            <a:miter lim="800000"/>
            <a:headEnd/>
            <a:tailEnd/>
          </a:ln>
        </p:spPr>
      </p:pic>
      <p:sp>
        <p:nvSpPr>
          <p:cNvPr id="7" name="TextBox 6"/>
          <p:cNvSpPr txBox="1"/>
          <p:nvPr/>
        </p:nvSpPr>
        <p:spPr>
          <a:xfrm>
            <a:off x="1259632" y="5949280"/>
            <a:ext cx="4464496" cy="646331"/>
          </a:xfrm>
          <a:prstGeom prst="rect">
            <a:avLst/>
          </a:prstGeom>
          <a:noFill/>
        </p:spPr>
        <p:txBody>
          <a:bodyPr wrap="square" rtlCol="0">
            <a:spAutoFit/>
          </a:bodyPr>
          <a:lstStyle/>
          <a:p>
            <a:r>
              <a:rPr lang="ru-RU" dirty="0" smtClean="0"/>
              <a:t>Регистр указателя команд и регистр флагов</a:t>
            </a:r>
          </a:p>
          <a:p>
            <a:endParaRPr lang="ru-RU" dirty="0"/>
          </a:p>
        </p:txBody>
      </p:sp>
      <p:sp>
        <p:nvSpPr>
          <p:cNvPr id="9" name="TextBox 8"/>
          <p:cNvSpPr txBox="1"/>
          <p:nvPr/>
        </p:nvSpPr>
        <p:spPr>
          <a:xfrm>
            <a:off x="1115616" y="188640"/>
            <a:ext cx="6264696" cy="400110"/>
          </a:xfrm>
          <a:prstGeom prst="rect">
            <a:avLst/>
          </a:prstGeom>
          <a:noFill/>
        </p:spPr>
        <p:txBody>
          <a:bodyPr wrap="square" rtlCol="0">
            <a:spAutoFit/>
          </a:bodyPr>
          <a:lstStyle/>
          <a:p>
            <a:r>
              <a:rPr lang="ru-RU" sz="2000" b="1" dirty="0" smtClean="0"/>
              <a:t>Регистры 32-разрядного </a:t>
            </a:r>
            <a:r>
              <a:rPr lang="ru-RU" sz="2000" b="1" dirty="0" smtClean="0"/>
              <a:t>МП (начиная с </a:t>
            </a:r>
            <a:r>
              <a:rPr lang="en-US" sz="2000" b="1" dirty="0" err="1" smtClean="0"/>
              <a:t>i</a:t>
            </a:r>
            <a:r>
              <a:rPr lang="ru-RU" sz="2000" b="1" dirty="0" smtClean="0"/>
              <a:t>386)</a:t>
            </a:r>
            <a:endParaRPr lang="ru-RU" sz="2000" b="1" dirty="0"/>
          </a:p>
        </p:txBody>
      </p:sp>
      <p:sp>
        <p:nvSpPr>
          <p:cNvPr id="8" name="Номер слайда 7"/>
          <p:cNvSpPr>
            <a:spLocks noGrp="1"/>
          </p:cNvSpPr>
          <p:nvPr>
            <p:ph type="sldNum" sz="quarter" idx="12"/>
          </p:nvPr>
        </p:nvSpPr>
        <p:spPr/>
        <p:txBody>
          <a:bodyPr/>
          <a:lstStyle/>
          <a:p>
            <a:fld id="{F606C32F-4E32-4987-83C7-7F61C1E669BC}" type="slidenum">
              <a:rPr lang="ru-RU" smtClean="0"/>
              <a:pPr/>
              <a:t>8</a:t>
            </a:fld>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6275" y="576263"/>
            <a:ext cx="7791450" cy="570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Номер слайда 2"/>
          <p:cNvSpPr>
            <a:spLocks noGrp="1"/>
          </p:cNvSpPr>
          <p:nvPr>
            <p:ph type="sldNum" sz="quarter" idx="12"/>
          </p:nvPr>
        </p:nvSpPr>
        <p:spPr/>
        <p:txBody>
          <a:bodyPr/>
          <a:lstStyle/>
          <a:p>
            <a:fld id="{F606C32F-4E32-4987-83C7-7F61C1E669BC}" type="slidenum">
              <a:rPr lang="ru-RU" smtClean="0"/>
              <a:pPr/>
              <a:t>9</a:t>
            </a:fld>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TotalTime>
  <Words>860</Words>
  <Application>Microsoft Office PowerPoint</Application>
  <PresentationFormat>Экран (4:3)</PresentationFormat>
  <Paragraphs>420</Paragraphs>
  <Slides>19</Slides>
  <Notes>12</Notes>
  <HiddenSlides>4</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Устройство процессора</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Администратор</cp:lastModifiedBy>
  <cp:revision>194</cp:revision>
  <dcterms:created xsi:type="dcterms:W3CDTF">2014-03-04T21:54:39Z</dcterms:created>
  <dcterms:modified xsi:type="dcterms:W3CDTF">2021-03-26T10:12:00Z</dcterms:modified>
</cp:coreProperties>
</file>