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61"/>
  </p:notesMasterIdLst>
  <p:sldIdLst>
    <p:sldId id="256" r:id="rId2"/>
    <p:sldId id="284" r:id="rId3"/>
    <p:sldId id="321" r:id="rId4"/>
    <p:sldId id="325" r:id="rId5"/>
    <p:sldId id="326" r:id="rId6"/>
    <p:sldId id="285" r:id="rId7"/>
    <p:sldId id="322" r:id="rId8"/>
    <p:sldId id="327" r:id="rId9"/>
    <p:sldId id="330" r:id="rId10"/>
    <p:sldId id="328" r:id="rId11"/>
    <p:sldId id="331" r:id="rId12"/>
    <p:sldId id="264" r:id="rId13"/>
    <p:sldId id="265" r:id="rId14"/>
    <p:sldId id="329" r:id="rId15"/>
    <p:sldId id="296" r:id="rId16"/>
    <p:sldId id="295" r:id="rId17"/>
    <p:sldId id="359" r:id="rId18"/>
    <p:sldId id="297" r:id="rId19"/>
    <p:sldId id="360" r:id="rId20"/>
    <p:sldId id="298" r:id="rId21"/>
    <p:sldId id="306" r:id="rId22"/>
    <p:sldId id="318" r:id="rId23"/>
    <p:sldId id="307" r:id="rId24"/>
    <p:sldId id="308" r:id="rId25"/>
    <p:sldId id="277" r:id="rId26"/>
    <p:sldId id="289" r:id="rId27"/>
    <p:sldId id="293" r:id="rId28"/>
    <p:sldId id="294" r:id="rId29"/>
    <p:sldId id="334" r:id="rId30"/>
    <p:sldId id="335" r:id="rId31"/>
    <p:sldId id="340" r:id="rId32"/>
    <p:sldId id="341" r:id="rId33"/>
    <p:sldId id="346" r:id="rId34"/>
    <p:sldId id="357" r:id="rId35"/>
    <p:sldId id="355" r:id="rId36"/>
    <p:sldId id="358" r:id="rId37"/>
    <p:sldId id="348" r:id="rId38"/>
    <p:sldId id="315" r:id="rId39"/>
    <p:sldId id="344" r:id="rId40"/>
    <p:sldId id="363" r:id="rId41"/>
    <p:sldId id="319" r:id="rId42"/>
    <p:sldId id="281" r:id="rId43"/>
    <p:sldId id="338" r:id="rId44"/>
    <p:sldId id="316" r:id="rId45"/>
    <p:sldId id="266" r:id="rId46"/>
    <p:sldId id="282" r:id="rId47"/>
    <p:sldId id="339" r:id="rId48"/>
    <p:sldId id="317" r:id="rId49"/>
    <p:sldId id="349" r:id="rId50"/>
    <p:sldId id="268" r:id="rId51"/>
    <p:sldId id="291" r:id="rId52"/>
    <p:sldId id="292" r:id="rId53"/>
    <p:sldId id="342" r:id="rId54"/>
    <p:sldId id="303" r:id="rId55"/>
    <p:sldId id="351" r:id="rId56"/>
    <p:sldId id="353" r:id="rId57"/>
    <p:sldId id="354" r:id="rId58"/>
    <p:sldId id="361" r:id="rId59"/>
    <p:sldId id="362" r:id="rId6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31" autoAdjust="0"/>
    <p:restoredTop sz="90402" autoAdjust="0"/>
  </p:normalViewPr>
  <p:slideViewPr>
    <p:cSldViewPr>
      <p:cViewPr varScale="1">
        <p:scale>
          <a:sx n="61" d="100"/>
          <a:sy n="61" d="100"/>
        </p:scale>
        <p:origin x="-1574"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AFF3CD-FD20-4FEF-97A2-B213544C9BE9}"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ru-RU"/>
        </a:p>
      </dgm:t>
    </dgm:pt>
    <dgm:pt modelId="{740EFE0F-7DCF-4088-87DE-7632C9D0192C}">
      <dgm:prSet phldrT="[Текст]" custT="1"/>
      <dgm:spPr/>
      <dgm:t>
        <a:bodyPr/>
        <a:lstStyle/>
        <a:p>
          <a:r>
            <a:rPr lang="ru-RU" sz="2000" b="1" dirty="0" smtClean="0"/>
            <a:t>Команды ассемблера </a:t>
          </a:r>
          <a:r>
            <a:rPr lang="en-US" sz="2000" b="1" dirty="0" err="1" smtClean="0"/>
            <a:t>pentium</a:t>
          </a:r>
          <a:r>
            <a:rPr lang="ru-RU" sz="2000" b="1" dirty="0" smtClean="0"/>
            <a:t> 4</a:t>
          </a:r>
          <a:endParaRPr lang="ru-RU" sz="2000" b="1" dirty="0"/>
        </a:p>
      </dgm:t>
    </dgm:pt>
    <dgm:pt modelId="{9898FE15-E77F-41BD-AB9E-503DD74F6C3C}" type="parTrans" cxnId="{3891741A-9378-4AAC-A5D7-E3E3AECE9913}">
      <dgm:prSet/>
      <dgm:spPr/>
      <dgm:t>
        <a:bodyPr/>
        <a:lstStyle/>
        <a:p>
          <a:endParaRPr lang="ru-RU"/>
        </a:p>
      </dgm:t>
    </dgm:pt>
    <dgm:pt modelId="{ED0B6B86-AAB1-456F-982E-1B740D5E03EF}" type="sibTrans" cxnId="{3891741A-9378-4AAC-A5D7-E3E3AECE9913}">
      <dgm:prSet/>
      <dgm:spPr/>
      <dgm:t>
        <a:bodyPr/>
        <a:lstStyle/>
        <a:p>
          <a:endParaRPr lang="ru-RU"/>
        </a:p>
      </dgm:t>
    </dgm:pt>
    <dgm:pt modelId="{E0449689-3AF8-41EE-82C3-0E95ECEB08D2}">
      <dgm:prSet phldrT="[Текст]" custT="1"/>
      <dgm:spPr/>
      <dgm:t>
        <a:bodyPr/>
        <a:lstStyle/>
        <a:p>
          <a:r>
            <a:rPr lang="ru-RU" sz="2000" b="1" dirty="0" smtClean="0"/>
            <a:t>Процессора</a:t>
          </a:r>
          <a:endParaRPr lang="ru-RU" sz="2000" b="1" dirty="0"/>
        </a:p>
      </dgm:t>
    </dgm:pt>
    <dgm:pt modelId="{1E63AA0B-3C2C-4265-ACB7-0F96A8D95AA5}" type="parTrans" cxnId="{D9312701-88A1-422A-8572-EE7FFAC98C70}">
      <dgm:prSet/>
      <dgm:spPr/>
      <dgm:t>
        <a:bodyPr/>
        <a:lstStyle/>
        <a:p>
          <a:endParaRPr lang="ru-RU"/>
        </a:p>
      </dgm:t>
    </dgm:pt>
    <dgm:pt modelId="{EE6E011B-4A33-43A9-AA7C-4B775B0D8EF9}" type="sibTrans" cxnId="{D9312701-88A1-422A-8572-EE7FFAC98C70}">
      <dgm:prSet/>
      <dgm:spPr/>
      <dgm:t>
        <a:bodyPr/>
        <a:lstStyle/>
        <a:p>
          <a:endParaRPr lang="ru-RU"/>
        </a:p>
      </dgm:t>
    </dgm:pt>
    <dgm:pt modelId="{D859583D-A4D6-4A51-8813-9084E073C989}">
      <dgm:prSet phldrT="[Текст]" custT="1"/>
      <dgm:spPr/>
      <dgm:t>
        <a:bodyPr/>
        <a:lstStyle/>
        <a:p>
          <a:r>
            <a:rPr lang="ru-RU" sz="2000" b="1" dirty="0" smtClean="0"/>
            <a:t>Сопроцессора </a:t>
          </a:r>
          <a:r>
            <a:rPr lang="en-US" sz="1400" b="0" i="0" dirty="0" smtClean="0"/>
            <a:t>FADD, FDIV, FSUB, FLD, FSTP</a:t>
          </a:r>
          <a:endParaRPr lang="ru-RU" sz="1400" b="1" dirty="0"/>
        </a:p>
      </dgm:t>
    </dgm:pt>
    <dgm:pt modelId="{B70781F7-9753-4104-B235-682799800312}" type="parTrans" cxnId="{43D1E5B5-9DF0-4609-A6E1-E00FE043FACA}">
      <dgm:prSet/>
      <dgm:spPr/>
      <dgm:t>
        <a:bodyPr/>
        <a:lstStyle/>
        <a:p>
          <a:endParaRPr lang="ru-RU"/>
        </a:p>
      </dgm:t>
    </dgm:pt>
    <dgm:pt modelId="{F4C9B9F9-8135-4B5A-A3DB-07B8A129E3E8}" type="sibTrans" cxnId="{43D1E5B5-9DF0-4609-A6E1-E00FE043FACA}">
      <dgm:prSet/>
      <dgm:spPr/>
      <dgm:t>
        <a:bodyPr/>
        <a:lstStyle/>
        <a:p>
          <a:endParaRPr lang="ru-RU"/>
        </a:p>
      </dgm:t>
    </dgm:pt>
    <dgm:pt modelId="{BACDDDB9-D41D-4B0C-ABC7-570E687732C9}">
      <dgm:prSet phldrT="[Текст]" custT="1"/>
      <dgm:spPr/>
      <dgm:t>
        <a:bodyPr/>
        <a:lstStyle/>
        <a:p>
          <a:r>
            <a:rPr lang="en-US" sz="2000" b="1" dirty="0" smtClean="0"/>
            <a:t>MMX-</a:t>
          </a:r>
          <a:r>
            <a:rPr lang="ru-RU" sz="2000" b="1" dirty="0" smtClean="0"/>
            <a:t>расширения </a:t>
          </a:r>
          <a:r>
            <a:rPr lang="en-US" sz="1400" b="0" dirty="0" smtClean="0"/>
            <a:t>PADDB,  PADDW, PSUBD, PSUBW</a:t>
          </a:r>
          <a:endParaRPr lang="ru-RU" sz="1400" b="0" dirty="0"/>
        </a:p>
      </dgm:t>
    </dgm:pt>
    <dgm:pt modelId="{0CDC6D9F-01B5-4938-883B-4328FBE0785C}" type="parTrans" cxnId="{B9F38DFD-FE9F-4087-9380-505C548AAC94}">
      <dgm:prSet/>
      <dgm:spPr/>
      <dgm:t>
        <a:bodyPr/>
        <a:lstStyle/>
        <a:p>
          <a:endParaRPr lang="ru-RU"/>
        </a:p>
      </dgm:t>
    </dgm:pt>
    <dgm:pt modelId="{D360E8DE-9FB7-4532-9603-602938E8A7B0}" type="sibTrans" cxnId="{B9F38DFD-FE9F-4087-9380-505C548AAC94}">
      <dgm:prSet/>
      <dgm:spPr/>
      <dgm:t>
        <a:bodyPr/>
        <a:lstStyle/>
        <a:p>
          <a:endParaRPr lang="ru-RU"/>
        </a:p>
      </dgm:t>
    </dgm:pt>
    <dgm:pt modelId="{92A2DFF6-7ED6-44F9-8FDA-3CEE5C410029}">
      <dgm:prSet phldrT="[Текст]" custT="1"/>
      <dgm:spPr/>
      <dgm:t>
        <a:bodyPr/>
        <a:lstStyle/>
        <a:p>
          <a:r>
            <a:rPr lang="en-US" sz="2000" b="1" dirty="0" smtClean="0"/>
            <a:t>XMM</a:t>
          </a:r>
          <a:r>
            <a:rPr lang="ru-RU" sz="2000" b="1" dirty="0" smtClean="0"/>
            <a:t>-расширения</a:t>
          </a:r>
          <a:r>
            <a:rPr lang="en-US" sz="2000" b="1" dirty="0" smtClean="0"/>
            <a:t> </a:t>
          </a:r>
          <a:r>
            <a:rPr lang="en-US" sz="1400" b="0" i="0" dirty="0" smtClean="0"/>
            <a:t>MOVUPS, MOVAPS, </a:t>
          </a:r>
          <a:r>
            <a:rPr lang="ru-RU" sz="1400" b="1" i="0" dirty="0" smtClean="0">
              <a:solidFill>
                <a:schemeClr val="bg1"/>
              </a:solidFill>
              <a:latin typeface="+mn-lt"/>
              <a:ea typeface="+mn-ea"/>
              <a:cs typeface="+mn-cs"/>
            </a:rPr>
            <a:t>MOVLPS</a:t>
          </a:r>
          <a:endParaRPr lang="ru-RU" sz="1400" b="1" dirty="0">
            <a:solidFill>
              <a:schemeClr val="bg1"/>
            </a:solidFill>
          </a:endParaRPr>
        </a:p>
      </dgm:t>
    </dgm:pt>
    <dgm:pt modelId="{F8187EDE-3F53-412C-9B33-7282B5E99D55}" type="parTrans" cxnId="{1B01053A-3D4D-46A5-B1AE-C71B1EC96B85}">
      <dgm:prSet/>
      <dgm:spPr/>
      <dgm:t>
        <a:bodyPr/>
        <a:lstStyle/>
        <a:p>
          <a:endParaRPr lang="ru-RU"/>
        </a:p>
      </dgm:t>
    </dgm:pt>
    <dgm:pt modelId="{6A757922-E56C-4979-A0DC-101450F66178}" type="sibTrans" cxnId="{1B01053A-3D4D-46A5-B1AE-C71B1EC96B85}">
      <dgm:prSet/>
      <dgm:spPr/>
      <dgm:t>
        <a:bodyPr/>
        <a:lstStyle/>
        <a:p>
          <a:endParaRPr lang="ru-RU"/>
        </a:p>
      </dgm:t>
    </dgm:pt>
    <dgm:pt modelId="{B9C821C7-5ECE-4FC4-B9BB-1144FAE27DD1}" type="pres">
      <dgm:prSet presAssocID="{C1AFF3CD-FD20-4FEF-97A2-B213544C9BE9}" presName="mainComposite" presStyleCnt="0">
        <dgm:presLayoutVars>
          <dgm:chPref val="1"/>
          <dgm:dir/>
          <dgm:animOne val="branch"/>
          <dgm:animLvl val="lvl"/>
          <dgm:resizeHandles val="exact"/>
        </dgm:presLayoutVars>
      </dgm:prSet>
      <dgm:spPr/>
      <dgm:t>
        <a:bodyPr/>
        <a:lstStyle/>
        <a:p>
          <a:endParaRPr lang="ru-RU"/>
        </a:p>
      </dgm:t>
    </dgm:pt>
    <dgm:pt modelId="{34443291-0BE1-4F05-B21E-CECA20155CA1}" type="pres">
      <dgm:prSet presAssocID="{C1AFF3CD-FD20-4FEF-97A2-B213544C9BE9}" presName="hierFlow" presStyleCnt="0"/>
      <dgm:spPr/>
    </dgm:pt>
    <dgm:pt modelId="{1543754B-52D2-4E71-8FCD-E23C07028044}" type="pres">
      <dgm:prSet presAssocID="{C1AFF3CD-FD20-4FEF-97A2-B213544C9BE9}" presName="hierChild1" presStyleCnt="0">
        <dgm:presLayoutVars>
          <dgm:chPref val="1"/>
          <dgm:animOne val="branch"/>
          <dgm:animLvl val="lvl"/>
        </dgm:presLayoutVars>
      </dgm:prSet>
      <dgm:spPr/>
    </dgm:pt>
    <dgm:pt modelId="{0FFA7B46-0B9F-48BC-B617-E711FE1EA97E}" type="pres">
      <dgm:prSet presAssocID="{740EFE0F-7DCF-4088-87DE-7632C9D0192C}" presName="Name14" presStyleCnt="0"/>
      <dgm:spPr/>
    </dgm:pt>
    <dgm:pt modelId="{DFAC18C9-B4C1-45DD-84B9-1AD0458B56D6}" type="pres">
      <dgm:prSet presAssocID="{740EFE0F-7DCF-4088-87DE-7632C9D0192C}" presName="level1Shape" presStyleLbl="node0" presStyleIdx="0" presStyleCnt="1">
        <dgm:presLayoutVars>
          <dgm:chPref val="3"/>
        </dgm:presLayoutVars>
      </dgm:prSet>
      <dgm:spPr/>
      <dgm:t>
        <a:bodyPr/>
        <a:lstStyle/>
        <a:p>
          <a:endParaRPr lang="ru-RU"/>
        </a:p>
      </dgm:t>
    </dgm:pt>
    <dgm:pt modelId="{7AF9A6D4-0F0D-482E-98B7-A7EEBBA16DE5}" type="pres">
      <dgm:prSet presAssocID="{740EFE0F-7DCF-4088-87DE-7632C9D0192C}" presName="hierChild2" presStyleCnt="0"/>
      <dgm:spPr/>
    </dgm:pt>
    <dgm:pt modelId="{D916606B-640B-4CE4-B93D-44CC31DB3F2D}" type="pres">
      <dgm:prSet presAssocID="{1E63AA0B-3C2C-4265-ACB7-0F96A8D95AA5}" presName="Name19" presStyleLbl="parChTrans1D2" presStyleIdx="0" presStyleCnt="4"/>
      <dgm:spPr/>
      <dgm:t>
        <a:bodyPr/>
        <a:lstStyle/>
        <a:p>
          <a:endParaRPr lang="ru-RU"/>
        </a:p>
      </dgm:t>
    </dgm:pt>
    <dgm:pt modelId="{2E2107A8-28FD-4BD4-8F8A-E1247D34F523}" type="pres">
      <dgm:prSet presAssocID="{E0449689-3AF8-41EE-82C3-0E95ECEB08D2}" presName="Name21" presStyleCnt="0"/>
      <dgm:spPr/>
    </dgm:pt>
    <dgm:pt modelId="{91EC75BE-1832-4552-95D0-43A69DB60A8C}" type="pres">
      <dgm:prSet presAssocID="{E0449689-3AF8-41EE-82C3-0E95ECEB08D2}" presName="level2Shape" presStyleLbl="node2" presStyleIdx="0" presStyleCnt="4"/>
      <dgm:spPr/>
      <dgm:t>
        <a:bodyPr/>
        <a:lstStyle/>
        <a:p>
          <a:endParaRPr lang="ru-RU"/>
        </a:p>
      </dgm:t>
    </dgm:pt>
    <dgm:pt modelId="{CCE888E9-E71A-42EE-85B2-E7599D6A9DE5}" type="pres">
      <dgm:prSet presAssocID="{E0449689-3AF8-41EE-82C3-0E95ECEB08D2}" presName="hierChild3" presStyleCnt="0"/>
      <dgm:spPr/>
    </dgm:pt>
    <dgm:pt modelId="{B850455C-9C16-4275-AED9-CA0B4E4FF7A1}" type="pres">
      <dgm:prSet presAssocID="{0CDC6D9F-01B5-4938-883B-4328FBE0785C}" presName="Name19" presStyleLbl="parChTrans1D2" presStyleIdx="1" presStyleCnt="4"/>
      <dgm:spPr/>
      <dgm:t>
        <a:bodyPr/>
        <a:lstStyle/>
        <a:p>
          <a:endParaRPr lang="ru-RU"/>
        </a:p>
      </dgm:t>
    </dgm:pt>
    <dgm:pt modelId="{8653D786-3FB8-4014-8172-CBCB49D65035}" type="pres">
      <dgm:prSet presAssocID="{BACDDDB9-D41D-4B0C-ABC7-570E687732C9}" presName="Name21" presStyleCnt="0"/>
      <dgm:spPr/>
    </dgm:pt>
    <dgm:pt modelId="{C1FF4F26-F406-4DF5-A985-BF7FB17F3683}" type="pres">
      <dgm:prSet presAssocID="{BACDDDB9-D41D-4B0C-ABC7-570E687732C9}" presName="level2Shape" presStyleLbl="node2" presStyleIdx="1" presStyleCnt="4"/>
      <dgm:spPr/>
      <dgm:t>
        <a:bodyPr/>
        <a:lstStyle/>
        <a:p>
          <a:endParaRPr lang="ru-RU"/>
        </a:p>
      </dgm:t>
    </dgm:pt>
    <dgm:pt modelId="{DB9302D2-89FB-46D6-8631-D1249AB47096}" type="pres">
      <dgm:prSet presAssocID="{BACDDDB9-D41D-4B0C-ABC7-570E687732C9}" presName="hierChild3" presStyleCnt="0"/>
      <dgm:spPr/>
    </dgm:pt>
    <dgm:pt modelId="{CA2FDB25-FB11-4DAF-9F32-4AE05C47A9DF}" type="pres">
      <dgm:prSet presAssocID="{F8187EDE-3F53-412C-9B33-7282B5E99D55}" presName="Name19" presStyleLbl="parChTrans1D2" presStyleIdx="2" presStyleCnt="4"/>
      <dgm:spPr/>
      <dgm:t>
        <a:bodyPr/>
        <a:lstStyle/>
        <a:p>
          <a:endParaRPr lang="ru-RU"/>
        </a:p>
      </dgm:t>
    </dgm:pt>
    <dgm:pt modelId="{A6C7DEF8-D928-45B2-BE09-A3FAB4595391}" type="pres">
      <dgm:prSet presAssocID="{92A2DFF6-7ED6-44F9-8FDA-3CEE5C410029}" presName="Name21" presStyleCnt="0"/>
      <dgm:spPr/>
    </dgm:pt>
    <dgm:pt modelId="{73F2271F-9A5B-428E-B477-EABDBD998C99}" type="pres">
      <dgm:prSet presAssocID="{92A2DFF6-7ED6-44F9-8FDA-3CEE5C410029}" presName="level2Shape" presStyleLbl="node2" presStyleIdx="2" presStyleCnt="4"/>
      <dgm:spPr/>
      <dgm:t>
        <a:bodyPr/>
        <a:lstStyle/>
        <a:p>
          <a:endParaRPr lang="ru-RU"/>
        </a:p>
      </dgm:t>
    </dgm:pt>
    <dgm:pt modelId="{6709A01C-3250-4BFA-B897-9D79A60E1866}" type="pres">
      <dgm:prSet presAssocID="{92A2DFF6-7ED6-44F9-8FDA-3CEE5C410029}" presName="hierChild3" presStyleCnt="0"/>
      <dgm:spPr/>
    </dgm:pt>
    <dgm:pt modelId="{60046D68-06E1-4E78-8E5B-E3C8A1965196}" type="pres">
      <dgm:prSet presAssocID="{B70781F7-9753-4104-B235-682799800312}" presName="Name19" presStyleLbl="parChTrans1D2" presStyleIdx="3" presStyleCnt="4"/>
      <dgm:spPr/>
      <dgm:t>
        <a:bodyPr/>
        <a:lstStyle/>
        <a:p>
          <a:endParaRPr lang="ru-RU"/>
        </a:p>
      </dgm:t>
    </dgm:pt>
    <dgm:pt modelId="{479B65DE-4DE0-4D9F-AF2D-BB596016288D}" type="pres">
      <dgm:prSet presAssocID="{D859583D-A4D6-4A51-8813-9084E073C989}" presName="Name21" presStyleCnt="0"/>
      <dgm:spPr/>
    </dgm:pt>
    <dgm:pt modelId="{F810768F-C629-43A0-AB61-AFC5BC7C98DD}" type="pres">
      <dgm:prSet presAssocID="{D859583D-A4D6-4A51-8813-9084E073C989}" presName="level2Shape" presStyleLbl="node2" presStyleIdx="3" presStyleCnt="4"/>
      <dgm:spPr/>
      <dgm:t>
        <a:bodyPr/>
        <a:lstStyle/>
        <a:p>
          <a:endParaRPr lang="ru-RU"/>
        </a:p>
      </dgm:t>
    </dgm:pt>
    <dgm:pt modelId="{3E5B086F-7A4B-4D0D-B722-BE5AF9F155BD}" type="pres">
      <dgm:prSet presAssocID="{D859583D-A4D6-4A51-8813-9084E073C989}" presName="hierChild3" presStyleCnt="0"/>
      <dgm:spPr/>
    </dgm:pt>
    <dgm:pt modelId="{6309D4D4-7735-4B57-B61F-B9FBAA1482AD}" type="pres">
      <dgm:prSet presAssocID="{C1AFF3CD-FD20-4FEF-97A2-B213544C9BE9}" presName="bgShapesFlow" presStyleCnt="0"/>
      <dgm:spPr/>
    </dgm:pt>
  </dgm:ptLst>
  <dgm:cxnLst>
    <dgm:cxn modelId="{FA02EBAE-590B-404D-99B1-7C584152E49D}" type="presOf" srcId="{0CDC6D9F-01B5-4938-883B-4328FBE0785C}" destId="{B850455C-9C16-4275-AED9-CA0B4E4FF7A1}" srcOrd="0" destOrd="0" presId="urn:microsoft.com/office/officeart/2005/8/layout/hierarchy6"/>
    <dgm:cxn modelId="{B63AB53A-A490-4CE2-A7E1-C3FE6752E8A9}" type="presOf" srcId="{D859583D-A4D6-4A51-8813-9084E073C989}" destId="{F810768F-C629-43A0-AB61-AFC5BC7C98DD}" srcOrd="0" destOrd="0" presId="urn:microsoft.com/office/officeart/2005/8/layout/hierarchy6"/>
    <dgm:cxn modelId="{43D1E5B5-9DF0-4609-A6E1-E00FE043FACA}" srcId="{740EFE0F-7DCF-4088-87DE-7632C9D0192C}" destId="{D859583D-A4D6-4A51-8813-9084E073C989}" srcOrd="3" destOrd="0" parTransId="{B70781F7-9753-4104-B235-682799800312}" sibTransId="{F4C9B9F9-8135-4B5A-A3DB-07B8A129E3E8}"/>
    <dgm:cxn modelId="{FE8EA3F4-BC19-4ED6-8654-CFCD2623455F}" type="presOf" srcId="{740EFE0F-7DCF-4088-87DE-7632C9D0192C}" destId="{DFAC18C9-B4C1-45DD-84B9-1AD0458B56D6}" srcOrd="0" destOrd="0" presId="urn:microsoft.com/office/officeart/2005/8/layout/hierarchy6"/>
    <dgm:cxn modelId="{600AB2D3-513B-4AE6-A3F2-A49FD60F46A8}" type="presOf" srcId="{92A2DFF6-7ED6-44F9-8FDA-3CEE5C410029}" destId="{73F2271F-9A5B-428E-B477-EABDBD998C99}" srcOrd="0" destOrd="0" presId="urn:microsoft.com/office/officeart/2005/8/layout/hierarchy6"/>
    <dgm:cxn modelId="{3891741A-9378-4AAC-A5D7-E3E3AECE9913}" srcId="{C1AFF3CD-FD20-4FEF-97A2-B213544C9BE9}" destId="{740EFE0F-7DCF-4088-87DE-7632C9D0192C}" srcOrd="0" destOrd="0" parTransId="{9898FE15-E77F-41BD-AB9E-503DD74F6C3C}" sibTransId="{ED0B6B86-AAB1-456F-982E-1B740D5E03EF}"/>
    <dgm:cxn modelId="{B9F38DFD-FE9F-4087-9380-505C548AAC94}" srcId="{740EFE0F-7DCF-4088-87DE-7632C9D0192C}" destId="{BACDDDB9-D41D-4B0C-ABC7-570E687732C9}" srcOrd="1" destOrd="0" parTransId="{0CDC6D9F-01B5-4938-883B-4328FBE0785C}" sibTransId="{D360E8DE-9FB7-4532-9603-602938E8A7B0}"/>
    <dgm:cxn modelId="{F4F4EBF0-B516-47DD-87CD-E332F2252BDA}" type="presOf" srcId="{F8187EDE-3F53-412C-9B33-7282B5E99D55}" destId="{CA2FDB25-FB11-4DAF-9F32-4AE05C47A9DF}" srcOrd="0" destOrd="0" presId="urn:microsoft.com/office/officeart/2005/8/layout/hierarchy6"/>
    <dgm:cxn modelId="{51B56268-07DC-4FE4-AE77-9A25A3A7BD61}" type="presOf" srcId="{1E63AA0B-3C2C-4265-ACB7-0F96A8D95AA5}" destId="{D916606B-640B-4CE4-B93D-44CC31DB3F2D}" srcOrd="0" destOrd="0" presId="urn:microsoft.com/office/officeart/2005/8/layout/hierarchy6"/>
    <dgm:cxn modelId="{3B4E60F0-ACF0-42E3-9D56-55D71A4CE982}" type="presOf" srcId="{B70781F7-9753-4104-B235-682799800312}" destId="{60046D68-06E1-4E78-8E5B-E3C8A1965196}" srcOrd="0" destOrd="0" presId="urn:microsoft.com/office/officeart/2005/8/layout/hierarchy6"/>
    <dgm:cxn modelId="{1B01053A-3D4D-46A5-B1AE-C71B1EC96B85}" srcId="{740EFE0F-7DCF-4088-87DE-7632C9D0192C}" destId="{92A2DFF6-7ED6-44F9-8FDA-3CEE5C410029}" srcOrd="2" destOrd="0" parTransId="{F8187EDE-3F53-412C-9B33-7282B5E99D55}" sibTransId="{6A757922-E56C-4979-A0DC-101450F66178}"/>
    <dgm:cxn modelId="{D9312701-88A1-422A-8572-EE7FFAC98C70}" srcId="{740EFE0F-7DCF-4088-87DE-7632C9D0192C}" destId="{E0449689-3AF8-41EE-82C3-0E95ECEB08D2}" srcOrd="0" destOrd="0" parTransId="{1E63AA0B-3C2C-4265-ACB7-0F96A8D95AA5}" sibTransId="{EE6E011B-4A33-43A9-AA7C-4B775B0D8EF9}"/>
    <dgm:cxn modelId="{2C37076F-3C62-44A1-BF90-27C13787D86D}" type="presOf" srcId="{C1AFF3CD-FD20-4FEF-97A2-B213544C9BE9}" destId="{B9C821C7-5ECE-4FC4-B9BB-1144FAE27DD1}" srcOrd="0" destOrd="0" presId="urn:microsoft.com/office/officeart/2005/8/layout/hierarchy6"/>
    <dgm:cxn modelId="{4699FDE8-DB66-4C73-A938-DA04D7E9233F}" type="presOf" srcId="{BACDDDB9-D41D-4B0C-ABC7-570E687732C9}" destId="{C1FF4F26-F406-4DF5-A985-BF7FB17F3683}" srcOrd="0" destOrd="0" presId="urn:microsoft.com/office/officeart/2005/8/layout/hierarchy6"/>
    <dgm:cxn modelId="{DC4E128B-0815-482D-B825-680F2244DA78}" type="presOf" srcId="{E0449689-3AF8-41EE-82C3-0E95ECEB08D2}" destId="{91EC75BE-1832-4552-95D0-43A69DB60A8C}" srcOrd="0" destOrd="0" presId="urn:microsoft.com/office/officeart/2005/8/layout/hierarchy6"/>
    <dgm:cxn modelId="{04A5E40F-AA74-46B7-832D-E69F600D5DA0}" type="presParOf" srcId="{B9C821C7-5ECE-4FC4-B9BB-1144FAE27DD1}" destId="{34443291-0BE1-4F05-B21E-CECA20155CA1}" srcOrd="0" destOrd="0" presId="urn:microsoft.com/office/officeart/2005/8/layout/hierarchy6"/>
    <dgm:cxn modelId="{C546FC0F-A6B7-4660-8AC4-015141E41E29}" type="presParOf" srcId="{34443291-0BE1-4F05-B21E-CECA20155CA1}" destId="{1543754B-52D2-4E71-8FCD-E23C07028044}" srcOrd="0" destOrd="0" presId="urn:microsoft.com/office/officeart/2005/8/layout/hierarchy6"/>
    <dgm:cxn modelId="{6A9EE98C-B2F9-49AE-A872-0FB6479B5862}" type="presParOf" srcId="{1543754B-52D2-4E71-8FCD-E23C07028044}" destId="{0FFA7B46-0B9F-48BC-B617-E711FE1EA97E}" srcOrd="0" destOrd="0" presId="urn:microsoft.com/office/officeart/2005/8/layout/hierarchy6"/>
    <dgm:cxn modelId="{A7632913-C201-42EC-B4A3-A5A1085A3A12}" type="presParOf" srcId="{0FFA7B46-0B9F-48BC-B617-E711FE1EA97E}" destId="{DFAC18C9-B4C1-45DD-84B9-1AD0458B56D6}" srcOrd="0" destOrd="0" presId="urn:microsoft.com/office/officeart/2005/8/layout/hierarchy6"/>
    <dgm:cxn modelId="{3FA019C7-B1D4-4F04-974E-B58015F9434D}" type="presParOf" srcId="{0FFA7B46-0B9F-48BC-B617-E711FE1EA97E}" destId="{7AF9A6D4-0F0D-482E-98B7-A7EEBBA16DE5}" srcOrd="1" destOrd="0" presId="urn:microsoft.com/office/officeart/2005/8/layout/hierarchy6"/>
    <dgm:cxn modelId="{5B04D3A9-E14F-4482-AC92-CC583F095706}" type="presParOf" srcId="{7AF9A6D4-0F0D-482E-98B7-A7EEBBA16DE5}" destId="{D916606B-640B-4CE4-B93D-44CC31DB3F2D}" srcOrd="0" destOrd="0" presId="urn:microsoft.com/office/officeart/2005/8/layout/hierarchy6"/>
    <dgm:cxn modelId="{30768949-41EE-4D5C-8A88-7B459D9BDDD6}" type="presParOf" srcId="{7AF9A6D4-0F0D-482E-98B7-A7EEBBA16DE5}" destId="{2E2107A8-28FD-4BD4-8F8A-E1247D34F523}" srcOrd="1" destOrd="0" presId="urn:microsoft.com/office/officeart/2005/8/layout/hierarchy6"/>
    <dgm:cxn modelId="{E4B21F0C-8D9B-400B-8DC7-6CEEAF62AA6C}" type="presParOf" srcId="{2E2107A8-28FD-4BD4-8F8A-E1247D34F523}" destId="{91EC75BE-1832-4552-95D0-43A69DB60A8C}" srcOrd="0" destOrd="0" presId="urn:microsoft.com/office/officeart/2005/8/layout/hierarchy6"/>
    <dgm:cxn modelId="{9160A95C-15C5-4587-9542-78C49D319534}" type="presParOf" srcId="{2E2107A8-28FD-4BD4-8F8A-E1247D34F523}" destId="{CCE888E9-E71A-42EE-85B2-E7599D6A9DE5}" srcOrd="1" destOrd="0" presId="urn:microsoft.com/office/officeart/2005/8/layout/hierarchy6"/>
    <dgm:cxn modelId="{46EF28C1-F996-489D-81CB-20F1796F1FF9}" type="presParOf" srcId="{7AF9A6D4-0F0D-482E-98B7-A7EEBBA16DE5}" destId="{B850455C-9C16-4275-AED9-CA0B4E4FF7A1}" srcOrd="2" destOrd="0" presId="urn:microsoft.com/office/officeart/2005/8/layout/hierarchy6"/>
    <dgm:cxn modelId="{8050541A-0CE3-41CA-A111-1886A8FC965F}" type="presParOf" srcId="{7AF9A6D4-0F0D-482E-98B7-A7EEBBA16DE5}" destId="{8653D786-3FB8-4014-8172-CBCB49D65035}" srcOrd="3" destOrd="0" presId="urn:microsoft.com/office/officeart/2005/8/layout/hierarchy6"/>
    <dgm:cxn modelId="{793CC00E-23D7-457F-83CD-0CB3B96337E8}" type="presParOf" srcId="{8653D786-3FB8-4014-8172-CBCB49D65035}" destId="{C1FF4F26-F406-4DF5-A985-BF7FB17F3683}" srcOrd="0" destOrd="0" presId="urn:microsoft.com/office/officeart/2005/8/layout/hierarchy6"/>
    <dgm:cxn modelId="{CD706265-5C48-4B05-BFD8-3A21FBFB86D2}" type="presParOf" srcId="{8653D786-3FB8-4014-8172-CBCB49D65035}" destId="{DB9302D2-89FB-46D6-8631-D1249AB47096}" srcOrd="1" destOrd="0" presId="urn:microsoft.com/office/officeart/2005/8/layout/hierarchy6"/>
    <dgm:cxn modelId="{97D4F1A9-9788-4C77-8292-6C5148210F20}" type="presParOf" srcId="{7AF9A6D4-0F0D-482E-98B7-A7EEBBA16DE5}" destId="{CA2FDB25-FB11-4DAF-9F32-4AE05C47A9DF}" srcOrd="4" destOrd="0" presId="urn:microsoft.com/office/officeart/2005/8/layout/hierarchy6"/>
    <dgm:cxn modelId="{EBEA0988-C293-4B05-9237-C648D49F6AB8}" type="presParOf" srcId="{7AF9A6D4-0F0D-482E-98B7-A7EEBBA16DE5}" destId="{A6C7DEF8-D928-45B2-BE09-A3FAB4595391}" srcOrd="5" destOrd="0" presId="urn:microsoft.com/office/officeart/2005/8/layout/hierarchy6"/>
    <dgm:cxn modelId="{4DCCBD60-0E76-4CDA-A833-854F09A3B9BD}" type="presParOf" srcId="{A6C7DEF8-D928-45B2-BE09-A3FAB4595391}" destId="{73F2271F-9A5B-428E-B477-EABDBD998C99}" srcOrd="0" destOrd="0" presId="urn:microsoft.com/office/officeart/2005/8/layout/hierarchy6"/>
    <dgm:cxn modelId="{3CC5753B-828C-49D9-88DC-2D5DF46D62B8}" type="presParOf" srcId="{A6C7DEF8-D928-45B2-BE09-A3FAB4595391}" destId="{6709A01C-3250-4BFA-B897-9D79A60E1866}" srcOrd="1" destOrd="0" presId="urn:microsoft.com/office/officeart/2005/8/layout/hierarchy6"/>
    <dgm:cxn modelId="{FEF2368A-FDA6-4D24-B7B6-0AB4543C818D}" type="presParOf" srcId="{7AF9A6D4-0F0D-482E-98B7-A7EEBBA16DE5}" destId="{60046D68-06E1-4E78-8E5B-E3C8A1965196}" srcOrd="6" destOrd="0" presId="urn:microsoft.com/office/officeart/2005/8/layout/hierarchy6"/>
    <dgm:cxn modelId="{24F0927C-C0C9-46D1-AF2D-946AC2C045EE}" type="presParOf" srcId="{7AF9A6D4-0F0D-482E-98B7-A7EEBBA16DE5}" destId="{479B65DE-4DE0-4D9F-AF2D-BB596016288D}" srcOrd="7" destOrd="0" presId="urn:microsoft.com/office/officeart/2005/8/layout/hierarchy6"/>
    <dgm:cxn modelId="{1A023594-81DC-481E-9693-855BE27FC101}" type="presParOf" srcId="{479B65DE-4DE0-4D9F-AF2D-BB596016288D}" destId="{F810768F-C629-43A0-AB61-AFC5BC7C98DD}" srcOrd="0" destOrd="0" presId="urn:microsoft.com/office/officeart/2005/8/layout/hierarchy6"/>
    <dgm:cxn modelId="{05595FA8-79C8-49DD-9F0D-85D654F68338}" type="presParOf" srcId="{479B65DE-4DE0-4D9F-AF2D-BB596016288D}" destId="{3E5B086F-7A4B-4D0D-B722-BE5AF9F155BD}" srcOrd="1" destOrd="0" presId="urn:microsoft.com/office/officeart/2005/8/layout/hierarchy6"/>
    <dgm:cxn modelId="{F16EA649-7D1E-42CB-8987-E04E131B4F41}" type="presParOf" srcId="{B9C821C7-5ECE-4FC4-B9BB-1144FAE27DD1}" destId="{6309D4D4-7735-4B57-B61F-B9FBAA1482AD}" srcOrd="1" destOrd="0" presId="urn:microsoft.com/office/officeart/2005/8/layout/hierarchy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250967-4D82-4F12-B98D-8252D0DA356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ru-RU"/>
        </a:p>
      </dgm:t>
    </dgm:pt>
    <dgm:pt modelId="{7D1631AE-4D5E-420B-AABD-EB4F0DD41802}">
      <dgm:prSet phldrT="[Текст]" custT="1"/>
      <dgm:spPr/>
      <dgm:t>
        <a:bodyPr/>
        <a:lstStyle/>
        <a:p>
          <a:r>
            <a:rPr lang="ru-RU" sz="1800" b="1" dirty="0" err="1" smtClean="0"/>
            <a:t>Комады</a:t>
          </a:r>
          <a:r>
            <a:rPr lang="ru-RU" sz="1800" b="1" dirty="0" smtClean="0"/>
            <a:t> процессора</a:t>
          </a:r>
          <a:endParaRPr lang="ru-RU" sz="1800" b="1" dirty="0"/>
        </a:p>
      </dgm:t>
    </dgm:pt>
    <dgm:pt modelId="{1C668BA0-783A-4DD6-A34C-3CF6B460D85D}" type="parTrans" cxnId="{3D14775A-590D-423F-BB9B-0BA3CB3CD003}">
      <dgm:prSet/>
      <dgm:spPr/>
      <dgm:t>
        <a:bodyPr/>
        <a:lstStyle/>
        <a:p>
          <a:endParaRPr lang="ru-RU"/>
        </a:p>
      </dgm:t>
    </dgm:pt>
    <dgm:pt modelId="{231A7FA5-9540-462A-B1B6-4B3D2529776A}" type="sibTrans" cxnId="{3D14775A-590D-423F-BB9B-0BA3CB3CD003}">
      <dgm:prSet/>
      <dgm:spPr/>
      <dgm:t>
        <a:bodyPr/>
        <a:lstStyle/>
        <a:p>
          <a:endParaRPr lang="ru-RU"/>
        </a:p>
      </dgm:t>
    </dgm:pt>
    <dgm:pt modelId="{0D91EBED-35A7-4C07-A072-2FA26AA0A310}">
      <dgm:prSet phldrT="[Текст]" custT="1"/>
      <dgm:spPr/>
      <dgm:t>
        <a:bodyPr/>
        <a:lstStyle/>
        <a:p>
          <a:r>
            <a:rPr lang="ru-RU" sz="1400" b="1" dirty="0" smtClean="0"/>
            <a:t>Пересылки данных</a:t>
          </a:r>
          <a:endParaRPr lang="ru-RU" sz="1400" b="1" dirty="0"/>
        </a:p>
      </dgm:t>
    </dgm:pt>
    <dgm:pt modelId="{BB9B6FBF-4E0C-446F-9732-B03F3EAFD0E5}" type="parTrans" cxnId="{2C390581-DA54-4B50-A210-38638D87FBEA}">
      <dgm:prSet/>
      <dgm:spPr/>
      <dgm:t>
        <a:bodyPr/>
        <a:lstStyle/>
        <a:p>
          <a:endParaRPr lang="ru-RU"/>
        </a:p>
      </dgm:t>
    </dgm:pt>
    <dgm:pt modelId="{1DA06222-DA10-4131-B352-59682D394ECB}" type="sibTrans" cxnId="{2C390581-DA54-4B50-A210-38638D87FBEA}">
      <dgm:prSet/>
      <dgm:spPr/>
      <dgm:t>
        <a:bodyPr/>
        <a:lstStyle/>
        <a:p>
          <a:endParaRPr lang="ru-RU"/>
        </a:p>
      </dgm:t>
    </dgm:pt>
    <dgm:pt modelId="{96930E1B-1CD1-40A3-B862-CFDED2A6434D}">
      <dgm:prSet phldrT="[Текст]" custT="1"/>
      <dgm:spPr/>
      <dgm:t>
        <a:bodyPr/>
        <a:lstStyle/>
        <a:p>
          <a:r>
            <a:rPr lang="ru-RU" sz="1400" b="1" dirty="0" smtClean="0"/>
            <a:t>Общего назначения </a:t>
          </a:r>
          <a:r>
            <a:rPr lang="en-US" sz="1400" dirty="0" err="1" smtClean="0"/>
            <a:t>mov</a:t>
          </a:r>
          <a:r>
            <a:rPr lang="en-US" sz="1400" dirty="0" smtClean="0"/>
            <a:t>, in, out</a:t>
          </a:r>
          <a:endParaRPr lang="ru-RU" sz="1400" dirty="0"/>
        </a:p>
      </dgm:t>
    </dgm:pt>
    <dgm:pt modelId="{E95F891B-5AB9-4965-8A41-0C907836C62B}" type="parTrans" cxnId="{B07FBCCB-ED26-40F8-8AE5-27D0EB30213B}">
      <dgm:prSet/>
      <dgm:spPr/>
      <dgm:t>
        <a:bodyPr/>
        <a:lstStyle/>
        <a:p>
          <a:endParaRPr lang="ru-RU"/>
        </a:p>
      </dgm:t>
    </dgm:pt>
    <dgm:pt modelId="{70FAEDD1-D5F7-4804-B302-D4B7E6707AAA}" type="sibTrans" cxnId="{B07FBCCB-ED26-40F8-8AE5-27D0EB30213B}">
      <dgm:prSet/>
      <dgm:spPr/>
      <dgm:t>
        <a:bodyPr/>
        <a:lstStyle/>
        <a:p>
          <a:endParaRPr lang="ru-RU"/>
        </a:p>
      </dgm:t>
    </dgm:pt>
    <dgm:pt modelId="{283233A4-6B80-4AD3-AC98-DAC1E15B01D5}">
      <dgm:prSet phldrT="[Текст]" custT="1"/>
      <dgm:spPr/>
      <dgm:t>
        <a:bodyPr/>
        <a:lstStyle/>
        <a:p>
          <a:r>
            <a:rPr lang="ru-RU" sz="1400" b="1" dirty="0" smtClean="0"/>
            <a:t>Работа со стеком</a:t>
          </a:r>
          <a:r>
            <a:rPr lang="en-US" sz="1400" b="1" dirty="0" smtClean="0"/>
            <a:t>  </a:t>
          </a:r>
          <a:r>
            <a:rPr lang="en-US" sz="1400" dirty="0" smtClean="0"/>
            <a:t>push, pop</a:t>
          </a:r>
          <a:endParaRPr lang="ru-RU" sz="1400" dirty="0"/>
        </a:p>
      </dgm:t>
    </dgm:pt>
    <dgm:pt modelId="{0AD33CBF-4562-4ABC-9B24-C97FAE177352}" type="parTrans" cxnId="{8478BB05-A5AB-459F-8879-74FFEB87A1FD}">
      <dgm:prSet/>
      <dgm:spPr/>
      <dgm:t>
        <a:bodyPr/>
        <a:lstStyle/>
        <a:p>
          <a:endParaRPr lang="ru-RU"/>
        </a:p>
      </dgm:t>
    </dgm:pt>
    <dgm:pt modelId="{1EF0F03A-7D95-40AD-B191-BD94A6314923}" type="sibTrans" cxnId="{8478BB05-A5AB-459F-8879-74FFEB87A1FD}">
      <dgm:prSet/>
      <dgm:spPr/>
      <dgm:t>
        <a:bodyPr/>
        <a:lstStyle/>
        <a:p>
          <a:endParaRPr lang="ru-RU"/>
        </a:p>
      </dgm:t>
    </dgm:pt>
    <dgm:pt modelId="{28552379-6AE7-4DE3-88F1-0F6E2DAD2F87}">
      <dgm:prSet phldrT="[Текст]" custT="1"/>
      <dgm:spPr/>
      <dgm:t>
        <a:bodyPr/>
        <a:lstStyle/>
        <a:p>
          <a:r>
            <a:rPr lang="ru-RU" sz="1400" b="1" dirty="0" smtClean="0"/>
            <a:t>Арифметические</a:t>
          </a:r>
          <a:endParaRPr lang="ru-RU" sz="1400" b="1" dirty="0"/>
        </a:p>
      </dgm:t>
    </dgm:pt>
    <dgm:pt modelId="{89067DA9-980E-484F-98C2-4A707DE0981F}" type="parTrans" cxnId="{A87E640C-6163-40BE-A6D1-3153AED072FB}">
      <dgm:prSet/>
      <dgm:spPr/>
      <dgm:t>
        <a:bodyPr/>
        <a:lstStyle/>
        <a:p>
          <a:endParaRPr lang="ru-RU"/>
        </a:p>
      </dgm:t>
    </dgm:pt>
    <dgm:pt modelId="{E2245D6D-7BA8-4FD2-84E1-C054354C6E7E}" type="sibTrans" cxnId="{A87E640C-6163-40BE-A6D1-3153AED072FB}">
      <dgm:prSet/>
      <dgm:spPr/>
      <dgm:t>
        <a:bodyPr/>
        <a:lstStyle/>
        <a:p>
          <a:endParaRPr lang="ru-RU"/>
        </a:p>
      </dgm:t>
    </dgm:pt>
    <dgm:pt modelId="{10823FAD-3A7C-4626-BD30-4716FD2115D2}">
      <dgm:prSet phldrT="[Текст]" custT="1"/>
      <dgm:spPr/>
      <dgm:t>
        <a:bodyPr/>
        <a:lstStyle/>
        <a:p>
          <a:r>
            <a:rPr lang="ru-RU" sz="1400" b="1" dirty="0" smtClean="0"/>
            <a:t>Логические</a:t>
          </a:r>
          <a:endParaRPr lang="ru-RU" sz="1400" b="1" dirty="0"/>
        </a:p>
      </dgm:t>
    </dgm:pt>
    <dgm:pt modelId="{330F9A25-12F2-41B6-A47C-FA3A9EF1B8CE}" type="parTrans" cxnId="{6A533A83-5182-4CC4-8A62-9DA4F0EE5412}">
      <dgm:prSet/>
      <dgm:spPr/>
      <dgm:t>
        <a:bodyPr/>
        <a:lstStyle/>
        <a:p>
          <a:endParaRPr lang="ru-RU"/>
        </a:p>
      </dgm:t>
    </dgm:pt>
    <dgm:pt modelId="{1D548831-6063-4B0D-8946-7B1274FEC794}" type="sibTrans" cxnId="{6A533A83-5182-4CC4-8A62-9DA4F0EE5412}">
      <dgm:prSet/>
      <dgm:spPr/>
      <dgm:t>
        <a:bodyPr/>
        <a:lstStyle/>
        <a:p>
          <a:endParaRPr lang="ru-RU"/>
        </a:p>
      </dgm:t>
    </dgm:pt>
    <dgm:pt modelId="{3D8549A5-DA6C-4208-8255-4A07E0732231}">
      <dgm:prSet phldrT="[Текст]" custT="1"/>
      <dgm:spPr/>
      <dgm:t>
        <a:bodyPr/>
        <a:lstStyle/>
        <a:p>
          <a:r>
            <a:rPr lang="ru-RU" sz="1400" b="1" dirty="0" smtClean="0"/>
            <a:t>Передача управления</a:t>
          </a:r>
          <a:endParaRPr lang="ru-RU" sz="1400" b="1" dirty="0"/>
        </a:p>
      </dgm:t>
    </dgm:pt>
    <dgm:pt modelId="{DC811EFF-E7B8-48B8-A56E-FB5BD0BB48BE}" type="parTrans" cxnId="{130E615B-1C19-4275-A8DA-3D26AF9203E8}">
      <dgm:prSet/>
      <dgm:spPr/>
      <dgm:t>
        <a:bodyPr/>
        <a:lstStyle/>
        <a:p>
          <a:endParaRPr lang="ru-RU"/>
        </a:p>
      </dgm:t>
    </dgm:pt>
    <dgm:pt modelId="{E73CE59C-B916-4FC6-8449-3484D4B36441}" type="sibTrans" cxnId="{130E615B-1C19-4275-A8DA-3D26AF9203E8}">
      <dgm:prSet/>
      <dgm:spPr/>
      <dgm:t>
        <a:bodyPr/>
        <a:lstStyle/>
        <a:p>
          <a:endParaRPr lang="ru-RU"/>
        </a:p>
      </dgm:t>
    </dgm:pt>
    <dgm:pt modelId="{CADB96DE-4E5B-46FB-8E7D-EB54904BD14B}">
      <dgm:prSet phldrT="[Текст]" custT="1"/>
      <dgm:spPr/>
      <dgm:t>
        <a:bodyPr/>
        <a:lstStyle/>
        <a:p>
          <a:r>
            <a:rPr lang="ru-RU" sz="1400" b="1" dirty="0" smtClean="0"/>
            <a:t>Цепочечные</a:t>
          </a:r>
          <a:r>
            <a:rPr lang="en-US" sz="1400" b="1" dirty="0" smtClean="0"/>
            <a:t> </a:t>
          </a:r>
          <a:r>
            <a:rPr lang="en-US" sz="1400" b="1" dirty="0" err="1" smtClean="0"/>
            <a:t>stosb</a:t>
          </a:r>
          <a:r>
            <a:rPr lang="en-US" sz="1400" b="1" dirty="0" smtClean="0"/>
            <a:t>, </a:t>
          </a:r>
          <a:r>
            <a:rPr lang="en-US" sz="1400" b="1" dirty="0" err="1" smtClean="0"/>
            <a:t>stosw</a:t>
          </a:r>
          <a:r>
            <a:rPr lang="en-US" sz="1400" b="1" dirty="0" smtClean="0"/>
            <a:t>,  </a:t>
          </a:r>
          <a:r>
            <a:rPr lang="en-US" sz="1400" b="1" dirty="0" err="1" smtClean="0"/>
            <a:t>lodsb</a:t>
          </a:r>
          <a:r>
            <a:rPr lang="en-US" sz="1400" b="1" dirty="0" smtClean="0"/>
            <a:t>, </a:t>
          </a:r>
          <a:r>
            <a:rPr lang="en-US" sz="1400" b="1" dirty="0" err="1" smtClean="0"/>
            <a:t>lodsw</a:t>
          </a:r>
          <a:r>
            <a:rPr lang="en-US" sz="1400" b="1" dirty="0" smtClean="0"/>
            <a:t>, </a:t>
          </a:r>
          <a:r>
            <a:rPr lang="en-US" sz="1400" b="1" dirty="0" err="1" smtClean="0"/>
            <a:t>movs</a:t>
          </a:r>
          <a:endParaRPr lang="ru-RU" sz="1400" b="1" dirty="0"/>
        </a:p>
      </dgm:t>
    </dgm:pt>
    <dgm:pt modelId="{9E5E1AF1-BE65-43B7-9FDB-6A71C550DCFC}" type="parTrans" cxnId="{91BCCB83-30BE-4124-AEDD-FDB18F16C080}">
      <dgm:prSet/>
      <dgm:spPr/>
      <dgm:t>
        <a:bodyPr/>
        <a:lstStyle/>
        <a:p>
          <a:endParaRPr lang="ru-RU"/>
        </a:p>
      </dgm:t>
    </dgm:pt>
    <dgm:pt modelId="{6A88FA55-479A-4E98-B9E9-8A891D7AAF47}" type="sibTrans" cxnId="{91BCCB83-30BE-4124-AEDD-FDB18F16C080}">
      <dgm:prSet/>
      <dgm:spPr/>
      <dgm:t>
        <a:bodyPr/>
        <a:lstStyle/>
        <a:p>
          <a:endParaRPr lang="ru-RU"/>
        </a:p>
      </dgm:t>
    </dgm:pt>
    <dgm:pt modelId="{D95367BE-E3DA-4A0F-BC09-4854B184307B}">
      <dgm:prSet phldrT="[Текст]" custT="1"/>
      <dgm:spPr/>
      <dgm:t>
        <a:bodyPr/>
        <a:lstStyle/>
        <a:p>
          <a:r>
            <a:rPr lang="ru-RU" sz="1400" b="1" dirty="0" smtClean="0"/>
            <a:t>Управление состоянием ЦП</a:t>
          </a:r>
          <a:br>
            <a:rPr lang="ru-RU" sz="1400" b="1" dirty="0" smtClean="0"/>
          </a:br>
          <a:r>
            <a:rPr lang="en-US" sz="1400" b="1" dirty="0" err="1" smtClean="0"/>
            <a:t>hlt</a:t>
          </a:r>
          <a:r>
            <a:rPr lang="en-US" sz="1400" b="1" dirty="0" smtClean="0"/>
            <a:t>, </a:t>
          </a:r>
          <a:r>
            <a:rPr lang="en-US" sz="1400" b="1" dirty="0" err="1" smtClean="0"/>
            <a:t>nop</a:t>
          </a:r>
          <a:endParaRPr lang="ru-RU" sz="1400" b="1" dirty="0"/>
        </a:p>
      </dgm:t>
    </dgm:pt>
    <dgm:pt modelId="{B8131C9F-01FB-4602-822F-E799AA930588}" type="parTrans" cxnId="{5BD492F1-D93C-4026-83F4-976360FE0415}">
      <dgm:prSet/>
      <dgm:spPr/>
      <dgm:t>
        <a:bodyPr/>
        <a:lstStyle/>
        <a:p>
          <a:endParaRPr lang="ru-RU"/>
        </a:p>
      </dgm:t>
    </dgm:pt>
    <dgm:pt modelId="{9A131E82-C6BC-4EBB-AB00-295308F02332}" type="sibTrans" cxnId="{5BD492F1-D93C-4026-83F4-976360FE0415}">
      <dgm:prSet/>
      <dgm:spPr/>
      <dgm:t>
        <a:bodyPr/>
        <a:lstStyle/>
        <a:p>
          <a:endParaRPr lang="ru-RU"/>
        </a:p>
      </dgm:t>
    </dgm:pt>
    <dgm:pt modelId="{5EE8CCF2-8361-4A4A-86DE-4B6AE2EBF357}">
      <dgm:prSet phldrT="[Текст]" custT="1"/>
      <dgm:spPr/>
      <dgm:t>
        <a:bodyPr/>
        <a:lstStyle/>
        <a:p>
          <a:r>
            <a:rPr lang="ru-RU" sz="1400" b="1" dirty="0" smtClean="0"/>
            <a:t>Преобразование данных</a:t>
          </a:r>
          <a:r>
            <a:rPr lang="en-US" sz="1400" b="1" dirty="0" smtClean="0"/>
            <a:t>   </a:t>
          </a:r>
          <a:r>
            <a:rPr lang="en-US" sz="1400" b="0" i="0" dirty="0" smtClean="0"/>
            <a:t>CBW, CWD, CWDE, CDQ</a:t>
          </a:r>
          <a:endParaRPr lang="ru-RU" sz="1400" b="1" dirty="0" smtClean="0"/>
        </a:p>
        <a:p>
          <a:endParaRPr lang="ru-RU" sz="1400" dirty="0"/>
        </a:p>
      </dgm:t>
    </dgm:pt>
    <dgm:pt modelId="{E5913344-66A9-4D13-8F47-445EF19975E2}" type="parTrans" cxnId="{BFF86C0D-7420-43DB-937E-2012A4CF1E94}">
      <dgm:prSet/>
      <dgm:spPr/>
      <dgm:t>
        <a:bodyPr/>
        <a:lstStyle/>
        <a:p>
          <a:endParaRPr lang="ru-RU"/>
        </a:p>
      </dgm:t>
    </dgm:pt>
    <dgm:pt modelId="{825450A0-CE0C-47F5-990E-314543235FF5}" type="sibTrans" cxnId="{BFF86C0D-7420-43DB-937E-2012A4CF1E94}">
      <dgm:prSet/>
      <dgm:spPr/>
      <dgm:t>
        <a:bodyPr/>
        <a:lstStyle/>
        <a:p>
          <a:endParaRPr lang="ru-RU"/>
        </a:p>
      </dgm:t>
    </dgm:pt>
    <dgm:pt modelId="{C3A46038-2FE7-4C04-A7F8-4B75ACD39E82}">
      <dgm:prSet phldrT="[Текст]" custT="1"/>
      <dgm:spPr/>
      <dgm:t>
        <a:bodyPr/>
        <a:lstStyle/>
        <a:p>
          <a:r>
            <a:rPr lang="ru-RU" sz="1400" b="1" dirty="0" smtClean="0"/>
            <a:t>Двоичной арифметики</a:t>
          </a:r>
          <a:r>
            <a:rPr lang="en-US" sz="1400" b="1" dirty="0" smtClean="0"/>
            <a:t> </a:t>
          </a:r>
          <a:r>
            <a:rPr lang="en-US" sz="1400" dirty="0" smtClean="0"/>
            <a:t>add, sub, </a:t>
          </a:r>
          <a:r>
            <a:rPr lang="en-US" sz="1400" dirty="0" err="1" smtClean="0"/>
            <a:t>mul</a:t>
          </a:r>
          <a:r>
            <a:rPr lang="en-US" sz="1400" dirty="0" smtClean="0"/>
            <a:t>, div, inc, </a:t>
          </a:r>
          <a:r>
            <a:rPr lang="en-US" sz="1400" dirty="0" err="1" smtClean="0"/>
            <a:t>dec</a:t>
          </a:r>
          <a:r>
            <a:rPr lang="en-US" sz="1400" dirty="0" smtClean="0"/>
            <a:t>,</a:t>
          </a:r>
          <a:r>
            <a:rPr lang="ru-RU" sz="1400" dirty="0" smtClean="0"/>
            <a:t> </a:t>
          </a:r>
          <a:r>
            <a:rPr lang="en-US" sz="1400" dirty="0" err="1" smtClean="0"/>
            <a:t>cmp</a:t>
          </a:r>
          <a:r>
            <a:rPr lang="en-US" sz="1400" dirty="0" smtClean="0"/>
            <a:t> </a:t>
          </a:r>
          <a:endParaRPr lang="ru-RU" sz="1400" dirty="0"/>
        </a:p>
      </dgm:t>
    </dgm:pt>
    <dgm:pt modelId="{C71CB9A9-764F-443B-9AD8-79C950F35622}" type="parTrans" cxnId="{CD9D7BB8-0838-49A3-941E-406039ADE8B4}">
      <dgm:prSet/>
      <dgm:spPr/>
      <dgm:t>
        <a:bodyPr/>
        <a:lstStyle/>
        <a:p>
          <a:endParaRPr lang="ru-RU"/>
        </a:p>
      </dgm:t>
    </dgm:pt>
    <dgm:pt modelId="{3DCE1076-15BE-449F-A675-457A800EAEEF}" type="sibTrans" cxnId="{CD9D7BB8-0838-49A3-941E-406039ADE8B4}">
      <dgm:prSet/>
      <dgm:spPr/>
      <dgm:t>
        <a:bodyPr/>
        <a:lstStyle/>
        <a:p>
          <a:endParaRPr lang="ru-RU"/>
        </a:p>
      </dgm:t>
    </dgm:pt>
    <dgm:pt modelId="{E5A8FD35-9236-4494-869C-4A5A8851FC6E}">
      <dgm:prSet phldrT="[Текст]" custT="1"/>
      <dgm:spPr/>
      <dgm:t>
        <a:bodyPr/>
        <a:lstStyle/>
        <a:p>
          <a:r>
            <a:rPr lang="ru-RU" sz="1400" b="1" dirty="0" smtClean="0"/>
            <a:t>Десятичной арифметики</a:t>
          </a:r>
          <a:r>
            <a:rPr lang="en-US" sz="1400" b="1" dirty="0" smtClean="0"/>
            <a:t> </a:t>
          </a:r>
          <a:r>
            <a:rPr lang="en-US" sz="1400" dirty="0" err="1" smtClean="0"/>
            <a:t>aaa</a:t>
          </a:r>
          <a:r>
            <a:rPr lang="en-US" sz="1400" dirty="0" smtClean="0"/>
            <a:t>, </a:t>
          </a:r>
          <a:r>
            <a:rPr lang="en-US" sz="1400" dirty="0" err="1" smtClean="0"/>
            <a:t>aas</a:t>
          </a:r>
          <a:r>
            <a:rPr lang="en-US" sz="1400" dirty="0" smtClean="0"/>
            <a:t>,  </a:t>
          </a:r>
          <a:r>
            <a:rPr lang="en-US" sz="1400" dirty="0" err="1" smtClean="0"/>
            <a:t>aam</a:t>
          </a:r>
          <a:r>
            <a:rPr lang="en-US" sz="1400" dirty="0" smtClean="0"/>
            <a:t>, </a:t>
          </a:r>
          <a:r>
            <a:rPr lang="en-US" sz="1400" dirty="0" err="1" smtClean="0"/>
            <a:t>aad</a:t>
          </a:r>
          <a:endParaRPr lang="ru-RU" sz="1400" dirty="0"/>
        </a:p>
      </dgm:t>
    </dgm:pt>
    <dgm:pt modelId="{58CA6957-231B-43C3-B83D-B3FB8980EC0F}" type="parTrans" cxnId="{B182EA06-D296-4557-9100-3981CFA4E44E}">
      <dgm:prSet/>
      <dgm:spPr/>
      <dgm:t>
        <a:bodyPr/>
        <a:lstStyle/>
        <a:p>
          <a:endParaRPr lang="ru-RU"/>
        </a:p>
      </dgm:t>
    </dgm:pt>
    <dgm:pt modelId="{9371E797-A38D-43B9-8A11-42DCE606058C}" type="sibTrans" cxnId="{B182EA06-D296-4557-9100-3981CFA4E44E}">
      <dgm:prSet/>
      <dgm:spPr/>
      <dgm:t>
        <a:bodyPr/>
        <a:lstStyle/>
        <a:p>
          <a:endParaRPr lang="ru-RU"/>
        </a:p>
      </dgm:t>
    </dgm:pt>
    <dgm:pt modelId="{A1D358BC-4BDC-44F8-98B3-23DE0784E5A6}">
      <dgm:prSet phldrT="[Текст]" custT="1"/>
      <dgm:spPr/>
      <dgm:t>
        <a:bodyPr/>
        <a:lstStyle/>
        <a:p>
          <a:r>
            <a:rPr lang="ru-RU" sz="1400" b="1" dirty="0" smtClean="0"/>
            <a:t>Манипуляции с битами</a:t>
          </a:r>
          <a:r>
            <a:rPr lang="en-US" sz="1400" b="1" dirty="0" smtClean="0"/>
            <a:t> </a:t>
          </a:r>
          <a:r>
            <a:rPr lang="en-US" sz="1400" dirty="0" smtClean="0"/>
            <a:t>and, or, </a:t>
          </a:r>
          <a:r>
            <a:rPr lang="en-US" sz="1400" dirty="0" err="1" smtClean="0"/>
            <a:t>xor</a:t>
          </a:r>
          <a:r>
            <a:rPr lang="en-US" sz="1400" dirty="0" smtClean="0"/>
            <a:t>, not, test </a:t>
          </a:r>
          <a:endParaRPr lang="ru-RU" sz="1400" dirty="0"/>
        </a:p>
      </dgm:t>
    </dgm:pt>
    <dgm:pt modelId="{2CD66303-B45A-4A37-B580-6184D46AD971}" type="parTrans" cxnId="{7BF49ACD-F999-4E8A-9E86-48EEAAB39361}">
      <dgm:prSet/>
      <dgm:spPr/>
      <dgm:t>
        <a:bodyPr/>
        <a:lstStyle/>
        <a:p>
          <a:endParaRPr lang="ru-RU"/>
        </a:p>
      </dgm:t>
    </dgm:pt>
    <dgm:pt modelId="{74E0A3CD-9DC3-4646-B82A-ED72FB3B8D44}" type="sibTrans" cxnId="{7BF49ACD-F999-4E8A-9E86-48EEAAB39361}">
      <dgm:prSet/>
      <dgm:spPr/>
      <dgm:t>
        <a:bodyPr/>
        <a:lstStyle/>
        <a:p>
          <a:endParaRPr lang="ru-RU"/>
        </a:p>
      </dgm:t>
    </dgm:pt>
    <dgm:pt modelId="{7979432A-0697-4542-8213-8EA0792DF34C}">
      <dgm:prSet phldrT="[Текст]" custT="1"/>
      <dgm:spPr/>
      <dgm:t>
        <a:bodyPr/>
        <a:lstStyle/>
        <a:p>
          <a:r>
            <a:rPr lang="ru-RU" sz="1400" b="1" dirty="0" smtClean="0"/>
            <a:t>Сдвиг</a:t>
          </a:r>
          <a:r>
            <a:rPr lang="en-US" sz="1400" dirty="0" smtClean="0"/>
            <a:t> </a:t>
          </a:r>
          <a:r>
            <a:rPr lang="en-US" sz="1400" dirty="0" err="1" smtClean="0"/>
            <a:t>shr</a:t>
          </a:r>
          <a:r>
            <a:rPr lang="en-US" sz="1400" dirty="0" smtClean="0"/>
            <a:t>, </a:t>
          </a:r>
          <a:r>
            <a:rPr lang="en-US" sz="1400" dirty="0" err="1" smtClean="0"/>
            <a:t>shl,rol</a:t>
          </a:r>
          <a:r>
            <a:rPr lang="en-US" sz="1400" dirty="0" smtClean="0"/>
            <a:t>, </a:t>
          </a:r>
          <a:r>
            <a:rPr lang="en-US" sz="1400" dirty="0" err="1" smtClean="0"/>
            <a:t>ror</a:t>
          </a:r>
          <a:r>
            <a:rPr lang="en-US" sz="1400" dirty="0" smtClean="0"/>
            <a:t>, </a:t>
          </a:r>
          <a:r>
            <a:rPr lang="en-US" sz="1400" dirty="0" err="1" smtClean="0"/>
            <a:t>sar</a:t>
          </a:r>
          <a:r>
            <a:rPr lang="en-US" sz="1400" dirty="0" smtClean="0"/>
            <a:t>, </a:t>
          </a:r>
          <a:r>
            <a:rPr lang="en-US" sz="1400" dirty="0" err="1" smtClean="0"/>
            <a:t>sal</a:t>
          </a:r>
          <a:r>
            <a:rPr lang="en-US" sz="1400" dirty="0" smtClean="0"/>
            <a:t>, </a:t>
          </a:r>
          <a:r>
            <a:rPr lang="en-US" sz="1400" dirty="0" err="1" smtClean="0"/>
            <a:t>rcr</a:t>
          </a:r>
          <a:r>
            <a:rPr lang="en-US" sz="1400" dirty="0" smtClean="0"/>
            <a:t>, </a:t>
          </a:r>
          <a:r>
            <a:rPr lang="en-US" sz="1400" dirty="0" err="1" smtClean="0"/>
            <a:t>rcl</a:t>
          </a:r>
          <a:endParaRPr lang="ru-RU" sz="1400" dirty="0"/>
        </a:p>
      </dgm:t>
    </dgm:pt>
    <dgm:pt modelId="{8D8FAEEF-2E14-4A7E-8631-FD4614685749}" type="parTrans" cxnId="{4AC48763-570E-47A7-84A8-702FEDE912F4}">
      <dgm:prSet/>
      <dgm:spPr/>
      <dgm:t>
        <a:bodyPr/>
        <a:lstStyle/>
        <a:p>
          <a:endParaRPr lang="ru-RU"/>
        </a:p>
      </dgm:t>
    </dgm:pt>
    <dgm:pt modelId="{65BB9E16-0E7E-4E43-8087-12284C9E6E0A}" type="sibTrans" cxnId="{4AC48763-570E-47A7-84A8-702FEDE912F4}">
      <dgm:prSet/>
      <dgm:spPr/>
      <dgm:t>
        <a:bodyPr/>
        <a:lstStyle/>
        <a:p>
          <a:endParaRPr lang="ru-RU"/>
        </a:p>
      </dgm:t>
    </dgm:pt>
    <dgm:pt modelId="{A5D4061E-B52D-41DA-9BA8-F34D9064BD31}">
      <dgm:prSet phldrT="[Текст]" custT="1"/>
      <dgm:spPr/>
      <dgm:t>
        <a:bodyPr/>
        <a:lstStyle/>
        <a:p>
          <a:r>
            <a:rPr lang="ru-RU" sz="1400" b="1" dirty="0" smtClean="0"/>
            <a:t>Безусловный</a:t>
          </a:r>
          <a:r>
            <a:rPr lang="en-US" sz="1400" dirty="0" smtClean="0"/>
            <a:t> </a:t>
          </a:r>
          <a:r>
            <a:rPr lang="en-US" sz="1400" dirty="0" err="1" smtClean="0"/>
            <a:t>jmp</a:t>
          </a:r>
          <a:endParaRPr lang="ru-RU" sz="1400" dirty="0"/>
        </a:p>
      </dgm:t>
    </dgm:pt>
    <dgm:pt modelId="{8EDC69DB-511B-417B-B0E8-F6F45518A56B}" type="parTrans" cxnId="{EB487CEE-9B00-4AFC-A348-3AFBF48A9AA6}">
      <dgm:prSet/>
      <dgm:spPr/>
      <dgm:t>
        <a:bodyPr/>
        <a:lstStyle/>
        <a:p>
          <a:endParaRPr lang="ru-RU"/>
        </a:p>
      </dgm:t>
    </dgm:pt>
    <dgm:pt modelId="{A1216216-1886-418B-AE87-D0AAA94720E1}" type="sibTrans" cxnId="{EB487CEE-9B00-4AFC-A348-3AFBF48A9AA6}">
      <dgm:prSet/>
      <dgm:spPr/>
      <dgm:t>
        <a:bodyPr/>
        <a:lstStyle/>
        <a:p>
          <a:endParaRPr lang="ru-RU"/>
        </a:p>
      </dgm:t>
    </dgm:pt>
    <dgm:pt modelId="{0080C764-966B-497E-8ADD-9F7FD5BD0ED6}">
      <dgm:prSet phldrT="[Текст]" custT="1"/>
      <dgm:spPr/>
      <dgm:t>
        <a:bodyPr/>
        <a:lstStyle/>
        <a:p>
          <a:r>
            <a:rPr lang="ru-RU" sz="1400" b="0" dirty="0" smtClean="0"/>
            <a:t>Условный </a:t>
          </a:r>
          <a:r>
            <a:rPr lang="en-US" sz="1400" dirty="0" smtClean="0"/>
            <a:t>loop, </a:t>
          </a:r>
          <a:r>
            <a:rPr lang="en-US" sz="1400" dirty="0" err="1" smtClean="0"/>
            <a:t>jc</a:t>
          </a:r>
          <a:r>
            <a:rPr lang="ru-RU" sz="1400" dirty="0" smtClean="0"/>
            <a:t>с</a:t>
          </a:r>
          <a:r>
            <a:rPr lang="en-US" sz="1400" dirty="0" smtClean="0"/>
            <a:t>,</a:t>
          </a:r>
          <a:endParaRPr lang="ru-RU" sz="1400" dirty="0"/>
        </a:p>
      </dgm:t>
    </dgm:pt>
    <dgm:pt modelId="{CB267C76-827E-4033-B0E5-A5D9EF35CBB8}" type="parTrans" cxnId="{F1836F73-06D9-41A8-88D7-FA84737861C8}">
      <dgm:prSet/>
      <dgm:spPr/>
      <dgm:t>
        <a:bodyPr/>
        <a:lstStyle/>
        <a:p>
          <a:endParaRPr lang="ru-RU"/>
        </a:p>
      </dgm:t>
    </dgm:pt>
    <dgm:pt modelId="{0141D504-720D-45EF-A4CA-A1828B966814}" type="sibTrans" cxnId="{F1836F73-06D9-41A8-88D7-FA84737861C8}">
      <dgm:prSet/>
      <dgm:spPr/>
      <dgm:t>
        <a:bodyPr/>
        <a:lstStyle/>
        <a:p>
          <a:endParaRPr lang="ru-RU"/>
        </a:p>
      </dgm:t>
    </dgm:pt>
    <dgm:pt modelId="{228A7EA3-D9C1-4636-BFCA-22E48E249154}">
      <dgm:prSet phldrT="[Текст]" custT="1"/>
      <dgm:spPr/>
      <dgm:t>
        <a:bodyPr/>
        <a:lstStyle/>
        <a:p>
          <a:r>
            <a:rPr lang="ru-RU" sz="1400" b="1" dirty="0" smtClean="0"/>
            <a:t>Работа с флагами</a:t>
          </a:r>
          <a:r>
            <a:rPr lang="en-US" sz="1400" dirty="0" smtClean="0"/>
            <a:t/>
          </a:r>
          <a:br>
            <a:rPr lang="en-US" sz="1400" dirty="0" smtClean="0"/>
          </a:br>
          <a:r>
            <a:rPr lang="en-US" sz="1400" dirty="0" err="1" smtClean="0"/>
            <a:t>clc</a:t>
          </a:r>
          <a:r>
            <a:rPr lang="en-US" sz="1400" dirty="0" smtClean="0"/>
            <a:t>, </a:t>
          </a:r>
          <a:r>
            <a:rPr lang="en-US" sz="1400" dirty="0" err="1" smtClean="0"/>
            <a:t>cld</a:t>
          </a:r>
          <a:r>
            <a:rPr lang="en-US" sz="1400" dirty="0" smtClean="0"/>
            <a:t>, </a:t>
          </a:r>
          <a:r>
            <a:rPr lang="en-US" sz="1400" dirty="0" err="1" smtClean="0"/>
            <a:t>cli,sti,std</a:t>
          </a:r>
          <a:endParaRPr lang="ru-RU" sz="1400" dirty="0"/>
        </a:p>
      </dgm:t>
    </dgm:pt>
    <dgm:pt modelId="{BBD3541B-FF4F-42C0-87CB-31710EBCC1F8}" type="parTrans" cxnId="{47604F18-2E24-4512-A240-14C3B706B306}">
      <dgm:prSet/>
      <dgm:spPr/>
      <dgm:t>
        <a:bodyPr/>
        <a:lstStyle/>
        <a:p>
          <a:endParaRPr lang="ru-RU"/>
        </a:p>
      </dgm:t>
    </dgm:pt>
    <dgm:pt modelId="{4737F53C-F1BE-4A6B-BF77-EAA2A5CE0BBD}" type="sibTrans" cxnId="{47604F18-2E24-4512-A240-14C3B706B306}">
      <dgm:prSet/>
      <dgm:spPr/>
      <dgm:t>
        <a:bodyPr/>
        <a:lstStyle/>
        <a:p>
          <a:endParaRPr lang="ru-RU"/>
        </a:p>
      </dgm:t>
    </dgm:pt>
    <dgm:pt modelId="{A0460C4D-9945-4DF4-8990-C548AD6F8027}">
      <dgm:prSet phldrT="[Текст]" custT="1"/>
      <dgm:spPr/>
      <dgm:t>
        <a:bodyPr/>
        <a:lstStyle/>
        <a:p>
          <a:r>
            <a:rPr lang="ru-RU" sz="1400" b="1" dirty="0" smtClean="0"/>
            <a:t>Работа с системными регистрами</a:t>
          </a:r>
          <a:r>
            <a:rPr lang="en-US" sz="1400" dirty="0" smtClean="0"/>
            <a:t/>
          </a:r>
          <a:br>
            <a:rPr lang="en-US" sz="1400" dirty="0" smtClean="0"/>
          </a:br>
          <a:r>
            <a:rPr lang="en-US" sz="1400" dirty="0" err="1" smtClean="0"/>
            <a:t>sgdt</a:t>
          </a:r>
          <a:r>
            <a:rPr lang="en-US" sz="1400" dirty="0" smtClean="0"/>
            <a:t>, </a:t>
          </a:r>
          <a:r>
            <a:rPr lang="en-US" sz="1400" dirty="0" err="1" smtClean="0"/>
            <a:t>lgdt</a:t>
          </a:r>
          <a:r>
            <a:rPr lang="en-US" sz="1400" dirty="0" smtClean="0"/>
            <a:t>, </a:t>
          </a:r>
          <a:r>
            <a:rPr lang="en-US" sz="1400" dirty="0" err="1" smtClean="0"/>
            <a:t>sidt</a:t>
          </a:r>
          <a:r>
            <a:rPr lang="en-US" sz="1400" dirty="0" smtClean="0"/>
            <a:t>, </a:t>
          </a:r>
          <a:r>
            <a:rPr lang="en-US" sz="1400" dirty="0" err="1" smtClean="0"/>
            <a:t>lidt</a:t>
          </a:r>
          <a:r>
            <a:rPr lang="en-US" sz="1400" dirty="0" smtClean="0"/>
            <a:t>, </a:t>
          </a:r>
          <a:r>
            <a:rPr lang="en-US" sz="1400" dirty="0" err="1" smtClean="0"/>
            <a:t>rdtsc</a:t>
          </a:r>
          <a:r>
            <a:rPr lang="en-US" sz="1400" dirty="0" smtClean="0"/>
            <a:t>…</a:t>
          </a:r>
          <a:br>
            <a:rPr lang="en-US" sz="1400" dirty="0" smtClean="0"/>
          </a:br>
          <a:endParaRPr lang="ru-RU" sz="1400" dirty="0"/>
        </a:p>
      </dgm:t>
    </dgm:pt>
    <dgm:pt modelId="{9F8B0A44-5ED4-473B-9CFB-9C3693EC3601}" type="parTrans" cxnId="{10F9F463-66B0-48A6-B58F-EB49D7E6C35D}">
      <dgm:prSet/>
      <dgm:spPr/>
      <dgm:t>
        <a:bodyPr/>
        <a:lstStyle/>
        <a:p>
          <a:endParaRPr lang="ru-RU"/>
        </a:p>
      </dgm:t>
    </dgm:pt>
    <dgm:pt modelId="{2EF3B974-A339-4791-A099-CAEC4E075506}" type="sibTrans" cxnId="{10F9F463-66B0-48A6-B58F-EB49D7E6C35D}">
      <dgm:prSet/>
      <dgm:spPr/>
      <dgm:t>
        <a:bodyPr/>
        <a:lstStyle/>
        <a:p>
          <a:endParaRPr lang="ru-RU"/>
        </a:p>
      </dgm:t>
    </dgm:pt>
    <dgm:pt modelId="{2B35DEB3-43B2-43D7-9BC8-7D4856C730B6}">
      <dgm:prSet custT="1"/>
      <dgm:spPr/>
      <dgm:t>
        <a:bodyPr/>
        <a:lstStyle/>
        <a:p>
          <a:r>
            <a:rPr lang="ru-RU" sz="1400" b="1" dirty="0" smtClean="0"/>
            <a:t>работа с процедурами и прерываниями</a:t>
          </a:r>
          <a:r>
            <a:rPr lang="ru-RU" sz="1400" dirty="0" smtClean="0"/>
            <a:t/>
          </a:r>
          <a:br>
            <a:rPr lang="ru-RU" sz="1400" dirty="0" smtClean="0"/>
          </a:br>
          <a:r>
            <a:rPr lang="en-US" sz="1400" dirty="0" smtClean="0"/>
            <a:t>call, ret, </a:t>
          </a:r>
          <a:r>
            <a:rPr lang="en-US" sz="1400" dirty="0" err="1" smtClean="0"/>
            <a:t>int</a:t>
          </a:r>
          <a:r>
            <a:rPr lang="en-US" sz="1400" dirty="0" smtClean="0"/>
            <a:t>, </a:t>
          </a:r>
          <a:r>
            <a:rPr lang="en-US" sz="1400" dirty="0" err="1" smtClean="0"/>
            <a:t>iret</a:t>
          </a:r>
          <a:endParaRPr lang="ru-RU" sz="1400" dirty="0"/>
        </a:p>
      </dgm:t>
    </dgm:pt>
    <dgm:pt modelId="{68A0FE0E-E40E-4F9D-9F4F-FD55DBDEEA15}" type="parTrans" cxnId="{860A4DDE-B8B1-4AB3-A52B-C180251440EE}">
      <dgm:prSet/>
      <dgm:spPr/>
      <dgm:t>
        <a:bodyPr/>
        <a:lstStyle/>
        <a:p>
          <a:endParaRPr lang="ru-RU"/>
        </a:p>
      </dgm:t>
    </dgm:pt>
    <dgm:pt modelId="{D9FF61F4-CB20-40E7-B96A-56CA5AD7C11A}" type="sibTrans" cxnId="{860A4DDE-B8B1-4AB3-A52B-C180251440EE}">
      <dgm:prSet/>
      <dgm:spPr/>
      <dgm:t>
        <a:bodyPr/>
        <a:lstStyle/>
        <a:p>
          <a:endParaRPr lang="ru-RU"/>
        </a:p>
      </dgm:t>
    </dgm:pt>
    <dgm:pt modelId="{8F9B9241-EE8E-47C0-B143-1A62A0CB7E89}" type="pres">
      <dgm:prSet presAssocID="{63250967-4D82-4F12-B98D-8252D0DA3562}" presName="hierChild1" presStyleCnt="0">
        <dgm:presLayoutVars>
          <dgm:orgChart val="1"/>
          <dgm:chPref val="1"/>
          <dgm:dir/>
          <dgm:animOne val="branch"/>
          <dgm:animLvl val="lvl"/>
          <dgm:resizeHandles/>
        </dgm:presLayoutVars>
      </dgm:prSet>
      <dgm:spPr/>
      <dgm:t>
        <a:bodyPr/>
        <a:lstStyle/>
        <a:p>
          <a:endParaRPr lang="ru-RU"/>
        </a:p>
      </dgm:t>
    </dgm:pt>
    <dgm:pt modelId="{C5C51468-E3E5-4CAE-A0A8-30625775B4C1}" type="pres">
      <dgm:prSet presAssocID="{7D1631AE-4D5E-420B-AABD-EB4F0DD41802}" presName="hierRoot1" presStyleCnt="0">
        <dgm:presLayoutVars>
          <dgm:hierBranch val="init"/>
        </dgm:presLayoutVars>
      </dgm:prSet>
      <dgm:spPr/>
    </dgm:pt>
    <dgm:pt modelId="{4B896579-3A9F-424D-AC35-6345FA362D36}" type="pres">
      <dgm:prSet presAssocID="{7D1631AE-4D5E-420B-AABD-EB4F0DD41802}" presName="rootComposite1" presStyleCnt="0"/>
      <dgm:spPr/>
    </dgm:pt>
    <dgm:pt modelId="{991D645F-CD2D-4677-B358-179F9302BABC}" type="pres">
      <dgm:prSet presAssocID="{7D1631AE-4D5E-420B-AABD-EB4F0DD41802}" presName="rootText1" presStyleLbl="node0" presStyleIdx="0" presStyleCnt="1" custScaleX="133973" custScaleY="160079">
        <dgm:presLayoutVars>
          <dgm:chPref val="3"/>
        </dgm:presLayoutVars>
      </dgm:prSet>
      <dgm:spPr/>
      <dgm:t>
        <a:bodyPr/>
        <a:lstStyle/>
        <a:p>
          <a:endParaRPr lang="ru-RU"/>
        </a:p>
      </dgm:t>
    </dgm:pt>
    <dgm:pt modelId="{5667E480-4778-4FBE-945C-ECB91087AA9D}" type="pres">
      <dgm:prSet presAssocID="{7D1631AE-4D5E-420B-AABD-EB4F0DD41802}" presName="rootConnector1" presStyleLbl="node1" presStyleIdx="0" presStyleCnt="0"/>
      <dgm:spPr/>
      <dgm:t>
        <a:bodyPr/>
        <a:lstStyle/>
        <a:p>
          <a:endParaRPr lang="ru-RU"/>
        </a:p>
      </dgm:t>
    </dgm:pt>
    <dgm:pt modelId="{C2E0744D-83C8-4574-B510-43A139983AFA}" type="pres">
      <dgm:prSet presAssocID="{7D1631AE-4D5E-420B-AABD-EB4F0DD41802}" presName="hierChild2" presStyleCnt="0"/>
      <dgm:spPr/>
    </dgm:pt>
    <dgm:pt modelId="{A994D25D-C064-4072-BA75-070602300F53}" type="pres">
      <dgm:prSet presAssocID="{BB9B6FBF-4E0C-446F-9732-B03F3EAFD0E5}" presName="Name37" presStyleLbl="parChTrans1D2" presStyleIdx="0" presStyleCnt="6"/>
      <dgm:spPr/>
      <dgm:t>
        <a:bodyPr/>
        <a:lstStyle/>
        <a:p>
          <a:endParaRPr lang="ru-RU"/>
        </a:p>
      </dgm:t>
    </dgm:pt>
    <dgm:pt modelId="{A74405D6-F6D3-4E7D-B47C-A4C7345AF48F}" type="pres">
      <dgm:prSet presAssocID="{0D91EBED-35A7-4C07-A072-2FA26AA0A310}" presName="hierRoot2" presStyleCnt="0">
        <dgm:presLayoutVars>
          <dgm:hierBranch val="init"/>
        </dgm:presLayoutVars>
      </dgm:prSet>
      <dgm:spPr/>
    </dgm:pt>
    <dgm:pt modelId="{3327E5FB-540F-4793-8B39-B159376EA069}" type="pres">
      <dgm:prSet presAssocID="{0D91EBED-35A7-4C07-A072-2FA26AA0A310}" presName="rootComposite" presStyleCnt="0"/>
      <dgm:spPr/>
    </dgm:pt>
    <dgm:pt modelId="{983B3A07-E259-4FDC-B7C1-FADEF4D7DC19}" type="pres">
      <dgm:prSet presAssocID="{0D91EBED-35A7-4C07-A072-2FA26AA0A310}" presName="rootText" presStyleLbl="node2" presStyleIdx="0" presStyleCnt="6" custScaleY="120983" custLinFactNeighborX="-3037" custLinFactNeighborY="-8233">
        <dgm:presLayoutVars>
          <dgm:chPref val="3"/>
        </dgm:presLayoutVars>
      </dgm:prSet>
      <dgm:spPr/>
      <dgm:t>
        <a:bodyPr/>
        <a:lstStyle/>
        <a:p>
          <a:endParaRPr lang="ru-RU"/>
        </a:p>
      </dgm:t>
    </dgm:pt>
    <dgm:pt modelId="{1C76FA7D-057B-461C-BBA0-D9999A71EA03}" type="pres">
      <dgm:prSet presAssocID="{0D91EBED-35A7-4C07-A072-2FA26AA0A310}" presName="rootConnector" presStyleLbl="node2" presStyleIdx="0" presStyleCnt="6"/>
      <dgm:spPr/>
      <dgm:t>
        <a:bodyPr/>
        <a:lstStyle/>
        <a:p>
          <a:endParaRPr lang="ru-RU"/>
        </a:p>
      </dgm:t>
    </dgm:pt>
    <dgm:pt modelId="{1D4B7B72-E877-43B3-BE6F-35573A678DDB}" type="pres">
      <dgm:prSet presAssocID="{0D91EBED-35A7-4C07-A072-2FA26AA0A310}" presName="hierChild4" presStyleCnt="0"/>
      <dgm:spPr/>
    </dgm:pt>
    <dgm:pt modelId="{EA211F5A-BF1C-4A33-95B9-6E5F7A24E4B0}" type="pres">
      <dgm:prSet presAssocID="{E95F891B-5AB9-4965-8A41-0C907836C62B}" presName="Name37" presStyleLbl="parChTrans1D3" presStyleIdx="0" presStyleCnt="12"/>
      <dgm:spPr/>
      <dgm:t>
        <a:bodyPr/>
        <a:lstStyle/>
        <a:p>
          <a:endParaRPr lang="ru-RU"/>
        </a:p>
      </dgm:t>
    </dgm:pt>
    <dgm:pt modelId="{811CC2B2-6003-4286-B3EE-60E36864F651}" type="pres">
      <dgm:prSet presAssocID="{96930E1B-1CD1-40A3-B862-CFDED2A6434D}" presName="hierRoot2" presStyleCnt="0">
        <dgm:presLayoutVars>
          <dgm:hierBranch val="init"/>
        </dgm:presLayoutVars>
      </dgm:prSet>
      <dgm:spPr/>
    </dgm:pt>
    <dgm:pt modelId="{38ACF027-933A-45FC-BD6A-6604637FE13C}" type="pres">
      <dgm:prSet presAssocID="{96930E1B-1CD1-40A3-B862-CFDED2A6434D}" presName="rootComposite" presStyleCnt="0"/>
      <dgm:spPr/>
    </dgm:pt>
    <dgm:pt modelId="{8FE3122B-C1FE-41D4-A48F-4D34B2C753A1}" type="pres">
      <dgm:prSet presAssocID="{96930E1B-1CD1-40A3-B862-CFDED2A6434D}" presName="rootText" presStyleLbl="node3" presStyleIdx="0" presStyleCnt="12" custScaleY="159738">
        <dgm:presLayoutVars>
          <dgm:chPref val="3"/>
        </dgm:presLayoutVars>
      </dgm:prSet>
      <dgm:spPr/>
      <dgm:t>
        <a:bodyPr/>
        <a:lstStyle/>
        <a:p>
          <a:endParaRPr lang="ru-RU"/>
        </a:p>
      </dgm:t>
    </dgm:pt>
    <dgm:pt modelId="{1047DD06-EDB5-4AE9-B024-B6765A7E6709}" type="pres">
      <dgm:prSet presAssocID="{96930E1B-1CD1-40A3-B862-CFDED2A6434D}" presName="rootConnector" presStyleLbl="node3" presStyleIdx="0" presStyleCnt="12"/>
      <dgm:spPr/>
      <dgm:t>
        <a:bodyPr/>
        <a:lstStyle/>
        <a:p>
          <a:endParaRPr lang="ru-RU"/>
        </a:p>
      </dgm:t>
    </dgm:pt>
    <dgm:pt modelId="{C2EE3237-AD52-4581-A312-4ADBA6CE1308}" type="pres">
      <dgm:prSet presAssocID="{96930E1B-1CD1-40A3-B862-CFDED2A6434D}" presName="hierChild4" presStyleCnt="0"/>
      <dgm:spPr/>
    </dgm:pt>
    <dgm:pt modelId="{A8173FEF-8876-4EE4-97CD-824D3D1EC110}" type="pres">
      <dgm:prSet presAssocID="{96930E1B-1CD1-40A3-B862-CFDED2A6434D}" presName="hierChild5" presStyleCnt="0"/>
      <dgm:spPr/>
    </dgm:pt>
    <dgm:pt modelId="{0E8844D7-6FA8-46AB-AE12-B2E6A42AF984}" type="pres">
      <dgm:prSet presAssocID="{0AD33CBF-4562-4ABC-9B24-C97FAE177352}" presName="Name37" presStyleLbl="parChTrans1D3" presStyleIdx="1" presStyleCnt="12"/>
      <dgm:spPr/>
      <dgm:t>
        <a:bodyPr/>
        <a:lstStyle/>
        <a:p>
          <a:endParaRPr lang="ru-RU"/>
        </a:p>
      </dgm:t>
    </dgm:pt>
    <dgm:pt modelId="{D5451F28-4CB0-46E3-B3EB-503A23E4606F}" type="pres">
      <dgm:prSet presAssocID="{283233A4-6B80-4AD3-AC98-DAC1E15B01D5}" presName="hierRoot2" presStyleCnt="0">
        <dgm:presLayoutVars>
          <dgm:hierBranch val="init"/>
        </dgm:presLayoutVars>
      </dgm:prSet>
      <dgm:spPr/>
    </dgm:pt>
    <dgm:pt modelId="{6957E49E-0F8C-4323-98BF-AF071745FBCC}" type="pres">
      <dgm:prSet presAssocID="{283233A4-6B80-4AD3-AC98-DAC1E15B01D5}" presName="rootComposite" presStyleCnt="0"/>
      <dgm:spPr/>
    </dgm:pt>
    <dgm:pt modelId="{A8BA3086-613E-4F43-A71B-A92C324AE65B}" type="pres">
      <dgm:prSet presAssocID="{283233A4-6B80-4AD3-AC98-DAC1E15B01D5}" presName="rootText" presStyleLbl="node3" presStyleIdx="1" presStyleCnt="12" custScaleY="154708">
        <dgm:presLayoutVars>
          <dgm:chPref val="3"/>
        </dgm:presLayoutVars>
      </dgm:prSet>
      <dgm:spPr/>
      <dgm:t>
        <a:bodyPr/>
        <a:lstStyle/>
        <a:p>
          <a:endParaRPr lang="ru-RU"/>
        </a:p>
      </dgm:t>
    </dgm:pt>
    <dgm:pt modelId="{5A71CC3C-7356-437D-BEDD-3CE92E68343E}" type="pres">
      <dgm:prSet presAssocID="{283233A4-6B80-4AD3-AC98-DAC1E15B01D5}" presName="rootConnector" presStyleLbl="node3" presStyleIdx="1" presStyleCnt="12"/>
      <dgm:spPr/>
      <dgm:t>
        <a:bodyPr/>
        <a:lstStyle/>
        <a:p>
          <a:endParaRPr lang="ru-RU"/>
        </a:p>
      </dgm:t>
    </dgm:pt>
    <dgm:pt modelId="{B1E04A2F-ED67-464F-91D4-FA25687572BD}" type="pres">
      <dgm:prSet presAssocID="{283233A4-6B80-4AD3-AC98-DAC1E15B01D5}" presName="hierChild4" presStyleCnt="0"/>
      <dgm:spPr/>
    </dgm:pt>
    <dgm:pt modelId="{72073B46-E094-4052-9667-161C8EBE3AB8}" type="pres">
      <dgm:prSet presAssocID="{283233A4-6B80-4AD3-AC98-DAC1E15B01D5}" presName="hierChild5" presStyleCnt="0"/>
      <dgm:spPr/>
    </dgm:pt>
    <dgm:pt modelId="{0F20662D-10D8-4D86-BD18-6F75E9240D20}" type="pres">
      <dgm:prSet presAssocID="{E5913344-66A9-4D13-8F47-445EF19975E2}" presName="Name37" presStyleLbl="parChTrans1D3" presStyleIdx="2" presStyleCnt="12"/>
      <dgm:spPr/>
      <dgm:t>
        <a:bodyPr/>
        <a:lstStyle/>
        <a:p>
          <a:endParaRPr lang="ru-RU"/>
        </a:p>
      </dgm:t>
    </dgm:pt>
    <dgm:pt modelId="{90633C70-6045-4D3E-8081-47CBF9A82234}" type="pres">
      <dgm:prSet presAssocID="{5EE8CCF2-8361-4A4A-86DE-4B6AE2EBF357}" presName="hierRoot2" presStyleCnt="0">
        <dgm:presLayoutVars>
          <dgm:hierBranch val="init"/>
        </dgm:presLayoutVars>
      </dgm:prSet>
      <dgm:spPr/>
    </dgm:pt>
    <dgm:pt modelId="{D5257073-778D-425F-A511-E6C74E2BC33C}" type="pres">
      <dgm:prSet presAssocID="{5EE8CCF2-8361-4A4A-86DE-4B6AE2EBF357}" presName="rootComposite" presStyleCnt="0"/>
      <dgm:spPr/>
    </dgm:pt>
    <dgm:pt modelId="{B8C03B2C-2DC5-4A52-B8B9-4A5E1D6D6A55}" type="pres">
      <dgm:prSet presAssocID="{5EE8CCF2-8361-4A4A-86DE-4B6AE2EBF357}" presName="rootText" presStyleLbl="node3" presStyleIdx="2" presStyleCnt="12" custScaleY="202928">
        <dgm:presLayoutVars>
          <dgm:chPref val="3"/>
        </dgm:presLayoutVars>
      </dgm:prSet>
      <dgm:spPr/>
      <dgm:t>
        <a:bodyPr/>
        <a:lstStyle/>
        <a:p>
          <a:endParaRPr lang="ru-RU"/>
        </a:p>
      </dgm:t>
    </dgm:pt>
    <dgm:pt modelId="{FEB71B9F-FAE4-45F0-B5FD-6DB56CC5FA43}" type="pres">
      <dgm:prSet presAssocID="{5EE8CCF2-8361-4A4A-86DE-4B6AE2EBF357}" presName="rootConnector" presStyleLbl="node3" presStyleIdx="2" presStyleCnt="12"/>
      <dgm:spPr/>
      <dgm:t>
        <a:bodyPr/>
        <a:lstStyle/>
        <a:p>
          <a:endParaRPr lang="ru-RU"/>
        </a:p>
      </dgm:t>
    </dgm:pt>
    <dgm:pt modelId="{F6EB46B1-C479-420B-88D5-B97760246FD9}" type="pres">
      <dgm:prSet presAssocID="{5EE8CCF2-8361-4A4A-86DE-4B6AE2EBF357}" presName="hierChild4" presStyleCnt="0"/>
      <dgm:spPr/>
    </dgm:pt>
    <dgm:pt modelId="{EAD16276-DA62-48D0-BCB6-5E2BE6F533E2}" type="pres">
      <dgm:prSet presAssocID="{5EE8CCF2-8361-4A4A-86DE-4B6AE2EBF357}" presName="hierChild5" presStyleCnt="0"/>
      <dgm:spPr/>
    </dgm:pt>
    <dgm:pt modelId="{95E19820-E55F-46CC-B146-64CE75BE7B89}" type="pres">
      <dgm:prSet presAssocID="{0D91EBED-35A7-4C07-A072-2FA26AA0A310}" presName="hierChild5" presStyleCnt="0"/>
      <dgm:spPr/>
    </dgm:pt>
    <dgm:pt modelId="{DF0608B6-FEF7-4F81-BF86-2C118883CEFC}" type="pres">
      <dgm:prSet presAssocID="{89067DA9-980E-484F-98C2-4A707DE0981F}" presName="Name37" presStyleLbl="parChTrans1D2" presStyleIdx="1" presStyleCnt="6"/>
      <dgm:spPr/>
      <dgm:t>
        <a:bodyPr/>
        <a:lstStyle/>
        <a:p>
          <a:endParaRPr lang="ru-RU"/>
        </a:p>
      </dgm:t>
    </dgm:pt>
    <dgm:pt modelId="{9E456FA9-1A51-4A83-94DF-64A0D258AA7F}" type="pres">
      <dgm:prSet presAssocID="{28552379-6AE7-4DE3-88F1-0F6E2DAD2F87}" presName="hierRoot2" presStyleCnt="0">
        <dgm:presLayoutVars>
          <dgm:hierBranch val="init"/>
        </dgm:presLayoutVars>
      </dgm:prSet>
      <dgm:spPr/>
    </dgm:pt>
    <dgm:pt modelId="{7B8592A4-0ACB-455B-BAB0-11FDAB1DD411}" type="pres">
      <dgm:prSet presAssocID="{28552379-6AE7-4DE3-88F1-0F6E2DAD2F87}" presName="rootComposite" presStyleCnt="0"/>
      <dgm:spPr/>
    </dgm:pt>
    <dgm:pt modelId="{A8011ED5-8C96-429C-8006-E71DCB8F2403}" type="pres">
      <dgm:prSet presAssocID="{28552379-6AE7-4DE3-88F1-0F6E2DAD2F87}" presName="rootText" presStyleLbl="node2" presStyleIdx="1" presStyleCnt="6" custScaleX="132948" custScaleY="125500">
        <dgm:presLayoutVars>
          <dgm:chPref val="3"/>
        </dgm:presLayoutVars>
      </dgm:prSet>
      <dgm:spPr/>
      <dgm:t>
        <a:bodyPr/>
        <a:lstStyle/>
        <a:p>
          <a:endParaRPr lang="ru-RU"/>
        </a:p>
      </dgm:t>
    </dgm:pt>
    <dgm:pt modelId="{811F718F-9C91-48A1-AFF7-02F068C9898F}" type="pres">
      <dgm:prSet presAssocID="{28552379-6AE7-4DE3-88F1-0F6E2DAD2F87}" presName="rootConnector" presStyleLbl="node2" presStyleIdx="1" presStyleCnt="6"/>
      <dgm:spPr/>
      <dgm:t>
        <a:bodyPr/>
        <a:lstStyle/>
        <a:p>
          <a:endParaRPr lang="ru-RU"/>
        </a:p>
      </dgm:t>
    </dgm:pt>
    <dgm:pt modelId="{9C9D9D5B-6FC9-432F-9815-7E053DDB6C6A}" type="pres">
      <dgm:prSet presAssocID="{28552379-6AE7-4DE3-88F1-0F6E2DAD2F87}" presName="hierChild4" presStyleCnt="0"/>
      <dgm:spPr/>
    </dgm:pt>
    <dgm:pt modelId="{248023DC-0872-4661-B278-729A1F8ED11D}" type="pres">
      <dgm:prSet presAssocID="{C71CB9A9-764F-443B-9AD8-79C950F35622}" presName="Name37" presStyleLbl="parChTrans1D3" presStyleIdx="3" presStyleCnt="12"/>
      <dgm:spPr/>
      <dgm:t>
        <a:bodyPr/>
        <a:lstStyle/>
        <a:p>
          <a:endParaRPr lang="ru-RU"/>
        </a:p>
      </dgm:t>
    </dgm:pt>
    <dgm:pt modelId="{3A5471AB-0691-451D-BC7C-884DB1A01334}" type="pres">
      <dgm:prSet presAssocID="{C3A46038-2FE7-4C04-A7F8-4B75ACD39E82}" presName="hierRoot2" presStyleCnt="0">
        <dgm:presLayoutVars>
          <dgm:hierBranch val="init"/>
        </dgm:presLayoutVars>
      </dgm:prSet>
      <dgm:spPr/>
    </dgm:pt>
    <dgm:pt modelId="{8A0FDA77-BC18-46A7-8B08-3CC0B5AA0181}" type="pres">
      <dgm:prSet presAssocID="{C3A46038-2FE7-4C04-A7F8-4B75ACD39E82}" presName="rootComposite" presStyleCnt="0"/>
      <dgm:spPr/>
    </dgm:pt>
    <dgm:pt modelId="{47A3F347-1A2F-4BC6-8B6D-7F72457C7783}" type="pres">
      <dgm:prSet presAssocID="{C3A46038-2FE7-4C04-A7F8-4B75ACD39E82}" presName="rootText" presStyleLbl="node3" presStyleIdx="3" presStyleCnt="12" custScaleY="255143">
        <dgm:presLayoutVars>
          <dgm:chPref val="3"/>
        </dgm:presLayoutVars>
      </dgm:prSet>
      <dgm:spPr/>
      <dgm:t>
        <a:bodyPr/>
        <a:lstStyle/>
        <a:p>
          <a:endParaRPr lang="ru-RU"/>
        </a:p>
      </dgm:t>
    </dgm:pt>
    <dgm:pt modelId="{B73ACC5C-BE50-4D71-A5C1-88AA3342124F}" type="pres">
      <dgm:prSet presAssocID="{C3A46038-2FE7-4C04-A7F8-4B75ACD39E82}" presName="rootConnector" presStyleLbl="node3" presStyleIdx="3" presStyleCnt="12"/>
      <dgm:spPr/>
      <dgm:t>
        <a:bodyPr/>
        <a:lstStyle/>
        <a:p>
          <a:endParaRPr lang="ru-RU"/>
        </a:p>
      </dgm:t>
    </dgm:pt>
    <dgm:pt modelId="{3B05BDF5-C7F8-41FF-ADC8-933EA9C29A1E}" type="pres">
      <dgm:prSet presAssocID="{C3A46038-2FE7-4C04-A7F8-4B75ACD39E82}" presName="hierChild4" presStyleCnt="0"/>
      <dgm:spPr/>
    </dgm:pt>
    <dgm:pt modelId="{CF68E39C-6AE5-488F-A8C4-18A82793D0C7}" type="pres">
      <dgm:prSet presAssocID="{C3A46038-2FE7-4C04-A7F8-4B75ACD39E82}" presName="hierChild5" presStyleCnt="0"/>
      <dgm:spPr/>
    </dgm:pt>
    <dgm:pt modelId="{D91C79EE-F7A3-46E6-8DE5-27AD86C4FAFC}" type="pres">
      <dgm:prSet presAssocID="{58CA6957-231B-43C3-B83D-B3FB8980EC0F}" presName="Name37" presStyleLbl="parChTrans1D3" presStyleIdx="4" presStyleCnt="12"/>
      <dgm:spPr/>
      <dgm:t>
        <a:bodyPr/>
        <a:lstStyle/>
        <a:p>
          <a:endParaRPr lang="ru-RU"/>
        </a:p>
      </dgm:t>
    </dgm:pt>
    <dgm:pt modelId="{667B9571-B549-46B2-A4FF-4E5522C3B6DB}" type="pres">
      <dgm:prSet presAssocID="{E5A8FD35-9236-4494-869C-4A5A8851FC6E}" presName="hierRoot2" presStyleCnt="0">
        <dgm:presLayoutVars>
          <dgm:hierBranch val="init"/>
        </dgm:presLayoutVars>
      </dgm:prSet>
      <dgm:spPr/>
    </dgm:pt>
    <dgm:pt modelId="{3C3010A6-D78B-4B4C-9936-9D01C25AE985}" type="pres">
      <dgm:prSet presAssocID="{E5A8FD35-9236-4494-869C-4A5A8851FC6E}" presName="rootComposite" presStyleCnt="0"/>
      <dgm:spPr/>
    </dgm:pt>
    <dgm:pt modelId="{046C31D6-2741-4F05-BC6D-194D4F0C905B}" type="pres">
      <dgm:prSet presAssocID="{E5A8FD35-9236-4494-869C-4A5A8851FC6E}" presName="rootText" presStyleLbl="node3" presStyleIdx="4" presStyleCnt="12" custScaleX="145536" custScaleY="152812" custLinFactNeighborX="-1716" custLinFactNeighborY="76071">
        <dgm:presLayoutVars>
          <dgm:chPref val="3"/>
        </dgm:presLayoutVars>
      </dgm:prSet>
      <dgm:spPr/>
      <dgm:t>
        <a:bodyPr/>
        <a:lstStyle/>
        <a:p>
          <a:endParaRPr lang="ru-RU"/>
        </a:p>
      </dgm:t>
    </dgm:pt>
    <dgm:pt modelId="{288BCA5E-54DB-4A00-8394-752CFE18BE30}" type="pres">
      <dgm:prSet presAssocID="{E5A8FD35-9236-4494-869C-4A5A8851FC6E}" presName="rootConnector" presStyleLbl="node3" presStyleIdx="4" presStyleCnt="12"/>
      <dgm:spPr/>
      <dgm:t>
        <a:bodyPr/>
        <a:lstStyle/>
        <a:p>
          <a:endParaRPr lang="ru-RU"/>
        </a:p>
      </dgm:t>
    </dgm:pt>
    <dgm:pt modelId="{09C3E08B-CB40-4A98-B035-3EB4F44C2AE5}" type="pres">
      <dgm:prSet presAssocID="{E5A8FD35-9236-4494-869C-4A5A8851FC6E}" presName="hierChild4" presStyleCnt="0"/>
      <dgm:spPr/>
    </dgm:pt>
    <dgm:pt modelId="{0CAD0072-0518-4AE9-A0E6-CE6C591711BD}" type="pres">
      <dgm:prSet presAssocID="{E5A8FD35-9236-4494-869C-4A5A8851FC6E}" presName="hierChild5" presStyleCnt="0"/>
      <dgm:spPr/>
    </dgm:pt>
    <dgm:pt modelId="{1141727E-373A-41D5-BB3E-0538CD4FC021}" type="pres">
      <dgm:prSet presAssocID="{28552379-6AE7-4DE3-88F1-0F6E2DAD2F87}" presName="hierChild5" presStyleCnt="0"/>
      <dgm:spPr/>
    </dgm:pt>
    <dgm:pt modelId="{8EC1662F-DBD1-4E49-B04A-53919EFD58B0}" type="pres">
      <dgm:prSet presAssocID="{330F9A25-12F2-41B6-A47C-FA3A9EF1B8CE}" presName="Name37" presStyleLbl="parChTrans1D2" presStyleIdx="2" presStyleCnt="6"/>
      <dgm:spPr/>
      <dgm:t>
        <a:bodyPr/>
        <a:lstStyle/>
        <a:p>
          <a:endParaRPr lang="ru-RU"/>
        </a:p>
      </dgm:t>
    </dgm:pt>
    <dgm:pt modelId="{84C659CA-C2A7-48B5-BFF4-01270EC5CC95}" type="pres">
      <dgm:prSet presAssocID="{10823FAD-3A7C-4626-BD30-4716FD2115D2}" presName="hierRoot2" presStyleCnt="0">
        <dgm:presLayoutVars>
          <dgm:hierBranch val="init"/>
        </dgm:presLayoutVars>
      </dgm:prSet>
      <dgm:spPr/>
    </dgm:pt>
    <dgm:pt modelId="{CFFBB7FE-E4AB-4062-98EB-F470E1533B33}" type="pres">
      <dgm:prSet presAssocID="{10823FAD-3A7C-4626-BD30-4716FD2115D2}" presName="rootComposite" presStyleCnt="0"/>
      <dgm:spPr/>
    </dgm:pt>
    <dgm:pt modelId="{23058810-9A63-43B9-AFAD-B4FBBBB639DF}" type="pres">
      <dgm:prSet presAssocID="{10823FAD-3A7C-4626-BD30-4716FD2115D2}" presName="rootText" presStyleLbl="node2" presStyleIdx="2" presStyleCnt="6">
        <dgm:presLayoutVars>
          <dgm:chPref val="3"/>
        </dgm:presLayoutVars>
      </dgm:prSet>
      <dgm:spPr/>
      <dgm:t>
        <a:bodyPr/>
        <a:lstStyle/>
        <a:p>
          <a:endParaRPr lang="ru-RU"/>
        </a:p>
      </dgm:t>
    </dgm:pt>
    <dgm:pt modelId="{44636DFC-E9DB-4BD0-B636-4EC044E10051}" type="pres">
      <dgm:prSet presAssocID="{10823FAD-3A7C-4626-BD30-4716FD2115D2}" presName="rootConnector" presStyleLbl="node2" presStyleIdx="2" presStyleCnt="6"/>
      <dgm:spPr/>
      <dgm:t>
        <a:bodyPr/>
        <a:lstStyle/>
        <a:p>
          <a:endParaRPr lang="ru-RU"/>
        </a:p>
      </dgm:t>
    </dgm:pt>
    <dgm:pt modelId="{21B4B5F0-D09D-483D-A5D3-6FD1A172C401}" type="pres">
      <dgm:prSet presAssocID="{10823FAD-3A7C-4626-BD30-4716FD2115D2}" presName="hierChild4" presStyleCnt="0"/>
      <dgm:spPr/>
    </dgm:pt>
    <dgm:pt modelId="{268F65C8-62ED-4273-B47B-ABE378F508AF}" type="pres">
      <dgm:prSet presAssocID="{2CD66303-B45A-4A37-B580-6184D46AD971}" presName="Name37" presStyleLbl="parChTrans1D3" presStyleIdx="5" presStyleCnt="12"/>
      <dgm:spPr/>
      <dgm:t>
        <a:bodyPr/>
        <a:lstStyle/>
        <a:p>
          <a:endParaRPr lang="ru-RU"/>
        </a:p>
      </dgm:t>
    </dgm:pt>
    <dgm:pt modelId="{DD7DB2AE-2712-4A2C-BC26-C14F838B7870}" type="pres">
      <dgm:prSet presAssocID="{A1D358BC-4BDC-44F8-98B3-23DE0784E5A6}" presName="hierRoot2" presStyleCnt="0">
        <dgm:presLayoutVars>
          <dgm:hierBranch val="init"/>
        </dgm:presLayoutVars>
      </dgm:prSet>
      <dgm:spPr/>
    </dgm:pt>
    <dgm:pt modelId="{AF26CB3B-1C5E-4330-96C9-D2EBD298570F}" type="pres">
      <dgm:prSet presAssocID="{A1D358BC-4BDC-44F8-98B3-23DE0784E5A6}" presName="rootComposite" presStyleCnt="0"/>
      <dgm:spPr/>
    </dgm:pt>
    <dgm:pt modelId="{8D4FEDBC-562B-4063-BAB9-CD062E4F264E}" type="pres">
      <dgm:prSet presAssocID="{A1D358BC-4BDC-44F8-98B3-23DE0784E5A6}" presName="rootText" presStyleLbl="node3" presStyleIdx="5" presStyleCnt="12" custScaleX="119944" custScaleY="205247">
        <dgm:presLayoutVars>
          <dgm:chPref val="3"/>
        </dgm:presLayoutVars>
      </dgm:prSet>
      <dgm:spPr/>
      <dgm:t>
        <a:bodyPr/>
        <a:lstStyle/>
        <a:p>
          <a:endParaRPr lang="ru-RU"/>
        </a:p>
      </dgm:t>
    </dgm:pt>
    <dgm:pt modelId="{4174A96C-E40E-4069-830A-23BE016A9A4F}" type="pres">
      <dgm:prSet presAssocID="{A1D358BC-4BDC-44F8-98B3-23DE0784E5A6}" presName="rootConnector" presStyleLbl="node3" presStyleIdx="5" presStyleCnt="12"/>
      <dgm:spPr/>
      <dgm:t>
        <a:bodyPr/>
        <a:lstStyle/>
        <a:p>
          <a:endParaRPr lang="ru-RU"/>
        </a:p>
      </dgm:t>
    </dgm:pt>
    <dgm:pt modelId="{288E8E03-8B80-499F-B87E-47343F8A6535}" type="pres">
      <dgm:prSet presAssocID="{A1D358BC-4BDC-44F8-98B3-23DE0784E5A6}" presName="hierChild4" presStyleCnt="0"/>
      <dgm:spPr/>
    </dgm:pt>
    <dgm:pt modelId="{16344EB2-AB42-444B-BE98-BA2775B2A4BC}" type="pres">
      <dgm:prSet presAssocID="{A1D358BC-4BDC-44F8-98B3-23DE0784E5A6}" presName="hierChild5" presStyleCnt="0"/>
      <dgm:spPr/>
    </dgm:pt>
    <dgm:pt modelId="{7F4EA7C6-8A5B-497E-8978-2AF150C1E658}" type="pres">
      <dgm:prSet presAssocID="{8D8FAEEF-2E14-4A7E-8631-FD4614685749}" presName="Name37" presStyleLbl="parChTrans1D3" presStyleIdx="6" presStyleCnt="12"/>
      <dgm:spPr/>
      <dgm:t>
        <a:bodyPr/>
        <a:lstStyle/>
        <a:p>
          <a:endParaRPr lang="ru-RU"/>
        </a:p>
      </dgm:t>
    </dgm:pt>
    <dgm:pt modelId="{73C291AD-D105-4C54-9FDA-8EAF8B57360C}" type="pres">
      <dgm:prSet presAssocID="{7979432A-0697-4542-8213-8EA0792DF34C}" presName="hierRoot2" presStyleCnt="0">
        <dgm:presLayoutVars>
          <dgm:hierBranch val="init"/>
        </dgm:presLayoutVars>
      </dgm:prSet>
      <dgm:spPr/>
    </dgm:pt>
    <dgm:pt modelId="{028AB3CA-4AE1-4CBA-A853-34E0258386B0}" type="pres">
      <dgm:prSet presAssocID="{7979432A-0697-4542-8213-8EA0792DF34C}" presName="rootComposite" presStyleCnt="0"/>
      <dgm:spPr/>
    </dgm:pt>
    <dgm:pt modelId="{C93C3FE9-5719-4C95-A986-5220CE5CE4D7}" type="pres">
      <dgm:prSet presAssocID="{7979432A-0697-4542-8213-8EA0792DF34C}" presName="rootText" presStyleLbl="node3" presStyleIdx="6" presStyleCnt="12" custScaleX="127733" custScaleY="171243">
        <dgm:presLayoutVars>
          <dgm:chPref val="3"/>
        </dgm:presLayoutVars>
      </dgm:prSet>
      <dgm:spPr/>
      <dgm:t>
        <a:bodyPr/>
        <a:lstStyle/>
        <a:p>
          <a:endParaRPr lang="ru-RU"/>
        </a:p>
      </dgm:t>
    </dgm:pt>
    <dgm:pt modelId="{4024158C-829A-4CDB-8611-1C45D5B9D8DD}" type="pres">
      <dgm:prSet presAssocID="{7979432A-0697-4542-8213-8EA0792DF34C}" presName="rootConnector" presStyleLbl="node3" presStyleIdx="6" presStyleCnt="12"/>
      <dgm:spPr/>
      <dgm:t>
        <a:bodyPr/>
        <a:lstStyle/>
        <a:p>
          <a:endParaRPr lang="ru-RU"/>
        </a:p>
      </dgm:t>
    </dgm:pt>
    <dgm:pt modelId="{C77392C2-1236-47FA-9F0A-7255D17A0570}" type="pres">
      <dgm:prSet presAssocID="{7979432A-0697-4542-8213-8EA0792DF34C}" presName="hierChild4" presStyleCnt="0"/>
      <dgm:spPr/>
    </dgm:pt>
    <dgm:pt modelId="{F6F6C8DD-4308-4D02-9CD1-132A25EB7AB1}" type="pres">
      <dgm:prSet presAssocID="{7979432A-0697-4542-8213-8EA0792DF34C}" presName="hierChild5" presStyleCnt="0"/>
      <dgm:spPr/>
    </dgm:pt>
    <dgm:pt modelId="{89F51523-6349-4933-9525-731CFEB7ECA2}" type="pres">
      <dgm:prSet presAssocID="{10823FAD-3A7C-4626-BD30-4716FD2115D2}" presName="hierChild5" presStyleCnt="0"/>
      <dgm:spPr/>
    </dgm:pt>
    <dgm:pt modelId="{71FE03BA-1619-42BC-8A5F-4A1C1ADA1C15}" type="pres">
      <dgm:prSet presAssocID="{DC811EFF-E7B8-48B8-A56E-FB5BD0BB48BE}" presName="Name37" presStyleLbl="parChTrans1D2" presStyleIdx="3" presStyleCnt="6"/>
      <dgm:spPr/>
      <dgm:t>
        <a:bodyPr/>
        <a:lstStyle/>
        <a:p>
          <a:endParaRPr lang="ru-RU"/>
        </a:p>
      </dgm:t>
    </dgm:pt>
    <dgm:pt modelId="{45E040CE-0486-4947-AFDE-3801B900A6DC}" type="pres">
      <dgm:prSet presAssocID="{3D8549A5-DA6C-4208-8255-4A07E0732231}" presName="hierRoot2" presStyleCnt="0">
        <dgm:presLayoutVars>
          <dgm:hierBranch val="init"/>
        </dgm:presLayoutVars>
      </dgm:prSet>
      <dgm:spPr/>
    </dgm:pt>
    <dgm:pt modelId="{2613CC5A-5F1F-456D-8E4E-EA9727FA4E1F}" type="pres">
      <dgm:prSet presAssocID="{3D8549A5-DA6C-4208-8255-4A07E0732231}" presName="rootComposite" presStyleCnt="0"/>
      <dgm:spPr/>
    </dgm:pt>
    <dgm:pt modelId="{42C7262F-8A27-4DEE-ABDA-5F7DB0F597BD}" type="pres">
      <dgm:prSet presAssocID="{3D8549A5-DA6C-4208-8255-4A07E0732231}" presName="rootText" presStyleLbl="node2" presStyleIdx="3" presStyleCnt="6">
        <dgm:presLayoutVars>
          <dgm:chPref val="3"/>
        </dgm:presLayoutVars>
      </dgm:prSet>
      <dgm:spPr/>
      <dgm:t>
        <a:bodyPr/>
        <a:lstStyle/>
        <a:p>
          <a:endParaRPr lang="ru-RU"/>
        </a:p>
      </dgm:t>
    </dgm:pt>
    <dgm:pt modelId="{4E61249F-53F1-49D5-9A60-E1694ADAC207}" type="pres">
      <dgm:prSet presAssocID="{3D8549A5-DA6C-4208-8255-4A07E0732231}" presName="rootConnector" presStyleLbl="node2" presStyleIdx="3" presStyleCnt="6"/>
      <dgm:spPr/>
      <dgm:t>
        <a:bodyPr/>
        <a:lstStyle/>
        <a:p>
          <a:endParaRPr lang="ru-RU"/>
        </a:p>
      </dgm:t>
    </dgm:pt>
    <dgm:pt modelId="{1EDB6954-E999-4B60-91B4-57263C831442}" type="pres">
      <dgm:prSet presAssocID="{3D8549A5-DA6C-4208-8255-4A07E0732231}" presName="hierChild4" presStyleCnt="0"/>
      <dgm:spPr/>
    </dgm:pt>
    <dgm:pt modelId="{5BC7089C-10D0-4F2D-ABE9-1529C92C6996}" type="pres">
      <dgm:prSet presAssocID="{CB267C76-827E-4033-B0E5-A5D9EF35CBB8}" presName="Name37" presStyleLbl="parChTrans1D3" presStyleIdx="7" presStyleCnt="12"/>
      <dgm:spPr/>
      <dgm:t>
        <a:bodyPr/>
        <a:lstStyle/>
        <a:p>
          <a:endParaRPr lang="ru-RU"/>
        </a:p>
      </dgm:t>
    </dgm:pt>
    <dgm:pt modelId="{AEBC88C9-C259-4E5A-8E37-3B7BB5F35BDB}" type="pres">
      <dgm:prSet presAssocID="{0080C764-966B-497E-8ADD-9F7FD5BD0ED6}" presName="hierRoot2" presStyleCnt="0">
        <dgm:presLayoutVars>
          <dgm:hierBranch val="init"/>
        </dgm:presLayoutVars>
      </dgm:prSet>
      <dgm:spPr/>
    </dgm:pt>
    <dgm:pt modelId="{08780D11-88C2-4FF9-8354-9102D7453F58}" type="pres">
      <dgm:prSet presAssocID="{0080C764-966B-497E-8ADD-9F7FD5BD0ED6}" presName="rootComposite" presStyleCnt="0"/>
      <dgm:spPr/>
    </dgm:pt>
    <dgm:pt modelId="{0E362CDF-B528-4D03-8305-D0499D234FD5}" type="pres">
      <dgm:prSet presAssocID="{0080C764-966B-497E-8ADD-9F7FD5BD0ED6}" presName="rootText" presStyleLbl="node3" presStyleIdx="7" presStyleCnt="12" custScaleY="158614">
        <dgm:presLayoutVars>
          <dgm:chPref val="3"/>
        </dgm:presLayoutVars>
      </dgm:prSet>
      <dgm:spPr/>
      <dgm:t>
        <a:bodyPr/>
        <a:lstStyle/>
        <a:p>
          <a:endParaRPr lang="ru-RU"/>
        </a:p>
      </dgm:t>
    </dgm:pt>
    <dgm:pt modelId="{002FDADB-84B3-4332-B7E7-4C371C488E7B}" type="pres">
      <dgm:prSet presAssocID="{0080C764-966B-497E-8ADD-9F7FD5BD0ED6}" presName="rootConnector" presStyleLbl="node3" presStyleIdx="7" presStyleCnt="12"/>
      <dgm:spPr/>
      <dgm:t>
        <a:bodyPr/>
        <a:lstStyle/>
        <a:p>
          <a:endParaRPr lang="ru-RU"/>
        </a:p>
      </dgm:t>
    </dgm:pt>
    <dgm:pt modelId="{04DCA09F-6FC3-4499-ACF2-4E85240D049C}" type="pres">
      <dgm:prSet presAssocID="{0080C764-966B-497E-8ADD-9F7FD5BD0ED6}" presName="hierChild4" presStyleCnt="0"/>
      <dgm:spPr/>
    </dgm:pt>
    <dgm:pt modelId="{8697234C-AE0F-4E2F-89CB-F4179C1E5742}" type="pres">
      <dgm:prSet presAssocID="{0080C764-966B-497E-8ADD-9F7FD5BD0ED6}" presName="hierChild5" presStyleCnt="0"/>
      <dgm:spPr/>
    </dgm:pt>
    <dgm:pt modelId="{75A64596-D4D8-49F8-BA91-B8EE4599DDF2}" type="pres">
      <dgm:prSet presAssocID="{8EDC69DB-511B-417B-B0E8-F6F45518A56B}" presName="Name37" presStyleLbl="parChTrans1D3" presStyleIdx="8" presStyleCnt="12"/>
      <dgm:spPr/>
      <dgm:t>
        <a:bodyPr/>
        <a:lstStyle/>
        <a:p>
          <a:endParaRPr lang="ru-RU"/>
        </a:p>
      </dgm:t>
    </dgm:pt>
    <dgm:pt modelId="{D7F35400-F588-4C52-95E6-0007C2DD9EC7}" type="pres">
      <dgm:prSet presAssocID="{A5D4061E-B52D-41DA-9BA8-F34D9064BD31}" presName="hierRoot2" presStyleCnt="0">
        <dgm:presLayoutVars>
          <dgm:hierBranch val="init"/>
        </dgm:presLayoutVars>
      </dgm:prSet>
      <dgm:spPr/>
    </dgm:pt>
    <dgm:pt modelId="{D576E971-7CBE-4B5D-A175-B0D9CC3AD55E}" type="pres">
      <dgm:prSet presAssocID="{A5D4061E-B52D-41DA-9BA8-F34D9064BD31}" presName="rootComposite" presStyleCnt="0"/>
      <dgm:spPr/>
    </dgm:pt>
    <dgm:pt modelId="{1D4C505A-A7E1-4E93-BA18-747164A046C2}" type="pres">
      <dgm:prSet presAssocID="{A5D4061E-B52D-41DA-9BA8-F34D9064BD31}" presName="rootText" presStyleLbl="node3" presStyleIdx="8" presStyleCnt="12" custLinFactNeighborX="-3572" custLinFactNeighborY="7372">
        <dgm:presLayoutVars>
          <dgm:chPref val="3"/>
        </dgm:presLayoutVars>
      </dgm:prSet>
      <dgm:spPr/>
      <dgm:t>
        <a:bodyPr/>
        <a:lstStyle/>
        <a:p>
          <a:endParaRPr lang="ru-RU"/>
        </a:p>
      </dgm:t>
    </dgm:pt>
    <dgm:pt modelId="{8D5538C0-337A-4A10-9A15-4B5AF9349E1E}" type="pres">
      <dgm:prSet presAssocID="{A5D4061E-B52D-41DA-9BA8-F34D9064BD31}" presName="rootConnector" presStyleLbl="node3" presStyleIdx="8" presStyleCnt="12"/>
      <dgm:spPr/>
      <dgm:t>
        <a:bodyPr/>
        <a:lstStyle/>
        <a:p>
          <a:endParaRPr lang="ru-RU"/>
        </a:p>
      </dgm:t>
    </dgm:pt>
    <dgm:pt modelId="{B5AE3589-1D66-4E1D-9B6F-5EBFC6C5D811}" type="pres">
      <dgm:prSet presAssocID="{A5D4061E-B52D-41DA-9BA8-F34D9064BD31}" presName="hierChild4" presStyleCnt="0"/>
      <dgm:spPr/>
    </dgm:pt>
    <dgm:pt modelId="{05FAC74D-D5E8-4F84-A103-3D567354C5F6}" type="pres">
      <dgm:prSet presAssocID="{A5D4061E-B52D-41DA-9BA8-F34D9064BD31}" presName="hierChild5" presStyleCnt="0"/>
      <dgm:spPr/>
    </dgm:pt>
    <dgm:pt modelId="{F923E1DE-3806-4DD2-8970-950A0161E009}" type="pres">
      <dgm:prSet presAssocID="{68A0FE0E-E40E-4F9D-9F4F-FD55DBDEEA15}" presName="Name37" presStyleLbl="parChTrans1D3" presStyleIdx="9" presStyleCnt="12"/>
      <dgm:spPr/>
      <dgm:t>
        <a:bodyPr/>
        <a:lstStyle/>
        <a:p>
          <a:endParaRPr lang="ru-RU"/>
        </a:p>
      </dgm:t>
    </dgm:pt>
    <dgm:pt modelId="{999CE737-045D-4499-B798-B0A304D9FCD3}" type="pres">
      <dgm:prSet presAssocID="{2B35DEB3-43B2-43D7-9BC8-7D4856C730B6}" presName="hierRoot2" presStyleCnt="0">
        <dgm:presLayoutVars>
          <dgm:hierBranch val="init"/>
        </dgm:presLayoutVars>
      </dgm:prSet>
      <dgm:spPr/>
    </dgm:pt>
    <dgm:pt modelId="{AC90728A-6C07-4366-BAC4-76F75E3F1231}" type="pres">
      <dgm:prSet presAssocID="{2B35DEB3-43B2-43D7-9BC8-7D4856C730B6}" presName="rootComposite" presStyleCnt="0"/>
      <dgm:spPr/>
    </dgm:pt>
    <dgm:pt modelId="{1CEDA09A-BA48-4AFD-9CDA-744CD6B59786}" type="pres">
      <dgm:prSet presAssocID="{2B35DEB3-43B2-43D7-9BC8-7D4856C730B6}" presName="rootText" presStyleLbl="node3" presStyleIdx="9" presStyleCnt="12" custScaleX="124220" custScaleY="203102">
        <dgm:presLayoutVars>
          <dgm:chPref val="3"/>
        </dgm:presLayoutVars>
      </dgm:prSet>
      <dgm:spPr/>
      <dgm:t>
        <a:bodyPr/>
        <a:lstStyle/>
        <a:p>
          <a:endParaRPr lang="ru-RU"/>
        </a:p>
      </dgm:t>
    </dgm:pt>
    <dgm:pt modelId="{B1AA564A-8C41-42A6-920D-B1B41BC0B223}" type="pres">
      <dgm:prSet presAssocID="{2B35DEB3-43B2-43D7-9BC8-7D4856C730B6}" presName="rootConnector" presStyleLbl="node3" presStyleIdx="9" presStyleCnt="12"/>
      <dgm:spPr/>
      <dgm:t>
        <a:bodyPr/>
        <a:lstStyle/>
        <a:p>
          <a:endParaRPr lang="ru-RU"/>
        </a:p>
      </dgm:t>
    </dgm:pt>
    <dgm:pt modelId="{3B9D04C8-7FCA-4CF3-86CE-D0B9A581168A}" type="pres">
      <dgm:prSet presAssocID="{2B35DEB3-43B2-43D7-9BC8-7D4856C730B6}" presName="hierChild4" presStyleCnt="0"/>
      <dgm:spPr/>
    </dgm:pt>
    <dgm:pt modelId="{570A75B7-6EC4-4110-8F32-0C053DAF2FDC}" type="pres">
      <dgm:prSet presAssocID="{2B35DEB3-43B2-43D7-9BC8-7D4856C730B6}" presName="hierChild5" presStyleCnt="0"/>
      <dgm:spPr/>
    </dgm:pt>
    <dgm:pt modelId="{20459DEA-A42B-4812-87D7-08844E9DD4A4}" type="pres">
      <dgm:prSet presAssocID="{3D8549A5-DA6C-4208-8255-4A07E0732231}" presName="hierChild5" presStyleCnt="0"/>
      <dgm:spPr/>
    </dgm:pt>
    <dgm:pt modelId="{BB0C888E-6E60-4985-89DF-FC8882CA0072}" type="pres">
      <dgm:prSet presAssocID="{9E5E1AF1-BE65-43B7-9FDB-6A71C550DCFC}" presName="Name37" presStyleLbl="parChTrans1D2" presStyleIdx="4" presStyleCnt="6"/>
      <dgm:spPr/>
      <dgm:t>
        <a:bodyPr/>
        <a:lstStyle/>
        <a:p>
          <a:endParaRPr lang="ru-RU"/>
        </a:p>
      </dgm:t>
    </dgm:pt>
    <dgm:pt modelId="{DCF26FD0-7700-452A-AEBC-137E055C56D2}" type="pres">
      <dgm:prSet presAssocID="{CADB96DE-4E5B-46FB-8E7D-EB54904BD14B}" presName="hierRoot2" presStyleCnt="0">
        <dgm:presLayoutVars>
          <dgm:hierBranch val="init"/>
        </dgm:presLayoutVars>
      </dgm:prSet>
      <dgm:spPr/>
    </dgm:pt>
    <dgm:pt modelId="{7ED83174-E879-4632-99C8-AF92B16902D9}" type="pres">
      <dgm:prSet presAssocID="{CADB96DE-4E5B-46FB-8E7D-EB54904BD14B}" presName="rootComposite" presStyleCnt="0"/>
      <dgm:spPr/>
    </dgm:pt>
    <dgm:pt modelId="{C53F119B-EEBD-47E5-84F9-F4CFD6676E18}" type="pres">
      <dgm:prSet presAssocID="{CADB96DE-4E5B-46FB-8E7D-EB54904BD14B}" presName="rootText" presStyleLbl="node2" presStyleIdx="4" presStyleCnt="6" custScaleY="222908">
        <dgm:presLayoutVars>
          <dgm:chPref val="3"/>
        </dgm:presLayoutVars>
      </dgm:prSet>
      <dgm:spPr/>
      <dgm:t>
        <a:bodyPr/>
        <a:lstStyle/>
        <a:p>
          <a:endParaRPr lang="ru-RU"/>
        </a:p>
      </dgm:t>
    </dgm:pt>
    <dgm:pt modelId="{A7071792-84C2-4E7E-9D1B-006D5857CB89}" type="pres">
      <dgm:prSet presAssocID="{CADB96DE-4E5B-46FB-8E7D-EB54904BD14B}" presName="rootConnector" presStyleLbl="node2" presStyleIdx="4" presStyleCnt="6"/>
      <dgm:spPr/>
      <dgm:t>
        <a:bodyPr/>
        <a:lstStyle/>
        <a:p>
          <a:endParaRPr lang="ru-RU"/>
        </a:p>
      </dgm:t>
    </dgm:pt>
    <dgm:pt modelId="{4ED7E23F-9519-4323-8CD3-3A08E48D6EB0}" type="pres">
      <dgm:prSet presAssocID="{CADB96DE-4E5B-46FB-8E7D-EB54904BD14B}" presName="hierChild4" presStyleCnt="0"/>
      <dgm:spPr/>
    </dgm:pt>
    <dgm:pt modelId="{7B58C222-7A9A-47D4-B912-9F7A25F905F8}" type="pres">
      <dgm:prSet presAssocID="{CADB96DE-4E5B-46FB-8E7D-EB54904BD14B}" presName="hierChild5" presStyleCnt="0"/>
      <dgm:spPr/>
    </dgm:pt>
    <dgm:pt modelId="{05E64BFC-8CD2-45A5-BB6E-434780AE68D5}" type="pres">
      <dgm:prSet presAssocID="{B8131C9F-01FB-4602-822F-E799AA930588}" presName="Name37" presStyleLbl="parChTrans1D2" presStyleIdx="5" presStyleCnt="6"/>
      <dgm:spPr/>
      <dgm:t>
        <a:bodyPr/>
        <a:lstStyle/>
        <a:p>
          <a:endParaRPr lang="ru-RU"/>
        </a:p>
      </dgm:t>
    </dgm:pt>
    <dgm:pt modelId="{C5BF78FC-9872-4704-A805-3F9E5590290F}" type="pres">
      <dgm:prSet presAssocID="{D95367BE-E3DA-4A0F-BC09-4854B184307B}" presName="hierRoot2" presStyleCnt="0">
        <dgm:presLayoutVars>
          <dgm:hierBranch val="init"/>
        </dgm:presLayoutVars>
      </dgm:prSet>
      <dgm:spPr/>
    </dgm:pt>
    <dgm:pt modelId="{730EC8D5-920B-4707-A9F8-1E6C6E38A2EB}" type="pres">
      <dgm:prSet presAssocID="{D95367BE-E3DA-4A0F-BC09-4854B184307B}" presName="rootComposite" presStyleCnt="0"/>
      <dgm:spPr/>
    </dgm:pt>
    <dgm:pt modelId="{EC705BE4-9DB6-4389-8A2E-05D81A2EC55E}" type="pres">
      <dgm:prSet presAssocID="{D95367BE-E3DA-4A0F-BC09-4854B184307B}" presName="rootText" presStyleLbl="node2" presStyleIdx="5" presStyleCnt="6" custScaleY="255187">
        <dgm:presLayoutVars>
          <dgm:chPref val="3"/>
        </dgm:presLayoutVars>
      </dgm:prSet>
      <dgm:spPr/>
      <dgm:t>
        <a:bodyPr/>
        <a:lstStyle/>
        <a:p>
          <a:endParaRPr lang="ru-RU"/>
        </a:p>
      </dgm:t>
    </dgm:pt>
    <dgm:pt modelId="{B1056F23-DE2E-49BB-99E9-9B681D63B55E}" type="pres">
      <dgm:prSet presAssocID="{D95367BE-E3DA-4A0F-BC09-4854B184307B}" presName="rootConnector" presStyleLbl="node2" presStyleIdx="5" presStyleCnt="6"/>
      <dgm:spPr/>
      <dgm:t>
        <a:bodyPr/>
        <a:lstStyle/>
        <a:p>
          <a:endParaRPr lang="ru-RU"/>
        </a:p>
      </dgm:t>
    </dgm:pt>
    <dgm:pt modelId="{BB39160B-6790-4498-BD36-21533308E1C4}" type="pres">
      <dgm:prSet presAssocID="{D95367BE-E3DA-4A0F-BC09-4854B184307B}" presName="hierChild4" presStyleCnt="0"/>
      <dgm:spPr/>
    </dgm:pt>
    <dgm:pt modelId="{21A22EE5-33D7-403C-B6EF-2F7DCCA9571F}" type="pres">
      <dgm:prSet presAssocID="{BBD3541B-FF4F-42C0-87CB-31710EBCC1F8}" presName="Name37" presStyleLbl="parChTrans1D3" presStyleIdx="10" presStyleCnt="12"/>
      <dgm:spPr/>
      <dgm:t>
        <a:bodyPr/>
        <a:lstStyle/>
        <a:p>
          <a:endParaRPr lang="ru-RU"/>
        </a:p>
      </dgm:t>
    </dgm:pt>
    <dgm:pt modelId="{92BE1FA4-18BE-4CFD-B0F9-91CA12D2FFA2}" type="pres">
      <dgm:prSet presAssocID="{228A7EA3-D9C1-4636-BFCA-22E48E249154}" presName="hierRoot2" presStyleCnt="0">
        <dgm:presLayoutVars>
          <dgm:hierBranch val="init"/>
        </dgm:presLayoutVars>
      </dgm:prSet>
      <dgm:spPr/>
    </dgm:pt>
    <dgm:pt modelId="{CD2DAD21-1A07-4083-B856-BBD14501ABDD}" type="pres">
      <dgm:prSet presAssocID="{228A7EA3-D9C1-4636-BFCA-22E48E249154}" presName="rootComposite" presStyleCnt="0"/>
      <dgm:spPr/>
    </dgm:pt>
    <dgm:pt modelId="{AC975A7C-1017-4A80-99E0-460C1D0F50E2}" type="pres">
      <dgm:prSet presAssocID="{228A7EA3-D9C1-4636-BFCA-22E48E249154}" presName="rootText" presStyleLbl="node3" presStyleIdx="10" presStyleCnt="12" custScaleY="147833">
        <dgm:presLayoutVars>
          <dgm:chPref val="3"/>
        </dgm:presLayoutVars>
      </dgm:prSet>
      <dgm:spPr/>
      <dgm:t>
        <a:bodyPr/>
        <a:lstStyle/>
        <a:p>
          <a:endParaRPr lang="ru-RU"/>
        </a:p>
      </dgm:t>
    </dgm:pt>
    <dgm:pt modelId="{7A31FCC0-6DC7-4F3A-8EBD-02B5D44E8AA2}" type="pres">
      <dgm:prSet presAssocID="{228A7EA3-D9C1-4636-BFCA-22E48E249154}" presName="rootConnector" presStyleLbl="node3" presStyleIdx="10" presStyleCnt="12"/>
      <dgm:spPr/>
      <dgm:t>
        <a:bodyPr/>
        <a:lstStyle/>
        <a:p>
          <a:endParaRPr lang="ru-RU"/>
        </a:p>
      </dgm:t>
    </dgm:pt>
    <dgm:pt modelId="{4ED4B692-0918-4274-AA78-631F2BCF756C}" type="pres">
      <dgm:prSet presAssocID="{228A7EA3-D9C1-4636-BFCA-22E48E249154}" presName="hierChild4" presStyleCnt="0"/>
      <dgm:spPr/>
    </dgm:pt>
    <dgm:pt modelId="{243C4770-85CA-4452-8453-CC4CFED32C6E}" type="pres">
      <dgm:prSet presAssocID="{228A7EA3-D9C1-4636-BFCA-22E48E249154}" presName="hierChild5" presStyleCnt="0"/>
      <dgm:spPr/>
    </dgm:pt>
    <dgm:pt modelId="{CEB39C1A-9A9A-4841-8422-9A21DF2557C3}" type="pres">
      <dgm:prSet presAssocID="{9F8B0A44-5ED4-473B-9CFB-9C3693EC3601}" presName="Name37" presStyleLbl="parChTrans1D3" presStyleIdx="11" presStyleCnt="12"/>
      <dgm:spPr/>
      <dgm:t>
        <a:bodyPr/>
        <a:lstStyle/>
        <a:p>
          <a:endParaRPr lang="ru-RU"/>
        </a:p>
      </dgm:t>
    </dgm:pt>
    <dgm:pt modelId="{4E9EC147-DD5E-4F79-8F05-3E9460655635}" type="pres">
      <dgm:prSet presAssocID="{A0460C4D-9945-4DF4-8990-C548AD6F8027}" presName="hierRoot2" presStyleCnt="0">
        <dgm:presLayoutVars>
          <dgm:hierBranch val="init"/>
        </dgm:presLayoutVars>
      </dgm:prSet>
      <dgm:spPr/>
    </dgm:pt>
    <dgm:pt modelId="{5F77E9BF-B066-4F98-A4CE-485E6E4DF5DB}" type="pres">
      <dgm:prSet presAssocID="{A0460C4D-9945-4DF4-8990-C548AD6F8027}" presName="rootComposite" presStyleCnt="0"/>
      <dgm:spPr/>
    </dgm:pt>
    <dgm:pt modelId="{D00C2963-0BB1-49DB-8F6A-97D52BA7290B}" type="pres">
      <dgm:prSet presAssocID="{A0460C4D-9945-4DF4-8990-C548AD6F8027}" presName="rootText" presStyleLbl="node3" presStyleIdx="11" presStyleCnt="12" custScaleY="255134">
        <dgm:presLayoutVars>
          <dgm:chPref val="3"/>
        </dgm:presLayoutVars>
      </dgm:prSet>
      <dgm:spPr/>
      <dgm:t>
        <a:bodyPr/>
        <a:lstStyle/>
        <a:p>
          <a:endParaRPr lang="ru-RU"/>
        </a:p>
      </dgm:t>
    </dgm:pt>
    <dgm:pt modelId="{499757DA-E640-4542-A995-24CB9F576F75}" type="pres">
      <dgm:prSet presAssocID="{A0460C4D-9945-4DF4-8990-C548AD6F8027}" presName="rootConnector" presStyleLbl="node3" presStyleIdx="11" presStyleCnt="12"/>
      <dgm:spPr/>
      <dgm:t>
        <a:bodyPr/>
        <a:lstStyle/>
        <a:p>
          <a:endParaRPr lang="ru-RU"/>
        </a:p>
      </dgm:t>
    </dgm:pt>
    <dgm:pt modelId="{1D050157-E43B-4835-A746-43C06B8E76B1}" type="pres">
      <dgm:prSet presAssocID="{A0460C4D-9945-4DF4-8990-C548AD6F8027}" presName="hierChild4" presStyleCnt="0"/>
      <dgm:spPr/>
    </dgm:pt>
    <dgm:pt modelId="{876BA992-766C-4911-A47E-566303A16B58}" type="pres">
      <dgm:prSet presAssocID="{A0460C4D-9945-4DF4-8990-C548AD6F8027}" presName="hierChild5" presStyleCnt="0"/>
      <dgm:spPr/>
    </dgm:pt>
    <dgm:pt modelId="{AE760C75-98D7-485E-88A1-4FE986E8E1B8}" type="pres">
      <dgm:prSet presAssocID="{D95367BE-E3DA-4A0F-BC09-4854B184307B}" presName="hierChild5" presStyleCnt="0"/>
      <dgm:spPr/>
    </dgm:pt>
    <dgm:pt modelId="{EE5EAE64-4CD6-4CF3-8B94-23A26A03167E}" type="pres">
      <dgm:prSet presAssocID="{7D1631AE-4D5E-420B-AABD-EB4F0DD41802}" presName="hierChild3" presStyleCnt="0"/>
      <dgm:spPr/>
    </dgm:pt>
  </dgm:ptLst>
  <dgm:cxnLst>
    <dgm:cxn modelId="{35BEF9D9-8CCB-410F-B999-9B59E4CFF6B0}" type="presOf" srcId="{3D8549A5-DA6C-4208-8255-4A07E0732231}" destId="{4E61249F-53F1-49D5-9A60-E1694ADAC207}" srcOrd="1" destOrd="0" presId="urn:microsoft.com/office/officeart/2005/8/layout/orgChart1"/>
    <dgm:cxn modelId="{28DED18E-4F46-4089-A2AA-CCAAD83BDDC0}" type="presOf" srcId="{7979432A-0697-4542-8213-8EA0792DF34C}" destId="{4024158C-829A-4CDB-8611-1C45D5B9D8DD}" srcOrd="1" destOrd="0" presId="urn:microsoft.com/office/officeart/2005/8/layout/orgChart1"/>
    <dgm:cxn modelId="{7DC7B841-FDA7-45F2-81E7-8C6B181C92BA}" type="presOf" srcId="{0AD33CBF-4562-4ABC-9B24-C97FAE177352}" destId="{0E8844D7-6FA8-46AB-AE12-B2E6A42AF984}" srcOrd="0" destOrd="0" presId="urn:microsoft.com/office/officeart/2005/8/layout/orgChart1"/>
    <dgm:cxn modelId="{079A8044-9596-4545-9E11-0504FE6616B0}" type="presOf" srcId="{CB267C76-827E-4033-B0E5-A5D9EF35CBB8}" destId="{5BC7089C-10D0-4F2D-ABE9-1529C92C6996}" srcOrd="0" destOrd="0" presId="urn:microsoft.com/office/officeart/2005/8/layout/orgChart1"/>
    <dgm:cxn modelId="{F2B2B3B0-B700-4261-8D86-C63B0E965F33}" type="presOf" srcId="{63250967-4D82-4F12-B98D-8252D0DA3562}" destId="{8F9B9241-EE8E-47C0-B143-1A62A0CB7E89}" srcOrd="0" destOrd="0" presId="urn:microsoft.com/office/officeart/2005/8/layout/orgChart1"/>
    <dgm:cxn modelId="{3A6A367A-2C19-43A7-983F-348971736670}" type="presOf" srcId="{28552379-6AE7-4DE3-88F1-0F6E2DAD2F87}" destId="{811F718F-9C91-48A1-AFF7-02F068C9898F}" srcOrd="1" destOrd="0" presId="urn:microsoft.com/office/officeart/2005/8/layout/orgChart1"/>
    <dgm:cxn modelId="{D0DFC4C6-5D84-49DC-9060-7F5BC1FC8386}" type="presOf" srcId="{283233A4-6B80-4AD3-AC98-DAC1E15B01D5}" destId="{5A71CC3C-7356-437D-BEDD-3CE92E68343E}" srcOrd="1" destOrd="0" presId="urn:microsoft.com/office/officeart/2005/8/layout/orgChart1"/>
    <dgm:cxn modelId="{6A533A83-5182-4CC4-8A62-9DA4F0EE5412}" srcId="{7D1631AE-4D5E-420B-AABD-EB4F0DD41802}" destId="{10823FAD-3A7C-4626-BD30-4716FD2115D2}" srcOrd="2" destOrd="0" parTransId="{330F9A25-12F2-41B6-A47C-FA3A9EF1B8CE}" sibTransId="{1D548831-6063-4B0D-8946-7B1274FEC794}"/>
    <dgm:cxn modelId="{D607DBF9-7D86-48EC-B0AB-F8EC44FE62B2}" type="presOf" srcId="{CADB96DE-4E5B-46FB-8E7D-EB54904BD14B}" destId="{A7071792-84C2-4E7E-9D1B-006D5857CB89}" srcOrd="1" destOrd="0" presId="urn:microsoft.com/office/officeart/2005/8/layout/orgChart1"/>
    <dgm:cxn modelId="{BFF86C0D-7420-43DB-937E-2012A4CF1E94}" srcId="{0D91EBED-35A7-4C07-A072-2FA26AA0A310}" destId="{5EE8CCF2-8361-4A4A-86DE-4B6AE2EBF357}" srcOrd="2" destOrd="0" parTransId="{E5913344-66A9-4D13-8F47-445EF19975E2}" sibTransId="{825450A0-CE0C-47F5-990E-314543235FF5}"/>
    <dgm:cxn modelId="{4AC48763-570E-47A7-84A8-702FEDE912F4}" srcId="{10823FAD-3A7C-4626-BD30-4716FD2115D2}" destId="{7979432A-0697-4542-8213-8EA0792DF34C}" srcOrd="1" destOrd="0" parTransId="{8D8FAEEF-2E14-4A7E-8631-FD4614685749}" sibTransId="{65BB9E16-0E7E-4E43-8087-12284C9E6E0A}"/>
    <dgm:cxn modelId="{D3994D91-8602-44A4-AC5A-EEF3252C14B0}" type="presOf" srcId="{96930E1B-1CD1-40A3-B862-CFDED2A6434D}" destId="{1047DD06-EDB5-4AE9-B024-B6765A7E6709}" srcOrd="1" destOrd="0" presId="urn:microsoft.com/office/officeart/2005/8/layout/orgChart1"/>
    <dgm:cxn modelId="{10F9F463-66B0-48A6-B58F-EB49D7E6C35D}" srcId="{D95367BE-E3DA-4A0F-BC09-4854B184307B}" destId="{A0460C4D-9945-4DF4-8990-C548AD6F8027}" srcOrd="1" destOrd="0" parTransId="{9F8B0A44-5ED4-473B-9CFB-9C3693EC3601}" sibTransId="{2EF3B974-A339-4791-A099-CAEC4E075506}"/>
    <dgm:cxn modelId="{5E3E20DB-CA1C-4259-8A9D-94FDC6EDC788}" type="presOf" srcId="{CADB96DE-4E5B-46FB-8E7D-EB54904BD14B}" destId="{C53F119B-EEBD-47E5-84F9-F4CFD6676E18}" srcOrd="0" destOrd="0" presId="urn:microsoft.com/office/officeart/2005/8/layout/orgChart1"/>
    <dgm:cxn modelId="{DE41C730-8E2B-43C3-BCAC-E9FCF278EDCB}" type="presOf" srcId="{0080C764-966B-497E-8ADD-9F7FD5BD0ED6}" destId="{0E362CDF-B528-4D03-8305-D0499D234FD5}" srcOrd="0" destOrd="0" presId="urn:microsoft.com/office/officeart/2005/8/layout/orgChart1"/>
    <dgm:cxn modelId="{7CAEF230-A2CA-4FE1-872B-568912CD2E54}" type="presOf" srcId="{5EE8CCF2-8361-4A4A-86DE-4B6AE2EBF357}" destId="{B8C03B2C-2DC5-4A52-B8B9-4A5E1D6D6A55}" srcOrd="0" destOrd="0" presId="urn:microsoft.com/office/officeart/2005/8/layout/orgChart1"/>
    <dgm:cxn modelId="{7D6A629D-59E4-446F-85D9-CD367124984E}" type="presOf" srcId="{9E5E1AF1-BE65-43B7-9FDB-6A71C550DCFC}" destId="{BB0C888E-6E60-4985-89DF-FC8882CA0072}" srcOrd="0" destOrd="0" presId="urn:microsoft.com/office/officeart/2005/8/layout/orgChart1"/>
    <dgm:cxn modelId="{8478BB05-A5AB-459F-8879-74FFEB87A1FD}" srcId="{0D91EBED-35A7-4C07-A072-2FA26AA0A310}" destId="{283233A4-6B80-4AD3-AC98-DAC1E15B01D5}" srcOrd="1" destOrd="0" parTransId="{0AD33CBF-4562-4ABC-9B24-C97FAE177352}" sibTransId="{1EF0F03A-7D95-40AD-B191-BD94A6314923}"/>
    <dgm:cxn modelId="{2C390581-DA54-4B50-A210-38638D87FBEA}" srcId="{7D1631AE-4D5E-420B-AABD-EB4F0DD41802}" destId="{0D91EBED-35A7-4C07-A072-2FA26AA0A310}" srcOrd="0" destOrd="0" parTransId="{BB9B6FBF-4E0C-446F-9732-B03F3EAFD0E5}" sibTransId="{1DA06222-DA10-4131-B352-59682D394ECB}"/>
    <dgm:cxn modelId="{18D92092-38ED-4330-90A3-79C07A843D73}" type="presOf" srcId="{7D1631AE-4D5E-420B-AABD-EB4F0DD41802}" destId="{991D645F-CD2D-4677-B358-179F9302BABC}" srcOrd="0" destOrd="0" presId="urn:microsoft.com/office/officeart/2005/8/layout/orgChart1"/>
    <dgm:cxn modelId="{91BCCB83-30BE-4124-AEDD-FDB18F16C080}" srcId="{7D1631AE-4D5E-420B-AABD-EB4F0DD41802}" destId="{CADB96DE-4E5B-46FB-8E7D-EB54904BD14B}" srcOrd="4" destOrd="0" parTransId="{9E5E1AF1-BE65-43B7-9FDB-6A71C550DCFC}" sibTransId="{6A88FA55-479A-4E98-B9E9-8A891D7AAF47}"/>
    <dgm:cxn modelId="{7828A25B-80A4-4AE7-BB59-83876F389489}" type="presOf" srcId="{10823FAD-3A7C-4626-BD30-4716FD2115D2}" destId="{44636DFC-E9DB-4BD0-B636-4EC044E10051}" srcOrd="1" destOrd="0" presId="urn:microsoft.com/office/officeart/2005/8/layout/orgChart1"/>
    <dgm:cxn modelId="{818A3F05-841B-434F-995E-298204CA4BEF}" type="presOf" srcId="{BBD3541B-FF4F-42C0-87CB-31710EBCC1F8}" destId="{21A22EE5-33D7-403C-B6EF-2F7DCCA9571F}" srcOrd="0" destOrd="0" presId="urn:microsoft.com/office/officeart/2005/8/layout/orgChart1"/>
    <dgm:cxn modelId="{21F107B4-A04A-46AB-8406-2ECA1FB45A04}" type="presOf" srcId="{2B35DEB3-43B2-43D7-9BC8-7D4856C730B6}" destId="{1CEDA09A-BA48-4AFD-9CDA-744CD6B59786}" srcOrd="0" destOrd="0" presId="urn:microsoft.com/office/officeart/2005/8/layout/orgChart1"/>
    <dgm:cxn modelId="{D3E65A20-C0A1-4FFD-8B35-5FC766F3404C}" type="presOf" srcId="{E5A8FD35-9236-4494-869C-4A5A8851FC6E}" destId="{288BCA5E-54DB-4A00-8394-752CFE18BE30}" srcOrd="1" destOrd="0" presId="urn:microsoft.com/office/officeart/2005/8/layout/orgChart1"/>
    <dgm:cxn modelId="{99401D26-0F74-4B7D-9F3C-D966A7511353}" type="presOf" srcId="{68A0FE0E-E40E-4F9D-9F4F-FD55DBDEEA15}" destId="{F923E1DE-3806-4DD2-8970-950A0161E009}" srcOrd="0" destOrd="0" presId="urn:microsoft.com/office/officeart/2005/8/layout/orgChart1"/>
    <dgm:cxn modelId="{C356DB97-514B-47EA-AD43-9098A5B316A9}" type="presOf" srcId="{89067DA9-980E-484F-98C2-4A707DE0981F}" destId="{DF0608B6-FEF7-4F81-BF86-2C118883CEFC}" srcOrd="0" destOrd="0" presId="urn:microsoft.com/office/officeart/2005/8/layout/orgChart1"/>
    <dgm:cxn modelId="{0967F30E-4597-4617-9A7E-C1696B9D2266}" type="presOf" srcId="{D95367BE-E3DA-4A0F-BC09-4854B184307B}" destId="{EC705BE4-9DB6-4389-8A2E-05D81A2EC55E}" srcOrd="0" destOrd="0" presId="urn:microsoft.com/office/officeart/2005/8/layout/orgChart1"/>
    <dgm:cxn modelId="{6F2B893D-FC66-4205-BBB5-4EE35B6EFA6C}" type="presOf" srcId="{C3A46038-2FE7-4C04-A7F8-4B75ACD39E82}" destId="{47A3F347-1A2F-4BC6-8B6D-7F72457C7783}" srcOrd="0" destOrd="0" presId="urn:microsoft.com/office/officeart/2005/8/layout/orgChart1"/>
    <dgm:cxn modelId="{5BD492F1-D93C-4026-83F4-976360FE0415}" srcId="{7D1631AE-4D5E-420B-AABD-EB4F0DD41802}" destId="{D95367BE-E3DA-4A0F-BC09-4854B184307B}" srcOrd="5" destOrd="0" parTransId="{B8131C9F-01FB-4602-822F-E799AA930588}" sibTransId="{9A131E82-C6BC-4EBB-AB00-295308F02332}"/>
    <dgm:cxn modelId="{ECF7A2B3-2DE0-42D3-9824-013A68DFF34E}" type="presOf" srcId="{A0460C4D-9945-4DF4-8990-C548AD6F8027}" destId="{499757DA-E640-4542-A995-24CB9F576F75}" srcOrd="1" destOrd="0" presId="urn:microsoft.com/office/officeart/2005/8/layout/orgChart1"/>
    <dgm:cxn modelId="{DA13AA2F-0B36-4798-937C-64B353B09FA6}" type="presOf" srcId="{58CA6957-231B-43C3-B83D-B3FB8980EC0F}" destId="{D91C79EE-F7A3-46E6-8DE5-27AD86C4FAFC}" srcOrd="0" destOrd="0" presId="urn:microsoft.com/office/officeart/2005/8/layout/orgChart1"/>
    <dgm:cxn modelId="{997D42F8-CA44-4C37-A76E-2260D42D1D99}" type="presOf" srcId="{A0460C4D-9945-4DF4-8990-C548AD6F8027}" destId="{D00C2963-0BB1-49DB-8F6A-97D52BA7290B}" srcOrd="0" destOrd="0" presId="urn:microsoft.com/office/officeart/2005/8/layout/orgChart1"/>
    <dgm:cxn modelId="{1E92F892-80C3-4CD4-87BF-E105B2F4EEAA}" type="presOf" srcId="{A1D358BC-4BDC-44F8-98B3-23DE0784E5A6}" destId="{8D4FEDBC-562B-4063-BAB9-CD062E4F264E}" srcOrd="0" destOrd="0" presId="urn:microsoft.com/office/officeart/2005/8/layout/orgChart1"/>
    <dgm:cxn modelId="{DE8F24C5-1BBA-47C9-B7BC-07A07A4B4045}" type="presOf" srcId="{DC811EFF-E7B8-48B8-A56E-FB5BD0BB48BE}" destId="{71FE03BA-1619-42BC-8A5F-4A1C1ADA1C15}" srcOrd="0" destOrd="0" presId="urn:microsoft.com/office/officeart/2005/8/layout/orgChart1"/>
    <dgm:cxn modelId="{C5BEE508-DEDD-459A-A2FD-6C6441F30BF6}" type="presOf" srcId="{D95367BE-E3DA-4A0F-BC09-4854B184307B}" destId="{B1056F23-DE2E-49BB-99E9-9B681D63B55E}" srcOrd="1" destOrd="0" presId="urn:microsoft.com/office/officeart/2005/8/layout/orgChart1"/>
    <dgm:cxn modelId="{1FE12E6D-5FC5-4080-9FEE-AB7F48F1651C}" type="presOf" srcId="{A5D4061E-B52D-41DA-9BA8-F34D9064BD31}" destId="{8D5538C0-337A-4A10-9A15-4B5AF9349E1E}" srcOrd="1" destOrd="0" presId="urn:microsoft.com/office/officeart/2005/8/layout/orgChart1"/>
    <dgm:cxn modelId="{01E763A3-808F-4711-9B1E-838B913DB051}" type="presOf" srcId="{7979432A-0697-4542-8213-8EA0792DF34C}" destId="{C93C3FE9-5719-4C95-A986-5220CE5CE4D7}" srcOrd="0" destOrd="0" presId="urn:microsoft.com/office/officeart/2005/8/layout/orgChart1"/>
    <dgm:cxn modelId="{2B6602F2-14B4-4576-B3C4-F2B399588C9C}" type="presOf" srcId="{96930E1B-1CD1-40A3-B862-CFDED2A6434D}" destId="{8FE3122B-C1FE-41D4-A48F-4D34B2C753A1}" srcOrd="0" destOrd="0" presId="urn:microsoft.com/office/officeart/2005/8/layout/orgChart1"/>
    <dgm:cxn modelId="{130E615B-1C19-4275-A8DA-3D26AF9203E8}" srcId="{7D1631AE-4D5E-420B-AABD-EB4F0DD41802}" destId="{3D8549A5-DA6C-4208-8255-4A07E0732231}" srcOrd="3" destOrd="0" parTransId="{DC811EFF-E7B8-48B8-A56E-FB5BD0BB48BE}" sibTransId="{E73CE59C-B916-4FC6-8449-3484D4B36441}"/>
    <dgm:cxn modelId="{2922864C-3DD4-4456-8A9A-4B2EA716662C}" type="presOf" srcId="{228A7EA3-D9C1-4636-BFCA-22E48E249154}" destId="{7A31FCC0-6DC7-4F3A-8EBD-02B5D44E8AA2}" srcOrd="1" destOrd="0" presId="urn:microsoft.com/office/officeart/2005/8/layout/orgChart1"/>
    <dgm:cxn modelId="{06BEFF49-40BD-475F-B3D1-613B5A81892E}" type="presOf" srcId="{A5D4061E-B52D-41DA-9BA8-F34D9064BD31}" destId="{1D4C505A-A7E1-4E93-BA18-747164A046C2}" srcOrd="0" destOrd="0" presId="urn:microsoft.com/office/officeart/2005/8/layout/orgChart1"/>
    <dgm:cxn modelId="{0DF5A670-78D7-467C-8218-3817FD4E1FBA}" type="presOf" srcId="{E5A8FD35-9236-4494-869C-4A5A8851FC6E}" destId="{046C31D6-2741-4F05-BC6D-194D4F0C905B}" srcOrd="0" destOrd="0" presId="urn:microsoft.com/office/officeart/2005/8/layout/orgChart1"/>
    <dgm:cxn modelId="{860A4DDE-B8B1-4AB3-A52B-C180251440EE}" srcId="{3D8549A5-DA6C-4208-8255-4A07E0732231}" destId="{2B35DEB3-43B2-43D7-9BC8-7D4856C730B6}" srcOrd="2" destOrd="0" parTransId="{68A0FE0E-E40E-4F9D-9F4F-FD55DBDEEA15}" sibTransId="{D9FF61F4-CB20-40E7-B96A-56CA5AD7C11A}"/>
    <dgm:cxn modelId="{A87E640C-6163-40BE-A6D1-3153AED072FB}" srcId="{7D1631AE-4D5E-420B-AABD-EB4F0DD41802}" destId="{28552379-6AE7-4DE3-88F1-0F6E2DAD2F87}" srcOrd="1" destOrd="0" parTransId="{89067DA9-980E-484F-98C2-4A707DE0981F}" sibTransId="{E2245D6D-7BA8-4FD2-84E1-C054354C6E7E}"/>
    <dgm:cxn modelId="{26D15E77-3EC0-4B2D-8B8E-F76DCB7F6D1E}" type="presOf" srcId="{3D8549A5-DA6C-4208-8255-4A07E0732231}" destId="{42C7262F-8A27-4DEE-ABDA-5F7DB0F597BD}" srcOrd="0" destOrd="0" presId="urn:microsoft.com/office/officeart/2005/8/layout/orgChart1"/>
    <dgm:cxn modelId="{B9990004-9BD6-40BD-AB7D-800A89F37112}" type="presOf" srcId="{0080C764-966B-497E-8ADD-9F7FD5BD0ED6}" destId="{002FDADB-84B3-4332-B7E7-4C371C488E7B}" srcOrd="1" destOrd="0" presId="urn:microsoft.com/office/officeart/2005/8/layout/orgChart1"/>
    <dgm:cxn modelId="{F33CDCE1-16BF-4754-9A81-D9DE5AF703AD}" type="presOf" srcId="{8D8FAEEF-2E14-4A7E-8631-FD4614685749}" destId="{7F4EA7C6-8A5B-497E-8978-2AF150C1E658}" srcOrd="0" destOrd="0" presId="urn:microsoft.com/office/officeart/2005/8/layout/orgChart1"/>
    <dgm:cxn modelId="{79B2D4C0-3EEB-4B7D-B01F-97411A87AB36}" type="presOf" srcId="{283233A4-6B80-4AD3-AC98-DAC1E15B01D5}" destId="{A8BA3086-613E-4F43-A71B-A92C324AE65B}" srcOrd="0" destOrd="0" presId="urn:microsoft.com/office/officeart/2005/8/layout/orgChart1"/>
    <dgm:cxn modelId="{F1836F73-06D9-41A8-88D7-FA84737861C8}" srcId="{3D8549A5-DA6C-4208-8255-4A07E0732231}" destId="{0080C764-966B-497E-8ADD-9F7FD5BD0ED6}" srcOrd="0" destOrd="0" parTransId="{CB267C76-827E-4033-B0E5-A5D9EF35CBB8}" sibTransId="{0141D504-720D-45EF-A4CA-A1828B966814}"/>
    <dgm:cxn modelId="{B182EA06-D296-4557-9100-3981CFA4E44E}" srcId="{28552379-6AE7-4DE3-88F1-0F6E2DAD2F87}" destId="{E5A8FD35-9236-4494-869C-4A5A8851FC6E}" srcOrd="1" destOrd="0" parTransId="{58CA6957-231B-43C3-B83D-B3FB8980EC0F}" sibTransId="{9371E797-A38D-43B9-8A11-42DCE606058C}"/>
    <dgm:cxn modelId="{799B807D-B250-4D74-B9BE-39C64CB72658}" type="presOf" srcId="{B8131C9F-01FB-4602-822F-E799AA930588}" destId="{05E64BFC-8CD2-45A5-BB6E-434780AE68D5}" srcOrd="0" destOrd="0" presId="urn:microsoft.com/office/officeart/2005/8/layout/orgChart1"/>
    <dgm:cxn modelId="{3D14775A-590D-423F-BB9B-0BA3CB3CD003}" srcId="{63250967-4D82-4F12-B98D-8252D0DA3562}" destId="{7D1631AE-4D5E-420B-AABD-EB4F0DD41802}" srcOrd="0" destOrd="0" parTransId="{1C668BA0-783A-4DD6-A34C-3CF6B460D85D}" sibTransId="{231A7FA5-9540-462A-B1B6-4B3D2529776A}"/>
    <dgm:cxn modelId="{31CE6B80-F8DD-4B37-BB61-0944C21870DC}" type="presOf" srcId="{2CD66303-B45A-4A37-B580-6184D46AD971}" destId="{268F65C8-62ED-4273-B47B-ABE378F508AF}" srcOrd="0" destOrd="0" presId="urn:microsoft.com/office/officeart/2005/8/layout/orgChart1"/>
    <dgm:cxn modelId="{8CF8F286-FA04-4C6A-9B27-867CFCA6B2FF}" type="presOf" srcId="{8EDC69DB-511B-417B-B0E8-F6F45518A56B}" destId="{75A64596-D4D8-49F8-BA91-B8EE4599DDF2}" srcOrd="0" destOrd="0" presId="urn:microsoft.com/office/officeart/2005/8/layout/orgChart1"/>
    <dgm:cxn modelId="{08520025-A180-4880-A16C-609EFBCC08D8}" type="presOf" srcId="{330F9A25-12F2-41B6-A47C-FA3A9EF1B8CE}" destId="{8EC1662F-DBD1-4E49-B04A-53919EFD58B0}" srcOrd="0" destOrd="0" presId="urn:microsoft.com/office/officeart/2005/8/layout/orgChart1"/>
    <dgm:cxn modelId="{7BF49ACD-F999-4E8A-9E86-48EEAAB39361}" srcId="{10823FAD-3A7C-4626-BD30-4716FD2115D2}" destId="{A1D358BC-4BDC-44F8-98B3-23DE0784E5A6}" srcOrd="0" destOrd="0" parTransId="{2CD66303-B45A-4A37-B580-6184D46AD971}" sibTransId="{74E0A3CD-9DC3-4646-B82A-ED72FB3B8D44}"/>
    <dgm:cxn modelId="{7B8B58EE-970E-4100-BF95-72B8ABCC1AB6}" type="presOf" srcId="{2B35DEB3-43B2-43D7-9BC8-7D4856C730B6}" destId="{B1AA564A-8C41-42A6-920D-B1B41BC0B223}" srcOrd="1" destOrd="0" presId="urn:microsoft.com/office/officeart/2005/8/layout/orgChart1"/>
    <dgm:cxn modelId="{238CE68E-5CF8-4AFD-8267-357FCF5EEAFE}" type="presOf" srcId="{9F8B0A44-5ED4-473B-9CFB-9C3693EC3601}" destId="{CEB39C1A-9A9A-4841-8422-9A21DF2557C3}" srcOrd="0" destOrd="0" presId="urn:microsoft.com/office/officeart/2005/8/layout/orgChart1"/>
    <dgm:cxn modelId="{133A826A-3870-4378-B077-1C4A995E742A}" type="presOf" srcId="{C3A46038-2FE7-4C04-A7F8-4B75ACD39E82}" destId="{B73ACC5C-BE50-4D71-A5C1-88AA3342124F}" srcOrd="1" destOrd="0" presId="urn:microsoft.com/office/officeart/2005/8/layout/orgChart1"/>
    <dgm:cxn modelId="{3CA5770F-84AC-41C2-8F0B-F850584D036B}" type="presOf" srcId="{0D91EBED-35A7-4C07-A072-2FA26AA0A310}" destId="{1C76FA7D-057B-461C-BBA0-D9999A71EA03}" srcOrd="1" destOrd="0" presId="urn:microsoft.com/office/officeart/2005/8/layout/orgChart1"/>
    <dgm:cxn modelId="{230FAFB0-E39D-4CEB-BB2A-BE7D0119680C}" type="presOf" srcId="{BB9B6FBF-4E0C-446F-9732-B03F3EAFD0E5}" destId="{A994D25D-C064-4072-BA75-070602300F53}" srcOrd="0" destOrd="0" presId="urn:microsoft.com/office/officeart/2005/8/layout/orgChart1"/>
    <dgm:cxn modelId="{FD8539F7-EAF9-49E1-9C6E-FF3FE0DA5FF1}" type="presOf" srcId="{5EE8CCF2-8361-4A4A-86DE-4B6AE2EBF357}" destId="{FEB71B9F-FAE4-45F0-B5FD-6DB56CC5FA43}" srcOrd="1" destOrd="0" presId="urn:microsoft.com/office/officeart/2005/8/layout/orgChart1"/>
    <dgm:cxn modelId="{ED0CE55F-82A8-4716-9984-B0EAB4432BBA}" type="presOf" srcId="{28552379-6AE7-4DE3-88F1-0F6E2DAD2F87}" destId="{A8011ED5-8C96-429C-8006-E71DCB8F2403}" srcOrd="0" destOrd="0" presId="urn:microsoft.com/office/officeart/2005/8/layout/orgChart1"/>
    <dgm:cxn modelId="{CEF0CF07-B4E6-4736-A23A-B14D1061A7E4}" type="presOf" srcId="{228A7EA3-D9C1-4636-BFCA-22E48E249154}" destId="{AC975A7C-1017-4A80-99E0-460C1D0F50E2}" srcOrd="0" destOrd="0" presId="urn:microsoft.com/office/officeart/2005/8/layout/orgChart1"/>
    <dgm:cxn modelId="{B07FBCCB-ED26-40F8-8AE5-27D0EB30213B}" srcId="{0D91EBED-35A7-4C07-A072-2FA26AA0A310}" destId="{96930E1B-1CD1-40A3-B862-CFDED2A6434D}" srcOrd="0" destOrd="0" parTransId="{E95F891B-5AB9-4965-8A41-0C907836C62B}" sibTransId="{70FAEDD1-D5F7-4804-B302-D4B7E6707AAA}"/>
    <dgm:cxn modelId="{CD9D7BB8-0838-49A3-941E-406039ADE8B4}" srcId="{28552379-6AE7-4DE3-88F1-0F6E2DAD2F87}" destId="{C3A46038-2FE7-4C04-A7F8-4B75ACD39E82}" srcOrd="0" destOrd="0" parTransId="{C71CB9A9-764F-443B-9AD8-79C950F35622}" sibTransId="{3DCE1076-15BE-449F-A675-457A800EAEEF}"/>
    <dgm:cxn modelId="{11C3FB1D-ADE8-45E2-A3E9-68775B27E615}" type="presOf" srcId="{E5913344-66A9-4D13-8F47-445EF19975E2}" destId="{0F20662D-10D8-4D86-BD18-6F75E9240D20}" srcOrd="0" destOrd="0" presId="urn:microsoft.com/office/officeart/2005/8/layout/orgChart1"/>
    <dgm:cxn modelId="{6A161EFA-4A70-45E1-BABD-7B20A0A37AF1}" type="presOf" srcId="{10823FAD-3A7C-4626-BD30-4716FD2115D2}" destId="{23058810-9A63-43B9-AFAD-B4FBBBB639DF}" srcOrd="0" destOrd="0" presId="urn:microsoft.com/office/officeart/2005/8/layout/orgChart1"/>
    <dgm:cxn modelId="{4C31A2B2-C27D-43FB-8093-52833DDE86BB}" type="presOf" srcId="{A1D358BC-4BDC-44F8-98B3-23DE0784E5A6}" destId="{4174A96C-E40E-4069-830A-23BE016A9A4F}" srcOrd="1" destOrd="0" presId="urn:microsoft.com/office/officeart/2005/8/layout/orgChart1"/>
    <dgm:cxn modelId="{EB487CEE-9B00-4AFC-A348-3AFBF48A9AA6}" srcId="{3D8549A5-DA6C-4208-8255-4A07E0732231}" destId="{A5D4061E-B52D-41DA-9BA8-F34D9064BD31}" srcOrd="1" destOrd="0" parTransId="{8EDC69DB-511B-417B-B0E8-F6F45518A56B}" sibTransId="{A1216216-1886-418B-AE87-D0AAA94720E1}"/>
    <dgm:cxn modelId="{25586188-E5A8-4F87-8BBA-35D735907196}" type="presOf" srcId="{C71CB9A9-764F-443B-9AD8-79C950F35622}" destId="{248023DC-0872-4661-B278-729A1F8ED11D}" srcOrd="0" destOrd="0" presId="urn:microsoft.com/office/officeart/2005/8/layout/orgChart1"/>
    <dgm:cxn modelId="{22B57EE7-D0A5-47E5-8D7A-A1BDB0C17EA3}" type="presOf" srcId="{7D1631AE-4D5E-420B-AABD-EB4F0DD41802}" destId="{5667E480-4778-4FBE-945C-ECB91087AA9D}" srcOrd="1" destOrd="0" presId="urn:microsoft.com/office/officeart/2005/8/layout/orgChart1"/>
    <dgm:cxn modelId="{2BAD9406-7560-446B-BE24-AB9DFCAC4C49}" type="presOf" srcId="{E95F891B-5AB9-4965-8A41-0C907836C62B}" destId="{EA211F5A-BF1C-4A33-95B9-6E5F7A24E4B0}" srcOrd="0" destOrd="0" presId="urn:microsoft.com/office/officeart/2005/8/layout/orgChart1"/>
    <dgm:cxn modelId="{47604F18-2E24-4512-A240-14C3B706B306}" srcId="{D95367BE-E3DA-4A0F-BC09-4854B184307B}" destId="{228A7EA3-D9C1-4636-BFCA-22E48E249154}" srcOrd="0" destOrd="0" parTransId="{BBD3541B-FF4F-42C0-87CB-31710EBCC1F8}" sibTransId="{4737F53C-F1BE-4A6B-BF77-EAA2A5CE0BBD}"/>
    <dgm:cxn modelId="{73134DE6-70C0-4D16-9B96-4E44C74A6511}" type="presOf" srcId="{0D91EBED-35A7-4C07-A072-2FA26AA0A310}" destId="{983B3A07-E259-4FDC-B7C1-FADEF4D7DC19}" srcOrd="0" destOrd="0" presId="urn:microsoft.com/office/officeart/2005/8/layout/orgChart1"/>
    <dgm:cxn modelId="{A3D2DC52-DFEC-4AB8-842F-3985C836538E}" type="presParOf" srcId="{8F9B9241-EE8E-47C0-B143-1A62A0CB7E89}" destId="{C5C51468-E3E5-4CAE-A0A8-30625775B4C1}" srcOrd="0" destOrd="0" presId="urn:microsoft.com/office/officeart/2005/8/layout/orgChart1"/>
    <dgm:cxn modelId="{40FD29A3-4B05-4F75-A781-95E3C6A9F8B2}" type="presParOf" srcId="{C5C51468-E3E5-4CAE-A0A8-30625775B4C1}" destId="{4B896579-3A9F-424D-AC35-6345FA362D36}" srcOrd="0" destOrd="0" presId="urn:microsoft.com/office/officeart/2005/8/layout/orgChart1"/>
    <dgm:cxn modelId="{48100F4C-EFBF-4444-BBA2-6346F9745E1B}" type="presParOf" srcId="{4B896579-3A9F-424D-AC35-6345FA362D36}" destId="{991D645F-CD2D-4677-B358-179F9302BABC}" srcOrd="0" destOrd="0" presId="urn:microsoft.com/office/officeart/2005/8/layout/orgChart1"/>
    <dgm:cxn modelId="{0AB83DFC-25CE-4B21-9E95-95C9CF517DB5}" type="presParOf" srcId="{4B896579-3A9F-424D-AC35-6345FA362D36}" destId="{5667E480-4778-4FBE-945C-ECB91087AA9D}" srcOrd="1" destOrd="0" presId="urn:microsoft.com/office/officeart/2005/8/layout/orgChart1"/>
    <dgm:cxn modelId="{373BA7C6-0249-4B0B-84F4-BF01BF53A5C7}" type="presParOf" srcId="{C5C51468-E3E5-4CAE-A0A8-30625775B4C1}" destId="{C2E0744D-83C8-4574-B510-43A139983AFA}" srcOrd="1" destOrd="0" presId="urn:microsoft.com/office/officeart/2005/8/layout/orgChart1"/>
    <dgm:cxn modelId="{4EEACC75-EA46-41B4-A1BC-AFAECCFD81ED}" type="presParOf" srcId="{C2E0744D-83C8-4574-B510-43A139983AFA}" destId="{A994D25D-C064-4072-BA75-070602300F53}" srcOrd="0" destOrd="0" presId="urn:microsoft.com/office/officeart/2005/8/layout/orgChart1"/>
    <dgm:cxn modelId="{A3BE9F2D-1FE7-4E77-9770-A17DEB8B9F3E}" type="presParOf" srcId="{C2E0744D-83C8-4574-B510-43A139983AFA}" destId="{A74405D6-F6D3-4E7D-B47C-A4C7345AF48F}" srcOrd="1" destOrd="0" presId="urn:microsoft.com/office/officeart/2005/8/layout/orgChart1"/>
    <dgm:cxn modelId="{65CD37F4-3F64-4DD7-9E16-6861C8C3F83E}" type="presParOf" srcId="{A74405D6-F6D3-4E7D-B47C-A4C7345AF48F}" destId="{3327E5FB-540F-4793-8B39-B159376EA069}" srcOrd="0" destOrd="0" presId="urn:microsoft.com/office/officeart/2005/8/layout/orgChart1"/>
    <dgm:cxn modelId="{902950AB-3DCF-4140-9BFE-2665617DF6AB}" type="presParOf" srcId="{3327E5FB-540F-4793-8B39-B159376EA069}" destId="{983B3A07-E259-4FDC-B7C1-FADEF4D7DC19}" srcOrd="0" destOrd="0" presId="urn:microsoft.com/office/officeart/2005/8/layout/orgChart1"/>
    <dgm:cxn modelId="{0F1ECE75-C90D-442F-A513-239701E7A995}" type="presParOf" srcId="{3327E5FB-540F-4793-8B39-B159376EA069}" destId="{1C76FA7D-057B-461C-BBA0-D9999A71EA03}" srcOrd="1" destOrd="0" presId="urn:microsoft.com/office/officeart/2005/8/layout/orgChart1"/>
    <dgm:cxn modelId="{164F7C19-2D65-4C07-A677-507BC4109AE0}" type="presParOf" srcId="{A74405D6-F6D3-4E7D-B47C-A4C7345AF48F}" destId="{1D4B7B72-E877-43B3-BE6F-35573A678DDB}" srcOrd="1" destOrd="0" presId="urn:microsoft.com/office/officeart/2005/8/layout/orgChart1"/>
    <dgm:cxn modelId="{1E64A3AC-268B-49CC-B3BB-EAD0AA514FBC}" type="presParOf" srcId="{1D4B7B72-E877-43B3-BE6F-35573A678DDB}" destId="{EA211F5A-BF1C-4A33-95B9-6E5F7A24E4B0}" srcOrd="0" destOrd="0" presId="urn:microsoft.com/office/officeart/2005/8/layout/orgChart1"/>
    <dgm:cxn modelId="{0F60D36D-F48E-4E15-B37E-00478A85E45B}" type="presParOf" srcId="{1D4B7B72-E877-43B3-BE6F-35573A678DDB}" destId="{811CC2B2-6003-4286-B3EE-60E36864F651}" srcOrd="1" destOrd="0" presId="urn:microsoft.com/office/officeart/2005/8/layout/orgChart1"/>
    <dgm:cxn modelId="{3C3061E7-BAEE-4754-94A6-C9EAB98DBDDF}" type="presParOf" srcId="{811CC2B2-6003-4286-B3EE-60E36864F651}" destId="{38ACF027-933A-45FC-BD6A-6604637FE13C}" srcOrd="0" destOrd="0" presId="urn:microsoft.com/office/officeart/2005/8/layout/orgChart1"/>
    <dgm:cxn modelId="{572E01A0-48D7-4E9C-99B4-F6DC89EF8C10}" type="presParOf" srcId="{38ACF027-933A-45FC-BD6A-6604637FE13C}" destId="{8FE3122B-C1FE-41D4-A48F-4D34B2C753A1}" srcOrd="0" destOrd="0" presId="urn:microsoft.com/office/officeart/2005/8/layout/orgChart1"/>
    <dgm:cxn modelId="{7B230A78-94C9-4B50-BD6E-3B441814075F}" type="presParOf" srcId="{38ACF027-933A-45FC-BD6A-6604637FE13C}" destId="{1047DD06-EDB5-4AE9-B024-B6765A7E6709}" srcOrd="1" destOrd="0" presId="urn:microsoft.com/office/officeart/2005/8/layout/orgChart1"/>
    <dgm:cxn modelId="{F9AD85A2-823E-426A-B913-5008CC24C201}" type="presParOf" srcId="{811CC2B2-6003-4286-B3EE-60E36864F651}" destId="{C2EE3237-AD52-4581-A312-4ADBA6CE1308}" srcOrd="1" destOrd="0" presId="urn:microsoft.com/office/officeart/2005/8/layout/orgChart1"/>
    <dgm:cxn modelId="{F593AEDE-75DC-47DB-9BB7-6F602A118FBF}" type="presParOf" srcId="{811CC2B2-6003-4286-B3EE-60E36864F651}" destId="{A8173FEF-8876-4EE4-97CD-824D3D1EC110}" srcOrd="2" destOrd="0" presId="urn:microsoft.com/office/officeart/2005/8/layout/orgChart1"/>
    <dgm:cxn modelId="{BFA7BBBF-8E98-42E4-B350-A8672FCB682E}" type="presParOf" srcId="{1D4B7B72-E877-43B3-BE6F-35573A678DDB}" destId="{0E8844D7-6FA8-46AB-AE12-B2E6A42AF984}" srcOrd="2" destOrd="0" presId="urn:microsoft.com/office/officeart/2005/8/layout/orgChart1"/>
    <dgm:cxn modelId="{A9DF6ADB-4A12-471A-BF4C-AE72C694B3D8}" type="presParOf" srcId="{1D4B7B72-E877-43B3-BE6F-35573A678DDB}" destId="{D5451F28-4CB0-46E3-B3EB-503A23E4606F}" srcOrd="3" destOrd="0" presId="urn:microsoft.com/office/officeart/2005/8/layout/orgChart1"/>
    <dgm:cxn modelId="{BF6222FF-A246-4727-AF65-07F3B64B96AE}" type="presParOf" srcId="{D5451F28-4CB0-46E3-B3EB-503A23E4606F}" destId="{6957E49E-0F8C-4323-98BF-AF071745FBCC}" srcOrd="0" destOrd="0" presId="urn:microsoft.com/office/officeart/2005/8/layout/orgChart1"/>
    <dgm:cxn modelId="{C51E447A-3A9D-4D03-8EF9-10636581F9EB}" type="presParOf" srcId="{6957E49E-0F8C-4323-98BF-AF071745FBCC}" destId="{A8BA3086-613E-4F43-A71B-A92C324AE65B}" srcOrd="0" destOrd="0" presId="urn:microsoft.com/office/officeart/2005/8/layout/orgChart1"/>
    <dgm:cxn modelId="{BFDA603B-BD02-42A2-8C12-A27C417A8515}" type="presParOf" srcId="{6957E49E-0F8C-4323-98BF-AF071745FBCC}" destId="{5A71CC3C-7356-437D-BEDD-3CE92E68343E}" srcOrd="1" destOrd="0" presId="urn:microsoft.com/office/officeart/2005/8/layout/orgChart1"/>
    <dgm:cxn modelId="{4A3E1EF8-6F5F-4169-BF06-2B809EED225E}" type="presParOf" srcId="{D5451F28-4CB0-46E3-B3EB-503A23E4606F}" destId="{B1E04A2F-ED67-464F-91D4-FA25687572BD}" srcOrd="1" destOrd="0" presId="urn:microsoft.com/office/officeart/2005/8/layout/orgChart1"/>
    <dgm:cxn modelId="{EFDD5908-06A4-4F55-91BD-1BB5D1316D47}" type="presParOf" srcId="{D5451F28-4CB0-46E3-B3EB-503A23E4606F}" destId="{72073B46-E094-4052-9667-161C8EBE3AB8}" srcOrd="2" destOrd="0" presId="urn:microsoft.com/office/officeart/2005/8/layout/orgChart1"/>
    <dgm:cxn modelId="{5BE7F4CF-63B3-4133-8F3F-07184482FCBD}" type="presParOf" srcId="{1D4B7B72-E877-43B3-BE6F-35573A678DDB}" destId="{0F20662D-10D8-4D86-BD18-6F75E9240D20}" srcOrd="4" destOrd="0" presId="urn:microsoft.com/office/officeart/2005/8/layout/orgChart1"/>
    <dgm:cxn modelId="{B1AF1E6C-F20D-4EE5-A963-B87AA5BFBEA2}" type="presParOf" srcId="{1D4B7B72-E877-43B3-BE6F-35573A678DDB}" destId="{90633C70-6045-4D3E-8081-47CBF9A82234}" srcOrd="5" destOrd="0" presId="urn:microsoft.com/office/officeart/2005/8/layout/orgChart1"/>
    <dgm:cxn modelId="{727CF0AE-F323-4EAE-8C3C-8EBD9D2477C6}" type="presParOf" srcId="{90633C70-6045-4D3E-8081-47CBF9A82234}" destId="{D5257073-778D-425F-A511-E6C74E2BC33C}" srcOrd="0" destOrd="0" presId="urn:microsoft.com/office/officeart/2005/8/layout/orgChart1"/>
    <dgm:cxn modelId="{0C6CDA1A-F0D5-4C12-B1DB-1805A75EF09F}" type="presParOf" srcId="{D5257073-778D-425F-A511-E6C74E2BC33C}" destId="{B8C03B2C-2DC5-4A52-B8B9-4A5E1D6D6A55}" srcOrd="0" destOrd="0" presId="urn:microsoft.com/office/officeart/2005/8/layout/orgChart1"/>
    <dgm:cxn modelId="{557CAC28-8F00-42E8-87C4-61B0F97E8B2C}" type="presParOf" srcId="{D5257073-778D-425F-A511-E6C74E2BC33C}" destId="{FEB71B9F-FAE4-45F0-B5FD-6DB56CC5FA43}" srcOrd="1" destOrd="0" presId="urn:microsoft.com/office/officeart/2005/8/layout/orgChart1"/>
    <dgm:cxn modelId="{5DB7E810-ECA3-4CF6-9907-75002F667E5C}" type="presParOf" srcId="{90633C70-6045-4D3E-8081-47CBF9A82234}" destId="{F6EB46B1-C479-420B-88D5-B97760246FD9}" srcOrd="1" destOrd="0" presId="urn:microsoft.com/office/officeart/2005/8/layout/orgChart1"/>
    <dgm:cxn modelId="{5EC8199D-ACE2-435E-9FA5-E0CA97F86D7F}" type="presParOf" srcId="{90633C70-6045-4D3E-8081-47CBF9A82234}" destId="{EAD16276-DA62-48D0-BCB6-5E2BE6F533E2}" srcOrd="2" destOrd="0" presId="urn:microsoft.com/office/officeart/2005/8/layout/orgChart1"/>
    <dgm:cxn modelId="{8A2FC75C-306E-47EA-B563-115496AD3E33}" type="presParOf" srcId="{A74405D6-F6D3-4E7D-B47C-A4C7345AF48F}" destId="{95E19820-E55F-46CC-B146-64CE75BE7B89}" srcOrd="2" destOrd="0" presId="urn:microsoft.com/office/officeart/2005/8/layout/orgChart1"/>
    <dgm:cxn modelId="{DD629100-C2EA-45A1-9DAF-32335CAF6EB0}" type="presParOf" srcId="{C2E0744D-83C8-4574-B510-43A139983AFA}" destId="{DF0608B6-FEF7-4F81-BF86-2C118883CEFC}" srcOrd="2" destOrd="0" presId="urn:microsoft.com/office/officeart/2005/8/layout/orgChart1"/>
    <dgm:cxn modelId="{861DE715-3F2E-4ACE-91A3-3168E6594F28}" type="presParOf" srcId="{C2E0744D-83C8-4574-B510-43A139983AFA}" destId="{9E456FA9-1A51-4A83-94DF-64A0D258AA7F}" srcOrd="3" destOrd="0" presId="urn:microsoft.com/office/officeart/2005/8/layout/orgChart1"/>
    <dgm:cxn modelId="{CCB98526-1638-49CE-83C9-5405D4289976}" type="presParOf" srcId="{9E456FA9-1A51-4A83-94DF-64A0D258AA7F}" destId="{7B8592A4-0ACB-455B-BAB0-11FDAB1DD411}" srcOrd="0" destOrd="0" presId="urn:microsoft.com/office/officeart/2005/8/layout/orgChart1"/>
    <dgm:cxn modelId="{EE7FC908-4619-4EA0-8955-57BFC4FE9962}" type="presParOf" srcId="{7B8592A4-0ACB-455B-BAB0-11FDAB1DD411}" destId="{A8011ED5-8C96-429C-8006-E71DCB8F2403}" srcOrd="0" destOrd="0" presId="urn:microsoft.com/office/officeart/2005/8/layout/orgChart1"/>
    <dgm:cxn modelId="{F3E1E5E2-DEC4-4BEA-9702-1C78FE13D0D6}" type="presParOf" srcId="{7B8592A4-0ACB-455B-BAB0-11FDAB1DD411}" destId="{811F718F-9C91-48A1-AFF7-02F068C9898F}" srcOrd="1" destOrd="0" presId="urn:microsoft.com/office/officeart/2005/8/layout/orgChart1"/>
    <dgm:cxn modelId="{6524BBB9-B8A0-4571-97AC-4C4B7FB61EC9}" type="presParOf" srcId="{9E456FA9-1A51-4A83-94DF-64A0D258AA7F}" destId="{9C9D9D5B-6FC9-432F-9815-7E053DDB6C6A}" srcOrd="1" destOrd="0" presId="urn:microsoft.com/office/officeart/2005/8/layout/orgChart1"/>
    <dgm:cxn modelId="{934CC86F-3CD4-499B-BB20-BCE878249EF6}" type="presParOf" srcId="{9C9D9D5B-6FC9-432F-9815-7E053DDB6C6A}" destId="{248023DC-0872-4661-B278-729A1F8ED11D}" srcOrd="0" destOrd="0" presId="urn:microsoft.com/office/officeart/2005/8/layout/orgChart1"/>
    <dgm:cxn modelId="{FF641500-872A-4635-B87E-0102DFF87ADA}" type="presParOf" srcId="{9C9D9D5B-6FC9-432F-9815-7E053DDB6C6A}" destId="{3A5471AB-0691-451D-BC7C-884DB1A01334}" srcOrd="1" destOrd="0" presId="urn:microsoft.com/office/officeart/2005/8/layout/orgChart1"/>
    <dgm:cxn modelId="{E1A2A394-2CB1-40C4-9A93-29635C26958D}" type="presParOf" srcId="{3A5471AB-0691-451D-BC7C-884DB1A01334}" destId="{8A0FDA77-BC18-46A7-8B08-3CC0B5AA0181}" srcOrd="0" destOrd="0" presId="urn:microsoft.com/office/officeart/2005/8/layout/orgChart1"/>
    <dgm:cxn modelId="{77C6EA04-CC3C-4913-823A-FBC4CF989B42}" type="presParOf" srcId="{8A0FDA77-BC18-46A7-8B08-3CC0B5AA0181}" destId="{47A3F347-1A2F-4BC6-8B6D-7F72457C7783}" srcOrd="0" destOrd="0" presId="urn:microsoft.com/office/officeart/2005/8/layout/orgChart1"/>
    <dgm:cxn modelId="{0EA67C81-6FBF-4711-AFED-EDD432DAFB2B}" type="presParOf" srcId="{8A0FDA77-BC18-46A7-8B08-3CC0B5AA0181}" destId="{B73ACC5C-BE50-4D71-A5C1-88AA3342124F}" srcOrd="1" destOrd="0" presId="urn:microsoft.com/office/officeart/2005/8/layout/orgChart1"/>
    <dgm:cxn modelId="{B9420A17-E641-453F-8AE1-B1845F07FC94}" type="presParOf" srcId="{3A5471AB-0691-451D-BC7C-884DB1A01334}" destId="{3B05BDF5-C7F8-41FF-ADC8-933EA9C29A1E}" srcOrd="1" destOrd="0" presId="urn:microsoft.com/office/officeart/2005/8/layout/orgChart1"/>
    <dgm:cxn modelId="{4BD0AF71-4703-4B85-AC56-398CF4CB2836}" type="presParOf" srcId="{3A5471AB-0691-451D-BC7C-884DB1A01334}" destId="{CF68E39C-6AE5-488F-A8C4-18A82793D0C7}" srcOrd="2" destOrd="0" presId="urn:microsoft.com/office/officeart/2005/8/layout/orgChart1"/>
    <dgm:cxn modelId="{7F2815D8-985A-4097-8730-E45881F13C9A}" type="presParOf" srcId="{9C9D9D5B-6FC9-432F-9815-7E053DDB6C6A}" destId="{D91C79EE-F7A3-46E6-8DE5-27AD86C4FAFC}" srcOrd="2" destOrd="0" presId="urn:microsoft.com/office/officeart/2005/8/layout/orgChart1"/>
    <dgm:cxn modelId="{F7D60213-CE64-4F61-A0E5-3C209E8B1197}" type="presParOf" srcId="{9C9D9D5B-6FC9-432F-9815-7E053DDB6C6A}" destId="{667B9571-B549-46B2-A4FF-4E5522C3B6DB}" srcOrd="3" destOrd="0" presId="urn:microsoft.com/office/officeart/2005/8/layout/orgChart1"/>
    <dgm:cxn modelId="{FFBF001D-A84F-4A6C-8064-05AB8B7D2A36}" type="presParOf" srcId="{667B9571-B549-46B2-A4FF-4E5522C3B6DB}" destId="{3C3010A6-D78B-4B4C-9936-9D01C25AE985}" srcOrd="0" destOrd="0" presId="urn:microsoft.com/office/officeart/2005/8/layout/orgChart1"/>
    <dgm:cxn modelId="{F04BF565-9CBD-4F69-8A57-71C50EA6C47E}" type="presParOf" srcId="{3C3010A6-D78B-4B4C-9936-9D01C25AE985}" destId="{046C31D6-2741-4F05-BC6D-194D4F0C905B}" srcOrd="0" destOrd="0" presId="urn:microsoft.com/office/officeart/2005/8/layout/orgChart1"/>
    <dgm:cxn modelId="{C9EB1EDB-4D37-4B7A-86C5-D23C3A25D505}" type="presParOf" srcId="{3C3010A6-D78B-4B4C-9936-9D01C25AE985}" destId="{288BCA5E-54DB-4A00-8394-752CFE18BE30}" srcOrd="1" destOrd="0" presId="urn:microsoft.com/office/officeart/2005/8/layout/orgChart1"/>
    <dgm:cxn modelId="{DE31D023-23D7-47B3-99A6-96D48C0B2CD4}" type="presParOf" srcId="{667B9571-B549-46B2-A4FF-4E5522C3B6DB}" destId="{09C3E08B-CB40-4A98-B035-3EB4F44C2AE5}" srcOrd="1" destOrd="0" presId="urn:microsoft.com/office/officeart/2005/8/layout/orgChart1"/>
    <dgm:cxn modelId="{EB363C4D-DB98-41CD-8629-91D10838C87A}" type="presParOf" srcId="{667B9571-B549-46B2-A4FF-4E5522C3B6DB}" destId="{0CAD0072-0518-4AE9-A0E6-CE6C591711BD}" srcOrd="2" destOrd="0" presId="urn:microsoft.com/office/officeart/2005/8/layout/orgChart1"/>
    <dgm:cxn modelId="{EE1631EB-7F01-41F6-90DA-28BD6263E9A9}" type="presParOf" srcId="{9E456FA9-1A51-4A83-94DF-64A0D258AA7F}" destId="{1141727E-373A-41D5-BB3E-0538CD4FC021}" srcOrd="2" destOrd="0" presId="urn:microsoft.com/office/officeart/2005/8/layout/orgChart1"/>
    <dgm:cxn modelId="{3546397F-A0A3-48C7-B10F-230308F69C5A}" type="presParOf" srcId="{C2E0744D-83C8-4574-B510-43A139983AFA}" destId="{8EC1662F-DBD1-4E49-B04A-53919EFD58B0}" srcOrd="4" destOrd="0" presId="urn:microsoft.com/office/officeart/2005/8/layout/orgChart1"/>
    <dgm:cxn modelId="{D77A348C-BB22-48CA-81A3-5ECCE7ACCDC7}" type="presParOf" srcId="{C2E0744D-83C8-4574-B510-43A139983AFA}" destId="{84C659CA-C2A7-48B5-BFF4-01270EC5CC95}" srcOrd="5" destOrd="0" presId="urn:microsoft.com/office/officeart/2005/8/layout/orgChart1"/>
    <dgm:cxn modelId="{21DD633A-9EB1-4FE0-B058-0411BBA21330}" type="presParOf" srcId="{84C659CA-C2A7-48B5-BFF4-01270EC5CC95}" destId="{CFFBB7FE-E4AB-4062-98EB-F470E1533B33}" srcOrd="0" destOrd="0" presId="urn:microsoft.com/office/officeart/2005/8/layout/orgChart1"/>
    <dgm:cxn modelId="{655D0761-A8CE-4393-ADA3-B0B1EDAC630D}" type="presParOf" srcId="{CFFBB7FE-E4AB-4062-98EB-F470E1533B33}" destId="{23058810-9A63-43B9-AFAD-B4FBBBB639DF}" srcOrd="0" destOrd="0" presId="urn:microsoft.com/office/officeart/2005/8/layout/orgChart1"/>
    <dgm:cxn modelId="{E7F0ADC4-B40D-41F8-BF2D-AAAC1CCD0127}" type="presParOf" srcId="{CFFBB7FE-E4AB-4062-98EB-F470E1533B33}" destId="{44636DFC-E9DB-4BD0-B636-4EC044E10051}" srcOrd="1" destOrd="0" presId="urn:microsoft.com/office/officeart/2005/8/layout/orgChart1"/>
    <dgm:cxn modelId="{B118A895-B38C-403F-9DF5-4B737E08EF47}" type="presParOf" srcId="{84C659CA-C2A7-48B5-BFF4-01270EC5CC95}" destId="{21B4B5F0-D09D-483D-A5D3-6FD1A172C401}" srcOrd="1" destOrd="0" presId="urn:microsoft.com/office/officeart/2005/8/layout/orgChart1"/>
    <dgm:cxn modelId="{72C68887-5F80-42C7-BF28-5F3D0D0EC80F}" type="presParOf" srcId="{21B4B5F0-D09D-483D-A5D3-6FD1A172C401}" destId="{268F65C8-62ED-4273-B47B-ABE378F508AF}" srcOrd="0" destOrd="0" presId="urn:microsoft.com/office/officeart/2005/8/layout/orgChart1"/>
    <dgm:cxn modelId="{4EA873A4-FDCF-4425-B9B6-E6748B61FE67}" type="presParOf" srcId="{21B4B5F0-D09D-483D-A5D3-6FD1A172C401}" destId="{DD7DB2AE-2712-4A2C-BC26-C14F838B7870}" srcOrd="1" destOrd="0" presId="urn:microsoft.com/office/officeart/2005/8/layout/orgChart1"/>
    <dgm:cxn modelId="{40F8163F-51A1-4312-B9D8-5031D8125F38}" type="presParOf" srcId="{DD7DB2AE-2712-4A2C-BC26-C14F838B7870}" destId="{AF26CB3B-1C5E-4330-96C9-D2EBD298570F}" srcOrd="0" destOrd="0" presId="urn:microsoft.com/office/officeart/2005/8/layout/orgChart1"/>
    <dgm:cxn modelId="{54AC40AB-9AAB-4AD6-BED5-7BD16E4C0676}" type="presParOf" srcId="{AF26CB3B-1C5E-4330-96C9-D2EBD298570F}" destId="{8D4FEDBC-562B-4063-BAB9-CD062E4F264E}" srcOrd="0" destOrd="0" presId="urn:microsoft.com/office/officeart/2005/8/layout/orgChart1"/>
    <dgm:cxn modelId="{D2382E11-9D56-499A-9D3A-066BBC9343CC}" type="presParOf" srcId="{AF26CB3B-1C5E-4330-96C9-D2EBD298570F}" destId="{4174A96C-E40E-4069-830A-23BE016A9A4F}" srcOrd="1" destOrd="0" presId="urn:microsoft.com/office/officeart/2005/8/layout/orgChart1"/>
    <dgm:cxn modelId="{C6A1982F-C605-4C48-859B-790481847ACC}" type="presParOf" srcId="{DD7DB2AE-2712-4A2C-BC26-C14F838B7870}" destId="{288E8E03-8B80-499F-B87E-47343F8A6535}" srcOrd="1" destOrd="0" presId="urn:microsoft.com/office/officeart/2005/8/layout/orgChart1"/>
    <dgm:cxn modelId="{D7BE1023-BAE3-4CA4-B190-1CD07FADBC13}" type="presParOf" srcId="{DD7DB2AE-2712-4A2C-BC26-C14F838B7870}" destId="{16344EB2-AB42-444B-BE98-BA2775B2A4BC}" srcOrd="2" destOrd="0" presId="urn:microsoft.com/office/officeart/2005/8/layout/orgChart1"/>
    <dgm:cxn modelId="{1151FB75-8BDC-4952-8E23-7BBE14615C21}" type="presParOf" srcId="{21B4B5F0-D09D-483D-A5D3-6FD1A172C401}" destId="{7F4EA7C6-8A5B-497E-8978-2AF150C1E658}" srcOrd="2" destOrd="0" presId="urn:microsoft.com/office/officeart/2005/8/layout/orgChart1"/>
    <dgm:cxn modelId="{344B6E06-BF49-48F7-B2B1-3CB42521AD7E}" type="presParOf" srcId="{21B4B5F0-D09D-483D-A5D3-6FD1A172C401}" destId="{73C291AD-D105-4C54-9FDA-8EAF8B57360C}" srcOrd="3" destOrd="0" presId="urn:microsoft.com/office/officeart/2005/8/layout/orgChart1"/>
    <dgm:cxn modelId="{62EB97A5-60D2-4F5A-8B43-BDFE1474D295}" type="presParOf" srcId="{73C291AD-D105-4C54-9FDA-8EAF8B57360C}" destId="{028AB3CA-4AE1-4CBA-A853-34E0258386B0}" srcOrd="0" destOrd="0" presId="urn:microsoft.com/office/officeart/2005/8/layout/orgChart1"/>
    <dgm:cxn modelId="{86D573CC-52AF-4192-8872-4DA18DCBD277}" type="presParOf" srcId="{028AB3CA-4AE1-4CBA-A853-34E0258386B0}" destId="{C93C3FE9-5719-4C95-A986-5220CE5CE4D7}" srcOrd="0" destOrd="0" presId="urn:microsoft.com/office/officeart/2005/8/layout/orgChart1"/>
    <dgm:cxn modelId="{D590203F-CD92-42BE-A2DF-DC69BCA23992}" type="presParOf" srcId="{028AB3CA-4AE1-4CBA-A853-34E0258386B0}" destId="{4024158C-829A-4CDB-8611-1C45D5B9D8DD}" srcOrd="1" destOrd="0" presId="urn:microsoft.com/office/officeart/2005/8/layout/orgChart1"/>
    <dgm:cxn modelId="{98FACF4E-360F-4D4B-A8E6-9E4AFD2B7081}" type="presParOf" srcId="{73C291AD-D105-4C54-9FDA-8EAF8B57360C}" destId="{C77392C2-1236-47FA-9F0A-7255D17A0570}" srcOrd="1" destOrd="0" presId="urn:microsoft.com/office/officeart/2005/8/layout/orgChart1"/>
    <dgm:cxn modelId="{A02F0997-D4F2-411E-9FFB-3086F1D34EAB}" type="presParOf" srcId="{73C291AD-D105-4C54-9FDA-8EAF8B57360C}" destId="{F6F6C8DD-4308-4D02-9CD1-132A25EB7AB1}" srcOrd="2" destOrd="0" presId="urn:microsoft.com/office/officeart/2005/8/layout/orgChart1"/>
    <dgm:cxn modelId="{34F0F758-4A4E-4142-B003-EB849E1CD96D}" type="presParOf" srcId="{84C659CA-C2A7-48B5-BFF4-01270EC5CC95}" destId="{89F51523-6349-4933-9525-731CFEB7ECA2}" srcOrd="2" destOrd="0" presId="urn:microsoft.com/office/officeart/2005/8/layout/orgChart1"/>
    <dgm:cxn modelId="{6FD4A4AC-F733-4FE1-BE6B-642834B35E54}" type="presParOf" srcId="{C2E0744D-83C8-4574-B510-43A139983AFA}" destId="{71FE03BA-1619-42BC-8A5F-4A1C1ADA1C15}" srcOrd="6" destOrd="0" presId="urn:microsoft.com/office/officeart/2005/8/layout/orgChart1"/>
    <dgm:cxn modelId="{6FF22CF2-0B74-45F9-8860-C333306E6219}" type="presParOf" srcId="{C2E0744D-83C8-4574-B510-43A139983AFA}" destId="{45E040CE-0486-4947-AFDE-3801B900A6DC}" srcOrd="7" destOrd="0" presId="urn:microsoft.com/office/officeart/2005/8/layout/orgChart1"/>
    <dgm:cxn modelId="{806DDEF8-4242-4340-AE1F-E92079818959}" type="presParOf" srcId="{45E040CE-0486-4947-AFDE-3801B900A6DC}" destId="{2613CC5A-5F1F-456D-8E4E-EA9727FA4E1F}" srcOrd="0" destOrd="0" presId="urn:microsoft.com/office/officeart/2005/8/layout/orgChart1"/>
    <dgm:cxn modelId="{7DC142A5-59F3-4DEE-B0B3-7B5461E259FA}" type="presParOf" srcId="{2613CC5A-5F1F-456D-8E4E-EA9727FA4E1F}" destId="{42C7262F-8A27-4DEE-ABDA-5F7DB0F597BD}" srcOrd="0" destOrd="0" presId="urn:microsoft.com/office/officeart/2005/8/layout/orgChart1"/>
    <dgm:cxn modelId="{A0F7F63F-BE78-4EB4-AE97-2F98EED91607}" type="presParOf" srcId="{2613CC5A-5F1F-456D-8E4E-EA9727FA4E1F}" destId="{4E61249F-53F1-49D5-9A60-E1694ADAC207}" srcOrd="1" destOrd="0" presId="urn:microsoft.com/office/officeart/2005/8/layout/orgChart1"/>
    <dgm:cxn modelId="{A059EB82-A848-4293-914E-6B1723CF59CF}" type="presParOf" srcId="{45E040CE-0486-4947-AFDE-3801B900A6DC}" destId="{1EDB6954-E999-4B60-91B4-57263C831442}" srcOrd="1" destOrd="0" presId="urn:microsoft.com/office/officeart/2005/8/layout/orgChart1"/>
    <dgm:cxn modelId="{03BD51F1-C409-44C6-B1F0-3960F3583A54}" type="presParOf" srcId="{1EDB6954-E999-4B60-91B4-57263C831442}" destId="{5BC7089C-10D0-4F2D-ABE9-1529C92C6996}" srcOrd="0" destOrd="0" presId="urn:microsoft.com/office/officeart/2005/8/layout/orgChart1"/>
    <dgm:cxn modelId="{4578EEAC-6EBF-4C38-BDE2-1AA8DD918448}" type="presParOf" srcId="{1EDB6954-E999-4B60-91B4-57263C831442}" destId="{AEBC88C9-C259-4E5A-8E37-3B7BB5F35BDB}" srcOrd="1" destOrd="0" presId="urn:microsoft.com/office/officeart/2005/8/layout/orgChart1"/>
    <dgm:cxn modelId="{1BC03B89-65D1-487E-A2F3-E6535F19C406}" type="presParOf" srcId="{AEBC88C9-C259-4E5A-8E37-3B7BB5F35BDB}" destId="{08780D11-88C2-4FF9-8354-9102D7453F58}" srcOrd="0" destOrd="0" presId="urn:microsoft.com/office/officeart/2005/8/layout/orgChart1"/>
    <dgm:cxn modelId="{0AAC7D77-688E-48E3-94EF-758F74321D54}" type="presParOf" srcId="{08780D11-88C2-4FF9-8354-9102D7453F58}" destId="{0E362CDF-B528-4D03-8305-D0499D234FD5}" srcOrd="0" destOrd="0" presId="urn:microsoft.com/office/officeart/2005/8/layout/orgChart1"/>
    <dgm:cxn modelId="{53563D8E-CDC0-4BC2-9891-AAD0F4539557}" type="presParOf" srcId="{08780D11-88C2-4FF9-8354-9102D7453F58}" destId="{002FDADB-84B3-4332-B7E7-4C371C488E7B}" srcOrd="1" destOrd="0" presId="urn:microsoft.com/office/officeart/2005/8/layout/orgChart1"/>
    <dgm:cxn modelId="{AD2F2673-823F-4AA2-A6F6-FAFC18C1A216}" type="presParOf" srcId="{AEBC88C9-C259-4E5A-8E37-3B7BB5F35BDB}" destId="{04DCA09F-6FC3-4499-ACF2-4E85240D049C}" srcOrd="1" destOrd="0" presId="urn:microsoft.com/office/officeart/2005/8/layout/orgChart1"/>
    <dgm:cxn modelId="{A95E1465-4288-44CE-A5CC-66E2EBFAFC43}" type="presParOf" srcId="{AEBC88C9-C259-4E5A-8E37-3B7BB5F35BDB}" destId="{8697234C-AE0F-4E2F-89CB-F4179C1E5742}" srcOrd="2" destOrd="0" presId="urn:microsoft.com/office/officeart/2005/8/layout/orgChart1"/>
    <dgm:cxn modelId="{4BCE628A-6B7F-4080-8FEA-F79F3B74E2CC}" type="presParOf" srcId="{1EDB6954-E999-4B60-91B4-57263C831442}" destId="{75A64596-D4D8-49F8-BA91-B8EE4599DDF2}" srcOrd="2" destOrd="0" presId="urn:microsoft.com/office/officeart/2005/8/layout/orgChart1"/>
    <dgm:cxn modelId="{952E0B28-E706-4701-AA29-5E9470AA731E}" type="presParOf" srcId="{1EDB6954-E999-4B60-91B4-57263C831442}" destId="{D7F35400-F588-4C52-95E6-0007C2DD9EC7}" srcOrd="3" destOrd="0" presId="urn:microsoft.com/office/officeart/2005/8/layout/orgChart1"/>
    <dgm:cxn modelId="{531DC351-FBB3-46E8-A1A1-AA0398F2360B}" type="presParOf" srcId="{D7F35400-F588-4C52-95E6-0007C2DD9EC7}" destId="{D576E971-7CBE-4B5D-A175-B0D9CC3AD55E}" srcOrd="0" destOrd="0" presId="urn:microsoft.com/office/officeart/2005/8/layout/orgChart1"/>
    <dgm:cxn modelId="{D85693DF-0D07-420D-8809-160DD6D48197}" type="presParOf" srcId="{D576E971-7CBE-4B5D-A175-B0D9CC3AD55E}" destId="{1D4C505A-A7E1-4E93-BA18-747164A046C2}" srcOrd="0" destOrd="0" presId="urn:microsoft.com/office/officeart/2005/8/layout/orgChart1"/>
    <dgm:cxn modelId="{D0E1CCFD-9052-4698-99CD-79DE6B635D16}" type="presParOf" srcId="{D576E971-7CBE-4B5D-A175-B0D9CC3AD55E}" destId="{8D5538C0-337A-4A10-9A15-4B5AF9349E1E}" srcOrd="1" destOrd="0" presId="urn:microsoft.com/office/officeart/2005/8/layout/orgChart1"/>
    <dgm:cxn modelId="{04E0AE58-59D7-4B87-B835-3BD2B74CB434}" type="presParOf" srcId="{D7F35400-F588-4C52-95E6-0007C2DD9EC7}" destId="{B5AE3589-1D66-4E1D-9B6F-5EBFC6C5D811}" srcOrd="1" destOrd="0" presId="urn:microsoft.com/office/officeart/2005/8/layout/orgChart1"/>
    <dgm:cxn modelId="{FED025E2-EA46-45A2-B094-CF49F0CEC00A}" type="presParOf" srcId="{D7F35400-F588-4C52-95E6-0007C2DD9EC7}" destId="{05FAC74D-D5E8-4F84-A103-3D567354C5F6}" srcOrd="2" destOrd="0" presId="urn:microsoft.com/office/officeart/2005/8/layout/orgChart1"/>
    <dgm:cxn modelId="{7AD0880D-1348-48A7-A367-34FAB37B931B}" type="presParOf" srcId="{1EDB6954-E999-4B60-91B4-57263C831442}" destId="{F923E1DE-3806-4DD2-8970-950A0161E009}" srcOrd="4" destOrd="0" presId="urn:microsoft.com/office/officeart/2005/8/layout/orgChart1"/>
    <dgm:cxn modelId="{E7B0273A-0358-4EE0-B68F-35533DD7D2B8}" type="presParOf" srcId="{1EDB6954-E999-4B60-91B4-57263C831442}" destId="{999CE737-045D-4499-B798-B0A304D9FCD3}" srcOrd="5" destOrd="0" presId="urn:microsoft.com/office/officeart/2005/8/layout/orgChart1"/>
    <dgm:cxn modelId="{C48F45C6-5B9F-4750-A70B-67BE6C0638A9}" type="presParOf" srcId="{999CE737-045D-4499-B798-B0A304D9FCD3}" destId="{AC90728A-6C07-4366-BAC4-76F75E3F1231}" srcOrd="0" destOrd="0" presId="urn:microsoft.com/office/officeart/2005/8/layout/orgChart1"/>
    <dgm:cxn modelId="{9E3AC291-C57D-42ED-89D8-F8E1A10942C9}" type="presParOf" srcId="{AC90728A-6C07-4366-BAC4-76F75E3F1231}" destId="{1CEDA09A-BA48-4AFD-9CDA-744CD6B59786}" srcOrd="0" destOrd="0" presId="urn:microsoft.com/office/officeart/2005/8/layout/orgChart1"/>
    <dgm:cxn modelId="{DD22617E-007D-4073-9B8B-A15C1CBFF599}" type="presParOf" srcId="{AC90728A-6C07-4366-BAC4-76F75E3F1231}" destId="{B1AA564A-8C41-42A6-920D-B1B41BC0B223}" srcOrd="1" destOrd="0" presId="urn:microsoft.com/office/officeart/2005/8/layout/orgChart1"/>
    <dgm:cxn modelId="{3A2F425C-4967-4554-9B16-F9D389AC4F52}" type="presParOf" srcId="{999CE737-045D-4499-B798-B0A304D9FCD3}" destId="{3B9D04C8-7FCA-4CF3-86CE-D0B9A581168A}" srcOrd="1" destOrd="0" presId="urn:microsoft.com/office/officeart/2005/8/layout/orgChart1"/>
    <dgm:cxn modelId="{526E4E34-C3B8-4786-9A02-F60B673A7D16}" type="presParOf" srcId="{999CE737-045D-4499-B798-B0A304D9FCD3}" destId="{570A75B7-6EC4-4110-8F32-0C053DAF2FDC}" srcOrd="2" destOrd="0" presId="urn:microsoft.com/office/officeart/2005/8/layout/orgChart1"/>
    <dgm:cxn modelId="{B411456B-4C49-423E-ACDA-1E2ED030C446}" type="presParOf" srcId="{45E040CE-0486-4947-AFDE-3801B900A6DC}" destId="{20459DEA-A42B-4812-87D7-08844E9DD4A4}" srcOrd="2" destOrd="0" presId="urn:microsoft.com/office/officeart/2005/8/layout/orgChart1"/>
    <dgm:cxn modelId="{AB2A3F5F-A828-403E-A102-C0920CE12045}" type="presParOf" srcId="{C2E0744D-83C8-4574-B510-43A139983AFA}" destId="{BB0C888E-6E60-4985-89DF-FC8882CA0072}" srcOrd="8" destOrd="0" presId="urn:microsoft.com/office/officeart/2005/8/layout/orgChart1"/>
    <dgm:cxn modelId="{8DE18DC8-DDAC-4166-B2E2-147729C2B06E}" type="presParOf" srcId="{C2E0744D-83C8-4574-B510-43A139983AFA}" destId="{DCF26FD0-7700-452A-AEBC-137E055C56D2}" srcOrd="9" destOrd="0" presId="urn:microsoft.com/office/officeart/2005/8/layout/orgChart1"/>
    <dgm:cxn modelId="{1A5F48A6-9D28-4B3D-87B5-469B9F7D0302}" type="presParOf" srcId="{DCF26FD0-7700-452A-AEBC-137E055C56D2}" destId="{7ED83174-E879-4632-99C8-AF92B16902D9}" srcOrd="0" destOrd="0" presId="urn:microsoft.com/office/officeart/2005/8/layout/orgChart1"/>
    <dgm:cxn modelId="{E5F7D6CC-47C0-4519-B011-1F86BBBB40BE}" type="presParOf" srcId="{7ED83174-E879-4632-99C8-AF92B16902D9}" destId="{C53F119B-EEBD-47E5-84F9-F4CFD6676E18}" srcOrd="0" destOrd="0" presId="urn:microsoft.com/office/officeart/2005/8/layout/orgChart1"/>
    <dgm:cxn modelId="{4E739CA0-5FCC-4DF4-9F06-65AFBD217076}" type="presParOf" srcId="{7ED83174-E879-4632-99C8-AF92B16902D9}" destId="{A7071792-84C2-4E7E-9D1B-006D5857CB89}" srcOrd="1" destOrd="0" presId="urn:microsoft.com/office/officeart/2005/8/layout/orgChart1"/>
    <dgm:cxn modelId="{FB43CBB6-A27A-4098-986B-584E7B750273}" type="presParOf" srcId="{DCF26FD0-7700-452A-AEBC-137E055C56D2}" destId="{4ED7E23F-9519-4323-8CD3-3A08E48D6EB0}" srcOrd="1" destOrd="0" presId="urn:microsoft.com/office/officeart/2005/8/layout/orgChart1"/>
    <dgm:cxn modelId="{9EAA5941-59EF-44BA-9A3F-652EDDB64AA6}" type="presParOf" srcId="{DCF26FD0-7700-452A-AEBC-137E055C56D2}" destId="{7B58C222-7A9A-47D4-B912-9F7A25F905F8}" srcOrd="2" destOrd="0" presId="urn:microsoft.com/office/officeart/2005/8/layout/orgChart1"/>
    <dgm:cxn modelId="{0676694A-D992-44CC-B0BC-062D1FB58EE9}" type="presParOf" srcId="{C2E0744D-83C8-4574-B510-43A139983AFA}" destId="{05E64BFC-8CD2-45A5-BB6E-434780AE68D5}" srcOrd="10" destOrd="0" presId="urn:microsoft.com/office/officeart/2005/8/layout/orgChart1"/>
    <dgm:cxn modelId="{E330B6AC-1FDD-46A3-93EC-5D06A94FB783}" type="presParOf" srcId="{C2E0744D-83C8-4574-B510-43A139983AFA}" destId="{C5BF78FC-9872-4704-A805-3F9E5590290F}" srcOrd="11" destOrd="0" presId="urn:microsoft.com/office/officeart/2005/8/layout/orgChart1"/>
    <dgm:cxn modelId="{3FF64645-2572-4F67-A96B-1AF53A363DD7}" type="presParOf" srcId="{C5BF78FC-9872-4704-A805-3F9E5590290F}" destId="{730EC8D5-920B-4707-A9F8-1E6C6E38A2EB}" srcOrd="0" destOrd="0" presId="urn:microsoft.com/office/officeart/2005/8/layout/orgChart1"/>
    <dgm:cxn modelId="{5A5BAADE-76D2-467A-A091-874855E23A9B}" type="presParOf" srcId="{730EC8D5-920B-4707-A9F8-1E6C6E38A2EB}" destId="{EC705BE4-9DB6-4389-8A2E-05D81A2EC55E}" srcOrd="0" destOrd="0" presId="urn:microsoft.com/office/officeart/2005/8/layout/orgChart1"/>
    <dgm:cxn modelId="{2DC000F1-8DE2-4410-94E9-8AE48C1EFA66}" type="presParOf" srcId="{730EC8D5-920B-4707-A9F8-1E6C6E38A2EB}" destId="{B1056F23-DE2E-49BB-99E9-9B681D63B55E}" srcOrd="1" destOrd="0" presId="urn:microsoft.com/office/officeart/2005/8/layout/orgChart1"/>
    <dgm:cxn modelId="{9DF49430-358F-4BD8-A60A-4E5620E11C20}" type="presParOf" srcId="{C5BF78FC-9872-4704-A805-3F9E5590290F}" destId="{BB39160B-6790-4498-BD36-21533308E1C4}" srcOrd="1" destOrd="0" presId="urn:microsoft.com/office/officeart/2005/8/layout/orgChart1"/>
    <dgm:cxn modelId="{C7BC507E-1E60-4B54-B9D5-783B44D01CC2}" type="presParOf" srcId="{BB39160B-6790-4498-BD36-21533308E1C4}" destId="{21A22EE5-33D7-403C-B6EF-2F7DCCA9571F}" srcOrd="0" destOrd="0" presId="urn:microsoft.com/office/officeart/2005/8/layout/orgChart1"/>
    <dgm:cxn modelId="{453A7DFF-552C-4E95-AC33-2E5C04755EB1}" type="presParOf" srcId="{BB39160B-6790-4498-BD36-21533308E1C4}" destId="{92BE1FA4-18BE-4CFD-B0F9-91CA12D2FFA2}" srcOrd="1" destOrd="0" presId="urn:microsoft.com/office/officeart/2005/8/layout/orgChart1"/>
    <dgm:cxn modelId="{862C4FD8-A45F-4DCA-B65A-E9C26CBE1FCD}" type="presParOf" srcId="{92BE1FA4-18BE-4CFD-B0F9-91CA12D2FFA2}" destId="{CD2DAD21-1A07-4083-B856-BBD14501ABDD}" srcOrd="0" destOrd="0" presId="urn:microsoft.com/office/officeart/2005/8/layout/orgChart1"/>
    <dgm:cxn modelId="{F648320F-4DD3-4316-B963-7B15C4B1C24D}" type="presParOf" srcId="{CD2DAD21-1A07-4083-B856-BBD14501ABDD}" destId="{AC975A7C-1017-4A80-99E0-460C1D0F50E2}" srcOrd="0" destOrd="0" presId="urn:microsoft.com/office/officeart/2005/8/layout/orgChart1"/>
    <dgm:cxn modelId="{61A38C38-24DD-4C43-94A1-C09A5B19BD92}" type="presParOf" srcId="{CD2DAD21-1A07-4083-B856-BBD14501ABDD}" destId="{7A31FCC0-6DC7-4F3A-8EBD-02B5D44E8AA2}" srcOrd="1" destOrd="0" presId="urn:microsoft.com/office/officeart/2005/8/layout/orgChart1"/>
    <dgm:cxn modelId="{5CBB3889-4557-4A3D-BEC7-A5EE1284FE79}" type="presParOf" srcId="{92BE1FA4-18BE-4CFD-B0F9-91CA12D2FFA2}" destId="{4ED4B692-0918-4274-AA78-631F2BCF756C}" srcOrd="1" destOrd="0" presId="urn:microsoft.com/office/officeart/2005/8/layout/orgChart1"/>
    <dgm:cxn modelId="{D3627A9F-B7EB-4050-92F1-5ACD4C205BF8}" type="presParOf" srcId="{92BE1FA4-18BE-4CFD-B0F9-91CA12D2FFA2}" destId="{243C4770-85CA-4452-8453-CC4CFED32C6E}" srcOrd="2" destOrd="0" presId="urn:microsoft.com/office/officeart/2005/8/layout/orgChart1"/>
    <dgm:cxn modelId="{45CC079A-A1A3-4175-859F-339F3D0E54A6}" type="presParOf" srcId="{BB39160B-6790-4498-BD36-21533308E1C4}" destId="{CEB39C1A-9A9A-4841-8422-9A21DF2557C3}" srcOrd="2" destOrd="0" presId="urn:microsoft.com/office/officeart/2005/8/layout/orgChart1"/>
    <dgm:cxn modelId="{4AC2E996-BF16-4964-BF39-BA7D543FD74F}" type="presParOf" srcId="{BB39160B-6790-4498-BD36-21533308E1C4}" destId="{4E9EC147-DD5E-4F79-8F05-3E9460655635}" srcOrd="3" destOrd="0" presId="urn:microsoft.com/office/officeart/2005/8/layout/orgChart1"/>
    <dgm:cxn modelId="{60329D3F-6BD0-4D9D-91A5-599B476EDDE5}" type="presParOf" srcId="{4E9EC147-DD5E-4F79-8F05-3E9460655635}" destId="{5F77E9BF-B066-4F98-A4CE-485E6E4DF5DB}" srcOrd="0" destOrd="0" presId="urn:microsoft.com/office/officeart/2005/8/layout/orgChart1"/>
    <dgm:cxn modelId="{E1DCD47B-A077-4FCE-B894-7EA36023245B}" type="presParOf" srcId="{5F77E9BF-B066-4F98-A4CE-485E6E4DF5DB}" destId="{D00C2963-0BB1-49DB-8F6A-97D52BA7290B}" srcOrd="0" destOrd="0" presId="urn:microsoft.com/office/officeart/2005/8/layout/orgChart1"/>
    <dgm:cxn modelId="{91121E4C-ED12-4ADD-A7EF-273F55125E84}" type="presParOf" srcId="{5F77E9BF-B066-4F98-A4CE-485E6E4DF5DB}" destId="{499757DA-E640-4542-A995-24CB9F576F75}" srcOrd="1" destOrd="0" presId="urn:microsoft.com/office/officeart/2005/8/layout/orgChart1"/>
    <dgm:cxn modelId="{8A8E5E12-76D6-429C-BC1A-1BB272F3D70E}" type="presParOf" srcId="{4E9EC147-DD5E-4F79-8F05-3E9460655635}" destId="{1D050157-E43B-4835-A746-43C06B8E76B1}" srcOrd="1" destOrd="0" presId="urn:microsoft.com/office/officeart/2005/8/layout/orgChart1"/>
    <dgm:cxn modelId="{D0E628D5-F6FB-48D4-A474-41320F2C1C3A}" type="presParOf" srcId="{4E9EC147-DD5E-4F79-8F05-3E9460655635}" destId="{876BA992-766C-4911-A47E-566303A16B58}" srcOrd="2" destOrd="0" presId="urn:microsoft.com/office/officeart/2005/8/layout/orgChart1"/>
    <dgm:cxn modelId="{55BBE842-21E2-411E-8500-DD754D560724}" type="presParOf" srcId="{C5BF78FC-9872-4704-A805-3F9E5590290F}" destId="{AE760C75-98D7-485E-88A1-4FE986E8E1B8}" srcOrd="2" destOrd="0" presId="urn:microsoft.com/office/officeart/2005/8/layout/orgChart1"/>
    <dgm:cxn modelId="{4FB8183A-A926-4BCA-9FF9-C69A72398FC1}" type="presParOf" srcId="{C5C51468-E3E5-4CAE-A0A8-30625775B4C1}" destId="{EE5EAE64-4CD6-4CF3-8B94-23A26A03167E}"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CA8CAD-278B-4018-A688-7F996D852EA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ru-RU"/>
        </a:p>
      </dgm:t>
    </dgm:pt>
    <dgm:pt modelId="{8C3B7045-DF03-4B62-978A-3BD2C9CC8BDA}">
      <dgm:prSet phldrT="[Текст]" custT="1"/>
      <dgm:spPr/>
      <dgm:t>
        <a:bodyPr/>
        <a:lstStyle/>
        <a:p>
          <a:r>
            <a:rPr lang="ru-RU" sz="1600" dirty="0" smtClean="0"/>
            <a:t>безусловные</a:t>
          </a:r>
          <a:endParaRPr lang="ru-RU" sz="1600" dirty="0"/>
        </a:p>
      </dgm:t>
    </dgm:pt>
    <dgm:pt modelId="{8403CE5B-0357-4F7C-ACCA-96B314126E22}" type="parTrans" cxnId="{898CEC9A-EF78-4E64-8E3E-9ACD869633AD}">
      <dgm:prSet/>
      <dgm:spPr/>
      <dgm:t>
        <a:bodyPr/>
        <a:lstStyle/>
        <a:p>
          <a:endParaRPr lang="ru-RU" sz="1600"/>
        </a:p>
      </dgm:t>
    </dgm:pt>
    <dgm:pt modelId="{CED3DF46-E04F-406C-BDB7-12BDAE1DAA30}" type="sibTrans" cxnId="{898CEC9A-EF78-4E64-8E3E-9ACD869633AD}">
      <dgm:prSet/>
      <dgm:spPr/>
      <dgm:t>
        <a:bodyPr/>
        <a:lstStyle/>
        <a:p>
          <a:endParaRPr lang="ru-RU"/>
        </a:p>
      </dgm:t>
    </dgm:pt>
    <dgm:pt modelId="{96E636CF-6635-43AF-A978-E8DFE322BA4F}">
      <dgm:prSet phldrT="[Текст]" custT="1"/>
      <dgm:spPr/>
      <dgm:t>
        <a:bodyPr/>
        <a:lstStyle/>
        <a:p>
          <a:r>
            <a:rPr lang="ru-RU" sz="1600" dirty="0" smtClean="0"/>
            <a:t>условные</a:t>
          </a:r>
          <a:endParaRPr lang="ru-RU" sz="1600" dirty="0"/>
        </a:p>
      </dgm:t>
    </dgm:pt>
    <dgm:pt modelId="{C09CB3B9-09F4-4469-B520-638E09791BCB}" type="parTrans" cxnId="{791B906D-84AB-4B49-B0F5-1CDB37790EEC}">
      <dgm:prSet/>
      <dgm:spPr/>
      <dgm:t>
        <a:bodyPr/>
        <a:lstStyle/>
        <a:p>
          <a:endParaRPr lang="ru-RU" sz="1600"/>
        </a:p>
      </dgm:t>
    </dgm:pt>
    <dgm:pt modelId="{672AB583-13D2-406F-A899-D27821E0D5D7}" type="sibTrans" cxnId="{791B906D-84AB-4B49-B0F5-1CDB37790EEC}">
      <dgm:prSet/>
      <dgm:spPr/>
      <dgm:t>
        <a:bodyPr/>
        <a:lstStyle/>
        <a:p>
          <a:endParaRPr lang="ru-RU"/>
        </a:p>
      </dgm:t>
    </dgm:pt>
    <dgm:pt modelId="{7FAD46D7-359C-4901-99CD-701365B66943}">
      <dgm:prSet custT="1"/>
      <dgm:spPr/>
      <dgm:t>
        <a:bodyPr/>
        <a:lstStyle/>
        <a:p>
          <a:r>
            <a:rPr lang="ru-RU" sz="1600" dirty="0" smtClean="0"/>
            <a:t>внутрисегментные</a:t>
          </a:r>
          <a:endParaRPr lang="ru-RU" sz="1600" dirty="0"/>
        </a:p>
      </dgm:t>
    </dgm:pt>
    <dgm:pt modelId="{8EDB607B-6B66-4DB6-825B-09FC2FB717E1}" type="parTrans" cxnId="{3A3BA939-3CDB-4751-9D9E-4DA439F4A4F2}">
      <dgm:prSet/>
      <dgm:spPr/>
      <dgm:t>
        <a:bodyPr/>
        <a:lstStyle/>
        <a:p>
          <a:endParaRPr lang="ru-RU" sz="1600"/>
        </a:p>
      </dgm:t>
    </dgm:pt>
    <dgm:pt modelId="{2C9E16BC-8F8E-4C18-8EA8-7D4FD932F828}" type="sibTrans" cxnId="{3A3BA939-3CDB-4751-9D9E-4DA439F4A4F2}">
      <dgm:prSet/>
      <dgm:spPr/>
      <dgm:t>
        <a:bodyPr/>
        <a:lstStyle/>
        <a:p>
          <a:endParaRPr lang="ru-RU"/>
        </a:p>
      </dgm:t>
    </dgm:pt>
    <dgm:pt modelId="{DD9CDA21-FE4B-4BB9-87DC-74942C24CF6D}">
      <dgm:prSet custT="1"/>
      <dgm:spPr/>
      <dgm:t>
        <a:bodyPr/>
        <a:lstStyle/>
        <a:p>
          <a:r>
            <a:rPr lang="ru-RU" sz="1600" dirty="0" smtClean="0"/>
            <a:t>Межсегментные</a:t>
          </a:r>
          <a:endParaRPr lang="ru-RU" sz="1600" dirty="0"/>
        </a:p>
      </dgm:t>
    </dgm:pt>
    <dgm:pt modelId="{DBF3803A-71E4-4494-A27C-4062D62246E1}" type="parTrans" cxnId="{DCFD9F0C-4C1E-4884-9153-555A48D1766C}">
      <dgm:prSet/>
      <dgm:spPr/>
      <dgm:t>
        <a:bodyPr/>
        <a:lstStyle/>
        <a:p>
          <a:endParaRPr lang="ru-RU" sz="1600"/>
        </a:p>
      </dgm:t>
    </dgm:pt>
    <dgm:pt modelId="{4D59D91F-742C-44DC-95A3-4CB4290D7EE7}" type="sibTrans" cxnId="{DCFD9F0C-4C1E-4884-9153-555A48D1766C}">
      <dgm:prSet/>
      <dgm:spPr/>
      <dgm:t>
        <a:bodyPr/>
        <a:lstStyle/>
        <a:p>
          <a:endParaRPr lang="ru-RU"/>
        </a:p>
      </dgm:t>
    </dgm:pt>
    <dgm:pt modelId="{D117FC7C-E9D0-4D5D-B307-72B29762B992}">
      <dgm:prSet custT="1"/>
      <dgm:spPr/>
      <dgm:t>
        <a:bodyPr/>
        <a:lstStyle/>
        <a:p>
          <a:r>
            <a:rPr lang="ru-RU" sz="1600" dirty="0" smtClean="0"/>
            <a:t>внутрисегментные</a:t>
          </a:r>
          <a:endParaRPr lang="ru-RU" sz="1600" dirty="0"/>
        </a:p>
      </dgm:t>
    </dgm:pt>
    <dgm:pt modelId="{4C805680-7B89-4F70-98A6-E00837457A3B}" type="parTrans" cxnId="{1B862085-738D-4A8B-8986-CCDB63932387}">
      <dgm:prSet/>
      <dgm:spPr/>
      <dgm:t>
        <a:bodyPr/>
        <a:lstStyle/>
        <a:p>
          <a:endParaRPr lang="ru-RU"/>
        </a:p>
      </dgm:t>
    </dgm:pt>
    <dgm:pt modelId="{4936FB4D-1F6E-42B4-94DC-F6F9962308A3}" type="sibTrans" cxnId="{1B862085-738D-4A8B-8986-CCDB63932387}">
      <dgm:prSet/>
      <dgm:spPr/>
      <dgm:t>
        <a:bodyPr/>
        <a:lstStyle/>
        <a:p>
          <a:endParaRPr lang="ru-RU"/>
        </a:p>
      </dgm:t>
    </dgm:pt>
    <dgm:pt modelId="{6FD2F998-3C33-4D2B-87C0-68AAE9B79B99}">
      <dgm:prSet phldrT="[Текст]" custT="1"/>
      <dgm:spPr/>
      <dgm:t>
        <a:bodyPr/>
        <a:lstStyle/>
        <a:p>
          <a:r>
            <a:rPr lang="ru-RU" sz="1600" dirty="0" smtClean="0"/>
            <a:t>переходы</a:t>
          </a:r>
          <a:endParaRPr lang="ru-RU" sz="1600" dirty="0"/>
        </a:p>
      </dgm:t>
    </dgm:pt>
    <dgm:pt modelId="{6E0891B3-25A6-4F23-8912-4D7390F74907}" type="sibTrans" cxnId="{4BA9490B-1133-4E99-9829-62FA956B69DE}">
      <dgm:prSet/>
      <dgm:spPr/>
      <dgm:t>
        <a:bodyPr/>
        <a:lstStyle/>
        <a:p>
          <a:endParaRPr lang="ru-RU"/>
        </a:p>
      </dgm:t>
    </dgm:pt>
    <dgm:pt modelId="{DF137D46-112A-457F-9CC7-D7D632C3445A}" type="parTrans" cxnId="{4BA9490B-1133-4E99-9829-62FA956B69DE}">
      <dgm:prSet/>
      <dgm:spPr/>
      <dgm:t>
        <a:bodyPr/>
        <a:lstStyle/>
        <a:p>
          <a:endParaRPr lang="ru-RU" sz="1600"/>
        </a:p>
      </dgm:t>
    </dgm:pt>
    <dgm:pt modelId="{C071FA21-7C7F-4E82-906A-968B15605220}">
      <dgm:prSet custT="1"/>
      <dgm:spPr/>
      <dgm:t>
        <a:bodyPr/>
        <a:lstStyle/>
        <a:p>
          <a:r>
            <a:rPr lang="ru-RU" sz="1600" dirty="0" smtClean="0"/>
            <a:t>прямые</a:t>
          </a:r>
          <a:endParaRPr lang="ru-RU" sz="1600" dirty="0"/>
        </a:p>
      </dgm:t>
    </dgm:pt>
    <dgm:pt modelId="{44EE6AFE-0CD7-4C4E-B317-9F1FEF0DDD8A}" type="parTrans" cxnId="{1DCCD53F-E7D2-472E-BFAD-6FBCBBA53F03}">
      <dgm:prSet/>
      <dgm:spPr/>
      <dgm:t>
        <a:bodyPr/>
        <a:lstStyle/>
        <a:p>
          <a:endParaRPr lang="ru-RU"/>
        </a:p>
      </dgm:t>
    </dgm:pt>
    <dgm:pt modelId="{7D1DAC4D-13B7-4E8C-81F2-C399B80A3BA2}" type="sibTrans" cxnId="{1DCCD53F-E7D2-472E-BFAD-6FBCBBA53F03}">
      <dgm:prSet/>
      <dgm:spPr/>
      <dgm:t>
        <a:bodyPr/>
        <a:lstStyle/>
        <a:p>
          <a:endParaRPr lang="ru-RU"/>
        </a:p>
      </dgm:t>
    </dgm:pt>
    <dgm:pt modelId="{B841450E-092A-4A83-ACBE-D647CC8210AD}">
      <dgm:prSet custT="1"/>
      <dgm:spPr/>
      <dgm:t>
        <a:bodyPr/>
        <a:lstStyle/>
        <a:p>
          <a:r>
            <a:rPr lang="ru-RU" sz="1600" dirty="0" smtClean="0"/>
            <a:t>Косвенные</a:t>
          </a:r>
          <a:br>
            <a:rPr lang="ru-RU" sz="1600" dirty="0" smtClean="0"/>
          </a:br>
          <a:r>
            <a:rPr lang="en-US" sz="1600" baseline="0" dirty="0" smtClean="0">
              <a:solidFill>
                <a:schemeClr val="bg1"/>
              </a:solidFill>
              <a:latin typeface="+mn-lt"/>
              <a:ea typeface="+mn-ea"/>
              <a:cs typeface="+mn-cs"/>
            </a:rPr>
            <a:t>lea bx.ml</a:t>
          </a:r>
          <a:r>
            <a:rPr lang="ru-RU" sz="1600" baseline="0" dirty="0" smtClean="0">
              <a:solidFill>
                <a:schemeClr val="bg1"/>
              </a:solidFill>
              <a:latin typeface="+mn-lt"/>
              <a:ea typeface="+mn-ea"/>
              <a:cs typeface="+mn-cs"/>
            </a:rPr>
            <a:t/>
          </a:r>
          <a:br>
            <a:rPr lang="ru-RU" sz="1600" baseline="0" dirty="0" smtClean="0">
              <a:solidFill>
                <a:schemeClr val="bg1"/>
              </a:solidFill>
              <a:latin typeface="+mn-lt"/>
              <a:ea typeface="+mn-ea"/>
              <a:cs typeface="+mn-cs"/>
            </a:rPr>
          </a:br>
          <a:r>
            <a:rPr lang="en-US" sz="1600" baseline="0" dirty="0" err="1" smtClean="0">
              <a:solidFill>
                <a:schemeClr val="bg1"/>
              </a:solidFill>
              <a:latin typeface="+mn-lt"/>
              <a:ea typeface="+mn-ea"/>
              <a:cs typeface="+mn-cs"/>
            </a:rPr>
            <a:t>jmp</a:t>
          </a:r>
          <a:r>
            <a:rPr lang="en-US" sz="1600" baseline="0" dirty="0" smtClean="0">
              <a:solidFill>
                <a:schemeClr val="bg1"/>
              </a:solidFill>
              <a:latin typeface="+mn-lt"/>
              <a:ea typeface="+mn-ea"/>
              <a:cs typeface="+mn-cs"/>
            </a:rPr>
            <a:t> </a:t>
          </a:r>
          <a:r>
            <a:rPr lang="ru-RU" sz="1600" baseline="0" dirty="0" smtClean="0">
              <a:solidFill>
                <a:schemeClr val="bg1"/>
              </a:solidFill>
              <a:latin typeface="+mn-lt"/>
              <a:ea typeface="+mn-ea"/>
              <a:cs typeface="+mn-cs"/>
            </a:rPr>
            <a:t> </a:t>
          </a:r>
          <a:r>
            <a:rPr lang="en-US" sz="1600" baseline="0" dirty="0" smtClean="0">
              <a:solidFill>
                <a:schemeClr val="bg1"/>
              </a:solidFill>
              <a:latin typeface="+mn-lt"/>
              <a:ea typeface="+mn-ea"/>
              <a:cs typeface="+mn-cs"/>
            </a:rPr>
            <a:t>word </a:t>
          </a:r>
          <a:r>
            <a:rPr lang="en-US" sz="1600" baseline="0" dirty="0" err="1" smtClean="0">
              <a:solidFill>
                <a:schemeClr val="bg1"/>
              </a:solidFill>
              <a:latin typeface="+mn-lt"/>
              <a:ea typeface="+mn-ea"/>
              <a:cs typeface="+mn-cs"/>
            </a:rPr>
            <a:t>ptr</a:t>
          </a:r>
          <a:r>
            <a:rPr lang="en-US" sz="1600" baseline="0" dirty="0" smtClean="0">
              <a:solidFill>
                <a:schemeClr val="bg1"/>
              </a:solidFill>
              <a:latin typeface="+mn-lt"/>
              <a:ea typeface="+mn-ea"/>
              <a:cs typeface="+mn-cs"/>
            </a:rPr>
            <a:t>  [</a:t>
          </a:r>
          <a:r>
            <a:rPr lang="en-US" sz="1600" baseline="0" dirty="0" err="1" smtClean="0">
              <a:solidFill>
                <a:schemeClr val="bg1"/>
              </a:solidFill>
              <a:latin typeface="+mn-lt"/>
              <a:ea typeface="+mn-ea"/>
              <a:cs typeface="+mn-cs"/>
            </a:rPr>
            <a:t>bx</a:t>
          </a:r>
          <a:r>
            <a:rPr lang="en-US" sz="1600" baseline="0" dirty="0" smtClean="0">
              <a:solidFill>
                <a:schemeClr val="bg1"/>
              </a:solidFill>
              <a:latin typeface="+mn-lt"/>
              <a:ea typeface="+mn-ea"/>
              <a:cs typeface="+mn-cs"/>
            </a:rPr>
            <a:t>]</a:t>
          </a:r>
          <a:r>
            <a:rPr lang="ru-RU" sz="1600" dirty="0" smtClean="0">
              <a:solidFill>
                <a:schemeClr val="bg1"/>
              </a:solidFill>
            </a:rPr>
            <a:t/>
          </a:r>
          <a:br>
            <a:rPr lang="ru-RU" sz="1600" dirty="0" smtClean="0">
              <a:solidFill>
                <a:schemeClr val="bg1"/>
              </a:solidFill>
            </a:rPr>
          </a:br>
          <a:endParaRPr lang="ru-RU" sz="1600" dirty="0">
            <a:solidFill>
              <a:schemeClr val="bg1"/>
            </a:solidFill>
          </a:endParaRPr>
        </a:p>
      </dgm:t>
    </dgm:pt>
    <dgm:pt modelId="{E6D330B7-6A6F-45F7-A022-008B22449E93}" type="parTrans" cxnId="{48AB36C1-1DC4-46AC-8D8F-26FEB769C24B}">
      <dgm:prSet/>
      <dgm:spPr/>
      <dgm:t>
        <a:bodyPr/>
        <a:lstStyle/>
        <a:p>
          <a:endParaRPr lang="ru-RU"/>
        </a:p>
      </dgm:t>
    </dgm:pt>
    <dgm:pt modelId="{5DA69BDA-B77A-4EE0-BE9A-CC6F2D0DE4EB}" type="sibTrans" cxnId="{48AB36C1-1DC4-46AC-8D8F-26FEB769C24B}">
      <dgm:prSet/>
      <dgm:spPr/>
      <dgm:t>
        <a:bodyPr/>
        <a:lstStyle/>
        <a:p>
          <a:endParaRPr lang="ru-RU"/>
        </a:p>
      </dgm:t>
    </dgm:pt>
    <dgm:pt modelId="{181E0352-2AA2-49F2-ABA0-4EE44E19D287}">
      <dgm:prSet custT="1"/>
      <dgm:spPr/>
      <dgm:t>
        <a:bodyPr/>
        <a:lstStyle/>
        <a:p>
          <a:r>
            <a:rPr lang="ru-RU" sz="1600" dirty="0" smtClean="0"/>
            <a:t>прямые</a:t>
          </a:r>
          <a:endParaRPr lang="ru-RU" sz="1600" dirty="0"/>
        </a:p>
      </dgm:t>
    </dgm:pt>
    <dgm:pt modelId="{D378F744-8DB3-4213-B9C5-C666C901A1B5}" type="parTrans" cxnId="{7C4137BC-C286-440A-A67C-43532C6344B1}">
      <dgm:prSet/>
      <dgm:spPr/>
      <dgm:t>
        <a:bodyPr/>
        <a:lstStyle/>
        <a:p>
          <a:endParaRPr lang="ru-RU"/>
        </a:p>
      </dgm:t>
    </dgm:pt>
    <dgm:pt modelId="{3C327D91-14C9-4327-9D01-F91964A3EEF0}" type="sibTrans" cxnId="{7C4137BC-C286-440A-A67C-43532C6344B1}">
      <dgm:prSet/>
      <dgm:spPr/>
      <dgm:t>
        <a:bodyPr/>
        <a:lstStyle/>
        <a:p>
          <a:endParaRPr lang="ru-RU"/>
        </a:p>
      </dgm:t>
    </dgm:pt>
    <dgm:pt modelId="{B3CFDD66-9247-43A3-B464-7E1DFF6894AE}">
      <dgm:prSet custT="1"/>
      <dgm:spPr/>
      <dgm:t>
        <a:bodyPr/>
        <a:lstStyle/>
        <a:p>
          <a:r>
            <a:rPr lang="en-US" sz="1600" dirty="0" smtClean="0"/>
            <a:t>Short</a:t>
          </a:r>
          <a:r>
            <a:rPr lang="ru-RU" sz="1600" dirty="0" smtClean="0"/>
            <a:t> </a:t>
          </a:r>
          <a:r>
            <a:rPr lang="en-US" sz="1600" dirty="0" err="1" smtClean="0"/>
            <a:t>ptr</a:t>
          </a:r>
          <a:r>
            <a:rPr lang="en-US" sz="1600" dirty="0" smtClean="0"/>
            <a:t/>
          </a:r>
          <a:br>
            <a:rPr lang="en-US" sz="1600" dirty="0" smtClean="0"/>
          </a:br>
          <a:r>
            <a:rPr lang="en-US" sz="1600" dirty="0" smtClean="0"/>
            <a:t>+/- 127 </a:t>
          </a:r>
          <a:r>
            <a:rPr lang="ru-RU" sz="1600" dirty="0" smtClean="0"/>
            <a:t>байт</a:t>
          </a:r>
          <a:r>
            <a:rPr lang="en-US" sz="1600" dirty="0" smtClean="0"/>
            <a:t/>
          </a:r>
          <a:br>
            <a:rPr lang="en-US" sz="1600" dirty="0" smtClean="0"/>
          </a:br>
          <a:r>
            <a:rPr lang="ru-RU" sz="1600" dirty="0" smtClean="0"/>
            <a:t>длина </a:t>
          </a:r>
          <a:r>
            <a:rPr lang="ru-RU" sz="1600" dirty="0" err="1" smtClean="0"/>
            <a:t>к-ды</a:t>
          </a:r>
          <a:r>
            <a:rPr lang="ru-RU" sz="1600" dirty="0" smtClean="0"/>
            <a:t> 2 байта</a:t>
          </a:r>
          <a:endParaRPr lang="ru-RU" sz="1600" dirty="0"/>
        </a:p>
      </dgm:t>
    </dgm:pt>
    <dgm:pt modelId="{A483D480-8F00-4BE3-9C3E-2633224FFA38}" type="parTrans" cxnId="{76871953-CC08-4442-9C53-7CF0FABF1FB3}">
      <dgm:prSet/>
      <dgm:spPr/>
      <dgm:t>
        <a:bodyPr/>
        <a:lstStyle/>
        <a:p>
          <a:endParaRPr lang="ru-RU"/>
        </a:p>
      </dgm:t>
    </dgm:pt>
    <dgm:pt modelId="{59898483-7182-4B33-A8E8-2D050E544D36}" type="sibTrans" cxnId="{76871953-CC08-4442-9C53-7CF0FABF1FB3}">
      <dgm:prSet/>
      <dgm:spPr/>
      <dgm:t>
        <a:bodyPr/>
        <a:lstStyle/>
        <a:p>
          <a:endParaRPr lang="ru-RU"/>
        </a:p>
      </dgm:t>
    </dgm:pt>
    <dgm:pt modelId="{8AB96F51-393E-4CA7-8CF2-FD88806BD182}">
      <dgm:prSet custT="1"/>
      <dgm:spPr/>
      <dgm:t>
        <a:bodyPr/>
        <a:lstStyle/>
        <a:p>
          <a:r>
            <a:rPr lang="en-US" sz="1600" dirty="0" smtClean="0"/>
            <a:t>Near </a:t>
          </a:r>
          <a:r>
            <a:rPr lang="en-US" sz="1600" dirty="0" err="1" smtClean="0"/>
            <a:t>ptr</a:t>
          </a:r>
          <a:r>
            <a:rPr lang="en-US" sz="1600" dirty="0" smtClean="0"/>
            <a:t/>
          </a:r>
          <a:br>
            <a:rPr lang="en-US" sz="1600" dirty="0" smtClean="0"/>
          </a:br>
          <a:r>
            <a:rPr lang="ru-RU" sz="1600" dirty="0" smtClean="0"/>
            <a:t>больше 127 байт, меньше 64 кбайт</a:t>
          </a:r>
          <a:br>
            <a:rPr lang="ru-RU" sz="1600" dirty="0" smtClean="0"/>
          </a:br>
          <a:r>
            <a:rPr lang="ru-RU" sz="1600" dirty="0" smtClean="0"/>
            <a:t>длина </a:t>
          </a:r>
          <a:r>
            <a:rPr lang="ru-RU" sz="1600" dirty="0" err="1" smtClean="0"/>
            <a:t>к-ды</a:t>
          </a:r>
          <a:r>
            <a:rPr lang="ru-RU" sz="1600" dirty="0" smtClean="0"/>
            <a:t> 3 байта</a:t>
          </a:r>
          <a:endParaRPr lang="ru-RU" sz="1600" dirty="0"/>
        </a:p>
      </dgm:t>
    </dgm:pt>
    <dgm:pt modelId="{CD2C46DC-C8FF-46E9-84A9-2BC0DA9B9C4F}" type="parTrans" cxnId="{EA3D499F-B169-4554-8FF1-80C4DE207CB5}">
      <dgm:prSet/>
      <dgm:spPr/>
      <dgm:t>
        <a:bodyPr/>
        <a:lstStyle/>
        <a:p>
          <a:endParaRPr lang="ru-RU"/>
        </a:p>
      </dgm:t>
    </dgm:pt>
    <dgm:pt modelId="{418F504F-7294-442A-BCCB-F94FECCE3B38}" type="sibTrans" cxnId="{EA3D499F-B169-4554-8FF1-80C4DE207CB5}">
      <dgm:prSet/>
      <dgm:spPr/>
      <dgm:t>
        <a:bodyPr/>
        <a:lstStyle/>
        <a:p>
          <a:endParaRPr lang="ru-RU"/>
        </a:p>
      </dgm:t>
    </dgm:pt>
    <dgm:pt modelId="{89ACC83B-BC87-4C21-94A4-EA4DA3E73B23}">
      <dgm:prSet custT="1"/>
      <dgm:spPr/>
      <dgm:t>
        <a:bodyPr/>
        <a:lstStyle/>
        <a:p>
          <a:r>
            <a:rPr lang="ru-RU" sz="1600" dirty="0" smtClean="0"/>
            <a:t>Прямые</a:t>
          </a:r>
          <a:br>
            <a:rPr lang="ru-RU" sz="1600" dirty="0" smtClean="0"/>
          </a:br>
          <a:r>
            <a:rPr lang="en-US" sz="1600" dirty="0" smtClean="0"/>
            <a:t>far </a:t>
          </a:r>
          <a:r>
            <a:rPr lang="en-US" sz="1600" dirty="0" err="1" smtClean="0"/>
            <a:t>ptr</a:t>
          </a:r>
          <a:r>
            <a:rPr lang="ru-RU" sz="1600" dirty="0" smtClean="0"/>
            <a:t/>
          </a:r>
          <a:br>
            <a:rPr lang="ru-RU" sz="1600" dirty="0" smtClean="0"/>
          </a:br>
          <a:r>
            <a:rPr lang="ru-RU" sz="1600" dirty="0" smtClean="0"/>
            <a:t>длина </a:t>
          </a:r>
          <a:r>
            <a:rPr lang="ru-RU" sz="1600" dirty="0" err="1" smtClean="0"/>
            <a:t>к-ды</a:t>
          </a:r>
          <a:r>
            <a:rPr lang="ru-RU" sz="1600" dirty="0" smtClean="0"/>
            <a:t> 5 байт</a:t>
          </a:r>
          <a:endParaRPr lang="ru-RU" sz="1600" dirty="0"/>
        </a:p>
      </dgm:t>
    </dgm:pt>
    <dgm:pt modelId="{728BE236-A41D-4361-BC75-2775E4BFB5DE}" type="parTrans" cxnId="{233ABDE6-AD38-4D69-96D4-9B0640938814}">
      <dgm:prSet/>
      <dgm:spPr/>
      <dgm:t>
        <a:bodyPr/>
        <a:lstStyle/>
        <a:p>
          <a:endParaRPr lang="ru-RU"/>
        </a:p>
      </dgm:t>
    </dgm:pt>
    <dgm:pt modelId="{E9F30CD9-8AD9-43B2-91B7-6B1BEF3D7663}" type="sibTrans" cxnId="{233ABDE6-AD38-4D69-96D4-9B0640938814}">
      <dgm:prSet/>
      <dgm:spPr/>
      <dgm:t>
        <a:bodyPr/>
        <a:lstStyle/>
        <a:p>
          <a:endParaRPr lang="ru-RU"/>
        </a:p>
      </dgm:t>
    </dgm:pt>
    <dgm:pt modelId="{ECC775A9-4334-45A2-8F51-2A469EB0FBB0}">
      <dgm:prSet custT="1"/>
      <dgm:spPr/>
      <dgm:t>
        <a:bodyPr/>
        <a:lstStyle/>
        <a:p>
          <a:r>
            <a:rPr lang="ru-RU" sz="1600" dirty="0" smtClean="0"/>
            <a:t>Косвенные</a:t>
          </a:r>
          <a:br>
            <a:rPr lang="ru-RU" sz="1600" dirty="0" smtClean="0"/>
          </a:br>
          <a:r>
            <a:rPr lang="en-US" sz="1600" baseline="0" dirty="0" smtClean="0">
              <a:solidFill>
                <a:schemeClr val="bg1"/>
              </a:solidFill>
              <a:latin typeface="+mn-lt"/>
              <a:ea typeface="+mn-ea"/>
              <a:cs typeface="+mn-cs"/>
            </a:rPr>
            <a:t>lea </a:t>
          </a:r>
          <a:r>
            <a:rPr lang="en-US" sz="1600" baseline="0" dirty="0" err="1" smtClean="0">
              <a:solidFill>
                <a:schemeClr val="bg1"/>
              </a:solidFill>
              <a:latin typeface="+mn-lt"/>
              <a:ea typeface="+mn-ea"/>
              <a:cs typeface="+mn-cs"/>
            </a:rPr>
            <a:t>bx,addr</a:t>
          </a:r>
          <a:r>
            <a:rPr lang="ru-RU" sz="1600" baseline="0" dirty="0" smtClean="0">
              <a:solidFill>
                <a:schemeClr val="bg1"/>
              </a:solidFill>
              <a:latin typeface="+mn-lt"/>
              <a:ea typeface="+mn-ea"/>
              <a:cs typeface="+mn-cs"/>
            </a:rPr>
            <a:t>_</a:t>
          </a:r>
          <a:r>
            <a:rPr lang="en-US" sz="1600" baseline="0" dirty="0" smtClean="0">
              <a:solidFill>
                <a:schemeClr val="bg1"/>
              </a:solidFill>
              <a:latin typeface="+mn-lt"/>
              <a:ea typeface="+mn-ea"/>
              <a:cs typeface="+mn-cs"/>
            </a:rPr>
            <a:t>ml</a:t>
          </a:r>
          <a:br>
            <a:rPr lang="en-US" sz="1600" baseline="0" dirty="0" smtClean="0">
              <a:solidFill>
                <a:schemeClr val="bg1"/>
              </a:solidFill>
              <a:latin typeface="+mn-lt"/>
              <a:ea typeface="+mn-ea"/>
              <a:cs typeface="+mn-cs"/>
            </a:rPr>
          </a:br>
          <a:r>
            <a:rPr lang="en-US" sz="1600" baseline="0" dirty="0" err="1" smtClean="0">
              <a:solidFill>
                <a:schemeClr val="bg1"/>
              </a:solidFill>
              <a:latin typeface="+mn-lt"/>
              <a:ea typeface="+mn-ea"/>
              <a:cs typeface="+mn-cs"/>
            </a:rPr>
            <a:t>jmp</a:t>
          </a:r>
          <a:r>
            <a:rPr lang="en-US" sz="1600" baseline="0" dirty="0" smtClean="0">
              <a:solidFill>
                <a:schemeClr val="bg1"/>
              </a:solidFill>
              <a:latin typeface="+mn-lt"/>
              <a:ea typeface="+mn-ea"/>
              <a:cs typeface="+mn-cs"/>
            </a:rPr>
            <a:t> </a:t>
          </a:r>
          <a:r>
            <a:rPr lang="en-US" sz="1600" baseline="0" dirty="0" err="1" smtClean="0">
              <a:solidFill>
                <a:schemeClr val="bg1"/>
              </a:solidFill>
              <a:latin typeface="+mn-lt"/>
              <a:ea typeface="+mn-ea"/>
              <a:cs typeface="+mn-cs"/>
            </a:rPr>
            <a:t>dword</a:t>
          </a:r>
          <a:r>
            <a:rPr lang="en-US" sz="1600" baseline="0" dirty="0" smtClean="0">
              <a:solidFill>
                <a:schemeClr val="bg1"/>
              </a:solidFill>
              <a:latin typeface="+mn-lt"/>
              <a:ea typeface="+mn-ea"/>
              <a:cs typeface="+mn-cs"/>
            </a:rPr>
            <a:t> </a:t>
          </a:r>
          <a:r>
            <a:rPr lang="en-US" sz="1600" baseline="0" dirty="0" err="1" smtClean="0">
              <a:solidFill>
                <a:schemeClr val="bg1"/>
              </a:solidFill>
              <a:latin typeface="+mn-lt"/>
              <a:ea typeface="+mn-ea"/>
              <a:cs typeface="+mn-cs"/>
            </a:rPr>
            <a:t>ptr</a:t>
          </a:r>
          <a:r>
            <a:rPr lang="en-US" sz="1600" baseline="0" dirty="0" smtClean="0">
              <a:solidFill>
                <a:schemeClr val="bg1"/>
              </a:solidFill>
              <a:latin typeface="+mn-lt"/>
              <a:ea typeface="+mn-ea"/>
              <a:cs typeface="+mn-cs"/>
            </a:rPr>
            <a:t>[</a:t>
          </a:r>
          <a:r>
            <a:rPr lang="en-US" sz="1600" baseline="0" dirty="0" err="1" smtClean="0">
              <a:solidFill>
                <a:schemeClr val="bg1"/>
              </a:solidFill>
              <a:latin typeface="+mn-lt"/>
              <a:ea typeface="+mn-ea"/>
              <a:cs typeface="+mn-cs"/>
            </a:rPr>
            <a:t>bx</a:t>
          </a:r>
          <a:r>
            <a:rPr lang="en-US" sz="1600" baseline="0" dirty="0" smtClean="0">
              <a:solidFill>
                <a:schemeClr val="bg1"/>
              </a:solidFill>
              <a:latin typeface="+mn-lt"/>
              <a:ea typeface="+mn-ea"/>
              <a:cs typeface="+mn-cs"/>
            </a:rPr>
            <a:t>]</a:t>
          </a:r>
          <a:endParaRPr lang="ru-RU" sz="1600" dirty="0">
            <a:solidFill>
              <a:schemeClr val="bg1"/>
            </a:solidFill>
          </a:endParaRPr>
        </a:p>
      </dgm:t>
    </dgm:pt>
    <dgm:pt modelId="{311C5E2B-7DB3-4BE7-AD41-4D0687E89F29}" type="parTrans" cxnId="{203E83A0-D995-493F-94D5-795EB973002F}">
      <dgm:prSet/>
      <dgm:spPr/>
      <dgm:t>
        <a:bodyPr/>
        <a:lstStyle/>
        <a:p>
          <a:endParaRPr lang="ru-RU"/>
        </a:p>
      </dgm:t>
    </dgm:pt>
    <dgm:pt modelId="{A436B77E-FC1F-4954-9A77-B8123C4B9B42}" type="sibTrans" cxnId="{203E83A0-D995-493F-94D5-795EB973002F}">
      <dgm:prSet/>
      <dgm:spPr/>
      <dgm:t>
        <a:bodyPr/>
        <a:lstStyle/>
        <a:p>
          <a:endParaRPr lang="ru-RU"/>
        </a:p>
      </dgm:t>
    </dgm:pt>
    <dgm:pt modelId="{56B32969-6047-48FC-8B4D-69C8C7433297}" type="pres">
      <dgm:prSet presAssocID="{29CA8CAD-278B-4018-A688-7F996D852EA1}" presName="hierChild1" presStyleCnt="0">
        <dgm:presLayoutVars>
          <dgm:orgChart val="1"/>
          <dgm:chPref val="1"/>
          <dgm:dir/>
          <dgm:animOne val="branch"/>
          <dgm:animLvl val="lvl"/>
          <dgm:resizeHandles/>
        </dgm:presLayoutVars>
      </dgm:prSet>
      <dgm:spPr/>
      <dgm:t>
        <a:bodyPr/>
        <a:lstStyle/>
        <a:p>
          <a:endParaRPr lang="ru-RU"/>
        </a:p>
      </dgm:t>
    </dgm:pt>
    <dgm:pt modelId="{B8F6B000-50BC-43CB-B423-B23786B52A34}" type="pres">
      <dgm:prSet presAssocID="{6FD2F998-3C33-4D2B-87C0-68AAE9B79B99}" presName="hierRoot1" presStyleCnt="0">
        <dgm:presLayoutVars>
          <dgm:hierBranch val="init"/>
        </dgm:presLayoutVars>
      </dgm:prSet>
      <dgm:spPr/>
    </dgm:pt>
    <dgm:pt modelId="{5C95CCB9-F771-447E-9F12-06D397E2F947}" type="pres">
      <dgm:prSet presAssocID="{6FD2F998-3C33-4D2B-87C0-68AAE9B79B99}" presName="rootComposite1" presStyleCnt="0"/>
      <dgm:spPr/>
    </dgm:pt>
    <dgm:pt modelId="{D103FF1B-AE02-40FC-9C75-4B43F625EF97}" type="pres">
      <dgm:prSet presAssocID="{6FD2F998-3C33-4D2B-87C0-68AAE9B79B99}" presName="rootText1" presStyleLbl="node0" presStyleIdx="0" presStyleCnt="1">
        <dgm:presLayoutVars>
          <dgm:chPref val="3"/>
        </dgm:presLayoutVars>
      </dgm:prSet>
      <dgm:spPr/>
      <dgm:t>
        <a:bodyPr/>
        <a:lstStyle/>
        <a:p>
          <a:endParaRPr lang="ru-RU"/>
        </a:p>
      </dgm:t>
    </dgm:pt>
    <dgm:pt modelId="{8A921F74-CAA6-48C5-A3D2-6A99DCF5D457}" type="pres">
      <dgm:prSet presAssocID="{6FD2F998-3C33-4D2B-87C0-68AAE9B79B99}" presName="rootConnector1" presStyleLbl="node1" presStyleIdx="0" presStyleCnt="0"/>
      <dgm:spPr/>
      <dgm:t>
        <a:bodyPr/>
        <a:lstStyle/>
        <a:p>
          <a:endParaRPr lang="ru-RU"/>
        </a:p>
      </dgm:t>
    </dgm:pt>
    <dgm:pt modelId="{360FEBB8-73F7-4AEA-94AA-B98F955A92F6}" type="pres">
      <dgm:prSet presAssocID="{6FD2F998-3C33-4D2B-87C0-68AAE9B79B99}" presName="hierChild2" presStyleCnt="0"/>
      <dgm:spPr/>
    </dgm:pt>
    <dgm:pt modelId="{F3AB245F-CE03-4145-87E9-8C319AAD71F3}" type="pres">
      <dgm:prSet presAssocID="{8403CE5B-0357-4F7C-ACCA-96B314126E22}" presName="Name37" presStyleLbl="parChTrans1D2" presStyleIdx="0" presStyleCnt="2"/>
      <dgm:spPr/>
      <dgm:t>
        <a:bodyPr/>
        <a:lstStyle/>
        <a:p>
          <a:endParaRPr lang="ru-RU"/>
        </a:p>
      </dgm:t>
    </dgm:pt>
    <dgm:pt modelId="{F56054CA-5432-4902-8BD1-694998AA1018}" type="pres">
      <dgm:prSet presAssocID="{8C3B7045-DF03-4B62-978A-3BD2C9CC8BDA}" presName="hierRoot2" presStyleCnt="0">
        <dgm:presLayoutVars>
          <dgm:hierBranch val="init"/>
        </dgm:presLayoutVars>
      </dgm:prSet>
      <dgm:spPr/>
    </dgm:pt>
    <dgm:pt modelId="{8B06A1E7-59D5-4404-A573-072698A8951E}" type="pres">
      <dgm:prSet presAssocID="{8C3B7045-DF03-4B62-978A-3BD2C9CC8BDA}" presName="rootComposite" presStyleCnt="0"/>
      <dgm:spPr/>
    </dgm:pt>
    <dgm:pt modelId="{616694E6-5FB0-420B-9785-058398A7F2BA}" type="pres">
      <dgm:prSet presAssocID="{8C3B7045-DF03-4B62-978A-3BD2C9CC8BDA}" presName="rootText" presStyleLbl="node2" presStyleIdx="0" presStyleCnt="2" custScaleX="117590">
        <dgm:presLayoutVars>
          <dgm:chPref val="3"/>
        </dgm:presLayoutVars>
      </dgm:prSet>
      <dgm:spPr/>
      <dgm:t>
        <a:bodyPr/>
        <a:lstStyle/>
        <a:p>
          <a:endParaRPr lang="ru-RU"/>
        </a:p>
      </dgm:t>
    </dgm:pt>
    <dgm:pt modelId="{D465B96B-797F-4197-9005-F24A9160FE69}" type="pres">
      <dgm:prSet presAssocID="{8C3B7045-DF03-4B62-978A-3BD2C9CC8BDA}" presName="rootConnector" presStyleLbl="node2" presStyleIdx="0" presStyleCnt="2"/>
      <dgm:spPr/>
      <dgm:t>
        <a:bodyPr/>
        <a:lstStyle/>
        <a:p>
          <a:endParaRPr lang="ru-RU"/>
        </a:p>
      </dgm:t>
    </dgm:pt>
    <dgm:pt modelId="{0748CCC1-5096-4F58-AF24-CFDE208635DA}" type="pres">
      <dgm:prSet presAssocID="{8C3B7045-DF03-4B62-978A-3BD2C9CC8BDA}" presName="hierChild4" presStyleCnt="0"/>
      <dgm:spPr/>
    </dgm:pt>
    <dgm:pt modelId="{6FDAB218-C8D3-4592-96E7-CC2641B1BCA8}" type="pres">
      <dgm:prSet presAssocID="{8EDB607B-6B66-4DB6-825B-09FC2FB717E1}" presName="Name37" presStyleLbl="parChTrans1D3" presStyleIdx="0" presStyleCnt="3"/>
      <dgm:spPr/>
      <dgm:t>
        <a:bodyPr/>
        <a:lstStyle/>
        <a:p>
          <a:endParaRPr lang="ru-RU"/>
        </a:p>
      </dgm:t>
    </dgm:pt>
    <dgm:pt modelId="{B45424E7-2FA8-4EE5-808D-81CEBE5664DA}" type="pres">
      <dgm:prSet presAssocID="{7FAD46D7-359C-4901-99CD-701365B66943}" presName="hierRoot2" presStyleCnt="0">
        <dgm:presLayoutVars>
          <dgm:hierBranch val="init"/>
        </dgm:presLayoutVars>
      </dgm:prSet>
      <dgm:spPr/>
    </dgm:pt>
    <dgm:pt modelId="{F1DF093F-B015-46A2-9549-3D2CA9277287}" type="pres">
      <dgm:prSet presAssocID="{7FAD46D7-359C-4901-99CD-701365B66943}" presName="rootComposite" presStyleCnt="0"/>
      <dgm:spPr/>
    </dgm:pt>
    <dgm:pt modelId="{66E11B4C-19E1-4FF0-9A83-9AA942A8DFAB}" type="pres">
      <dgm:prSet presAssocID="{7FAD46D7-359C-4901-99CD-701365B66943}" presName="rootText" presStyleLbl="node3" presStyleIdx="0" presStyleCnt="3" custScaleX="122581" custLinFactNeighborX="1661" custLinFactNeighborY="-2473">
        <dgm:presLayoutVars>
          <dgm:chPref val="3"/>
        </dgm:presLayoutVars>
      </dgm:prSet>
      <dgm:spPr/>
      <dgm:t>
        <a:bodyPr/>
        <a:lstStyle/>
        <a:p>
          <a:endParaRPr lang="ru-RU"/>
        </a:p>
      </dgm:t>
    </dgm:pt>
    <dgm:pt modelId="{4687F600-21F0-41E5-B9FD-7EC98244EEBB}" type="pres">
      <dgm:prSet presAssocID="{7FAD46D7-359C-4901-99CD-701365B66943}" presName="rootConnector" presStyleLbl="node3" presStyleIdx="0" presStyleCnt="3"/>
      <dgm:spPr/>
      <dgm:t>
        <a:bodyPr/>
        <a:lstStyle/>
        <a:p>
          <a:endParaRPr lang="ru-RU"/>
        </a:p>
      </dgm:t>
    </dgm:pt>
    <dgm:pt modelId="{7DBC607A-5ECA-4737-A944-46A9540B3D72}" type="pres">
      <dgm:prSet presAssocID="{7FAD46D7-359C-4901-99CD-701365B66943}" presName="hierChild4" presStyleCnt="0"/>
      <dgm:spPr/>
    </dgm:pt>
    <dgm:pt modelId="{FC1DC5CC-F6F4-4954-8622-13427DF7E927}" type="pres">
      <dgm:prSet presAssocID="{44EE6AFE-0CD7-4C4E-B317-9F1FEF0DDD8A}" presName="Name37" presStyleLbl="parChTrans1D4" presStyleIdx="0" presStyleCnt="7"/>
      <dgm:spPr/>
      <dgm:t>
        <a:bodyPr/>
        <a:lstStyle/>
        <a:p>
          <a:endParaRPr lang="ru-RU"/>
        </a:p>
      </dgm:t>
    </dgm:pt>
    <dgm:pt modelId="{4AA38D52-2D3E-42A1-84B9-BCCEAF0B37AB}" type="pres">
      <dgm:prSet presAssocID="{C071FA21-7C7F-4E82-906A-968B15605220}" presName="hierRoot2" presStyleCnt="0">
        <dgm:presLayoutVars>
          <dgm:hierBranch val="init"/>
        </dgm:presLayoutVars>
      </dgm:prSet>
      <dgm:spPr/>
    </dgm:pt>
    <dgm:pt modelId="{3AC2A231-6E1C-4593-A062-AA2C32E4C065}" type="pres">
      <dgm:prSet presAssocID="{C071FA21-7C7F-4E82-906A-968B15605220}" presName="rootComposite" presStyleCnt="0"/>
      <dgm:spPr/>
    </dgm:pt>
    <dgm:pt modelId="{5358D234-20FC-45F4-8D28-7519E586B101}" type="pres">
      <dgm:prSet presAssocID="{C071FA21-7C7F-4E82-906A-968B15605220}" presName="rootText" presStyleLbl="node4" presStyleIdx="0" presStyleCnt="7">
        <dgm:presLayoutVars>
          <dgm:chPref val="3"/>
        </dgm:presLayoutVars>
      </dgm:prSet>
      <dgm:spPr/>
      <dgm:t>
        <a:bodyPr/>
        <a:lstStyle/>
        <a:p>
          <a:endParaRPr lang="ru-RU"/>
        </a:p>
      </dgm:t>
    </dgm:pt>
    <dgm:pt modelId="{8255B261-E679-417E-B354-8C6A75CC50E1}" type="pres">
      <dgm:prSet presAssocID="{C071FA21-7C7F-4E82-906A-968B15605220}" presName="rootConnector" presStyleLbl="node4" presStyleIdx="0" presStyleCnt="7"/>
      <dgm:spPr/>
      <dgm:t>
        <a:bodyPr/>
        <a:lstStyle/>
        <a:p>
          <a:endParaRPr lang="ru-RU"/>
        </a:p>
      </dgm:t>
    </dgm:pt>
    <dgm:pt modelId="{1C3616E8-0499-4D4E-8A43-418A91E7621F}" type="pres">
      <dgm:prSet presAssocID="{C071FA21-7C7F-4E82-906A-968B15605220}" presName="hierChild4" presStyleCnt="0"/>
      <dgm:spPr/>
    </dgm:pt>
    <dgm:pt modelId="{EFA7A499-EA80-495A-A85B-A04158106020}" type="pres">
      <dgm:prSet presAssocID="{A483D480-8F00-4BE3-9C3E-2633224FFA38}" presName="Name37" presStyleLbl="parChTrans1D4" presStyleIdx="1" presStyleCnt="7"/>
      <dgm:spPr/>
      <dgm:t>
        <a:bodyPr/>
        <a:lstStyle/>
        <a:p>
          <a:endParaRPr lang="ru-RU"/>
        </a:p>
      </dgm:t>
    </dgm:pt>
    <dgm:pt modelId="{1716F4F3-5192-4DE0-A537-3FBF9BEC9DEC}" type="pres">
      <dgm:prSet presAssocID="{B3CFDD66-9247-43A3-B464-7E1DFF6894AE}" presName="hierRoot2" presStyleCnt="0">
        <dgm:presLayoutVars>
          <dgm:hierBranch val="init"/>
        </dgm:presLayoutVars>
      </dgm:prSet>
      <dgm:spPr/>
    </dgm:pt>
    <dgm:pt modelId="{46FBBF15-5CDC-47DB-9599-61AA43EC5964}" type="pres">
      <dgm:prSet presAssocID="{B3CFDD66-9247-43A3-B464-7E1DFF6894AE}" presName="rootComposite" presStyleCnt="0"/>
      <dgm:spPr/>
    </dgm:pt>
    <dgm:pt modelId="{2E092C55-3B66-4179-B3C5-2E6D1866B593}" type="pres">
      <dgm:prSet presAssocID="{B3CFDD66-9247-43A3-B464-7E1DFF6894AE}" presName="rootText" presStyleLbl="node4" presStyleIdx="1" presStyleCnt="7" custScaleX="129832" custScaleY="188874">
        <dgm:presLayoutVars>
          <dgm:chPref val="3"/>
        </dgm:presLayoutVars>
      </dgm:prSet>
      <dgm:spPr/>
      <dgm:t>
        <a:bodyPr/>
        <a:lstStyle/>
        <a:p>
          <a:endParaRPr lang="ru-RU"/>
        </a:p>
      </dgm:t>
    </dgm:pt>
    <dgm:pt modelId="{321E9ADF-C2D9-49B9-BA5E-06D9591B538B}" type="pres">
      <dgm:prSet presAssocID="{B3CFDD66-9247-43A3-B464-7E1DFF6894AE}" presName="rootConnector" presStyleLbl="node4" presStyleIdx="1" presStyleCnt="7"/>
      <dgm:spPr/>
      <dgm:t>
        <a:bodyPr/>
        <a:lstStyle/>
        <a:p>
          <a:endParaRPr lang="ru-RU"/>
        </a:p>
      </dgm:t>
    </dgm:pt>
    <dgm:pt modelId="{CC53A269-61D4-4D90-8083-EAF58379CFED}" type="pres">
      <dgm:prSet presAssocID="{B3CFDD66-9247-43A3-B464-7E1DFF6894AE}" presName="hierChild4" presStyleCnt="0"/>
      <dgm:spPr/>
    </dgm:pt>
    <dgm:pt modelId="{F40DD46F-80D3-4C41-8E75-82489C44D5F7}" type="pres">
      <dgm:prSet presAssocID="{B3CFDD66-9247-43A3-B464-7E1DFF6894AE}" presName="hierChild5" presStyleCnt="0"/>
      <dgm:spPr/>
    </dgm:pt>
    <dgm:pt modelId="{71ADC35C-F0BC-4226-AB2B-CF4B48A44CD2}" type="pres">
      <dgm:prSet presAssocID="{CD2C46DC-C8FF-46E9-84A9-2BC0DA9B9C4F}" presName="Name37" presStyleLbl="parChTrans1D4" presStyleIdx="2" presStyleCnt="7"/>
      <dgm:spPr/>
      <dgm:t>
        <a:bodyPr/>
        <a:lstStyle/>
        <a:p>
          <a:endParaRPr lang="ru-RU"/>
        </a:p>
      </dgm:t>
    </dgm:pt>
    <dgm:pt modelId="{F3F4EF68-6B80-4489-965F-D914C81F1AF6}" type="pres">
      <dgm:prSet presAssocID="{8AB96F51-393E-4CA7-8CF2-FD88806BD182}" presName="hierRoot2" presStyleCnt="0">
        <dgm:presLayoutVars>
          <dgm:hierBranch val="init"/>
        </dgm:presLayoutVars>
      </dgm:prSet>
      <dgm:spPr/>
    </dgm:pt>
    <dgm:pt modelId="{BF0481C3-1BEA-461B-9CE2-F7D04F579EE3}" type="pres">
      <dgm:prSet presAssocID="{8AB96F51-393E-4CA7-8CF2-FD88806BD182}" presName="rootComposite" presStyleCnt="0"/>
      <dgm:spPr/>
    </dgm:pt>
    <dgm:pt modelId="{BCFB5D30-7587-4BF1-93F5-637EE901D94B}" type="pres">
      <dgm:prSet presAssocID="{8AB96F51-393E-4CA7-8CF2-FD88806BD182}" presName="rootText" presStyleLbl="node4" presStyleIdx="2" presStyleCnt="7" custScaleX="208204" custScaleY="230789">
        <dgm:presLayoutVars>
          <dgm:chPref val="3"/>
        </dgm:presLayoutVars>
      </dgm:prSet>
      <dgm:spPr/>
      <dgm:t>
        <a:bodyPr/>
        <a:lstStyle/>
        <a:p>
          <a:endParaRPr lang="ru-RU"/>
        </a:p>
      </dgm:t>
    </dgm:pt>
    <dgm:pt modelId="{0CB1E81B-14D2-4259-A01B-D4C5B5D48CCD}" type="pres">
      <dgm:prSet presAssocID="{8AB96F51-393E-4CA7-8CF2-FD88806BD182}" presName="rootConnector" presStyleLbl="node4" presStyleIdx="2" presStyleCnt="7"/>
      <dgm:spPr/>
      <dgm:t>
        <a:bodyPr/>
        <a:lstStyle/>
        <a:p>
          <a:endParaRPr lang="ru-RU"/>
        </a:p>
      </dgm:t>
    </dgm:pt>
    <dgm:pt modelId="{BA9D448D-E4EF-48C1-917F-1C4297C77639}" type="pres">
      <dgm:prSet presAssocID="{8AB96F51-393E-4CA7-8CF2-FD88806BD182}" presName="hierChild4" presStyleCnt="0"/>
      <dgm:spPr/>
    </dgm:pt>
    <dgm:pt modelId="{13FE6976-46BE-452D-BA2D-E0C432E3DDCB}" type="pres">
      <dgm:prSet presAssocID="{8AB96F51-393E-4CA7-8CF2-FD88806BD182}" presName="hierChild5" presStyleCnt="0"/>
      <dgm:spPr/>
    </dgm:pt>
    <dgm:pt modelId="{9F831476-96BF-48EB-B3B0-512755D745D2}" type="pres">
      <dgm:prSet presAssocID="{C071FA21-7C7F-4E82-906A-968B15605220}" presName="hierChild5" presStyleCnt="0"/>
      <dgm:spPr/>
    </dgm:pt>
    <dgm:pt modelId="{338B73C9-65C7-49E8-819B-03628585D0CB}" type="pres">
      <dgm:prSet presAssocID="{E6D330B7-6A6F-45F7-A022-008B22449E93}" presName="Name37" presStyleLbl="parChTrans1D4" presStyleIdx="3" presStyleCnt="7"/>
      <dgm:spPr/>
      <dgm:t>
        <a:bodyPr/>
        <a:lstStyle/>
        <a:p>
          <a:endParaRPr lang="ru-RU"/>
        </a:p>
      </dgm:t>
    </dgm:pt>
    <dgm:pt modelId="{D4914868-99FE-472E-B026-6AFB57B9040A}" type="pres">
      <dgm:prSet presAssocID="{B841450E-092A-4A83-ACBE-D647CC8210AD}" presName="hierRoot2" presStyleCnt="0">
        <dgm:presLayoutVars>
          <dgm:hierBranch val="init"/>
        </dgm:presLayoutVars>
      </dgm:prSet>
      <dgm:spPr/>
    </dgm:pt>
    <dgm:pt modelId="{AA2DD1E4-9B38-4F92-BB6A-5FAEB57A7821}" type="pres">
      <dgm:prSet presAssocID="{B841450E-092A-4A83-ACBE-D647CC8210AD}" presName="rootComposite" presStyleCnt="0"/>
      <dgm:spPr/>
    </dgm:pt>
    <dgm:pt modelId="{D44783EE-FA4A-4F29-8694-1DEC0A961F8B}" type="pres">
      <dgm:prSet presAssocID="{B841450E-092A-4A83-ACBE-D647CC8210AD}" presName="rootText" presStyleLbl="node4" presStyleIdx="3" presStyleCnt="7" custScaleX="126374" custScaleY="243102" custLinFactNeighborX="-24985" custLinFactNeighborY="-3579">
        <dgm:presLayoutVars>
          <dgm:chPref val="3"/>
        </dgm:presLayoutVars>
      </dgm:prSet>
      <dgm:spPr/>
      <dgm:t>
        <a:bodyPr/>
        <a:lstStyle/>
        <a:p>
          <a:endParaRPr lang="ru-RU"/>
        </a:p>
      </dgm:t>
    </dgm:pt>
    <dgm:pt modelId="{543B6F88-3BD0-4A1C-A124-D1A4DB26ADB6}" type="pres">
      <dgm:prSet presAssocID="{B841450E-092A-4A83-ACBE-D647CC8210AD}" presName="rootConnector" presStyleLbl="node4" presStyleIdx="3" presStyleCnt="7"/>
      <dgm:spPr/>
      <dgm:t>
        <a:bodyPr/>
        <a:lstStyle/>
        <a:p>
          <a:endParaRPr lang="ru-RU"/>
        </a:p>
      </dgm:t>
    </dgm:pt>
    <dgm:pt modelId="{5A2A8324-D876-4064-9999-2AE05AEAD8BE}" type="pres">
      <dgm:prSet presAssocID="{B841450E-092A-4A83-ACBE-D647CC8210AD}" presName="hierChild4" presStyleCnt="0"/>
      <dgm:spPr/>
    </dgm:pt>
    <dgm:pt modelId="{12F9CC9E-97F4-4C46-AE2F-371CF0DDD18B}" type="pres">
      <dgm:prSet presAssocID="{B841450E-092A-4A83-ACBE-D647CC8210AD}" presName="hierChild5" presStyleCnt="0"/>
      <dgm:spPr/>
    </dgm:pt>
    <dgm:pt modelId="{422DAC15-EEA5-422C-BAD4-8CDFFF7E7DF5}" type="pres">
      <dgm:prSet presAssocID="{7FAD46D7-359C-4901-99CD-701365B66943}" presName="hierChild5" presStyleCnt="0"/>
      <dgm:spPr/>
    </dgm:pt>
    <dgm:pt modelId="{F6892DF3-6297-47A1-BD6D-718F68CAF45F}" type="pres">
      <dgm:prSet presAssocID="{DBF3803A-71E4-4494-A27C-4062D62246E1}" presName="Name37" presStyleLbl="parChTrans1D3" presStyleIdx="1" presStyleCnt="3"/>
      <dgm:spPr/>
      <dgm:t>
        <a:bodyPr/>
        <a:lstStyle/>
        <a:p>
          <a:endParaRPr lang="ru-RU"/>
        </a:p>
      </dgm:t>
    </dgm:pt>
    <dgm:pt modelId="{54481F15-51E9-4761-960D-299433BB2DC1}" type="pres">
      <dgm:prSet presAssocID="{DD9CDA21-FE4B-4BB9-87DC-74942C24CF6D}" presName="hierRoot2" presStyleCnt="0">
        <dgm:presLayoutVars>
          <dgm:hierBranch val="init"/>
        </dgm:presLayoutVars>
      </dgm:prSet>
      <dgm:spPr/>
    </dgm:pt>
    <dgm:pt modelId="{D6A5807A-7375-415D-BA9B-24BD3AC3350F}" type="pres">
      <dgm:prSet presAssocID="{DD9CDA21-FE4B-4BB9-87DC-74942C24CF6D}" presName="rootComposite" presStyleCnt="0"/>
      <dgm:spPr/>
    </dgm:pt>
    <dgm:pt modelId="{16585F8B-0CF5-42B7-9515-CED866003AB5}" type="pres">
      <dgm:prSet presAssocID="{DD9CDA21-FE4B-4BB9-87DC-74942C24CF6D}" presName="rootText" presStyleLbl="node3" presStyleIdx="1" presStyleCnt="3" custScaleX="175509" custLinFactNeighborX="-1957" custLinFactNeighborY="-2532">
        <dgm:presLayoutVars>
          <dgm:chPref val="3"/>
        </dgm:presLayoutVars>
      </dgm:prSet>
      <dgm:spPr/>
      <dgm:t>
        <a:bodyPr/>
        <a:lstStyle/>
        <a:p>
          <a:endParaRPr lang="ru-RU"/>
        </a:p>
      </dgm:t>
    </dgm:pt>
    <dgm:pt modelId="{7E3FD935-D802-471F-86AE-ACF77EC2829F}" type="pres">
      <dgm:prSet presAssocID="{DD9CDA21-FE4B-4BB9-87DC-74942C24CF6D}" presName="rootConnector" presStyleLbl="node3" presStyleIdx="1" presStyleCnt="3"/>
      <dgm:spPr/>
      <dgm:t>
        <a:bodyPr/>
        <a:lstStyle/>
        <a:p>
          <a:endParaRPr lang="ru-RU"/>
        </a:p>
      </dgm:t>
    </dgm:pt>
    <dgm:pt modelId="{6AE1AB3D-EAA1-4836-8A41-44CF5A2982EE}" type="pres">
      <dgm:prSet presAssocID="{DD9CDA21-FE4B-4BB9-87DC-74942C24CF6D}" presName="hierChild4" presStyleCnt="0"/>
      <dgm:spPr/>
    </dgm:pt>
    <dgm:pt modelId="{C1D7B575-8FE0-4FEE-BF46-C067291552FE}" type="pres">
      <dgm:prSet presAssocID="{728BE236-A41D-4361-BC75-2775E4BFB5DE}" presName="Name37" presStyleLbl="parChTrans1D4" presStyleIdx="4" presStyleCnt="7"/>
      <dgm:spPr/>
      <dgm:t>
        <a:bodyPr/>
        <a:lstStyle/>
        <a:p>
          <a:endParaRPr lang="ru-RU"/>
        </a:p>
      </dgm:t>
    </dgm:pt>
    <dgm:pt modelId="{F4C874F0-D857-4073-A1E7-E370540061E8}" type="pres">
      <dgm:prSet presAssocID="{89ACC83B-BC87-4C21-94A4-EA4DA3E73B23}" presName="hierRoot2" presStyleCnt="0">
        <dgm:presLayoutVars>
          <dgm:hierBranch val="init"/>
        </dgm:presLayoutVars>
      </dgm:prSet>
      <dgm:spPr/>
    </dgm:pt>
    <dgm:pt modelId="{8FBE781E-54E7-4936-9A34-F8D3701F967D}" type="pres">
      <dgm:prSet presAssocID="{89ACC83B-BC87-4C21-94A4-EA4DA3E73B23}" presName="rootComposite" presStyleCnt="0"/>
      <dgm:spPr/>
    </dgm:pt>
    <dgm:pt modelId="{6C00EF95-E793-4E30-BD5F-9A58032F507A}" type="pres">
      <dgm:prSet presAssocID="{89ACC83B-BC87-4C21-94A4-EA4DA3E73B23}" presName="rootText" presStyleLbl="node4" presStyleIdx="4" presStyleCnt="7" custScaleX="134815" custScaleY="220869" custLinFactNeighborX="841" custLinFactNeighborY="8167">
        <dgm:presLayoutVars>
          <dgm:chPref val="3"/>
        </dgm:presLayoutVars>
      </dgm:prSet>
      <dgm:spPr/>
      <dgm:t>
        <a:bodyPr/>
        <a:lstStyle/>
        <a:p>
          <a:endParaRPr lang="ru-RU"/>
        </a:p>
      </dgm:t>
    </dgm:pt>
    <dgm:pt modelId="{8F5D81D3-877F-494F-9EE2-F1257896D4DD}" type="pres">
      <dgm:prSet presAssocID="{89ACC83B-BC87-4C21-94A4-EA4DA3E73B23}" presName="rootConnector" presStyleLbl="node4" presStyleIdx="4" presStyleCnt="7"/>
      <dgm:spPr/>
      <dgm:t>
        <a:bodyPr/>
        <a:lstStyle/>
        <a:p>
          <a:endParaRPr lang="ru-RU"/>
        </a:p>
      </dgm:t>
    </dgm:pt>
    <dgm:pt modelId="{24FA5271-F3BB-4176-B088-1786B29A6F76}" type="pres">
      <dgm:prSet presAssocID="{89ACC83B-BC87-4C21-94A4-EA4DA3E73B23}" presName="hierChild4" presStyleCnt="0"/>
      <dgm:spPr/>
    </dgm:pt>
    <dgm:pt modelId="{92BA8163-B09E-40EB-87B0-AF76888F4F2C}" type="pres">
      <dgm:prSet presAssocID="{89ACC83B-BC87-4C21-94A4-EA4DA3E73B23}" presName="hierChild5" presStyleCnt="0"/>
      <dgm:spPr/>
    </dgm:pt>
    <dgm:pt modelId="{A63A2AAE-B0A0-4214-BEC3-12F299E9DDA7}" type="pres">
      <dgm:prSet presAssocID="{311C5E2B-7DB3-4BE7-AD41-4D0687E89F29}" presName="Name37" presStyleLbl="parChTrans1D4" presStyleIdx="5" presStyleCnt="7"/>
      <dgm:spPr/>
      <dgm:t>
        <a:bodyPr/>
        <a:lstStyle/>
        <a:p>
          <a:endParaRPr lang="ru-RU"/>
        </a:p>
      </dgm:t>
    </dgm:pt>
    <dgm:pt modelId="{FE1AEADA-AF26-420D-8AAC-4CAE8FCBE7DC}" type="pres">
      <dgm:prSet presAssocID="{ECC775A9-4334-45A2-8F51-2A469EB0FBB0}" presName="hierRoot2" presStyleCnt="0">
        <dgm:presLayoutVars>
          <dgm:hierBranch val="init"/>
        </dgm:presLayoutVars>
      </dgm:prSet>
      <dgm:spPr/>
    </dgm:pt>
    <dgm:pt modelId="{3D03733A-E9EE-49EB-8A75-855E7D703ACD}" type="pres">
      <dgm:prSet presAssocID="{ECC775A9-4334-45A2-8F51-2A469EB0FBB0}" presName="rootComposite" presStyleCnt="0"/>
      <dgm:spPr/>
    </dgm:pt>
    <dgm:pt modelId="{9F1957F4-BC04-4592-928A-929AB16156C6}" type="pres">
      <dgm:prSet presAssocID="{ECC775A9-4334-45A2-8F51-2A469EB0FBB0}" presName="rootText" presStyleLbl="node4" presStyleIdx="5" presStyleCnt="7" custScaleX="143511" custScaleY="303050">
        <dgm:presLayoutVars>
          <dgm:chPref val="3"/>
        </dgm:presLayoutVars>
      </dgm:prSet>
      <dgm:spPr/>
      <dgm:t>
        <a:bodyPr/>
        <a:lstStyle/>
        <a:p>
          <a:endParaRPr lang="ru-RU"/>
        </a:p>
      </dgm:t>
    </dgm:pt>
    <dgm:pt modelId="{FFBE188B-8551-49D9-89AE-87EB5FC5C0B6}" type="pres">
      <dgm:prSet presAssocID="{ECC775A9-4334-45A2-8F51-2A469EB0FBB0}" presName="rootConnector" presStyleLbl="node4" presStyleIdx="5" presStyleCnt="7"/>
      <dgm:spPr/>
      <dgm:t>
        <a:bodyPr/>
        <a:lstStyle/>
        <a:p>
          <a:endParaRPr lang="ru-RU"/>
        </a:p>
      </dgm:t>
    </dgm:pt>
    <dgm:pt modelId="{6DF92AEF-8CDB-4693-9D96-55F06638315A}" type="pres">
      <dgm:prSet presAssocID="{ECC775A9-4334-45A2-8F51-2A469EB0FBB0}" presName="hierChild4" presStyleCnt="0"/>
      <dgm:spPr/>
    </dgm:pt>
    <dgm:pt modelId="{2572E646-ABF0-464C-899A-CD241C5A38EC}" type="pres">
      <dgm:prSet presAssocID="{ECC775A9-4334-45A2-8F51-2A469EB0FBB0}" presName="hierChild5" presStyleCnt="0"/>
      <dgm:spPr/>
    </dgm:pt>
    <dgm:pt modelId="{A0F0C135-F940-47CB-8E7E-EE1CA7AF1777}" type="pres">
      <dgm:prSet presAssocID="{DD9CDA21-FE4B-4BB9-87DC-74942C24CF6D}" presName="hierChild5" presStyleCnt="0"/>
      <dgm:spPr/>
    </dgm:pt>
    <dgm:pt modelId="{388B24D2-0E42-438E-9FE1-E1CA68D2A064}" type="pres">
      <dgm:prSet presAssocID="{8C3B7045-DF03-4B62-978A-3BD2C9CC8BDA}" presName="hierChild5" presStyleCnt="0"/>
      <dgm:spPr/>
    </dgm:pt>
    <dgm:pt modelId="{506AC77A-19E8-4E6D-8D1F-6E05DA9A7C21}" type="pres">
      <dgm:prSet presAssocID="{C09CB3B9-09F4-4469-B520-638E09791BCB}" presName="Name37" presStyleLbl="parChTrans1D2" presStyleIdx="1" presStyleCnt="2"/>
      <dgm:spPr/>
      <dgm:t>
        <a:bodyPr/>
        <a:lstStyle/>
        <a:p>
          <a:endParaRPr lang="ru-RU"/>
        </a:p>
      </dgm:t>
    </dgm:pt>
    <dgm:pt modelId="{49503F23-879C-4D5E-995A-FBD8A2BC2E27}" type="pres">
      <dgm:prSet presAssocID="{96E636CF-6635-43AF-A978-E8DFE322BA4F}" presName="hierRoot2" presStyleCnt="0">
        <dgm:presLayoutVars>
          <dgm:hierBranch val="init"/>
        </dgm:presLayoutVars>
      </dgm:prSet>
      <dgm:spPr/>
    </dgm:pt>
    <dgm:pt modelId="{D25E56C8-EA4D-4316-9071-B8DD97CA51CA}" type="pres">
      <dgm:prSet presAssocID="{96E636CF-6635-43AF-A978-E8DFE322BA4F}" presName="rootComposite" presStyleCnt="0"/>
      <dgm:spPr/>
    </dgm:pt>
    <dgm:pt modelId="{14289600-4A96-4D4A-8A32-BD296B140195}" type="pres">
      <dgm:prSet presAssocID="{96E636CF-6635-43AF-A978-E8DFE322BA4F}" presName="rootText" presStyleLbl="node2" presStyleIdx="1" presStyleCnt="2" custLinFactNeighborX="1264" custLinFactNeighborY="-1815">
        <dgm:presLayoutVars>
          <dgm:chPref val="3"/>
        </dgm:presLayoutVars>
      </dgm:prSet>
      <dgm:spPr/>
      <dgm:t>
        <a:bodyPr/>
        <a:lstStyle/>
        <a:p>
          <a:endParaRPr lang="ru-RU"/>
        </a:p>
      </dgm:t>
    </dgm:pt>
    <dgm:pt modelId="{E43FD884-AB72-4D05-AC98-70EC29974B87}" type="pres">
      <dgm:prSet presAssocID="{96E636CF-6635-43AF-A978-E8DFE322BA4F}" presName="rootConnector" presStyleLbl="node2" presStyleIdx="1" presStyleCnt="2"/>
      <dgm:spPr/>
      <dgm:t>
        <a:bodyPr/>
        <a:lstStyle/>
        <a:p>
          <a:endParaRPr lang="ru-RU"/>
        </a:p>
      </dgm:t>
    </dgm:pt>
    <dgm:pt modelId="{5E6CFF4B-E39C-481B-AE9A-58DDFDC247DA}" type="pres">
      <dgm:prSet presAssocID="{96E636CF-6635-43AF-A978-E8DFE322BA4F}" presName="hierChild4" presStyleCnt="0"/>
      <dgm:spPr/>
    </dgm:pt>
    <dgm:pt modelId="{1EB2A611-507B-41FE-824D-96C1AFE4A237}" type="pres">
      <dgm:prSet presAssocID="{4C805680-7B89-4F70-98A6-E00837457A3B}" presName="Name37" presStyleLbl="parChTrans1D3" presStyleIdx="2" presStyleCnt="3"/>
      <dgm:spPr/>
      <dgm:t>
        <a:bodyPr/>
        <a:lstStyle/>
        <a:p>
          <a:endParaRPr lang="ru-RU"/>
        </a:p>
      </dgm:t>
    </dgm:pt>
    <dgm:pt modelId="{637B863F-46BB-4E86-BC90-CADA9451F7B9}" type="pres">
      <dgm:prSet presAssocID="{D117FC7C-E9D0-4D5D-B307-72B29762B992}" presName="hierRoot2" presStyleCnt="0">
        <dgm:presLayoutVars>
          <dgm:hierBranch val="init"/>
        </dgm:presLayoutVars>
      </dgm:prSet>
      <dgm:spPr/>
    </dgm:pt>
    <dgm:pt modelId="{35D0FBCF-6C1A-4394-8A12-CA2A5DA8D0C8}" type="pres">
      <dgm:prSet presAssocID="{D117FC7C-E9D0-4D5D-B307-72B29762B992}" presName="rootComposite" presStyleCnt="0"/>
      <dgm:spPr/>
    </dgm:pt>
    <dgm:pt modelId="{3BC882D1-5D8A-4088-8837-FE9D0FDD0491}" type="pres">
      <dgm:prSet presAssocID="{D117FC7C-E9D0-4D5D-B307-72B29762B992}" presName="rootText" presStyleLbl="node3" presStyleIdx="2" presStyleCnt="3" custScaleX="194633" custLinFactNeighborX="2736" custLinFactNeighborY="26448">
        <dgm:presLayoutVars>
          <dgm:chPref val="3"/>
        </dgm:presLayoutVars>
      </dgm:prSet>
      <dgm:spPr/>
      <dgm:t>
        <a:bodyPr/>
        <a:lstStyle/>
        <a:p>
          <a:endParaRPr lang="ru-RU"/>
        </a:p>
      </dgm:t>
    </dgm:pt>
    <dgm:pt modelId="{D018BD6A-B293-407B-BB5D-91518862EA78}" type="pres">
      <dgm:prSet presAssocID="{D117FC7C-E9D0-4D5D-B307-72B29762B992}" presName="rootConnector" presStyleLbl="node3" presStyleIdx="2" presStyleCnt="3"/>
      <dgm:spPr/>
      <dgm:t>
        <a:bodyPr/>
        <a:lstStyle/>
        <a:p>
          <a:endParaRPr lang="ru-RU"/>
        </a:p>
      </dgm:t>
    </dgm:pt>
    <dgm:pt modelId="{4DD8716C-DC24-4C05-AA26-980EE67C4D94}" type="pres">
      <dgm:prSet presAssocID="{D117FC7C-E9D0-4D5D-B307-72B29762B992}" presName="hierChild4" presStyleCnt="0"/>
      <dgm:spPr/>
    </dgm:pt>
    <dgm:pt modelId="{49DED7C3-8922-490B-838C-3F372EE9E7D9}" type="pres">
      <dgm:prSet presAssocID="{D378F744-8DB3-4213-B9C5-C666C901A1B5}" presName="Name37" presStyleLbl="parChTrans1D4" presStyleIdx="6" presStyleCnt="7"/>
      <dgm:spPr/>
      <dgm:t>
        <a:bodyPr/>
        <a:lstStyle/>
        <a:p>
          <a:endParaRPr lang="ru-RU"/>
        </a:p>
      </dgm:t>
    </dgm:pt>
    <dgm:pt modelId="{6A16E730-72D1-4107-AC20-5DF1431D00DD}" type="pres">
      <dgm:prSet presAssocID="{181E0352-2AA2-49F2-ABA0-4EE44E19D287}" presName="hierRoot2" presStyleCnt="0">
        <dgm:presLayoutVars>
          <dgm:hierBranch val="init"/>
        </dgm:presLayoutVars>
      </dgm:prSet>
      <dgm:spPr/>
    </dgm:pt>
    <dgm:pt modelId="{79D6F312-F9A2-4F7D-ABA7-BF408C8DF8F9}" type="pres">
      <dgm:prSet presAssocID="{181E0352-2AA2-49F2-ABA0-4EE44E19D287}" presName="rootComposite" presStyleCnt="0"/>
      <dgm:spPr/>
    </dgm:pt>
    <dgm:pt modelId="{F3E92ABF-8603-4ED6-8E99-8F2DA8EFD723}" type="pres">
      <dgm:prSet presAssocID="{181E0352-2AA2-49F2-ABA0-4EE44E19D287}" presName="rootText" presStyleLbl="node4" presStyleIdx="6" presStyleCnt="7" custLinFactNeighborX="-12843" custLinFactNeighborY="16341">
        <dgm:presLayoutVars>
          <dgm:chPref val="3"/>
        </dgm:presLayoutVars>
      </dgm:prSet>
      <dgm:spPr/>
      <dgm:t>
        <a:bodyPr/>
        <a:lstStyle/>
        <a:p>
          <a:endParaRPr lang="ru-RU"/>
        </a:p>
      </dgm:t>
    </dgm:pt>
    <dgm:pt modelId="{06786DCB-0DFE-46F2-8EBF-3C07D3B36499}" type="pres">
      <dgm:prSet presAssocID="{181E0352-2AA2-49F2-ABA0-4EE44E19D287}" presName="rootConnector" presStyleLbl="node4" presStyleIdx="6" presStyleCnt="7"/>
      <dgm:spPr/>
      <dgm:t>
        <a:bodyPr/>
        <a:lstStyle/>
        <a:p>
          <a:endParaRPr lang="ru-RU"/>
        </a:p>
      </dgm:t>
    </dgm:pt>
    <dgm:pt modelId="{2BD1DA3F-42D3-4DF8-8E22-C1337AEE48C3}" type="pres">
      <dgm:prSet presAssocID="{181E0352-2AA2-49F2-ABA0-4EE44E19D287}" presName="hierChild4" presStyleCnt="0"/>
      <dgm:spPr/>
    </dgm:pt>
    <dgm:pt modelId="{1442F548-A722-4FFC-8C57-5CD21F75ABA6}" type="pres">
      <dgm:prSet presAssocID="{181E0352-2AA2-49F2-ABA0-4EE44E19D287}" presName="hierChild5" presStyleCnt="0"/>
      <dgm:spPr/>
    </dgm:pt>
    <dgm:pt modelId="{6721FA56-F2F1-4B35-A3B9-DC72F486FB21}" type="pres">
      <dgm:prSet presAssocID="{D117FC7C-E9D0-4D5D-B307-72B29762B992}" presName="hierChild5" presStyleCnt="0"/>
      <dgm:spPr/>
    </dgm:pt>
    <dgm:pt modelId="{96C7C94B-BD11-4A60-B079-6B3DDEEA2752}" type="pres">
      <dgm:prSet presAssocID="{96E636CF-6635-43AF-A978-E8DFE322BA4F}" presName="hierChild5" presStyleCnt="0"/>
      <dgm:spPr/>
    </dgm:pt>
    <dgm:pt modelId="{3D60D683-555C-42C0-8670-E95BCAD40266}" type="pres">
      <dgm:prSet presAssocID="{6FD2F998-3C33-4D2B-87C0-68AAE9B79B99}" presName="hierChild3" presStyleCnt="0"/>
      <dgm:spPr/>
    </dgm:pt>
  </dgm:ptLst>
  <dgm:cxnLst>
    <dgm:cxn modelId="{3EB0DE52-C0F1-449F-BB81-4246FE20A786}" type="presOf" srcId="{DBF3803A-71E4-4494-A27C-4062D62246E1}" destId="{F6892DF3-6297-47A1-BD6D-718F68CAF45F}" srcOrd="0" destOrd="0" presId="urn:microsoft.com/office/officeart/2005/8/layout/orgChart1"/>
    <dgm:cxn modelId="{895CCD49-47C9-4C36-BAC2-A6FC9C262917}" type="presOf" srcId="{B3CFDD66-9247-43A3-B464-7E1DFF6894AE}" destId="{2E092C55-3B66-4179-B3C5-2E6D1866B593}" srcOrd="0" destOrd="0" presId="urn:microsoft.com/office/officeart/2005/8/layout/orgChart1"/>
    <dgm:cxn modelId="{5FDDDB03-AE57-4A5D-B5B9-06F76C580527}" type="presOf" srcId="{6FD2F998-3C33-4D2B-87C0-68AAE9B79B99}" destId="{D103FF1B-AE02-40FC-9C75-4B43F625EF97}" srcOrd="0" destOrd="0" presId="urn:microsoft.com/office/officeart/2005/8/layout/orgChart1"/>
    <dgm:cxn modelId="{203E83A0-D995-493F-94D5-795EB973002F}" srcId="{DD9CDA21-FE4B-4BB9-87DC-74942C24CF6D}" destId="{ECC775A9-4334-45A2-8F51-2A469EB0FBB0}" srcOrd="1" destOrd="0" parTransId="{311C5E2B-7DB3-4BE7-AD41-4D0687E89F29}" sibTransId="{A436B77E-FC1F-4954-9A77-B8123C4B9B42}"/>
    <dgm:cxn modelId="{4B38B5DC-B3A2-4994-9A36-5D7220981E99}" type="presOf" srcId="{8EDB607B-6B66-4DB6-825B-09FC2FB717E1}" destId="{6FDAB218-C8D3-4592-96E7-CC2641B1BCA8}" srcOrd="0" destOrd="0" presId="urn:microsoft.com/office/officeart/2005/8/layout/orgChart1"/>
    <dgm:cxn modelId="{791B906D-84AB-4B49-B0F5-1CDB37790EEC}" srcId="{6FD2F998-3C33-4D2B-87C0-68AAE9B79B99}" destId="{96E636CF-6635-43AF-A978-E8DFE322BA4F}" srcOrd="1" destOrd="0" parTransId="{C09CB3B9-09F4-4469-B520-638E09791BCB}" sibTransId="{672AB583-13D2-406F-A899-D27821E0D5D7}"/>
    <dgm:cxn modelId="{979A34A6-C840-40E7-BACF-0EBA16E85594}" type="presOf" srcId="{6FD2F998-3C33-4D2B-87C0-68AAE9B79B99}" destId="{8A921F74-CAA6-48C5-A3D2-6A99DCF5D457}" srcOrd="1" destOrd="0" presId="urn:microsoft.com/office/officeart/2005/8/layout/orgChart1"/>
    <dgm:cxn modelId="{19051378-F85F-4EBC-BA9C-AC204AB77575}" type="presOf" srcId="{DD9CDA21-FE4B-4BB9-87DC-74942C24CF6D}" destId="{16585F8B-0CF5-42B7-9515-CED866003AB5}" srcOrd="0" destOrd="0" presId="urn:microsoft.com/office/officeart/2005/8/layout/orgChart1"/>
    <dgm:cxn modelId="{233ABDE6-AD38-4D69-96D4-9B0640938814}" srcId="{DD9CDA21-FE4B-4BB9-87DC-74942C24CF6D}" destId="{89ACC83B-BC87-4C21-94A4-EA4DA3E73B23}" srcOrd="0" destOrd="0" parTransId="{728BE236-A41D-4361-BC75-2775E4BFB5DE}" sibTransId="{E9F30CD9-8AD9-43B2-91B7-6B1BEF3D7663}"/>
    <dgm:cxn modelId="{178AEE48-04BE-41F4-A8EC-571E82FE09F0}" type="presOf" srcId="{E6D330B7-6A6F-45F7-A022-008B22449E93}" destId="{338B73C9-65C7-49E8-819B-03628585D0CB}" srcOrd="0" destOrd="0" presId="urn:microsoft.com/office/officeart/2005/8/layout/orgChart1"/>
    <dgm:cxn modelId="{E6CF42A5-BB45-4C88-B592-F27320188BCD}" type="presOf" srcId="{B841450E-092A-4A83-ACBE-D647CC8210AD}" destId="{543B6F88-3BD0-4A1C-A124-D1A4DB26ADB6}" srcOrd="1" destOrd="0" presId="urn:microsoft.com/office/officeart/2005/8/layout/orgChart1"/>
    <dgm:cxn modelId="{CE87E3BF-5011-4B7D-9A35-2E22BD978D80}" type="presOf" srcId="{7FAD46D7-359C-4901-99CD-701365B66943}" destId="{66E11B4C-19E1-4FF0-9A83-9AA942A8DFAB}" srcOrd="0" destOrd="0" presId="urn:microsoft.com/office/officeart/2005/8/layout/orgChart1"/>
    <dgm:cxn modelId="{48AB36C1-1DC4-46AC-8D8F-26FEB769C24B}" srcId="{7FAD46D7-359C-4901-99CD-701365B66943}" destId="{B841450E-092A-4A83-ACBE-D647CC8210AD}" srcOrd="1" destOrd="0" parTransId="{E6D330B7-6A6F-45F7-A022-008B22449E93}" sibTransId="{5DA69BDA-B77A-4EE0-BE9A-CC6F2D0DE4EB}"/>
    <dgm:cxn modelId="{EA3D499F-B169-4554-8FF1-80C4DE207CB5}" srcId="{C071FA21-7C7F-4E82-906A-968B15605220}" destId="{8AB96F51-393E-4CA7-8CF2-FD88806BD182}" srcOrd="1" destOrd="0" parTransId="{CD2C46DC-C8FF-46E9-84A9-2BC0DA9B9C4F}" sibTransId="{418F504F-7294-442A-BCCB-F94FECCE3B38}"/>
    <dgm:cxn modelId="{0993293E-C5DE-4A45-8829-EB7F7E922898}" type="presOf" srcId="{8AB96F51-393E-4CA7-8CF2-FD88806BD182}" destId="{0CB1E81B-14D2-4259-A01B-D4C5B5D48CCD}" srcOrd="1" destOrd="0" presId="urn:microsoft.com/office/officeart/2005/8/layout/orgChart1"/>
    <dgm:cxn modelId="{76871953-CC08-4442-9C53-7CF0FABF1FB3}" srcId="{C071FA21-7C7F-4E82-906A-968B15605220}" destId="{B3CFDD66-9247-43A3-B464-7E1DFF6894AE}" srcOrd="0" destOrd="0" parTransId="{A483D480-8F00-4BE3-9C3E-2633224FFA38}" sibTransId="{59898483-7182-4B33-A8E8-2D050E544D36}"/>
    <dgm:cxn modelId="{103B4730-E32B-44F0-8B0B-64DBC35647F0}" type="presOf" srcId="{D117FC7C-E9D0-4D5D-B307-72B29762B992}" destId="{3BC882D1-5D8A-4088-8837-FE9D0FDD0491}" srcOrd="0" destOrd="0" presId="urn:microsoft.com/office/officeart/2005/8/layout/orgChart1"/>
    <dgm:cxn modelId="{62D7B28D-743F-421B-9E96-B808A7C0B228}" type="presOf" srcId="{181E0352-2AA2-49F2-ABA0-4EE44E19D287}" destId="{F3E92ABF-8603-4ED6-8E99-8F2DA8EFD723}" srcOrd="0" destOrd="0" presId="urn:microsoft.com/office/officeart/2005/8/layout/orgChart1"/>
    <dgm:cxn modelId="{A177E9F3-9A1A-4CB4-A721-1A561DB37FD1}" type="presOf" srcId="{D117FC7C-E9D0-4D5D-B307-72B29762B992}" destId="{D018BD6A-B293-407B-BB5D-91518862EA78}" srcOrd="1" destOrd="0" presId="urn:microsoft.com/office/officeart/2005/8/layout/orgChart1"/>
    <dgm:cxn modelId="{951ED6EE-0692-47BE-846C-D9D783946E15}" type="presOf" srcId="{B841450E-092A-4A83-ACBE-D647CC8210AD}" destId="{D44783EE-FA4A-4F29-8694-1DEC0A961F8B}" srcOrd="0" destOrd="0" presId="urn:microsoft.com/office/officeart/2005/8/layout/orgChart1"/>
    <dgm:cxn modelId="{BCA175AF-58D8-4CF0-B331-1CFD0BE77685}" type="presOf" srcId="{C071FA21-7C7F-4E82-906A-968B15605220}" destId="{8255B261-E679-417E-B354-8C6A75CC50E1}" srcOrd="1" destOrd="0" presId="urn:microsoft.com/office/officeart/2005/8/layout/orgChart1"/>
    <dgm:cxn modelId="{77638B87-0AC0-4AA5-9FE9-418FF50946A7}" type="presOf" srcId="{89ACC83B-BC87-4C21-94A4-EA4DA3E73B23}" destId="{8F5D81D3-877F-494F-9EE2-F1257896D4DD}" srcOrd="1" destOrd="0" presId="urn:microsoft.com/office/officeart/2005/8/layout/orgChart1"/>
    <dgm:cxn modelId="{8ACF0694-3859-47ED-A116-65F80E128CBF}" type="presOf" srcId="{A483D480-8F00-4BE3-9C3E-2633224FFA38}" destId="{EFA7A499-EA80-495A-A85B-A04158106020}" srcOrd="0" destOrd="0" presId="urn:microsoft.com/office/officeart/2005/8/layout/orgChart1"/>
    <dgm:cxn modelId="{F94721DA-A682-4EF2-9AEB-90F35E365F0F}" type="presOf" srcId="{DD9CDA21-FE4B-4BB9-87DC-74942C24CF6D}" destId="{7E3FD935-D802-471F-86AE-ACF77EC2829F}" srcOrd="1" destOrd="0" presId="urn:microsoft.com/office/officeart/2005/8/layout/orgChart1"/>
    <dgm:cxn modelId="{DFFA1159-A084-4FC1-BE6F-1B8B1EDF7813}" type="presOf" srcId="{728BE236-A41D-4361-BC75-2775E4BFB5DE}" destId="{C1D7B575-8FE0-4FEE-BF46-C067291552FE}" srcOrd="0" destOrd="0" presId="urn:microsoft.com/office/officeart/2005/8/layout/orgChart1"/>
    <dgm:cxn modelId="{B569C404-E8ED-4420-BAB2-393BF019B03C}" type="presOf" srcId="{C09CB3B9-09F4-4469-B520-638E09791BCB}" destId="{506AC77A-19E8-4E6D-8D1F-6E05DA9A7C21}" srcOrd="0" destOrd="0" presId="urn:microsoft.com/office/officeart/2005/8/layout/orgChart1"/>
    <dgm:cxn modelId="{9BBA811B-3043-4D2F-9AF2-9B0F6F8292ED}" type="presOf" srcId="{8C3B7045-DF03-4B62-978A-3BD2C9CC8BDA}" destId="{D465B96B-797F-4197-9005-F24A9160FE69}" srcOrd="1" destOrd="0" presId="urn:microsoft.com/office/officeart/2005/8/layout/orgChart1"/>
    <dgm:cxn modelId="{7C4137BC-C286-440A-A67C-43532C6344B1}" srcId="{D117FC7C-E9D0-4D5D-B307-72B29762B992}" destId="{181E0352-2AA2-49F2-ABA0-4EE44E19D287}" srcOrd="0" destOrd="0" parTransId="{D378F744-8DB3-4213-B9C5-C666C901A1B5}" sibTransId="{3C327D91-14C9-4327-9D01-F91964A3EEF0}"/>
    <dgm:cxn modelId="{17BF1D92-2620-4254-B0DC-A663E013ADCA}" type="presOf" srcId="{ECC775A9-4334-45A2-8F51-2A469EB0FBB0}" destId="{9F1957F4-BC04-4592-928A-929AB16156C6}" srcOrd="0" destOrd="0" presId="urn:microsoft.com/office/officeart/2005/8/layout/orgChart1"/>
    <dgm:cxn modelId="{9395EBB5-3E19-400A-9450-3CB9B71DD000}" type="presOf" srcId="{7FAD46D7-359C-4901-99CD-701365B66943}" destId="{4687F600-21F0-41E5-B9FD-7EC98244EEBB}" srcOrd="1" destOrd="0" presId="urn:microsoft.com/office/officeart/2005/8/layout/orgChart1"/>
    <dgm:cxn modelId="{2CAF565F-CEA7-4FD1-97FD-F435F825FC16}" type="presOf" srcId="{96E636CF-6635-43AF-A978-E8DFE322BA4F}" destId="{E43FD884-AB72-4D05-AC98-70EC29974B87}" srcOrd="1" destOrd="0" presId="urn:microsoft.com/office/officeart/2005/8/layout/orgChart1"/>
    <dgm:cxn modelId="{9608BD61-BB8B-4B0D-B4CE-B88695293F75}" type="presOf" srcId="{ECC775A9-4334-45A2-8F51-2A469EB0FBB0}" destId="{FFBE188B-8551-49D9-89AE-87EB5FC5C0B6}" srcOrd="1" destOrd="0" presId="urn:microsoft.com/office/officeart/2005/8/layout/orgChart1"/>
    <dgm:cxn modelId="{0D8B2FCE-1FC5-40A4-8EE9-72CB2381D8C2}" type="presOf" srcId="{B3CFDD66-9247-43A3-B464-7E1DFF6894AE}" destId="{321E9ADF-C2D9-49B9-BA5E-06D9591B538B}" srcOrd="1" destOrd="0" presId="urn:microsoft.com/office/officeart/2005/8/layout/orgChart1"/>
    <dgm:cxn modelId="{C0E87BC3-8B3C-46A0-9FC8-B6044D800E9E}" type="presOf" srcId="{89ACC83B-BC87-4C21-94A4-EA4DA3E73B23}" destId="{6C00EF95-E793-4E30-BD5F-9A58032F507A}" srcOrd="0" destOrd="0" presId="urn:microsoft.com/office/officeart/2005/8/layout/orgChart1"/>
    <dgm:cxn modelId="{DDE2A824-84A2-47D9-A14B-6EBA5CB340D2}" type="presOf" srcId="{29CA8CAD-278B-4018-A688-7F996D852EA1}" destId="{56B32969-6047-48FC-8B4D-69C8C7433297}" srcOrd="0" destOrd="0" presId="urn:microsoft.com/office/officeart/2005/8/layout/orgChart1"/>
    <dgm:cxn modelId="{BEB0DFF9-258B-46BC-981C-BD8C5A2C02FD}" type="presOf" srcId="{96E636CF-6635-43AF-A978-E8DFE322BA4F}" destId="{14289600-4A96-4D4A-8A32-BD296B140195}" srcOrd="0" destOrd="0" presId="urn:microsoft.com/office/officeart/2005/8/layout/orgChart1"/>
    <dgm:cxn modelId="{3A3BA939-3CDB-4751-9D9E-4DA439F4A4F2}" srcId="{8C3B7045-DF03-4B62-978A-3BD2C9CC8BDA}" destId="{7FAD46D7-359C-4901-99CD-701365B66943}" srcOrd="0" destOrd="0" parTransId="{8EDB607B-6B66-4DB6-825B-09FC2FB717E1}" sibTransId="{2C9E16BC-8F8E-4C18-8EA8-7D4FD932F828}"/>
    <dgm:cxn modelId="{D8ED50CB-A4C8-4524-9969-37CD0B75574D}" type="presOf" srcId="{44EE6AFE-0CD7-4C4E-B317-9F1FEF0DDD8A}" destId="{FC1DC5CC-F6F4-4954-8622-13427DF7E927}" srcOrd="0" destOrd="0" presId="urn:microsoft.com/office/officeart/2005/8/layout/orgChart1"/>
    <dgm:cxn modelId="{9F509BBC-9B95-4366-8C4A-E382D0027A35}" type="presOf" srcId="{CD2C46DC-C8FF-46E9-84A9-2BC0DA9B9C4F}" destId="{71ADC35C-F0BC-4226-AB2B-CF4B48A44CD2}" srcOrd="0" destOrd="0" presId="urn:microsoft.com/office/officeart/2005/8/layout/orgChart1"/>
    <dgm:cxn modelId="{898CEC9A-EF78-4E64-8E3E-9ACD869633AD}" srcId="{6FD2F998-3C33-4D2B-87C0-68AAE9B79B99}" destId="{8C3B7045-DF03-4B62-978A-3BD2C9CC8BDA}" srcOrd="0" destOrd="0" parTransId="{8403CE5B-0357-4F7C-ACCA-96B314126E22}" sibTransId="{CED3DF46-E04F-406C-BDB7-12BDAE1DAA30}"/>
    <dgm:cxn modelId="{A0E57F05-236F-4A06-82C9-8590B57DB2A5}" type="presOf" srcId="{D378F744-8DB3-4213-B9C5-C666C901A1B5}" destId="{49DED7C3-8922-490B-838C-3F372EE9E7D9}" srcOrd="0" destOrd="0" presId="urn:microsoft.com/office/officeart/2005/8/layout/orgChart1"/>
    <dgm:cxn modelId="{CD92C6F2-B21C-4E77-B19F-17023ED939A8}" type="presOf" srcId="{181E0352-2AA2-49F2-ABA0-4EE44E19D287}" destId="{06786DCB-0DFE-46F2-8EBF-3C07D3B36499}" srcOrd="1" destOrd="0" presId="urn:microsoft.com/office/officeart/2005/8/layout/orgChart1"/>
    <dgm:cxn modelId="{A00148A9-F72F-49AB-8B6C-ABCF016D837E}" type="presOf" srcId="{8403CE5B-0357-4F7C-ACCA-96B314126E22}" destId="{F3AB245F-CE03-4145-87E9-8C319AAD71F3}" srcOrd="0" destOrd="0" presId="urn:microsoft.com/office/officeart/2005/8/layout/orgChart1"/>
    <dgm:cxn modelId="{0B723808-A17D-4837-9DC5-C38AD03EE9AF}" type="presOf" srcId="{311C5E2B-7DB3-4BE7-AD41-4D0687E89F29}" destId="{A63A2AAE-B0A0-4214-BEC3-12F299E9DDA7}" srcOrd="0" destOrd="0" presId="urn:microsoft.com/office/officeart/2005/8/layout/orgChart1"/>
    <dgm:cxn modelId="{D89F1951-613F-43BE-8FF7-C49D1AFEF00C}" type="presOf" srcId="{C071FA21-7C7F-4E82-906A-968B15605220}" destId="{5358D234-20FC-45F4-8D28-7519E586B101}" srcOrd="0" destOrd="0" presId="urn:microsoft.com/office/officeart/2005/8/layout/orgChart1"/>
    <dgm:cxn modelId="{F86AA27E-BE5F-4DAF-ADAB-B2C8BA1C3126}" type="presOf" srcId="{4C805680-7B89-4F70-98A6-E00837457A3B}" destId="{1EB2A611-507B-41FE-824D-96C1AFE4A237}" srcOrd="0" destOrd="0" presId="urn:microsoft.com/office/officeart/2005/8/layout/orgChart1"/>
    <dgm:cxn modelId="{BFC0F6D0-9219-44C0-8D3D-442B27E5FB14}" type="presOf" srcId="{8AB96F51-393E-4CA7-8CF2-FD88806BD182}" destId="{BCFB5D30-7587-4BF1-93F5-637EE901D94B}" srcOrd="0" destOrd="0" presId="urn:microsoft.com/office/officeart/2005/8/layout/orgChart1"/>
    <dgm:cxn modelId="{4BA9490B-1133-4E99-9829-62FA956B69DE}" srcId="{29CA8CAD-278B-4018-A688-7F996D852EA1}" destId="{6FD2F998-3C33-4D2B-87C0-68AAE9B79B99}" srcOrd="0" destOrd="0" parTransId="{DF137D46-112A-457F-9CC7-D7D632C3445A}" sibTransId="{6E0891B3-25A6-4F23-8912-4D7390F74907}"/>
    <dgm:cxn modelId="{F97588D3-47B3-4DB4-A449-BC708FAAE395}" type="presOf" srcId="{8C3B7045-DF03-4B62-978A-3BD2C9CC8BDA}" destId="{616694E6-5FB0-420B-9785-058398A7F2BA}" srcOrd="0" destOrd="0" presId="urn:microsoft.com/office/officeart/2005/8/layout/orgChart1"/>
    <dgm:cxn modelId="{1B862085-738D-4A8B-8986-CCDB63932387}" srcId="{96E636CF-6635-43AF-A978-E8DFE322BA4F}" destId="{D117FC7C-E9D0-4D5D-B307-72B29762B992}" srcOrd="0" destOrd="0" parTransId="{4C805680-7B89-4F70-98A6-E00837457A3B}" sibTransId="{4936FB4D-1F6E-42B4-94DC-F6F9962308A3}"/>
    <dgm:cxn modelId="{DCFD9F0C-4C1E-4884-9153-555A48D1766C}" srcId="{8C3B7045-DF03-4B62-978A-3BD2C9CC8BDA}" destId="{DD9CDA21-FE4B-4BB9-87DC-74942C24CF6D}" srcOrd="1" destOrd="0" parTransId="{DBF3803A-71E4-4494-A27C-4062D62246E1}" sibTransId="{4D59D91F-742C-44DC-95A3-4CB4290D7EE7}"/>
    <dgm:cxn modelId="{1DCCD53F-E7D2-472E-BFAD-6FBCBBA53F03}" srcId="{7FAD46D7-359C-4901-99CD-701365B66943}" destId="{C071FA21-7C7F-4E82-906A-968B15605220}" srcOrd="0" destOrd="0" parTransId="{44EE6AFE-0CD7-4C4E-B317-9F1FEF0DDD8A}" sibTransId="{7D1DAC4D-13B7-4E8C-81F2-C399B80A3BA2}"/>
    <dgm:cxn modelId="{02E7C35F-D631-43D9-9019-8FE90D25887E}" type="presParOf" srcId="{56B32969-6047-48FC-8B4D-69C8C7433297}" destId="{B8F6B000-50BC-43CB-B423-B23786B52A34}" srcOrd="0" destOrd="0" presId="urn:microsoft.com/office/officeart/2005/8/layout/orgChart1"/>
    <dgm:cxn modelId="{EDB84540-A13D-4E8E-91D3-85966FCB3301}" type="presParOf" srcId="{B8F6B000-50BC-43CB-B423-B23786B52A34}" destId="{5C95CCB9-F771-447E-9F12-06D397E2F947}" srcOrd="0" destOrd="0" presId="urn:microsoft.com/office/officeart/2005/8/layout/orgChart1"/>
    <dgm:cxn modelId="{0F738422-546C-4C06-9CC1-F25F08B00095}" type="presParOf" srcId="{5C95CCB9-F771-447E-9F12-06D397E2F947}" destId="{D103FF1B-AE02-40FC-9C75-4B43F625EF97}" srcOrd="0" destOrd="0" presId="urn:microsoft.com/office/officeart/2005/8/layout/orgChart1"/>
    <dgm:cxn modelId="{C2306748-34B9-4858-84D3-00D1B792A816}" type="presParOf" srcId="{5C95CCB9-F771-447E-9F12-06D397E2F947}" destId="{8A921F74-CAA6-48C5-A3D2-6A99DCF5D457}" srcOrd="1" destOrd="0" presId="urn:microsoft.com/office/officeart/2005/8/layout/orgChart1"/>
    <dgm:cxn modelId="{70A02FD1-FF19-40CE-B9AE-124C64C267F1}" type="presParOf" srcId="{B8F6B000-50BC-43CB-B423-B23786B52A34}" destId="{360FEBB8-73F7-4AEA-94AA-B98F955A92F6}" srcOrd="1" destOrd="0" presId="urn:microsoft.com/office/officeart/2005/8/layout/orgChart1"/>
    <dgm:cxn modelId="{383CC327-6BAC-4047-A7F1-6BF0A27F8C73}" type="presParOf" srcId="{360FEBB8-73F7-4AEA-94AA-B98F955A92F6}" destId="{F3AB245F-CE03-4145-87E9-8C319AAD71F3}" srcOrd="0" destOrd="0" presId="urn:microsoft.com/office/officeart/2005/8/layout/orgChart1"/>
    <dgm:cxn modelId="{A7792A90-79AC-4F14-B3F1-ED6E14281478}" type="presParOf" srcId="{360FEBB8-73F7-4AEA-94AA-B98F955A92F6}" destId="{F56054CA-5432-4902-8BD1-694998AA1018}" srcOrd="1" destOrd="0" presId="urn:microsoft.com/office/officeart/2005/8/layout/orgChart1"/>
    <dgm:cxn modelId="{3AEC2B0F-79F8-4731-9C42-0688E49F6319}" type="presParOf" srcId="{F56054CA-5432-4902-8BD1-694998AA1018}" destId="{8B06A1E7-59D5-4404-A573-072698A8951E}" srcOrd="0" destOrd="0" presId="urn:microsoft.com/office/officeart/2005/8/layout/orgChart1"/>
    <dgm:cxn modelId="{A8DB73CA-93B3-480C-BF70-49AD1104A329}" type="presParOf" srcId="{8B06A1E7-59D5-4404-A573-072698A8951E}" destId="{616694E6-5FB0-420B-9785-058398A7F2BA}" srcOrd="0" destOrd="0" presId="urn:microsoft.com/office/officeart/2005/8/layout/orgChart1"/>
    <dgm:cxn modelId="{5EFB7D2B-6FF2-4F77-ACBD-F9B4E42F63AA}" type="presParOf" srcId="{8B06A1E7-59D5-4404-A573-072698A8951E}" destId="{D465B96B-797F-4197-9005-F24A9160FE69}" srcOrd="1" destOrd="0" presId="urn:microsoft.com/office/officeart/2005/8/layout/orgChart1"/>
    <dgm:cxn modelId="{99A579D8-6FFB-4141-A321-C48585CCCE08}" type="presParOf" srcId="{F56054CA-5432-4902-8BD1-694998AA1018}" destId="{0748CCC1-5096-4F58-AF24-CFDE208635DA}" srcOrd="1" destOrd="0" presId="urn:microsoft.com/office/officeart/2005/8/layout/orgChart1"/>
    <dgm:cxn modelId="{DFE3DFC0-62EF-4881-89E8-FFCFDC2E7192}" type="presParOf" srcId="{0748CCC1-5096-4F58-AF24-CFDE208635DA}" destId="{6FDAB218-C8D3-4592-96E7-CC2641B1BCA8}" srcOrd="0" destOrd="0" presId="urn:microsoft.com/office/officeart/2005/8/layout/orgChart1"/>
    <dgm:cxn modelId="{FDC34E88-4D48-4574-948E-2E86F09FE50D}" type="presParOf" srcId="{0748CCC1-5096-4F58-AF24-CFDE208635DA}" destId="{B45424E7-2FA8-4EE5-808D-81CEBE5664DA}" srcOrd="1" destOrd="0" presId="urn:microsoft.com/office/officeart/2005/8/layout/orgChart1"/>
    <dgm:cxn modelId="{0C8D9F36-64A3-46B4-B89E-2862F90CEF65}" type="presParOf" srcId="{B45424E7-2FA8-4EE5-808D-81CEBE5664DA}" destId="{F1DF093F-B015-46A2-9549-3D2CA9277287}" srcOrd="0" destOrd="0" presId="urn:microsoft.com/office/officeart/2005/8/layout/orgChart1"/>
    <dgm:cxn modelId="{D69989F7-4F0D-4DA5-A6B0-CCD2F391F3D5}" type="presParOf" srcId="{F1DF093F-B015-46A2-9549-3D2CA9277287}" destId="{66E11B4C-19E1-4FF0-9A83-9AA942A8DFAB}" srcOrd="0" destOrd="0" presId="urn:microsoft.com/office/officeart/2005/8/layout/orgChart1"/>
    <dgm:cxn modelId="{71E4C3D3-225E-460B-BBCC-70B5977C5C6B}" type="presParOf" srcId="{F1DF093F-B015-46A2-9549-3D2CA9277287}" destId="{4687F600-21F0-41E5-B9FD-7EC98244EEBB}" srcOrd="1" destOrd="0" presId="urn:microsoft.com/office/officeart/2005/8/layout/orgChart1"/>
    <dgm:cxn modelId="{386961D0-9911-449B-9BFF-C1F2DDBC7A4D}" type="presParOf" srcId="{B45424E7-2FA8-4EE5-808D-81CEBE5664DA}" destId="{7DBC607A-5ECA-4737-A944-46A9540B3D72}" srcOrd="1" destOrd="0" presId="urn:microsoft.com/office/officeart/2005/8/layout/orgChart1"/>
    <dgm:cxn modelId="{D92C5F01-1143-410C-962B-11062131B811}" type="presParOf" srcId="{7DBC607A-5ECA-4737-A944-46A9540B3D72}" destId="{FC1DC5CC-F6F4-4954-8622-13427DF7E927}" srcOrd="0" destOrd="0" presId="urn:microsoft.com/office/officeart/2005/8/layout/orgChart1"/>
    <dgm:cxn modelId="{557FB00A-3328-432C-AB00-AB48A46180CB}" type="presParOf" srcId="{7DBC607A-5ECA-4737-A944-46A9540B3D72}" destId="{4AA38D52-2D3E-42A1-84B9-BCCEAF0B37AB}" srcOrd="1" destOrd="0" presId="urn:microsoft.com/office/officeart/2005/8/layout/orgChart1"/>
    <dgm:cxn modelId="{911755B3-246A-4085-9A39-A96D30B584F2}" type="presParOf" srcId="{4AA38D52-2D3E-42A1-84B9-BCCEAF0B37AB}" destId="{3AC2A231-6E1C-4593-A062-AA2C32E4C065}" srcOrd="0" destOrd="0" presId="urn:microsoft.com/office/officeart/2005/8/layout/orgChart1"/>
    <dgm:cxn modelId="{D7A4B355-4A08-4F5F-A999-B4AD9DAB0DA3}" type="presParOf" srcId="{3AC2A231-6E1C-4593-A062-AA2C32E4C065}" destId="{5358D234-20FC-45F4-8D28-7519E586B101}" srcOrd="0" destOrd="0" presId="urn:microsoft.com/office/officeart/2005/8/layout/orgChart1"/>
    <dgm:cxn modelId="{A363CE0E-7089-43DD-B22C-87227D9127C7}" type="presParOf" srcId="{3AC2A231-6E1C-4593-A062-AA2C32E4C065}" destId="{8255B261-E679-417E-B354-8C6A75CC50E1}" srcOrd="1" destOrd="0" presId="urn:microsoft.com/office/officeart/2005/8/layout/orgChart1"/>
    <dgm:cxn modelId="{821F61A8-577C-46F5-9714-02A23390DB43}" type="presParOf" srcId="{4AA38D52-2D3E-42A1-84B9-BCCEAF0B37AB}" destId="{1C3616E8-0499-4D4E-8A43-418A91E7621F}" srcOrd="1" destOrd="0" presId="urn:microsoft.com/office/officeart/2005/8/layout/orgChart1"/>
    <dgm:cxn modelId="{E5EE9D1F-FF64-42B3-AA45-CD98FB36AD53}" type="presParOf" srcId="{1C3616E8-0499-4D4E-8A43-418A91E7621F}" destId="{EFA7A499-EA80-495A-A85B-A04158106020}" srcOrd="0" destOrd="0" presId="urn:microsoft.com/office/officeart/2005/8/layout/orgChart1"/>
    <dgm:cxn modelId="{D66A0F7A-6E1C-43CD-9B09-68E9AD85626B}" type="presParOf" srcId="{1C3616E8-0499-4D4E-8A43-418A91E7621F}" destId="{1716F4F3-5192-4DE0-A537-3FBF9BEC9DEC}" srcOrd="1" destOrd="0" presId="urn:microsoft.com/office/officeart/2005/8/layout/orgChart1"/>
    <dgm:cxn modelId="{9173EF17-65A9-4C56-B1C6-49EA0E86EA64}" type="presParOf" srcId="{1716F4F3-5192-4DE0-A537-3FBF9BEC9DEC}" destId="{46FBBF15-5CDC-47DB-9599-61AA43EC5964}" srcOrd="0" destOrd="0" presId="urn:microsoft.com/office/officeart/2005/8/layout/orgChart1"/>
    <dgm:cxn modelId="{5884BDE3-581B-4467-B0B4-1A2672CC54B3}" type="presParOf" srcId="{46FBBF15-5CDC-47DB-9599-61AA43EC5964}" destId="{2E092C55-3B66-4179-B3C5-2E6D1866B593}" srcOrd="0" destOrd="0" presId="urn:microsoft.com/office/officeart/2005/8/layout/orgChart1"/>
    <dgm:cxn modelId="{6DD0ED6F-9BC0-4CCB-9871-E23FE2BFF9FE}" type="presParOf" srcId="{46FBBF15-5CDC-47DB-9599-61AA43EC5964}" destId="{321E9ADF-C2D9-49B9-BA5E-06D9591B538B}" srcOrd="1" destOrd="0" presId="urn:microsoft.com/office/officeart/2005/8/layout/orgChart1"/>
    <dgm:cxn modelId="{0FBBECCF-B72B-4CB3-A29A-669467307FEE}" type="presParOf" srcId="{1716F4F3-5192-4DE0-A537-3FBF9BEC9DEC}" destId="{CC53A269-61D4-4D90-8083-EAF58379CFED}" srcOrd="1" destOrd="0" presId="urn:microsoft.com/office/officeart/2005/8/layout/orgChart1"/>
    <dgm:cxn modelId="{BAAE6CDC-D102-46AB-913C-46D0BBC129A8}" type="presParOf" srcId="{1716F4F3-5192-4DE0-A537-3FBF9BEC9DEC}" destId="{F40DD46F-80D3-4C41-8E75-82489C44D5F7}" srcOrd="2" destOrd="0" presId="urn:microsoft.com/office/officeart/2005/8/layout/orgChart1"/>
    <dgm:cxn modelId="{138F678D-BCE8-409C-8A92-602F15A3A636}" type="presParOf" srcId="{1C3616E8-0499-4D4E-8A43-418A91E7621F}" destId="{71ADC35C-F0BC-4226-AB2B-CF4B48A44CD2}" srcOrd="2" destOrd="0" presId="urn:microsoft.com/office/officeart/2005/8/layout/orgChart1"/>
    <dgm:cxn modelId="{EDE10099-7073-45B6-9BB9-075B2390248D}" type="presParOf" srcId="{1C3616E8-0499-4D4E-8A43-418A91E7621F}" destId="{F3F4EF68-6B80-4489-965F-D914C81F1AF6}" srcOrd="3" destOrd="0" presId="urn:microsoft.com/office/officeart/2005/8/layout/orgChart1"/>
    <dgm:cxn modelId="{E5D692AA-5F0D-463D-BE39-5885F88CA135}" type="presParOf" srcId="{F3F4EF68-6B80-4489-965F-D914C81F1AF6}" destId="{BF0481C3-1BEA-461B-9CE2-F7D04F579EE3}" srcOrd="0" destOrd="0" presId="urn:microsoft.com/office/officeart/2005/8/layout/orgChart1"/>
    <dgm:cxn modelId="{6A5ADF3B-9E88-4A7C-A242-A27CEB93FC3B}" type="presParOf" srcId="{BF0481C3-1BEA-461B-9CE2-F7D04F579EE3}" destId="{BCFB5D30-7587-4BF1-93F5-637EE901D94B}" srcOrd="0" destOrd="0" presId="urn:microsoft.com/office/officeart/2005/8/layout/orgChart1"/>
    <dgm:cxn modelId="{F176EF07-8AAA-43AE-9A76-37CB1C1C1D55}" type="presParOf" srcId="{BF0481C3-1BEA-461B-9CE2-F7D04F579EE3}" destId="{0CB1E81B-14D2-4259-A01B-D4C5B5D48CCD}" srcOrd="1" destOrd="0" presId="urn:microsoft.com/office/officeart/2005/8/layout/orgChart1"/>
    <dgm:cxn modelId="{B290F8F3-CD43-4333-8E4A-1D8CD9072AED}" type="presParOf" srcId="{F3F4EF68-6B80-4489-965F-D914C81F1AF6}" destId="{BA9D448D-E4EF-48C1-917F-1C4297C77639}" srcOrd="1" destOrd="0" presId="urn:microsoft.com/office/officeart/2005/8/layout/orgChart1"/>
    <dgm:cxn modelId="{AA4D5490-87D5-4B0F-A601-863277688C62}" type="presParOf" srcId="{F3F4EF68-6B80-4489-965F-D914C81F1AF6}" destId="{13FE6976-46BE-452D-BA2D-E0C432E3DDCB}" srcOrd="2" destOrd="0" presId="urn:microsoft.com/office/officeart/2005/8/layout/orgChart1"/>
    <dgm:cxn modelId="{A9F8E4BF-A315-418E-B17A-47ECC6E9FD65}" type="presParOf" srcId="{4AA38D52-2D3E-42A1-84B9-BCCEAF0B37AB}" destId="{9F831476-96BF-48EB-B3B0-512755D745D2}" srcOrd="2" destOrd="0" presId="urn:microsoft.com/office/officeart/2005/8/layout/orgChart1"/>
    <dgm:cxn modelId="{82127372-9B00-4D04-9FBD-55D748EE0CCA}" type="presParOf" srcId="{7DBC607A-5ECA-4737-A944-46A9540B3D72}" destId="{338B73C9-65C7-49E8-819B-03628585D0CB}" srcOrd="2" destOrd="0" presId="urn:microsoft.com/office/officeart/2005/8/layout/orgChart1"/>
    <dgm:cxn modelId="{1D27A4CA-0BBD-444D-BA95-FB325D46C7B1}" type="presParOf" srcId="{7DBC607A-5ECA-4737-A944-46A9540B3D72}" destId="{D4914868-99FE-472E-B026-6AFB57B9040A}" srcOrd="3" destOrd="0" presId="urn:microsoft.com/office/officeart/2005/8/layout/orgChart1"/>
    <dgm:cxn modelId="{C44DCDD4-8979-4FAA-A561-C1F40BD73F2C}" type="presParOf" srcId="{D4914868-99FE-472E-B026-6AFB57B9040A}" destId="{AA2DD1E4-9B38-4F92-BB6A-5FAEB57A7821}" srcOrd="0" destOrd="0" presId="urn:microsoft.com/office/officeart/2005/8/layout/orgChart1"/>
    <dgm:cxn modelId="{B4A4A2A9-915A-4901-AAC3-388897A7CA88}" type="presParOf" srcId="{AA2DD1E4-9B38-4F92-BB6A-5FAEB57A7821}" destId="{D44783EE-FA4A-4F29-8694-1DEC0A961F8B}" srcOrd="0" destOrd="0" presId="urn:microsoft.com/office/officeart/2005/8/layout/orgChart1"/>
    <dgm:cxn modelId="{437A3A4A-EDF2-4430-A0B5-66252C691EC5}" type="presParOf" srcId="{AA2DD1E4-9B38-4F92-BB6A-5FAEB57A7821}" destId="{543B6F88-3BD0-4A1C-A124-D1A4DB26ADB6}" srcOrd="1" destOrd="0" presId="urn:microsoft.com/office/officeart/2005/8/layout/orgChart1"/>
    <dgm:cxn modelId="{CCD45594-6ACF-44C5-BA19-D60A6B3D1067}" type="presParOf" srcId="{D4914868-99FE-472E-B026-6AFB57B9040A}" destId="{5A2A8324-D876-4064-9999-2AE05AEAD8BE}" srcOrd="1" destOrd="0" presId="urn:microsoft.com/office/officeart/2005/8/layout/orgChart1"/>
    <dgm:cxn modelId="{FDC094C3-3159-4558-8A71-C877F5A23E78}" type="presParOf" srcId="{D4914868-99FE-472E-B026-6AFB57B9040A}" destId="{12F9CC9E-97F4-4C46-AE2F-371CF0DDD18B}" srcOrd="2" destOrd="0" presId="urn:microsoft.com/office/officeart/2005/8/layout/orgChart1"/>
    <dgm:cxn modelId="{CC70B26F-9C63-4929-98DE-2F43A28BAF3E}" type="presParOf" srcId="{B45424E7-2FA8-4EE5-808D-81CEBE5664DA}" destId="{422DAC15-EEA5-422C-BAD4-8CDFFF7E7DF5}" srcOrd="2" destOrd="0" presId="urn:microsoft.com/office/officeart/2005/8/layout/orgChart1"/>
    <dgm:cxn modelId="{60828972-08D9-46AA-A916-9FB9CC7AF499}" type="presParOf" srcId="{0748CCC1-5096-4F58-AF24-CFDE208635DA}" destId="{F6892DF3-6297-47A1-BD6D-718F68CAF45F}" srcOrd="2" destOrd="0" presId="urn:microsoft.com/office/officeart/2005/8/layout/orgChart1"/>
    <dgm:cxn modelId="{6FC900CA-6E3A-48DA-8AD7-72FD2B257F15}" type="presParOf" srcId="{0748CCC1-5096-4F58-AF24-CFDE208635DA}" destId="{54481F15-51E9-4761-960D-299433BB2DC1}" srcOrd="3" destOrd="0" presId="urn:microsoft.com/office/officeart/2005/8/layout/orgChart1"/>
    <dgm:cxn modelId="{7C6F044E-AFC7-4319-BA1C-E8AB5159A231}" type="presParOf" srcId="{54481F15-51E9-4761-960D-299433BB2DC1}" destId="{D6A5807A-7375-415D-BA9B-24BD3AC3350F}" srcOrd="0" destOrd="0" presId="urn:microsoft.com/office/officeart/2005/8/layout/orgChart1"/>
    <dgm:cxn modelId="{29AC7647-49D7-467C-AEE9-8EED7B7EA597}" type="presParOf" srcId="{D6A5807A-7375-415D-BA9B-24BD3AC3350F}" destId="{16585F8B-0CF5-42B7-9515-CED866003AB5}" srcOrd="0" destOrd="0" presId="urn:microsoft.com/office/officeart/2005/8/layout/orgChart1"/>
    <dgm:cxn modelId="{451010BD-3C21-4832-B6EA-B216138ED14C}" type="presParOf" srcId="{D6A5807A-7375-415D-BA9B-24BD3AC3350F}" destId="{7E3FD935-D802-471F-86AE-ACF77EC2829F}" srcOrd="1" destOrd="0" presId="urn:microsoft.com/office/officeart/2005/8/layout/orgChart1"/>
    <dgm:cxn modelId="{6FFF2CB4-5BB9-4A2E-BE51-06E413911CB9}" type="presParOf" srcId="{54481F15-51E9-4761-960D-299433BB2DC1}" destId="{6AE1AB3D-EAA1-4836-8A41-44CF5A2982EE}" srcOrd="1" destOrd="0" presId="urn:microsoft.com/office/officeart/2005/8/layout/orgChart1"/>
    <dgm:cxn modelId="{86730FFE-0BCE-45CD-9ED9-D7C95F3F6687}" type="presParOf" srcId="{6AE1AB3D-EAA1-4836-8A41-44CF5A2982EE}" destId="{C1D7B575-8FE0-4FEE-BF46-C067291552FE}" srcOrd="0" destOrd="0" presId="urn:microsoft.com/office/officeart/2005/8/layout/orgChart1"/>
    <dgm:cxn modelId="{7C8FF9A8-FAF2-4552-8165-5E4D6ACFDB80}" type="presParOf" srcId="{6AE1AB3D-EAA1-4836-8A41-44CF5A2982EE}" destId="{F4C874F0-D857-4073-A1E7-E370540061E8}" srcOrd="1" destOrd="0" presId="urn:microsoft.com/office/officeart/2005/8/layout/orgChart1"/>
    <dgm:cxn modelId="{FE14293A-2011-4A4D-8659-E7888B3CFCB7}" type="presParOf" srcId="{F4C874F0-D857-4073-A1E7-E370540061E8}" destId="{8FBE781E-54E7-4936-9A34-F8D3701F967D}" srcOrd="0" destOrd="0" presId="urn:microsoft.com/office/officeart/2005/8/layout/orgChart1"/>
    <dgm:cxn modelId="{762D2A38-2119-48E7-8977-DB06BF51D8AC}" type="presParOf" srcId="{8FBE781E-54E7-4936-9A34-F8D3701F967D}" destId="{6C00EF95-E793-4E30-BD5F-9A58032F507A}" srcOrd="0" destOrd="0" presId="urn:microsoft.com/office/officeart/2005/8/layout/orgChart1"/>
    <dgm:cxn modelId="{7D53C8CA-054B-420E-91C9-A6D6A26A0484}" type="presParOf" srcId="{8FBE781E-54E7-4936-9A34-F8D3701F967D}" destId="{8F5D81D3-877F-494F-9EE2-F1257896D4DD}" srcOrd="1" destOrd="0" presId="urn:microsoft.com/office/officeart/2005/8/layout/orgChart1"/>
    <dgm:cxn modelId="{1D69B506-8CB3-430A-AF59-04B054CE6246}" type="presParOf" srcId="{F4C874F0-D857-4073-A1E7-E370540061E8}" destId="{24FA5271-F3BB-4176-B088-1786B29A6F76}" srcOrd="1" destOrd="0" presId="urn:microsoft.com/office/officeart/2005/8/layout/orgChart1"/>
    <dgm:cxn modelId="{3AB16D25-7189-44D4-BE1A-F4E3AC1A1F7C}" type="presParOf" srcId="{F4C874F0-D857-4073-A1E7-E370540061E8}" destId="{92BA8163-B09E-40EB-87B0-AF76888F4F2C}" srcOrd="2" destOrd="0" presId="urn:microsoft.com/office/officeart/2005/8/layout/orgChart1"/>
    <dgm:cxn modelId="{22DE4D6D-B9F7-4832-9C50-2F1B7EC8A93C}" type="presParOf" srcId="{6AE1AB3D-EAA1-4836-8A41-44CF5A2982EE}" destId="{A63A2AAE-B0A0-4214-BEC3-12F299E9DDA7}" srcOrd="2" destOrd="0" presId="urn:microsoft.com/office/officeart/2005/8/layout/orgChart1"/>
    <dgm:cxn modelId="{C02BC9E7-908E-4130-9CFB-5CF900C5EEC2}" type="presParOf" srcId="{6AE1AB3D-EAA1-4836-8A41-44CF5A2982EE}" destId="{FE1AEADA-AF26-420D-8AAC-4CAE8FCBE7DC}" srcOrd="3" destOrd="0" presId="urn:microsoft.com/office/officeart/2005/8/layout/orgChart1"/>
    <dgm:cxn modelId="{E11726D7-41F8-4E70-BD72-08A23345A184}" type="presParOf" srcId="{FE1AEADA-AF26-420D-8AAC-4CAE8FCBE7DC}" destId="{3D03733A-E9EE-49EB-8A75-855E7D703ACD}" srcOrd="0" destOrd="0" presId="urn:microsoft.com/office/officeart/2005/8/layout/orgChart1"/>
    <dgm:cxn modelId="{91B86310-BCAE-430F-A7A9-746DBF846A4A}" type="presParOf" srcId="{3D03733A-E9EE-49EB-8A75-855E7D703ACD}" destId="{9F1957F4-BC04-4592-928A-929AB16156C6}" srcOrd="0" destOrd="0" presId="urn:microsoft.com/office/officeart/2005/8/layout/orgChart1"/>
    <dgm:cxn modelId="{273D531F-498A-470C-83C0-B50845BE9D4C}" type="presParOf" srcId="{3D03733A-E9EE-49EB-8A75-855E7D703ACD}" destId="{FFBE188B-8551-49D9-89AE-87EB5FC5C0B6}" srcOrd="1" destOrd="0" presId="urn:microsoft.com/office/officeart/2005/8/layout/orgChart1"/>
    <dgm:cxn modelId="{8AC454E4-D33C-4B89-97B7-0D775E5D3B6E}" type="presParOf" srcId="{FE1AEADA-AF26-420D-8AAC-4CAE8FCBE7DC}" destId="{6DF92AEF-8CDB-4693-9D96-55F06638315A}" srcOrd="1" destOrd="0" presId="urn:microsoft.com/office/officeart/2005/8/layout/orgChart1"/>
    <dgm:cxn modelId="{1D07A0F4-9196-4BB8-85F5-93C669ADAF8D}" type="presParOf" srcId="{FE1AEADA-AF26-420D-8AAC-4CAE8FCBE7DC}" destId="{2572E646-ABF0-464C-899A-CD241C5A38EC}" srcOrd="2" destOrd="0" presId="urn:microsoft.com/office/officeart/2005/8/layout/orgChart1"/>
    <dgm:cxn modelId="{F413DFAF-CE07-402A-8295-7F545D4AE434}" type="presParOf" srcId="{54481F15-51E9-4761-960D-299433BB2DC1}" destId="{A0F0C135-F940-47CB-8E7E-EE1CA7AF1777}" srcOrd="2" destOrd="0" presId="urn:microsoft.com/office/officeart/2005/8/layout/orgChart1"/>
    <dgm:cxn modelId="{32103C01-F5C9-4099-8755-3AA9128A56FA}" type="presParOf" srcId="{F56054CA-5432-4902-8BD1-694998AA1018}" destId="{388B24D2-0E42-438E-9FE1-E1CA68D2A064}" srcOrd="2" destOrd="0" presId="urn:microsoft.com/office/officeart/2005/8/layout/orgChart1"/>
    <dgm:cxn modelId="{A2E09AFE-CAA6-4A3E-99ED-6AF91F83DE12}" type="presParOf" srcId="{360FEBB8-73F7-4AEA-94AA-B98F955A92F6}" destId="{506AC77A-19E8-4E6D-8D1F-6E05DA9A7C21}" srcOrd="2" destOrd="0" presId="urn:microsoft.com/office/officeart/2005/8/layout/orgChart1"/>
    <dgm:cxn modelId="{AF4C3C49-7C55-404C-B835-865E153FE14F}" type="presParOf" srcId="{360FEBB8-73F7-4AEA-94AA-B98F955A92F6}" destId="{49503F23-879C-4D5E-995A-FBD8A2BC2E27}" srcOrd="3" destOrd="0" presId="urn:microsoft.com/office/officeart/2005/8/layout/orgChart1"/>
    <dgm:cxn modelId="{E07ADBB3-196E-4827-A311-4F07CC74FE02}" type="presParOf" srcId="{49503F23-879C-4D5E-995A-FBD8A2BC2E27}" destId="{D25E56C8-EA4D-4316-9071-B8DD97CA51CA}" srcOrd="0" destOrd="0" presId="urn:microsoft.com/office/officeart/2005/8/layout/orgChart1"/>
    <dgm:cxn modelId="{7608EAD3-F986-4D30-8F09-4CD44A3A5240}" type="presParOf" srcId="{D25E56C8-EA4D-4316-9071-B8DD97CA51CA}" destId="{14289600-4A96-4D4A-8A32-BD296B140195}" srcOrd="0" destOrd="0" presId="urn:microsoft.com/office/officeart/2005/8/layout/orgChart1"/>
    <dgm:cxn modelId="{93D8AF50-67B3-46A1-A462-2066D638EB78}" type="presParOf" srcId="{D25E56C8-EA4D-4316-9071-B8DD97CA51CA}" destId="{E43FD884-AB72-4D05-AC98-70EC29974B87}" srcOrd="1" destOrd="0" presId="urn:microsoft.com/office/officeart/2005/8/layout/orgChart1"/>
    <dgm:cxn modelId="{06342A70-15B4-4EDD-8629-3F6310ADE3BE}" type="presParOf" srcId="{49503F23-879C-4D5E-995A-FBD8A2BC2E27}" destId="{5E6CFF4B-E39C-481B-AE9A-58DDFDC247DA}" srcOrd="1" destOrd="0" presId="urn:microsoft.com/office/officeart/2005/8/layout/orgChart1"/>
    <dgm:cxn modelId="{30E239C6-1BB2-4FE5-AC6A-763CE2205C56}" type="presParOf" srcId="{5E6CFF4B-E39C-481B-AE9A-58DDFDC247DA}" destId="{1EB2A611-507B-41FE-824D-96C1AFE4A237}" srcOrd="0" destOrd="0" presId="urn:microsoft.com/office/officeart/2005/8/layout/orgChart1"/>
    <dgm:cxn modelId="{3114B2E9-999C-4776-9D4E-02D19012A6A4}" type="presParOf" srcId="{5E6CFF4B-E39C-481B-AE9A-58DDFDC247DA}" destId="{637B863F-46BB-4E86-BC90-CADA9451F7B9}" srcOrd="1" destOrd="0" presId="urn:microsoft.com/office/officeart/2005/8/layout/orgChart1"/>
    <dgm:cxn modelId="{EB1C6D03-48AE-499E-83E6-C48D429F7440}" type="presParOf" srcId="{637B863F-46BB-4E86-BC90-CADA9451F7B9}" destId="{35D0FBCF-6C1A-4394-8A12-CA2A5DA8D0C8}" srcOrd="0" destOrd="0" presId="urn:microsoft.com/office/officeart/2005/8/layout/orgChart1"/>
    <dgm:cxn modelId="{289CA6C1-2040-489E-B973-6CB35E8DD347}" type="presParOf" srcId="{35D0FBCF-6C1A-4394-8A12-CA2A5DA8D0C8}" destId="{3BC882D1-5D8A-4088-8837-FE9D0FDD0491}" srcOrd="0" destOrd="0" presId="urn:microsoft.com/office/officeart/2005/8/layout/orgChart1"/>
    <dgm:cxn modelId="{D42BE243-08EC-4037-BBA4-EC1A5F787642}" type="presParOf" srcId="{35D0FBCF-6C1A-4394-8A12-CA2A5DA8D0C8}" destId="{D018BD6A-B293-407B-BB5D-91518862EA78}" srcOrd="1" destOrd="0" presId="urn:microsoft.com/office/officeart/2005/8/layout/orgChart1"/>
    <dgm:cxn modelId="{74D0627A-4AA2-41FB-88E2-F0F888C13AEF}" type="presParOf" srcId="{637B863F-46BB-4E86-BC90-CADA9451F7B9}" destId="{4DD8716C-DC24-4C05-AA26-980EE67C4D94}" srcOrd="1" destOrd="0" presId="urn:microsoft.com/office/officeart/2005/8/layout/orgChart1"/>
    <dgm:cxn modelId="{17EF5AAC-2D5D-4783-B247-D42AA60278B0}" type="presParOf" srcId="{4DD8716C-DC24-4C05-AA26-980EE67C4D94}" destId="{49DED7C3-8922-490B-838C-3F372EE9E7D9}" srcOrd="0" destOrd="0" presId="urn:microsoft.com/office/officeart/2005/8/layout/orgChart1"/>
    <dgm:cxn modelId="{6F6AEB0A-7925-494E-A0E9-EC9C8F5E1FB3}" type="presParOf" srcId="{4DD8716C-DC24-4C05-AA26-980EE67C4D94}" destId="{6A16E730-72D1-4107-AC20-5DF1431D00DD}" srcOrd="1" destOrd="0" presId="urn:microsoft.com/office/officeart/2005/8/layout/orgChart1"/>
    <dgm:cxn modelId="{A4B8AD18-8140-4D6F-82A9-823DB58FF2A3}" type="presParOf" srcId="{6A16E730-72D1-4107-AC20-5DF1431D00DD}" destId="{79D6F312-F9A2-4F7D-ABA7-BF408C8DF8F9}" srcOrd="0" destOrd="0" presId="urn:microsoft.com/office/officeart/2005/8/layout/orgChart1"/>
    <dgm:cxn modelId="{A72E2A19-F88C-4FE3-B3CF-54A2DAAD7FD8}" type="presParOf" srcId="{79D6F312-F9A2-4F7D-ABA7-BF408C8DF8F9}" destId="{F3E92ABF-8603-4ED6-8E99-8F2DA8EFD723}" srcOrd="0" destOrd="0" presId="urn:microsoft.com/office/officeart/2005/8/layout/orgChart1"/>
    <dgm:cxn modelId="{1FB5F611-1D57-4E9C-8182-59B039807348}" type="presParOf" srcId="{79D6F312-F9A2-4F7D-ABA7-BF408C8DF8F9}" destId="{06786DCB-0DFE-46F2-8EBF-3C07D3B36499}" srcOrd="1" destOrd="0" presId="urn:microsoft.com/office/officeart/2005/8/layout/orgChart1"/>
    <dgm:cxn modelId="{1F1942B9-19D3-4671-967C-F78BF34D452C}" type="presParOf" srcId="{6A16E730-72D1-4107-AC20-5DF1431D00DD}" destId="{2BD1DA3F-42D3-4DF8-8E22-C1337AEE48C3}" srcOrd="1" destOrd="0" presId="urn:microsoft.com/office/officeart/2005/8/layout/orgChart1"/>
    <dgm:cxn modelId="{B2712B9A-73E9-408F-8582-4CC84CAF8938}" type="presParOf" srcId="{6A16E730-72D1-4107-AC20-5DF1431D00DD}" destId="{1442F548-A722-4FFC-8C57-5CD21F75ABA6}" srcOrd="2" destOrd="0" presId="urn:microsoft.com/office/officeart/2005/8/layout/orgChart1"/>
    <dgm:cxn modelId="{F800C58E-D9C7-46B6-87F1-1F8AEE234FBE}" type="presParOf" srcId="{637B863F-46BB-4E86-BC90-CADA9451F7B9}" destId="{6721FA56-F2F1-4B35-A3B9-DC72F486FB21}" srcOrd="2" destOrd="0" presId="urn:microsoft.com/office/officeart/2005/8/layout/orgChart1"/>
    <dgm:cxn modelId="{6772A4D5-D750-4C6C-929B-FD2C25098D83}" type="presParOf" srcId="{49503F23-879C-4D5E-995A-FBD8A2BC2E27}" destId="{96C7C94B-BD11-4A60-B079-6B3DDEEA2752}" srcOrd="2" destOrd="0" presId="urn:microsoft.com/office/officeart/2005/8/layout/orgChart1"/>
    <dgm:cxn modelId="{9219E20B-D0F2-46FC-A8BE-FEBAB57C11A5}" type="presParOf" srcId="{B8F6B000-50BC-43CB-B423-B23786B52A34}" destId="{3D60D683-555C-42C0-8670-E95BCAD40266}"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AC18C9-B4C1-45DD-84B9-1AD0458B56D6}">
      <dsp:nvSpPr>
        <dsp:cNvPr id="0" name=""/>
        <dsp:cNvSpPr/>
      </dsp:nvSpPr>
      <dsp:spPr>
        <a:xfrm>
          <a:off x="3497046" y="43457"/>
          <a:ext cx="1790882" cy="11939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ru-RU" sz="2000" b="1" kern="1200" dirty="0" smtClean="0"/>
            <a:t>Команды ассемблера </a:t>
          </a:r>
          <a:r>
            <a:rPr lang="en-US" sz="2000" b="1" kern="1200" dirty="0" err="1" smtClean="0"/>
            <a:t>pentium</a:t>
          </a:r>
          <a:r>
            <a:rPr lang="ru-RU" sz="2000" b="1" kern="1200" dirty="0" smtClean="0"/>
            <a:t> 4</a:t>
          </a:r>
          <a:endParaRPr lang="ru-RU" sz="2000" b="1" kern="1200" dirty="0"/>
        </a:p>
      </dsp:txBody>
      <dsp:txXfrm>
        <a:off x="3497046" y="43457"/>
        <a:ext cx="1790882" cy="1193921"/>
      </dsp:txXfrm>
    </dsp:sp>
    <dsp:sp modelId="{D916606B-640B-4CE4-B93D-44CC31DB3F2D}">
      <dsp:nvSpPr>
        <dsp:cNvPr id="0" name=""/>
        <dsp:cNvSpPr/>
      </dsp:nvSpPr>
      <dsp:spPr>
        <a:xfrm>
          <a:off x="900267" y="1237379"/>
          <a:ext cx="3492220" cy="477568"/>
        </a:xfrm>
        <a:custGeom>
          <a:avLst/>
          <a:gdLst/>
          <a:ahLst/>
          <a:cxnLst/>
          <a:rect l="0" t="0" r="0" b="0"/>
          <a:pathLst>
            <a:path>
              <a:moveTo>
                <a:pt x="3492220" y="0"/>
              </a:moveTo>
              <a:lnTo>
                <a:pt x="3492220" y="238784"/>
              </a:lnTo>
              <a:lnTo>
                <a:pt x="0" y="238784"/>
              </a:lnTo>
              <a:lnTo>
                <a:pt x="0" y="477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C75BE-1832-4552-95D0-43A69DB60A8C}">
      <dsp:nvSpPr>
        <dsp:cNvPr id="0" name=""/>
        <dsp:cNvSpPr/>
      </dsp:nvSpPr>
      <dsp:spPr>
        <a:xfrm>
          <a:off x="4825" y="1714948"/>
          <a:ext cx="1790882" cy="11939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ru-RU" sz="2000" b="1" kern="1200" dirty="0" smtClean="0"/>
            <a:t>Процессора</a:t>
          </a:r>
          <a:endParaRPr lang="ru-RU" sz="2000" b="1" kern="1200" dirty="0"/>
        </a:p>
      </dsp:txBody>
      <dsp:txXfrm>
        <a:off x="4825" y="1714948"/>
        <a:ext cx="1790882" cy="1193921"/>
      </dsp:txXfrm>
    </dsp:sp>
    <dsp:sp modelId="{B850455C-9C16-4275-AED9-CA0B4E4FF7A1}">
      <dsp:nvSpPr>
        <dsp:cNvPr id="0" name=""/>
        <dsp:cNvSpPr/>
      </dsp:nvSpPr>
      <dsp:spPr>
        <a:xfrm>
          <a:off x="3228414" y="1237379"/>
          <a:ext cx="1164073" cy="477568"/>
        </a:xfrm>
        <a:custGeom>
          <a:avLst/>
          <a:gdLst/>
          <a:ahLst/>
          <a:cxnLst/>
          <a:rect l="0" t="0" r="0" b="0"/>
          <a:pathLst>
            <a:path>
              <a:moveTo>
                <a:pt x="1164073" y="0"/>
              </a:moveTo>
              <a:lnTo>
                <a:pt x="1164073" y="238784"/>
              </a:lnTo>
              <a:lnTo>
                <a:pt x="0" y="238784"/>
              </a:lnTo>
              <a:lnTo>
                <a:pt x="0" y="477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FF4F26-F406-4DF5-A985-BF7FB17F3683}">
      <dsp:nvSpPr>
        <dsp:cNvPr id="0" name=""/>
        <dsp:cNvSpPr/>
      </dsp:nvSpPr>
      <dsp:spPr>
        <a:xfrm>
          <a:off x="2332973" y="1714948"/>
          <a:ext cx="1790882" cy="11939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MMX-</a:t>
          </a:r>
          <a:r>
            <a:rPr lang="ru-RU" sz="2000" b="1" kern="1200" dirty="0" smtClean="0"/>
            <a:t>расширения </a:t>
          </a:r>
          <a:r>
            <a:rPr lang="en-US" sz="1400" b="0" kern="1200" dirty="0" smtClean="0"/>
            <a:t>PADDB,  PADDW, PSUBD, PSUBW</a:t>
          </a:r>
          <a:endParaRPr lang="ru-RU" sz="1400" b="0" kern="1200" dirty="0"/>
        </a:p>
      </dsp:txBody>
      <dsp:txXfrm>
        <a:off x="2332973" y="1714948"/>
        <a:ext cx="1790882" cy="1193921"/>
      </dsp:txXfrm>
    </dsp:sp>
    <dsp:sp modelId="{CA2FDB25-FB11-4DAF-9F32-4AE05C47A9DF}">
      <dsp:nvSpPr>
        <dsp:cNvPr id="0" name=""/>
        <dsp:cNvSpPr/>
      </dsp:nvSpPr>
      <dsp:spPr>
        <a:xfrm>
          <a:off x="4392488" y="1237379"/>
          <a:ext cx="1164073" cy="477568"/>
        </a:xfrm>
        <a:custGeom>
          <a:avLst/>
          <a:gdLst/>
          <a:ahLst/>
          <a:cxnLst/>
          <a:rect l="0" t="0" r="0" b="0"/>
          <a:pathLst>
            <a:path>
              <a:moveTo>
                <a:pt x="0" y="0"/>
              </a:moveTo>
              <a:lnTo>
                <a:pt x="0" y="238784"/>
              </a:lnTo>
              <a:lnTo>
                <a:pt x="1164073" y="238784"/>
              </a:lnTo>
              <a:lnTo>
                <a:pt x="1164073" y="477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F2271F-9A5B-428E-B477-EABDBD998C99}">
      <dsp:nvSpPr>
        <dsp:cNvPr id="0" name=""/>
        <dsp:cNvSpPr/>
      </dsp:nvSpPr>
      <dsp:spPr>
        <a:xfrm>
          <a:off x="4661120" y="1714948"/>
          <a:ext cx="1790882" cy="11939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XMM</a:t>
          </a:r>
          <a:r>
            <a:rPr lang="ru-RU" sz="2000" b="1" kern="1200" dirty="0" smtClean="0"/>
            <a:t>-расширения</a:t>
          </a:r>
          <a:r>
            <a:rPr lang="en-US" sz="2000" b="1" kern="1200" dirty="0" smtClean="0"/>
            <a:t> </a:t>
          </a:r>
          <a:r>
            <a:rPr lang="en-US" sz="1400" b="0" i="0" kern="1200" dirty="0" smtClean="0"/>
            <a:t>MOVUPS, MOVAPS, </a:t>
          </a:r>
          <a:r>
            <a:rPr lang="ru-RU" sz="1400" b="1" i="0" kern="1200" dirty="0" smtClean="0">
              <a:solidFill>
                <a:schemeClr val="bg1"/>
              </a:solidFill>
              <a:latin typeface="+mn-lt"/>
              <a:ea typeface="+mn-ea"/>
              <a:cs typeface="+mn-cs"/>
            </a:rPr>
            <a:t>MOVLPS</a:t>
          </a:r>
          <a:endParaRPr lang="ru-RU" sz="1400" b="1" kern="1200" dirty="0">
            <a:solidFill>
              <a:schemeClr val="bg1"/>
            </a:solidFill>
          </a:endParaRPr>
        </a:p>
      </dsp:txBody>
      <dsp:txXfrm>
        <a:off x="4661120" y="1714948"/>
        <a:ext cx="1790882" cy="1193921"/>
      </dsp:txXfrm>
    </dsp:sp>
    <dsp:sp modelId="{60046D68-06E1-4E78-8E5B-E3C8A1965196}">
      <dsp:nvSpPr>
        <dsp:cNvPr id="0" name=""/>
        <dsp:cNvSpPr/>
      </dsp:nvSpPr>
      <dsp:spPr>
        <a:xfrm>
          <a:off x="4392488" y="1237379"/>
          <a:ext cx="3492220" cy="477568"/>
        </a:xfrm>
        <a:custGeom>
          <a:avLst/>
          <a:gdLst/>
          <a:ahLst/>
          <a:cxnLst/>
          <a:rect l="0" t="0" r="0" b="0"/>
          <a:pathLst>
            <a:path>
              <a:moveTo>
                <a:pt x="0" y="0"/>
              </a:moveTo>
              <a:lnTo>
                <a:pt x="0" y="238784"/>
              </a:lnTo>
              <a:lnTo>
                <a:pt x="3492220" y="238784"/>
              </a:lnTo>
              <a:lnTo>
                <a:pt x="3492220" y="477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10768F-C629-43A0-AB61-AFC5BC7C98DD}">
      <dsp:nvSpPr>
        <dsp:cNvPr id="0" name=""/>
        <dsp:cNvSpPr/>
      </dsp:nvSpPr>
      <dsp:spPr>
        <a:xfrm>
          <a:off x="6989267" y="1714948"/>
          <a:ext cx="1790882" cy="11939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ru-RU" sz="2000" b="1" kern="1200" dirty="0" smtClean="0"/>
            <a:t>Сопроцессора </a:t>
          </a:r>
          <a:r>
            <a:rPr lang="en-US" sz="1400" b="0" i="0" kern="1200" dirty="0" smtClean="0"/>
            <a:t>FADD, FDIV, FSUB, FLD, FSTP</a:t>
          </a:r>
          <a:endParaRPr lang="ru-RU" sz="1400" b="1" kern="1200" dirty="0"/>
        </a:p>
      </dsp:txBody>
      <dsp:txXfrm>
        <a:off x="6989267" y="1714948"/>
        <a:ext cx="1790882" cy="119392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B39C1A-9A9A-4841-8422-9A21DF2557C3}">
      <dsp:nvSpPr>
        <dsp:cNvPr id="0" name=""/>
        <dsp:cNvSpPr/>
      </dsp:nvSpPr>
      <dsp:spPr>
        <a:xfrm>
          <a:off x="7637514" y="2477287"/>
          <a:ext cx="158729" cy="1901585"/>
        </a:xfrm>
        <a:custGeom>
          <a:avLst/>
          <a:gdLst/>
          <a:ahLst/>
          <a:cxnLst/>
          <a:rect l="0" t="0" r="0" b="0"/>
          <a:pathLst>
            <a:path>
              <a:moveTo>
                <a:pt x="0" y="0"/>
              </a:moveTo>
              <a:lnTo>
                <a:pt x="0" y="1901585"/>
              </a:lnTo>
              <a:lnTo>
                <a:pt x="158729" y="19015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A22EE5-33D7-403C-B6EF-2F7DCCA9571F}">
      <dsp:nvSpPr>
        <dsp:cNvPr id="0" name=""/>
        <dsp:cNvSpPr/>
      </dsp:nvSpPr>
      <dsp:spPr>
        <a:xfrm>
          <a:off x="7637514" y="2477287"/>
          <a:ext cx="158729" cy="613314"/>
        </a:xfrm>
        <a:custGeom>
          <a:avLst/>
          <a:gdLst/>
          <a:ahLst/>
          <a:cxnLst/>
          <a:rect l="0" t="0" r="0" b="0"/>
          <a:pathLst>
            <a:path>
              <a:moveTo>
                <a:pt x="0" y="0"/>
              </a:moveTo>
              <a:lnTo>
                <a:pt x="0" y="613314"/>
              </a:lnTo>
              <a:lnTo>
                <a:pt x="158729" y="6133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E64BFC-8CD2-45A5-BB6E-434780AE68D5}">
      <dsp:nvSpPr>
        <dsp:cNvPr id="0" name=""/>
        <dsp:cNvSpPr/>
      </dsp:nvSpPr>
      <dsp:spPr>
        <a:xfrm>
          <a:off x="4296217" y="904871"/>
          <a:ext cx="3764577" cy="222221"/>
        </a:xfrm>
        <a:custGeom>
          <a:avLst/>
          <a:gdLst/>
          <a:ahLst/>
          <a:cxnLst/>
          <a:rect l="0" t="0" r="0" b="0"/>
          <a:pathLst>
            <a:path>
              <a:moveTo>
                <a:pt x="0" y="0"/>
              </a:moveTo>
              <a:lnTo>
                <a:pt x="0" y="111110"/>
              </a:lnTo>
              <a:lnTo>
                <a:pt x="3764577" y="111110"/>
              </a:lnTo>
              <a:lnTo>
                <a:pt x="3764577" y="2222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0C888E-6E60-4985-89DF-FC8882CA0072}">
      <dsp:nvSpPr>
        <dsp:cNvPr id="0" name=""/>
        <dsp:cNvSpPr/>
      </dsp:nvSpPr>
      <dsp:spPr>
        <a:xfrm>
          <a:off x="4296217" y="904871"/>
          <a:ext cx="2484155" cy="222221"/>
        </a:xfrm>
        <a:custGeom>
          <a:avLst/>
          <a:gdLst/>
          <a:ahLst/>
          <a:cxnLst/>
          <a:rect l="0" t="0" r="0" b="0"/>
          <a:pathLst>
            <a:path>
              <a:moveTo>
                <a:pt x="0" y="0"/>
              </a:moveTo>
              <a:lnTo>
                <a:pt x="0" y="111110"/>
              </a:lnTo>
              <a:lnTo>
                <a:pt x="2484155" y="111110"/>
              </a:lnTo>
              <a:lnTo>
                <a:pt x="2484155" y="2222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23E1DE-3806-4DD2-8970-950A0161E009}">
      <dsp:nvSpPr>
        <dsp:cNvPr id="0" name=""/>
        <dsp:cNvSpPr/>
      </dsp:nvSpPr>
      <dsp:spPr>
        <a:xfrm>
          <a:off x="4812121" y="1656193"/>
          <a:ext cx="158729" cy="2572298"/>
        </a:xfrm>
        <a:custGeom>
          <a:avLst/>
          <a:gdLst/>
          <a:ahLst/>
          <a:cxnLst/>
          <a:rect l="0" t="0" r="0" b="0"/>
          <a:pathLst>
            <a:path>
              <a:moveTo>
                <a:pt x="0" y="0"/>
              </a:moveTo>
              <a:lnTo>
                <a:pt x="0" y="2572298"/>
              </a:lnTo>
              <a:lnTo>
                <a:pt x="158729" y="25722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A64596-D4D8-49F8-BA91-B8EE4599DDF2}">
      <dsp:nvSpPr>
        <dsp:cNvPr id="0" name=""/>
        <dsp:cNvSpPr/>
      </dsp:nvSpPr>
      <dsp:spPr>
        <a:xfrm>
          <a:off x="4812121" y="1656193"/>
          <a:ext cx="120931" cy="1587225"/>
        </a:xfrm>
        <a:custGeom>
          <a:avLst/>
          <a:gdLst/>
          <a:ahLst/>
          <a:cxnLst/>
          <a:rect l="0" t="0" r="0" b="0"/>
          <a:pathLst>
            <a:path>
              <a:moveTo>
                <a:pt x="0" y="0"/>
              </a:moveTo>
              <a:lnTo>
                <a:pt x="0" y="1587225"/>
              </a:lnTo>
              <a:lnTo>
                <a:pt x="120931" y="15872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C7089C-10D0-4F2D-ABE9-1529C92C6996}">
      <dsp:nvSpPr>
        <dsp:cNvPr id="0" name=""/>
        <dsp:cNvSpPr/>
      </dsp:nvSpPr>
      <dsp:spPr>
        <a:xfrm>
          <a:off x="4812121" y="1656193"/>
          <a:ext cx="158729" cy="641835"/>
        </a:xfrm>
        <a:custGeom>
          <a:avLst/>
          <a:gdLst/>
          <a:ahLst/>
          <a:cxnLst/>
          <a:rect l="0" t="0" r="0" b="0"/>
          <a:pathLst>
            <a:path>
              <a:moveTo>
                <a:pt x="0" y="0"/>
              </a:moveTo>
              <a:lnTo>
                <a:pt x="0" y="641835"/>
              </a:lnTo>
              <a:lnTo>
                <a:pt x="158729" y="64183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FE03BA-1619-42BC-8A5F-4A1C1ADA1C15}">
      <dsp:nvSpPr>
        <dsp:cNvPr id="0" name=""/>
        <dsp:cNvSpPr/>
      </dsp:nvSpPr>
      <dsp:spPr>
        <a:xfrm>
          <a:off x="4296217" y="904871"/>
          <a:ext cx="939184" cy="222221"/>
        </a:xfrm>
        <a:custGeom>
          <a:avLst/>
          <a:gdLst/>
          <a:ahLst/>
          <a:cxnLst/>
          <a:rect l="0" t="0" r="0" b="0"/>
          <a:pathLst>
            <a:path>
              <a:moveTo>
                <a:pt x="0" y="0"/>
              </a:moveTo>
              <a:lnTo>
                <a:pt x="0" y="111110"/>
              </a:lnTo>
              <a:lnTo>
                <a:pt x="939184" y="111110"/>
              </a:lnTo>
              <a:lnTo>
                <a:pt x="939184" y="2222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4EA7C6-8A5B-497E-8978-2AF150C1E658}">
      <dsp:nvSpPr>
        <dsp:cNvPr id="0" name=""/>
        <dsp:cNvSpPr/>
      </dsp:nvSpPr>
      <dsp:spPr>
        <a:xfrm>
          <a:off x="3238228" y="1656193"/>
          <a:ext cx="158729" cy="1983428"/>
        </a:xfrm>
        <a:custGeom>
          <a:avLst/>
          <a:gdLst/>
          <a:ahLst/>
          <a:cxnLst/>
          <a:rect l="0" t="0" r="0" b="0"/>
          <a:pathLst>
            <a:path>
              <a:moveTo>
                <a:pt x="0" y="0"/>
              </a:moveTo>
              <a:lnTo>
                <a:pt x="0" y="1983428"/>
              </a:lnTo>
              <a:lnTo>
                <a:pt x="158729" y="19834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F65C8-62ED-4273-B47B-ABE378F508AF}">
      <dsp:nvSpPr>
        <dsp:cNvPr id="0" name=""/>
        <dsp:cNvSpPr/>
      </dsp:nvSpPr>
      <dsp:spPr>
        <a:xfrm>
          <a:off x="3238228" y="1656193"/>
          <a:ext cx="158729" cy="765202"/>
        </a:xfrm>
        <a:custGeom>
          <a:avLst/>
          <a:gdLst/>
          <a:ahLst/>
          <a:cxnLst/>
          <a:rect l="0" t="0" r="0" b="0"/>
          <a:pathLst>
            <a:path>
              <a:moveTo>
                <a:pt x="0" y="0"/>
              </a:moveTo>
              <a:lnTo>
                <a:pt x="0" y="765202"/>
              </a:lnTo>
              <a:lnTo>
                <a:pt x="158729" y="7652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1662F-DBD1-4E49-B04A-53919EFD58B0}">
      <dsp:nvSpPr>
        <dsp:cNvPr id="0" name=""/>
        <dsp:cNvSpPr/>
      </dsp:nvSpPr>
      <dsp:spPr>
        <a:xfrm>
          <a:off x="3661508" y="904871"/>
          <a:ext cx="634708" cy="222221"/>
        </a:xfrm>
        <a:custGeom>
          <a:avLst/>
          <a:gdLst/>
          <a:ahLst/>
          <a:cxnLst/>
          <a:rect l="0" t="0" r="0" b="0"/>
          <a:pathLst>
            <a:path>
              <a:moveTo>
                <a:pt x="634708" y="0"/>
              </a:moveTo>
              <a:lnTo>
                <a:pt x="634708" y="111110"/>
              </a:lnTo>
              <a:lnTo>
                <a:pt x="0" y="111110"/>
              </a:lnTo>
              <a:lnTo>
                <a:pt x="0" y="2222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C79EE-F7A3-46E6-8DE5-27AD86C4FAFC}">
      <dsp:nvSpPr>
        <dsp:cNvPr id="0" name=""/>
        <dsp:cNvSpPr/>
      </dsp:nvSpPr>
      <dsp:spPr>
        <a:xfrm>
          <a:off x="1423646" y="1791114"/>
          <a:ext cx="192869" cy="2601161"/>
        </a:xfrm>
        <a:custGeom>
          <a:avLst/>
          <a:gdLst/>
          <a:ahLst/>
          <a:cxnLst/>
          <a:rect l="0" t="0" r="0" b="0"/>
          <a:pathLst>
            <a:path>
              <a:moveTo>
                <a:pt x="0" y="0"/>
              </a:moveTo>
              <a:lnTo>
                <a:pt x="0" y="2601161"/>
              </a:lnTo>
              <a:lnTo>
                <a:pt x="192869" y="26011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8023DC-0872-4661-B278-729A1F8ED11D}">
      <dsp:nvSpPr>
        <dsp:cNvPr id="0" name=""/>
        <dsp:cNvSpPr/>
      </dsp:nvSpPr>
      <dsp:spPr>
        <a:xfrm>
          <a:off x="1423646" y="1791114"/>
          <a:ext cx="211028" cy="897202"/>
        </a:xfrm>
        <a:custGeom>
          <a:avLst/>
          <a:gdLst/>
          <a:ahLst/>
          <a:cxnLst/>
          <a:rect l="0" t="0" r="0" b="0"/>
          <a:pathLst>
            <a:path>
              <a:moveTo>
                <a:pt x="0" y="0"/>
              </a:moveTo>
              <a:lnTo>
                <a:pt x="0" y="897202"/>
              </a:lnTo>
              <a:lnTo>
                <a:pt x="211028" y="8972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608B6-FEF7-4F81-BF86-2C118883CEFC}">
      <dsp:nvSpPr>
        <dsp:cNvPr id="0" name=""/>
        <dsp:cNvSpPr/>
      </dsp:nvSpPr>
      <dsp:spPr>
        <a:xfrm>
          <a:off x="1986388" y="904871"/>
          <a:ext cx="2309828" cy="222221"/>
        </a:xfrm>
        <a:custGeom>
          <a:avLst/>
          <a:gdLst/>
          <a:ahLst/>
          <a:cxnLst/>
          <a:rect l="0" t="0" r="0" b="0"/>
          <a:pathLst>
            <a:path>
              <a:moveTo>
                <a:pt x="2309828" y="0"/>
              </a:moveTo>
              <a:lnTo>
                <a:pt x="2309828" y="111110"/>
              </a:lnTo>
              <a:lnTo>
                <a:pt x="0" y="111110"/>
              </a:lnTo>
              <a:lnTo>
                <a:pt x="0" y="2222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20662D-10D8-4D86-BD18-6F75E9240D20}">
      <dsp:nvSpPr>
        <dsp:cNvPr id="0" name=""/>
        <dsp:cNvSpPr/>
      </dsp:nvSpPr>
      <dsp:spPr>
        <a:xfrm>
          <a:off x="105819" y="1723653"/>
          <a:ext cx="161269" cy="2910806"/>
        </a:xfrm>
        <a:custGeom>
          <a:avLst/>
          <a:gdLst/>
          <a:ahLst/>
          <a:cxnLst/>
          <a:rect l="0" t="0" r="0" b="0"/>
          <a:pathLst>
            <a:path>
              <a:moveTo>
                <a:pt x="0" y="0"/>
              </a:moveTo>
              <a:lnTo>
                <a:pt x="0" y="2910806"/>
              </a:lnTo>
              <a:lnTo>
                <a:pt x="161269" y="29108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8844D7-6FA8-46AB-AE12-B2E6A42AF984}">
      <dsp:nvSpPr>
        <dsp:cNvPr id="0" name=""/>
        <dsp:cNvSpPr/>
      </dsp:nvSpPr>
      <dsp:spPr>
        <a:xfrm>
          <a:off x="105819" y="1723653"/>
          <a:ext cx="161269" cy="1742458"/>
        </a:xfrm>
        <a:custGeom>
          <a:avLst/>
          <a:gdLst/>
          <a:ahLst/>
          <a:cxnLst/>
          <a:rect l="0" t="0" r="0" b="0"/>
          <a:pathLst>
            <a:path>
              <a:moveTo>
                <a:pt x="0" y="0"/>
              </a:moveTo>
              <a:lnTo>
                <a:pt x="0" y="1742458"/>
              </a:lnTo>
              <a:lnTo>
                <a:pt x="161269" y="17424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211F5A-BF1C-4A33-95B9-6E5F7A24E4B0}">
      <dsp:nvSpPr>
        <dsp:cNvPr id="0" name=""/>
        <dsp:cNvSpPr/>
      </dsp:nvSpPr>
      <dsp:spPr>
        <a:xfrm>
          <a:off x="105819" y="1723653"/>
          <a:ext cx="161269" cy="688369"/>
        </a:xfrm>
        <a:custGeom>
          <a:avLst/>
          <a:gdLst/>
          <a:ahLst/>
          <a:cxnLst/>
          <a:rect l="0" t="0" r="0" b="0"/>
          <a:pathLst>
            <a:path>
              <a:moveTo>
                <a:pt x="0" y="0"/>
              </a:moveTo>
              <a:lnTo>
                <a:pt x="0" y="688369"/>
              </a:lnTo>
              <a:lnTo>
                <a:pt x="161269" y="6883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4D25D-C064-4072-BA75-070602300F53}">
      <dsp:nvSpPr>
        <dsp:cNvPr id="0" name=""/>
        <dsp:cNvSpPr/>
      </dsp:nvSpPr>
      <dsp:spPr>
        <a:xfrm>
          <a:off x="529099" y="904871"/>
          <a:ext cx="3767117" cy="178661"/>
        </a:xfrm>
        <a:custGeom>
          <a:avLst/>
          <a:gdLst/>
          <a:ahLst/>
          <a:cxnLst/>
          <a:rect l="0" t="0" r="0" b="0"/>
          <a:pathLst>
            <a:path>
              <a:moveTo>
                <a:pt x="3767117" y="0"/>
              </a:moveTo>
              <a:lnTo>
                <a:pt x="3767117" y="67550"/>
              </a:lnTo>
              <a:lnTo>
                <a:pt x="0" y="67550"/>
              </a:lnTo>
              <a:lnTo>
                <a:pt x="0" y="1786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1D645F-CD2D-4677-B358-179F9302BABC}">
      <dsp:nvSpPr>
        <dsp:cNvPr id="0" name=""/>
        <dsp:cNvSpPr/>
      </dsp:nvSpPr>
      <dsp:spPr>
        <a:xfrm>
          <a:off x="3587365" y="57893"/>
          <a:ext cx="1417702" cy="8469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ru-RU" sz="1800" b="1" kern="1200" dirty="0" err="1" smtClean="0"/>
            <a:t>Комады</a:t>
          </a:r>
          <a:r>
            <a:rPr lang="ru-RU" sz="1800" b="1" kern="1200" dirty="0" smtClean="0"/>
            <a:t> процессора</a:t>
          </a:r>
          <a:endParaRPr lang="ru-RU" sz="1800" b="1" kern="1200" dirty="0"/>
        </a:p>
      </dsp:txBody>
      <dsp:txXfrm>
        <a:off x="3587365" y="57893"/>
        <a:ext cx="1417702" cy="846977"/>
      </dsp:txXfrm>
    </dsp:sp>
    <dsp:sp modelId="{983B3A07-E259-4FDC-B7C1-FADEF4D7DC19}">
      <dsp:nvSpPr>
        <dsp:cNvPr id="0" name=""/>
        <dsp:cNvSpPr/>
      </dsp:nvSpPr>
      <dsp:spPr>
        <a:xfrm>
          <a:off x="0" y="1083532"/>
          <a:ext cx="1058199" cy="6401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Пересылки данных</a:t>
          </a:r>
          <a:endParaRPr lang="ru-RU" sz="1400" b="1" kern="1200" dirty="0"/>
        </a:p>
      </dsp:txBody>
      <dsp:txXfrm>
        <a:off x="0" y="1083532"/>
        <a:ext cx="1058199" cy="640120"/>
      </dsp:txXfrm>
    </dsp:sp>
    <dsp:sp modelId="{8FE3122B-C1FE-41D4-A48F-4D34B2C753A1}">
      <dsp:nvSpPr>
        <dsp:cNvPr id="0" name=""/>
        <dsp:cNvSpPr/>
      </dsp:nvSpPr>
      <dsp:spPr>
        <a:xfrm>
          <a:off x="267089" y="1989436"/>
          <a:ext cx="1058199" cy="845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Общего назначения </a:t>
          </a:r>
          <a:r>
            <a:rPr lang="en-US" sz="1400" kern="1200" dirty="0" err="1" smtClean="0"/>
            <a:t>mov</a:t>
          </a:r>
          <a:r>
            <a:rPr lang="en-US" sz="1400" kern="1200" dirty="0" smtClean="0"/>
            <a:t>, in, out</a:t>
          </a:r>
          <a:endParaRPr lang="ru-RU" sz="1400" kern="1200" dirty="0"/>
        </a:p>
      </dsp:txBody>
      <dsp:txXfrm>
        <a:off x="267089" y="1989436"/>
        <a:ext cx="1058199" cy="845173"/>
      </dsp:txXfrm>
    </dsp:sp>
    <dsp:sp modelId="{A8BA3086-613E-4F43-A71B-A92C324AE65B}">
      <dsp:nvSpPr>
        <dsp:cNvPr id="0" name=""/>
        <dsp:cNvSpPr/>
      </dsp:nvSpPr>
      <dsp:spPr>
        <a:xfrm>
          <a:off x="267089" y="3056832"/>
          <a:ext cx="1058199" cy="81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Работа со стеком</a:t>
          </a:r>
          <a:r>
            <a:rPr lang="en-US" sz="1400" b="1" kern="1200" dirty="0" smtClean="0"/>
            <a:t>  </a:t>
          </a:r>
          <a:r>
            <a:rPr lang="en-US" sz="1400" kern="1200" dirty="0" smtClean="0"/>
            <a:t>push, pop</a:t>
          </a:r>
          <a:endParaRPr lang="ru-RU" sz="1400" kern="1200" dirty="0"/>
        </a:p>
      </dsp:txBody>
      <dsp:txXfrm>
        <a:off x="267089" y="3056832"/>
        <a:ext cx="1058199" cy="818559"/>
      </dsp:txXfrm>
    </dsp:sp>
    <dsp:sp modelId="{B8C03B2C-2DC5-4A52-B8B9-4A5E1D6D6A55}">
      <dsp:nvSpPr>
        <dsp:cNvPr id="0" name=""/>
        <dsp:cNvSpPr/>
      </dsp:nvSpPr>
      <dsp:spPr>
        <a:xfrm>
          <a:off x="267089" y="4097614"/>
          <a:ext cx="1058199" cy="10736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Преобразование данных</a:t>
          </a:r>
          <a:r>
            <a:rPr lang="en-US" sz="1400" b="1" kern="1200" dirty="0" smtClean="0"/>
            <a:t>   </a:t>
          </a:r>
          <a:r>
            <a:rPr lang="en-US" sz="1400" b="0" i="0" kern="1200" dirty="0" smtClean="0"/>
            <a:t>CBW, CWD, CWDE, CDQ</a:t>
          </a:r>
          <a:endParaRPr lang="ru-RU" sz="1400" b="1" kern="1200" dirty="0" smtClean="0"/>
        </a:p>
        <a:p>
          <a:pPr lvl="0" algn="ctr" defTabSz="622300">
            <a:lnSpc>
              <a:spcPct val="90000"/>
            </a:lnSpc>
            <a:spcBef>
              <a:spcPct val="0"/>
            </a:spcBef>
            <a:spcAft>
              <a:spcPct val="35000"/>
            </a:spcAft>
          </a:pPr>
          <a:endParaRPr lang="ru-RU" sz="1400" kern="1200" dirty="0"/>
        </a:p>
      </dsp:txBody>
      <dsp:txXfrm>
        <a:off x="267089" y="4097614"/>
        <a:ext cx="1058199" cy="1073691"/>
      </dsp:txXfrm>
    </dsp:sp>
    <dsp:sp modelId="{A8011ED5-8C96-429C-8006-E71DCB8F2403}">
      <dsp:nvSpPr>
        <dsp:cNvPr id="0" name=""/>
        <dsp:cNvSpPr/>
      </dsp:nvSpPr>
      <dsp:spPr>
        <a:xfrm>
          <a:off x="1282961" y="1127093"/>
          <a:ext cx="1406855" cy="6640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Арифметические</a:t>
          </a:r>
          <a:endParaRPr lang="ru-RU" sz="1400" b="1" kern="1200" dirty="0"/>
        </a:p>
      </dsp:txBody>
      <dsp:txXfrm>
        <a:off x="1282961" y="1127093"/>
        <a:ext cx="1406855" cy="664020"/>
      </dsp:txXfrm>
    </dsp:sp>
    <dsp:sp modelId="{47A3F347-1A2F-4BC6-8B6D-7F72457C7783}">
      <dsp:nvSpPr>
        <dsp:cNvPr id="0" name=""/>
        <dsp:cNvSpPr/>
      </dsp:nvSpPr>
      <dsp:spPr>
        <a:xfrm>
          <a:off x="1634675" y="2013336"/>
          <a:ext cx="1058199" cy="13499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Двоичной арифметики</a:t>
          </a:r>
          <a:r>
            <a:rPr lang="en-US" sz="1400" b="1" kern="1200" dirty="0" smtClean="0"/>
            <a:t> </a:t>
          </a:r>
          <a:r>
            <a:rPr lang="en-US" sz="1400" kern="1200" dirty="0" smtClean="0"/>
            <a:t>add, sub, </a:t>
          </a:r>
          <a:r>
            <a:rPr lang="en-US" sz="1400" kern="1200" dirty="0" err="1" smtClean="0"/>
            <a:t>mul</a:t>
          </a:r>
          <a:r>
            <a:rPr lang="en-US" sz="1400" kern="1200" dirty="0" smtClean="0"/>
            <a:t>, div, inc, </a:t>
          </a:r>
          <a:r>
            <a:rPr lang="en-US" sz="1400" kern="1200" dirty="0" err="1" smtClean="0"/>
            <a:t>dec</a:t>
          </a:r>
          <a:r>
            <a:rPr lang="en-US" sz="1400" kern="1200" dirty="0" smtClean="0"/>
            <a:t>,</a:t>
          </a:r>
          <a:r>
            <a:rPr lang="ru-RU" sz="1400" kern="1200" dirty="0" smtClean="0"/>
            <a:t> </a:t>
          </a:r>
          <a:r>
            <a:rPr lang="en-US" sz="1400" kern="1200" dirty="0" err="1" smtClean="0"/>
            <a:t>cmp</a:t>
          </a:r>
          <a:r>
            <a:rPr lang="en-US" sz="1400" kern="1200" dirty="0" smtClean="0"/>
            <a:t> </a:t>
          </a:r>
          <a:endParaRPr lang="ru-RU" sz="1400" kern="1200" dirty="0"/>
        </a:p>
      </dsp:txBody>
      <dsp:txXfrm>
        <a:off x="1634675" y="2013336"/>
        <a:ext cx="1058199" cy="1349961"/>
      </dsp:txXfrm>
    </dsp:sp>
    <dsp:sp modelId="{046C31D6-2741-4F05-BC6D-194D4F0C905B}">
      <dsp:nvSpPr>
        <dsp:cNvPr id="0" name=""/>
        <dsp:cNvSpPr/>
      </dsp:nvSpPr>
      <dsp:spPr>
        <a:xfrm>
          <a:off x="1616516" y="3988011"/>
          <a:ext cx="1540061" cy="8085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Десятичной арифметики</a:t>
          </a:r>
          <a:r>
            <a:rPr lang="en-US" sz="1400" b="1" kern="1200" dirty="0" smtClean="0"/>
            <a:t> </a:t>
          </a:r>
          <a:r>
            <a:rPr lang="en-US" sz="1400" kern="1200" dirty="0" err="1" smtClean="0"/>
            <a:t>aaa</a:t>
          </a:r>
          <a:r>
            <a:rPr lang="en-US" sz="1400" kern="1200" dirty="0" smtClean="0"/>
            <a:t>, </a:t>
          </a:r>
          <a:r>
            <a:rPr lang="en-US" sz="1400" kern="1200" dirty="0" err="1" smtClean="0"/>
            <a:t>aas</a:t>
          </a:r>
          <a:r>
            <a:rPr lang="en-US" sz="1400" kern="1200" dirty="0" smtClean="0"/>
            <a:t>,  </a:t>
          </a:r>
          <a:r>
            <a:rPr lang="en-US" sz="1400" kern="1200" dirty="0" err="1" smtClean="0"/>
            <a:t>aam</a:t>
          </a:r>
          <a:r>
            <a:rPr lang="en-US" sz="1400" kern="1200" dirty="0" smtClean="0"/>
            <a:t>, </a:t>
          </a:r>
          <a:r>
            <a:rPr lang="en-US" sz="1400" kern="1200" dirty="0" err="1" smtClean="0"/>
            <a:t>aad</a:t>
          </a:r>
          <a:endParaRPr lang="ru-RU" sz="1400" kern="1200" dirty="0"/>
        </a:p>
      </dsp:txBody>
      <dsp:txXfrm>
        <a:off x="1616516" y="3988011"/>
        <a:ext cx="1540061" cy="808528"/>
      </dsp:txXfrm>
    </dsp:sp>
    <dsp:sp modelId="{23058810-9A63-43B9-AFAD-B4FBBBB639DF}">
      <dsp:nvSpPr>
        <dsp:cNvPr id="0" name=""/>
        <dsp:cNvSpPr/>
      </dsp:nvSpPr>
      <dsp:spPr>
        <a:xfrm>
          <a:off x="3132408" y="1127093"/>
          <a:ext cx="1058199" cy="5290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Логические</a:t>
          </a:r>
          <a:endParaRPr lang="ru-RU" sz="1400" b="1" kern="1200" dirty="0"/>
        </a:p>
      </dsp:txBody>
      <dsp:txXfrm>
        <a:off x="3132408" y="1127093"/>
        <a:ext cx="1058199" cy="529099"/>
      </dsp:txXfrm>
    </dsp:sp>
    <dsp:sp modelId="{8D4FEDBC-562B-4063-BAB9-CD062E4F264E}">
      <dsp:nvSpPr>
        <dsp:cNvPr id="0" name=""/>
        <dsp:cNvSpPr/>
      </dsp:nvSpPr>
      <dsp:spPr>
        <a:xfrm>
          <a:off x="3396958" y="1878415"/>
          <a:ext cx="1269247" cy="10859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Манипуляции с битами</a:t>
          </a:r>
          <a:r>
            <a:rPr lang="en-US" sz="1400" b="1" kern="1200" dirty="0" smtClean="0"/>
            <a:t> </a:t>
          </a:r>
          <a:r>
            <a:rPr lang="en-US" sz="1400" kern="1200" dirty="0" smtClean="0"/>
            <a:t>and, or, </a:t>
          </a:r>
          <a:r>
            <a:rPr lang="en-US" sz="1400" kern="1200" dirty="0" err="1" smtClean="0"/>
            <a:t>xor</a:t>
          </a:r>
          <a:r>
            <a:rPr lang="en-US" sz="1400" kern="1200" dirty="0" smtClean="0"/>
            <a:t>, not, test </a:t>
          </a:r>
          <a:endParaRPr lang="ru-RU" sz="1400" kern="1200" dirty="0"/>
        </a:p>
      </dsp:txBody>
      <dsp:txXfrm>
        <a:off x="3396958" y="1878415"/>
        <a:ext cx="1269247" cy="1085961"/>
      </dsp:txXfrm>
    </dsp:sp>
    <dsp:sp modelId="{C93C3FE9-5719-4C95-A986-5220CE5CE4D7}">
      <dsp:nvSpPr>
        <dsp:cNvPr id="0" name=""/>
        <dsp:cNvSpPr/>
      </dsp:nvSpPr>
      <dsp:spPr>
        <a:xfrm>
          <a:off x="3396958" y="3186599"/>
          <a:ext cx="1351670" cy="9060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Сдвиг</a:t>
          </a:r>
          <a:r>
            <a:rPr lang="en-US" sz="1400" kern="1200" dirty="0" smtClean="0"/>
            <a:t> </a:t>
          </a:r>
          <a:r>
            <a:rPr lang="en-US" sz="1400" kern="1200" dirty="0" err="1" smtClean="0"/>
            <a:t>shr</a:t>
          </a:r>
          <a:r>
            <a:rPr lang="en-US" sz="1400" kern="1200" dirty="0" smtClean="0"/>
            <a:t>, </a:t>
          </a:r>
          <a:r>
            <a:rPr lang="en-US" sz="1400" kern="1200" dirty="0" err="1" smtClean="0"/>
            <a:t>shl,rol</a:t>
          </a:r>
          <a:r>
            <a:rPr lang="en-US" sz="1400" kern="1200" dirty="0" smtClean="0"/>
            <a:t>, </a:t>
          </a:r>
          <a:r>
            <a:rPr lang="en-US" sz="1400" kern="1200" dirty="0" err="1" smtClean="0"/>
            <a:t>ror</a:t>
          </a:r>
          <a:r>
            <a:rPr lang="en-US" sz="1400" kern="1200" dirty="0" smtClean="0"/>
            <a:t>, </a:t>
          </a:r>
          <a:r>
            <a:rPr lang="en-US" sz="1400" kern="1200" dirty="0" err="1" smtClean="0"/>
            <a:t>sar</a:t>
          </a:r>
          <a:r>
            <a:rPr lang="en-US" sz="1400" kern="1200" dirty="0" smtClean="0"/>
            <a:t>, </a:t>
          </a:r>
          <a:r>
            <a:rPr lang="en-US" sz="1400" kern="1200" dirty="0" err="1" smtClean="0"/>
            <a:t>sal</a:t>
          </a:r>
          <a:r>
            <a:rPr lang="en-US" sz="1400" kern="1200" dirty="0" smtClean="0"/>
            <a:t>, </a:t>
          </a:r>
          <a:r>
            <a:rPr lang="en-US" sz="1400" kern="1200" dirty="0" err="1" smtClean="0"/>
            <a:t>rcr</a:t>
          </a:r>
          <a:r>
            <a:rPr lang="en-US" sz="1400" kern="1200" dirty="0" smtClean="0"/>
            <a:t>, </a:t>
          </a:r>
          <a:r>
            <a:rPr lang="en-US" sz="1400" kern="1200" dirty="0" err="1" smtClean="0"/>
            <a:t>rcl</a:t>
          </a:r>
          <a:endParaRPr lang="ru-RU" sz="1400" kern="1200" dirty="0"/>
        </a:p>
      </dsp:txBody>
      <dsp:txXfrm>
        <a:off x="3396958" y="3186599"/>
        <a:ext cx="1351670" cy="906046"/>
      </dsp:txXfrm>
    </dsp:sp>
    <dsp:sp modelId="{42C7262F-8A27-4DEE-ABDA-5F7DB0F597BD}">
      <dsp:nvSpPr>
        <dsp:cNvPr id="0" name=""/>
        <dsp:cNvSpPr/>
      </dsp:nvSpPr>
      <dsp:spPr>
        <a:xfrm>
          <a:off x="4706301" y="1127093"/>
          <a:ext cx="1058199" cy="5290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Передача управления</a:t>
          </a:r>
          <a:endParaRPr lang="ru-RU" sz="1400" b="1" kern="1200" dirty="0"/>
        </a:p>
      </dsp:txBody>
      <dsp:txXfrm>
        <a:off x="4706301" y="1127093"/>
        <a:ext cx="1058199" cy="529099"/>
      </dsp:txXfrm>
    </dsp:sp>
    <dsp:sp modelId="{0E362CDF-B528-4D03-8305-D0499D234FD5}">
      <dsp:nvSpPr>
        <dsp:cNvPr id="0" name=""/>
        <dsp:cNvSpPr/>
      </dsp:nvSpPr>
      <dsp:spPr>
        <a:xfrm>
          <a:off x="4970851" y="1878415"/>
          <a:ext cx="1058199" cy="8392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0" kern="1200" dirty="0" smtClean="0"/>
            <a:t>Условный </a:t>
          </a:r>
          <a:r>
            <a:rPr lang="en-US" sz="1400" kern="1200" dirty="0" smtClean="0"/>
            <a:t>loop, </a:t>
          </a:r>
          <a:r>
            <a:rPr lang="en-US" sz="1400" kern="1200" dirty="0" err="1" smtClean="0"/>
            <a:t>jc</a:t>
          </a:r>
          <a:r>
            <a:rPr lang="ru-RU" sz="1400" kern="1200" dirty="0" smtClean="0"/>
            <a:t>с</a:t>
          </a:r>
          <a:r>
            <a:rPr lang="en-US" sz="1400" kern="1200" dirty="0" smtClean="0"/>
            <a:t>,</a:t>
          </a:r>
          <a:endParaRPr lang="ru-RU" sz="1400" kern="1200" dirty="0"/>
        </a:p>
      </dsp:txBody>
      <dsp:txXfrm>
        <a:off x="4970851" y="1878415"/>
        <a:ext cx="1058199" cy="839226"/>
      </dsp:txXfrm>
    </dsp:sp>
    <dsp:sp modelId="{1D4C505A-A7E1-4E93-BA18-747164A046C2}">
      <dsp:nvSpPr>
        <dsp:cNvPr id="0" name=""/>
        <dsp:cNvSpPr/>
      </dsp:nvSpPr>
      <dsp:spPr>
        <a:xfrm>
          <a:off x="4933052" y="2978869"/>
          <a:ext cx="1058199" cy="5290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Безусловный</a:t>
          </a:r>
          <a:r>
            <a:rPr lang="en-US" sz="1400" kern="1200" dirty="0" smtClean="0"/>
            <a:t> </a:t>
          </a:r>
          <a:r>
            <a:rPr lang="en-US" sz="1400" kern="1200" dirty="0" err="1" smtClean="0"/>
            <a:t>jmp</a:t>
          </a:r>
          <a:endParaRPr lang="ru-RU" sz="1400" kern="1200" dirty="0"/>
        </a:p>
      </dsp:txBody>
      <dsp:txXfrm>
        <a:off x="4933052" y="2978869"/>
        <a:ext cx="1058199" cy="529099"/>
      </dsp:txXfrm>
    </dsp:sp>
    <dsp:sp modelId="{1CEDA09A-BA48-4AFD-9CDA-744CD6B59786}">
      <dsp:nvSpPr>
        <dsp:cNvPr id="0" name=""/>
        <dsp:cNvSpPr/>
      </dsp:nvSpPr>
      <dsp:spPr>
        <a:xfrm>
          <a:off x="4970851" y="3691186"/>
          <a:ext cx="1314495" cy="1074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работа с процедурами и прерываниями</a:t>
          </a:r>
          <a:r>
            <a:rPr lang="ru-RU" sz="1400" kern="1200" dirty="0" smtClean="0"/>
            <a:t/>
          </a:r>
          <a:br>
            <a:rPr lang="ru-RU" sz="1400" kern="1200" dirty="0" smtClean="0"/>
          </a:br>
          <a:r>
            <a:rPr lang="en-US" sz="1400" kern="1200" dirty="0" smtClean="0"/>
            <a:t>call, ret, </a:t>
          </a:r>
          <a:r>
            <a:rPr lang="en-US" sz="1400" kern="1200" dirty="0" err="1" smtClean="0"/>
            <a:t>int</a:t>
          </a:r>
          <a:r>
            <a:rPr lang="en-US" sz="1400" kern="1200" dirty="0" smtClean="0"/>
            <a:t>, </a:t>
          </a:r>
          <a:r>
            <a:rPr lang="en-US" sz="1400" kern="1200" dirty="0" err="1" smtClean="0"/>
            <a:t>iret</a:t>
          </a:r>
          <a:endParaRPr lang="ru-RU" sz="1400" kern="1200" dirty="0"/>
        </a:p>
      </dsp:txBody>
      <dsp:txXfrm>
        <a:off x="4970851" y="3691186"/>
        <a:ext cx="1314495" cy="1074612"/>
      </dsp:txXfrm>
    </dsp:sp>
    <dsp:sp modelId="{C53F119B-EEBD-47E5-84F9-F4CFD6676E18}">
      <dsp:nvSpPr>
        <dsp:cNvPr id="0" name=""/>
        <dsp:cNvSpPr/>
      </dsp:nvSpPr>
      <dsp:spPr>
        <a:xfrm>
          <a:off x="6251272" y="1127093"/>
          <a:ext cx="1058199" cy="11794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Цепочечные</a:t>
          </a:r>
          <a:r>
            <a:rPr lang="en-US" sz="1400" b="1" kern="1200" dirty="0" smtClean="0"/>
            <a:t> </a:t>
          </a:r>
          <a:r>
            <a:rPr lang="en-US" sz="1400" b="1" kern="1200" dirty="0" err="1" smtClean="0"/>
            <a:t>stosb</a:t>
          </a:r>
          <a:r>
            <a:rPr lang="en-US" sz="1400" b="1" kern="1200" dirty="0" smtClean="0"/>
            <a:t>, </a:t>
          </a:r>
          <a:r>
            <a:rPr lang="en-US" sz="1400" b="1" kern="1200" dirty="0" err="1" smtClean="0"/>
            <a:t>stosw</a:t>
          </a:r>
          <a:r>
            <a:rPr lang="en-US" sz="1400" b="1" kern="1200" dirty="0" smtClean="0"/>
            <a:t>,  </a:t>
          </a:r>
          <a:r>
            <a:rPr lang="en-US" sz="1400" b="1" kern="1200" dirty="0" err="1" smtClean="0"/>
            <a:t>lodsb</a:t>
          </a:r>
          <a:r>
            <a:rPr lang="en-US" sz="1400" b="1" kern="1200" dirty="0" smtClean="0"/>
            <a:t>, </a:t>
          </a:r>
          <a:r>
            <a:rPr lang="en-US" sz="1400" b="1" kern="1200" dirty="0" err="1" smtClean="0"/>
            <a:t>lodsw</a:t>
          </a:r>
          <a:r>
            <a:rPr lang="en-US" sz="1400" b="1" kern="1200" dirty="0" smtClean="0"/>
            <a:t>, </a:t>
          </a:r>
          <a:r>
            <a:rPr lang="en-US" sz="1400" b="1" kern="1200" dirty="0" err="1" smtClean="0"/>
            <a:t>movs</a:t>
          </a:r>
          <a:endParaRPr lang="ru-RU" sz="1400" b="1" kern="1200" dirty="0"/>
        </a:p>
      </dsp:txBody>
      <dsp:txXfrm>
        <a:off x="6251272" y="1127093"/>
        <a:ext cx="1058199" cy="1179406"/>
      </dsp:txXfrm>
    </dsp:sp>
    <dsp:sp modelId="{EC705BE4-9DB6-4389-8A2E-05D81A2EC55E}">
      <dsp:nvSpPr>
        <dsp:cNvPr id="0" name=""/>
        <dsp:cNvSpPr/>
      </dsp:nvSpPr>
      <dsp:spPr>
        <a:xfrm>
          <a:off x="7531694" y="1127093"/>
          <a:ext cx="1058199" cy="13501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Управление состоянием ЦП</a:t>
          </a:r>
          <a:br>
            <a:rPr lang="ru-RU" sz="1400" b="1" kern="1200" dirty="0" smtClean="0"/>
          </a:br>
          <a:r>
            <a:rPr lang="en-US" sz="1400" b="1" kern="1200" dirty="0" err="1" smtClean="0"/>
            <a:t>hlt</a:t>
          </a:r>
          <a:r>
            <a:rPr lang="en-US" sz="1400" b="1" kern="1200" dirty="0" smtClean="0"/>
            <a:t>, </a:t>
          </a:r>
          <a:r>
            <a:rPr lang="en-US" sz="1400" b="1" kern="1200" dirty="0" err="1" smtClean="0"/>
            <a:t>nop</a:t>
          </a:r>
          <a:endParaRPr lang="ru-RU" sz="1400" b="1" kern="1200" dirty="0"/>
        </a:p>
      </dsp:txBody>
      <dsp:txXfrm>
        <a:off x="7531694" y="1127093"/>
        <a:ext cx="1058199" cy="1350194"/>
      </dsp:txXfrm>
    </dsp:sp>
    <dsp:sp modelId="{AC975A7C-1017-4A80-99E0-460C1D0F50E2}">
      <dsp:nvSpPr>
        <dsp:cNvPr id="0" name=""/>
        <dsp:cNvSpPr/>
      </dsp:nvSpPr>
      <dsp:spPr>
        <a:xfrm>
          <a:off x="7796244" y="2699509"/>
          <a:ext cx="1058199" cy="7821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Работа с флагами</a:t>
          </a:r>
          <a:r>
            <a:rPr lang="en-US" sz="1400" kern="1200" dirty="0" smtClean="0"/>
            <a:t/>
          </a:r>
          <a:br>
            <a:rPr lang="en-US" sz="1400" kern="1200" dirty="0" smtClean="0"/>
          </a:br>
          <a:r>
            <a:rPr lang="en-US" sz="1400" kern="1200" dirty="0" err="1" smtClean="0"/>
            <a:t>clc</a:t>
          </a:r>
          <a:r>
            <a:rPr lang="en-US" sz="1400" kern="1200" dirty="0" smtClean="0"/>
            <a:t>, </a:t>
          </a:r>
          <a:r>
            <a:rPr lang="en-US" sz="1400" kern="1200" dirty="0" err="1" smtClean="0"/>
            <a:t>cld</a:t>
          </a:r>
          <a:r>
            <a:rPr lang="en-US" sz="1400" kern="1200" dirty="0" smtClean="0"/>
            <a:t>, </a:t>
          </a:r>
          <a:r>
            <a:rPr lang="en-US" sz="1400" kern="1200" dirty="0" err="1" smtClean="0"/>
            <a:t>cli,sti,std</a:t>
          </a:r>
          <a:endParaRPr lang="ru-RU" sz="1400" kern="1200" dirty="0"/>
        </a:p>
      </dsp:txBody>
      <dsp:txXfrm>
        <a:off x="7796244" y="2699509"/>
        <a:ext cx="1058199" cy="782184"/>
      </dsp:txXfrm>
    </dsp:sp>
    <dsp:sp modelId="{D00C2963-0BB1-49DB-8F6A-97D52BA7290B}">
      <dsp:nvSpPr>
        <dsp:cNvPr id="0" name=""/>
        <dsp:cNvSpPr/>
      </dsp:nvSpPr>
      <dsp:spPr>
        <a:xfrm>
          <a:off x="7796244" y="3703916"/>
          <a:ext cx="1058199" cy="13499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ru-RU" sz="1400" b="1" kern="1200" dirty="0" smtClean="0"/>
            <a:t>Работа с системными регистрами</a:t>
          </a:r>
          <a:r>
            <a:rPr lang="en-US" sz="1400" kern="1200" dirty="0" smtClean="0"/>
            <a:t/>
          </a:r>
          <a:br>
            <a:rPr lang="en-US" sz="1400" kern="1200" dirty="0" smtClean="0"/>
          </a:br>
          <a:r>
            <a:rPr lang="en-US" sz="1400" kern="1200" dirty="0" err="1" smtClean="0"/>
            <a:t>sgdt</a:t>
          </a:r>
          <a:r>
            <a:rPr lang="en-US" sz="1400" kern="1200" dirty="0" smtClean="0"/>
            <a:t>, </a:t>
          </a:r>
          <a:r>
            <a:rPr lang="en-US" sz="1400" kern="1200" dirty="0" err="1" smtClean="0"/>
            <a:t>lgdt</a:t>
          </a:r>
          <a:r>
            <a:rPr lang="en-US" sz="1400" kern="1200" dirty="0" smtClean="0"/>
            <a:t>, </a:t>
          </a:r>
          <a:r>
            <a:rPr lang="en-US" sz="1400" kern="1200" dirty="0" err="1" smtClean="0"/>
            <a:t>sidt</a:t>
          </a:r>
          <a:r>
            <a:rPr lang="en-US" sz="1400" kern="1200" dirty="0" smtClean="0"/>
            <a:t>, </a:t>
          </a:r>
          <a:r>
            <a:rPr lang="en-US" sz="1400" kern="1200" dirty="0" err="1" smtClean="0"/>
            <a:t>lidt</a:t>
          </a:r>
          <a:r>
            <a:rPr lang="en-US" sz="1400" kern="1200" dirty="0" smtClean="0"/>
            <a:t>, </a:t>
          </a:r>
          <a:r>
            <a:rPr lang="en-US" sz="1400" kern="1200" dirty="0" err="1" smtClean="0"/>
            <a:t>rdtsc</a:t>
          </a:r>
          <a:r>
            <a:rPr lang="en-US" sz="1400" kern="1200" dirty="0" smtClean="0"/>
            <a:t>…</a:t>
          </a:r>
          <a:br>
            <a:rPr lang="en-US" sz="1400" kern="1200" dirty="0" smtClean="0"/>
          </a:br>
          <a:endParaRPr lang="ru-RU" sz="1400" kern="1200" dirty="0"/>
        </a:p>
      </dsp:txBody>
      <dsp:txXfrm>
        <a:off x="7796244" y="3703916"/>
        <a:ext cx="1058199" cy="134991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DED7C3-8922-490B-838C-3F372EE9E7D9}">
      <dsp:nvSpPr>
        <dsp:cNvPr id="0" name=""/>
        <dsp:cNvSpPr/>
      </dsp:nvSpPr>
      <dsp:spPr>
        <a:xfrm>
          <a:off x="5905624" y="2474444"/>
          <a:ext cx="192953" cy="487904"/>
        </a:xfrm>
        <a:custGeom>
          <a:avLst/>
          <a:gdLst/>
          <a:ahLst/>
          <a:cxnLst/>
          <a:rect l="0" t="0" r="0" b="0"/>
          <a:pathLst>
            <a:path>
              <a:moveTo>
                <a:pt x="0" y="0"/>
              </a:moveTo>
              <a:lnTo>
                <a:pt x="0" y="487904"/>
              </a:lnTo>
              <a:lnTo>
                <a:pt x="192953" y="4879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B2A611-507B-41FE-824D-96C1AFE4A237}">
      <dsp:nvSpPr>
        <dsp:cNvPr id="0" name=""/>
        <dsp:cNvSpPr/>
      </dsp:nvSpPr>
      <dsp:spPr>
        <a:xfrm>
          <a:off x="6787576" y="1460045"/>
          <a:ext cx="91440" cy="418615"/>
        </a:xfrm>
        <a:custGeom>
          <a:avLst/>
          <a:gdLst/>
          <a:ahLst/>
          <a:cxnLst/>
          <a:rect l="0" t="0" r="0" b="0"/>
          <a:pathLst>
            <a:path>
              <a:moveTo>
                <a:pt x="58890" y="0"/>
              </a:moveTo>
              <a:lnTo>
                <a:pt x="58890" y="293500"/>
              </a:lnTo>
              <a:lnTo>
                <a:pt x="45720" y="293500"/>
              </a:lnTo>
              <a:lnTo>
                <a:pt x="45720" y="4186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6AC77A-19E8-4E6D-8D1F-6E05DA9A7C21}">
      <dsp:nvSpPr>
        <dsp:cNvPr id="0" name=""/>
        <dsp:cNvSpPr/>
      </dsp:nvSpPr>
      <dsp:spPr>
        <a:xfrm>
          <a:off x="4986717" y="624846"/>
          <a:ext cx="1859750" cy="239415"/>
        </a:xfrm>
        <a:custGeom>
          <a:avLst/>
          <a:gdLst/>
          <a:ahLst/>
          <a:cxnLst/>
          <a:rect l="0" t="0" r="0" b="0"/>
          <a:pathLst>
            <a:path>
              <a:moveTo>
                <a:pt x="0" y="0"/>
              </a:moveTo>
              <a:lnTo>
                <a:pt x="0" y="114301"/>
              </a:lnTo>
              <a:lnTo>
                <a:pt x="1859750" y="114301"/>
              </a:lnTo>
              <a:lnTo>
                <a:pt x="1859750" y="2394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A2AAE-B0A0-4214-BEC3-12F299E9DDA7}">
      <dsp:nvSpPr>
        <dsp:cNvPr id="0" name=""/>
        <dsp:cNvSpPr/>
      </dsp:nvSpPr>
      <dsp:spPr>
        <a:xfrm>
          <a:off x="3516090" y="2301786"/>
          <a:ext cx="337014" cy="2734204"/>
        </a:xfrm>
        <a:custGeom>
          <a:avLst/>
          <a:gdLst/>
          <a:ahLst/>
          <a:cxnLst/>
          <a:rect l="0" t="0" r="0" b="0"/>
          <a:pathLst>
            <a:path>
              <a:moveTo>
                <a:pt x="0" y="0"/>
              </a:moveTo>
              <a:lnTo>
                <a:pt x="0" y="2734204"/>
              </a:lnTo>
              <a:lnTo>
                <a:pt x="337014" y="27342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D7B575-8FE0-4FEE-BF46-C067291552FE}">
      <dsp:nvSpPr>
        <dsp:cNvPr id="0" name=""/>
        <dsp:cNvSpPr/>
      </dsp:nvSpPr>
      <dsp:spPr>
        <a:xfrm>
          <a:off x="3516090" y="2301786"/>
          <a:ext cx="347036" cy="971922"/>
        </a:xfrm>
        <a:custGeom>
          <a:avLst/>
          <a:gdLst/>
          <a:ahLst/>
          <a:cxnLst/>
          <a:rect l="0" t="0" r="0" b="0"/>
          <a:pathLst>
            <a:path>
              <a:moveTo>
                <a:pt x="0" y="0"/>
              </a:moveTo>
              <a:lnTo>
                <a:pt x="0" y="971922"/>
              </a:lnTo>
              <a:lnTo>
                <a:pt x="347036" y="9719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892DF3-6297-47A1-BD6D-718F68CAF45F}">
      <dsp:nvSpPr>
        <dsp:cNvPr id="0" name=""/>
        <dsp:cNvSpPr/>
      </dsp:nvSpPr>
      <dsp:spPr>
        <a:xfrm>
          <a:off x="3246826" y="1470859"/>
          <a:ext cx="1105787" cy="235143"/>
        </a:xfrm>
        <a:custGeom>
          <a:avLst/>
          <a:gdLst/>
          <a:ahLst/>
          <a:cxnLst/>
          <a:rect l="0" t="0" r="0" b="0"/>
          <a:pathLst>
            <a:path>
              <a:moveTo>
                <a:pt x="0" y="0"/>
              </a:moveTo>
              <a:lnTo>
                <a:pt x="0" y="110029"/>
              </a:lnTo>
              <a:lnTo>
                <a:pt x="1105787" y="110029"/>
              </a:lnTo>
              <a:lnTo>
                <a:pt x="1105787" y="2351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8B73C9-65C7-49E8-819B-03628585D0CB}">
      <dsp:nvSpPr>
        <dsp:cNvPr id="0" name=""/>
        <dsp:cNvSpPr/>
      </dsp:nvSpPr>
      <dsp:spPr>
        <a:xfrm>
          <a:off x="1822175" y="2302137"/>
          <a:ext cx="730072" cy="243639"/>
        </a:xfrm>
        <a:custGeom>
          <a:avLst/>
          <a:gdLst/>
          <a:ahLst/>
          <a:cxnLst/>
          <a:rect l="0" t="0" r="0" b="0"/>
          <a:pathLst>
            <a:path>
              <a:moveTo>
                <a:pt x="0" y="0"/>
              </a:moveTo>
              <a:lnTo>
                <a:pt x="0" y="118525"/>
              </a:lnTo>
              <a:lnTo>
                <a:pt x="730072" y="118525"/>
              </a:lnTo>
              <a:lnTo>
                <a:pt x="730072" y="2436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ADC35C-F0BC-4226-AB2B-CF4B48A44CD2}">
      <dsp:nvSpPr>
        <dsp:cNvPr id="0" name=""/>
        <dsp:cNvSpPr/>
      </dsp:nvSpPr>
      <dsp:spPr>
        <a:xfrm>
          <a:off x="121047" y="3162884"/>
          <a:ext cx="178735" cy="2313239"/>
        </a:xfrm>
        <a:custGeom>
          <a:avLst/>
          <a:gdLst/>
          <a:ahLst/>
          <a:cxnLst/>
          <a:rect l="0" t="0" r="0" b="0"/>
          <a:pathLst>
            <a:path>
              <a:moveTo>
                <a:pt x="0" y="0"/>
              </a:moveTo>
              <a:lnTo>
                <a:pt x="0" y="2313239"/>
              </a:lnTo>
              <a:lnTo>
                <a:pt x="178735" y="23132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A7A499-EA80-495A-A85B-A04158106020}">
      <dsp:nvSpPr>
        <dsp:cNvPr id="0" name=""/>
        <dsp:cNvSpPr/>
      </dsp:nvSpPr>
      <dsp:spPr>
        <a:xfrm>
          <a:off x="121047" y="3162884"/>
          <a:ext cx="178735" cy="812868"/>
        </a:xfrm>
        <a:custGeom>
          <a:avLst/>
          <a:gdLst/>
          <a:ahLst/>
          <a:cxnLst/>
          <a:rect l="0" t="0" r="0" b="0"/>
          <a:pathLst>
            <a:path>
              <a:moveTo>
                <a:pt x="0" y="0"/>
              </a:moveTo>
              <a:lnTo>
                <a:pt x="0" y="812868"/>
              </a:lnTo>
              <a:lnTo>
                <a:pt x="178735" y="8128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C5CC-F6F4-4954-8622-13427DF7E927}">
      <dsp:nvSpPr>
        <dsp:cNvPr id="0" name=""/>
        <dsp:cNvSpPr/>
      </dsp:nvSpPr>
      <dsp:spPr>
        <a:xfrm>
          <a:off x="597674" y="2302137"/>
          <a:ext cx="1224501" cy="264962"/>
        </a:xfrm>
        <a:custGeom>
          <a:avLst/>
          <a:gdLst/>
          <a:ahLst/>
          <a:cxnLst/>
          <a:rect l="0" t="0" r="0" b="0"/>
          <a:pathLst>
            <a:path>
              <a:moveTo>
                <a:pt x="1224501" y="0"/>
              </a:moveTo>
              <a:lnTo>
                <a:pt x="1224501" y="139848"/>
              </a:lnTo>
              <a:lnTo>
                <a:pt x="0" y="139848"/>
              </a:lnTo>
              <a:lnTo>
                <a:pt x="0" y="2649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DAB218-C8D3-4592-96E7-CC2641B1BCA8}">
      <dsp:nvSpPr>
        <dsp:cNvPr id="0" name=""/>
        <dsp:cNvSpPr/>
      </dsp:nvSpPr>
      <dsp:spPr>
        <a:xfrm>
          <a:off x="1822175" y="1470859"/>
          <a:ext cx="1424650" cy="235495"/>
        </a:xfrm>
        <a:custGeom>
          <a:avLst/>
          <a:gdLst/>
          <a:ahLst/>
          <a:cxnLst/>
          <a:rect l="0" t="0" r="0" b="0"/>
          <a:pathLst>
            <a:path>
              <a:moveTo>
                <a:pt x="1424650" y="0"/>
              </a:moveTo>
              <a:lnTo>
                <a:pt x="1424650" y="110380"/>
              </a:lnTo>
              <a:lnTo>
                <a:pt x="0" y="110380"/>
              </a:lnTo>
              <a:lnTo>
                <a:pt x="0" y="2354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AB245F-CE03-4145-87E9-8C319AAD71F3}">
      <dsp:nvSpPr>
        <dsp:cNvPr id="0" name=""/>
        <dsp:cNvSpPr/>
      </dsp:nvSpPr>
      <dsp:spPr>
        <a:xfrm>
          <a:off x="3246826" y="624846"/>
          <a:ext cx="1739890" cy="250229"/>
        </a:xfrm>
        <a:custGeom>
          <a:avLst/>
          <a:gdLst/>
          <a:ahLst/>
          <a:cxnLst/>
          <a:rect l="0" t="0" r="0" b="0"/>
          <a:pathLst>
            <a:path>
              <a:moveTo>
                <a:pt x="1739890" y="0"/>
              </a:moveTo>
              <a:lnTo>
                <a:pt x="1739890" y="125114"/>
              </a:lnTo>
              <a:lnTo>
                <a:pt x="0" y="125114"/>
              </a:lnTo>
              <a:lnTo>
                <a:pt x="0" y="2502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03FF1B-AE02-40FC-9C75-4B43F625EF97}">
      <dsp:nvSpPr>
        <dsp:cNvPr id="0" name=""/>
        <dsp:cNvSpPr/>
      </dsp:nvSpPr>
      <dsp:spPr>
        <a:xfrm>
          <a:off x="4390933" y="29063"/>
          <a:ext cx="1191566" cy="5957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u-RU" sz="1600" kern="1200" dirty="0" smtClean="0"/>
            <a:t>переходы</a:t>
          </a:r>
          <a:endParaRPr lang="ru-RU" sz="1600" kern="1200" dirty="0"/>
        </a:p>
      </dsp:txBody>
      <dsp:txXfrm>
        <a:off x="4390933" y="29063"/>
        <a:ext cx="1191566" cy="595783"/>
      </dsp:txXfrm>
    </dsp:sp>
    <dsp:sp modelId="{616694E6-5FB0-420B-9785-058398A7F2BA}">
      <dsp:nvSpPr>
        <dsp:cNvPr id="0" name=""/>
        <dsp:cNvSpPr/>
      </dsp:nvSpPr>
      <dsp:spPr>
        <a:xfrm>
          <a:off x="2546244" y="875075"/>
          <a:ext cx="1401163" cy="5957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u-RU" sz="1600" kern="1200" dirty="0" smtClean="0"/>
            <a:t>безусловные</a:t>
          </a:r>
          <a:endParaRPr lang="ru-RU" sz="1600" kern="1200" dirty="0"/>
        </a:p>
      </dsp:txBody>
      <dsp:txXfrm>
        <a:off x="2546244" y="875075"/>
        <a:ext cx="1401163" cy="595783"/>
      </dsp:txXfrm>
    </dsp:sp>
    <dsp:sp modelId="{66E11B4C-19E1-4FF0-9A83-9AA942A8DFAB}">
      <dsp:nvSpPr>
        <dsp:cNvPr id="0" name=""/>
        <dsp:cNvSpPr/>
      </dsp:nvSpPr>
      <dsp:spPr>
        <a:xfrm>
          <a:off x="1091858" y="1706354"/>
          <a:ext cx="1460634" cy="5957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u-RU" sz="1600" kern="1200" dirty="0" smtClean="0"/>
            <a:t>внутрисегментные</a:t>
          </a:r>
          <a:endParaRPr lang="ru-RU" sz="1600" kern="1200" dirty="0"/>
        </a:p>
      </dsp:txBody>
      <dsp:txXfrm>
        <a:off x="1091858" y="1706354"/>
        <a:ext cx="1460634" cy="595783"/>
      </dsp:txXfrm>
    </dsp:sp>
    <dsp:sp modelId="{5358D234-20FC-45F4-8D28-7519E586B101}">
      <dsp:nvSpPr>
        <dsp:cNvPr id="0" name=""/>
        <dsp:cNvSpPr/>
      </dsp:nvSpPr>
      <dsp:spPr>
        <a:xfrm>
          <a:off x="1890" y="2567100"/>
          <a:ext cx="1191566" cy="5957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u-RU" sz="1600" kern="1200" dirty="0" smtClean="0"/>
            <a:t>прямые</a:t>
          </a:r>
          <a:endParaRPr lang="ru-RU" sz="1600" kern="1200" dirty="0"/>
        </a:p>
      </dsp:txBody>
      <dsp:txXfrm>
        <a:off x="1890" y="2567100"/>
        <a:ext cx="1191566" cy="595783"/>
      </dsp:txXfrm>
    </dsp:sp>
    <dsp:sp modelId="{2E092C55-3B66-4179-B3C5-2E6D1866B593}">
      <dsp:nvSpPr>
        <dsp:cNvPr id="0" name=""/>
        <dsp:cNvSpPr/>
      </dsp:nvSpPr>
      <dsp:spPr>
        <a:xfrm>
          <a:off x="299782" y="3413113"/>
          <a:ext cx="1547034" cy="11252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Short</a:t>
          </a:r>
          <a:r>
            <a:rPr lang="ru-RU" sz="1600" kern="1200" dirty="0" smtClean="0"/>
            <a:t> </a:t>
          </a:r>
          <a:r>
            <a:rPr lang="en-US" sz="1600" kern="1200" dirty="0" err="1" smtClean="0"/>
            <a:t>ptr</a:t>
          </a:r>
          <a:r>
            <a:rPr lang="en-US" sz="1600" kern="1200" dirty="0" smtClean="0"/>
            <a:t/>
          </a:r>
          <a:br>
            <a:rPr lang="en-US" sz="1600" kern="1200" dirty="0" smtClean="0"/>
          </a:br>
          <a:r>
            <a:rPr lang="en-US" sz="1600" kern="1200" dirty="0" smtClean="0"/>
            <a:t>+/- 127 </a:t>
          </a:r>
          <a:r>
            <a:rPr lang="ru-RU" sz="1600" kern="1200" dirty="0" smtClean="0"/>
            <a:t>байт</a:t>
          </a:r>
          <a:r>
            <a:rPr lang="en-US" sz="1600" kern="1200" dirty="0" smtClean="0"/>
            <a:t/>
          </a:r>
          <a:br>
            <a:rPr lang="en-US" sz="1600" kern="1200" dirty="0" smtClean="0"/>
          </a:br>
          <a:r>
            <a:rPr lang="ru-RU" sz="1600" kern="1200" dirty="0" smtClean="0"/>
            <a:t>длина </a:t>
          </a:r>
          <a:r>
            <a:rPr lang="ru-RU" sz="1600" kern="1200" dirty="0" err="1" smtClean="0"/>
            <a:t>к-ды</a:t>
          </a:r>
          <a:r>
            <a:rPr lang="ru-RU" sz="1600" kern="1200" dirty="0" smtClean="0"/>
            <a:t> 2 байта</a:t>
          </a:r>
          <a:endParaRPr lang="ru-RU" sz="1600" kern="1200" dirty="0"/>
        </a:p>
      </dsp:txBody>
      <dsp:txXfrm>
        <a:off x="299782" y="3413113"/>
        <a:ext cx="1547034" cy="1125279"/>
      </dsp:txXfrm>
    </dsp:sp>
    <dsp:sp modelId="{BCFB5D30-7587-4BF1-93F5-637EE901D94B}">
      <dsp:nvSpPr>
        <dsp:cNvPr id="0" name=""/>
        <dsp:cNvSpPr/>
      </dsp:nvSpPr>
      <dsp:spPr>
        <a:xfrm>
          <a:off x="299782" y="4788621"/>
          <a:ext cx="2480889" cy="13750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Near </a:t>
          </a:r>
          <a:r>
            <a:rPr lang="en-US" sz="1600" kern="1200" dirty="0" err="1" smtClean="0"/>
            <a:t>ptr</a:t>
          </a:r>
          <a:r>
            <a:rPr lang="en-US" sz="1600" kern="1200" dirty="0" smtClean="0"/>
            <a:t/>
          </a:r>
          <a:br>
            <a:rPr lang="en-US" sz="1600" kern="1200" dirty="0" smtClean="0"/>
          </a:br>
          <a:r>
            <a:rPr lang="ru-RU" sz="1600" kern="1200" dirty="0" smtClean="0"/>
            <a:t>больше 127 байт, меньше 64 кбайт</a:t>
          </a:r>
          <a:br>
            <a:rPr lang="ru-RU" sz="1600" kern="1200" dirty="0" smtClean="0"/>
          </a:br>
          <a:r>
            <a:rPr lang="ru-RU" sz="1600" kern="1200" dirty="0" smtClean="0"/>
            <a:t>длина </a:t>
          </a:r>
          <a:r>
            <a:rPr lang="ru-RU" sz="1600" kern="1200" dirty="0" err="1" smtClean="0"/>
            <a:t>к-ды</a:t>
          </a:r>
          <a:r>
            <a:rPr lang="ru-RU" sz="1600" kern="1200" dirty="0" smtClean="0"/>
            <a:t> 3 байта</a:t>
          </a:r>
          <a:endParaRPr lang="ru-RU" sz="1600" kern="1200" dirty="0"/>
        </a:p>
      </dsp:txBody>
      <dsp:txXfrm>
        <a:off x="299782" y="4788621"/>
        <a:ext cx="2480889" cy="1375002"/>
      </dsp:txXfrm>
    </dsp:sp>
    <dsp:sp modelId="{D44783EE-FA4A-4F29-8694-1DEC0A961F8B}">
      <dsp:nvSpPr>
        <dsp:cNvPr id="0" name=""/>
        <dsp:cNvSpPr/>
      </dsp:nvSpPr>
      <dsp:spPr>
        <a:xfrm>
          <a:off x="1799333" y="2545777"/>
          <a:ext cx="1505830" cy="14483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u-RU" sz="1600" kern="1200" dirty="0" smtClean="0"/>
            <a:t>Косвенные</a:t>
          </a:r>
          <a:br>
            <a:rPr lang="ru-RU" sz="1600" kern="1200" dirty="0" smtClean="0"/>
          </a:br>
          <a:r>
            <a:rPr lang="en-US" sz="1600" kern="1200" baseline="0" dirty="0" smtClean="0">
              <a:solidFill>
                <a:schemeClr val="bg1"/>
              </a:solidFill>
              <a:latin typeface="+mn-lt"/>
              <a:ea typeface="+mn-ea"/>
              <a:cs typeface="+mn-cs"/>
            </a:rPr>
            <a:t>lea bx.ml</a:t>
          </a:r>
          <a:r>
            <a:rPr lang="ru-RU" sz="1600" kern="1200" baseline="0" dirty="0" smtClean="0">
              <a:solidFill>
                <a:schemeClr val="bg1"/>
              </a:solidFill>
              <a:latin typeface="+mn-lt"/>
              <a:ea typeface="+mn-ea"/>
              <a:cs typeface="+mn-cs"/>
            </a:rPr>
            <a:t/>
          </a:r>
          <a:br>
            <a:rPr lang="ru-RU" sz="1600" kern="1200" baseline="0" dirty="0" smtClean="0">
              <a:solidFill>
                <a:schemeClr val="bg1"/>
              </a:solidFill>
              <a:latin typeface="+mn-lt"/>
              <a:ea typeface="+mn-ea"/>
              <a:cs typeface="+mn-cs"/>
            </a:rPr>
          </a:br>
          <a:r>
            <a:rPr lang="en-US" sz="1600" kern="1200" baseline="0" dirty="0" err="1" smtClean="0">
              <a:solidFill>
                <a:schemeClr val="bg1"/>
              </a:solidFill>
              <a:latin typeface="+mn-lt"/>
              <a:ea typeface="+mn-ea"/>
              <a:cs typeface="+mn-cs"/>
            </a:rPr>
            <a:t>jmp</a:t>
          </a:r>
          <a:r>
            <a:rPr lang="en-US" sz="1600" kern="1200" baseline="0" dirty="0" smtClean="0">
              <a:solidFill>
                <a:schemeClr val="bg1"/>
              </a:solidFill>
              <a:latin typeface="+mn-lt"/>
              <a:ea typeface="+mn-ea"/>
              <a:cs typeface="+mn-cs"/>
            </a:rPr>
            <a:t> </a:t>
          </a:r>
          <a:r>
            <a:rPr lang="ru-RU" sz="1600" kern="1200" baseline="0" dirty="0" smtClean="0">
              <a:solidFill>
                <a:schemeClr val="bg1"/>
              </a:solidFill>
              <a:latin typeface="+mn-lt"/>
              <a:ea typeface="+mn-ea"/>
              <a:cs typeface="+mn-cs"/>
            </a:rPr>
            <a:t> </a:t>
          </a:r>
          <a:r>
            <a:rPr lang="en-US" sz="1600" kern="1200" baseline="0" dirty="0" smtClean="0">
              <a:solidFill>
                <a:schemeClr val="bg1"/>
              </a:solidFill>
              <a:latin typeface="+mn-lt"/>
              <a:ea typeface="+mn-ea"/>
              <a:cs typeface="+mn-cs"/>
            </a:rPr>
            <a:t>word </a:t>
          </a:r>
          <a:r>
            <a:rPr lang="en-US" sz="1600" kern="1200" baseline="0" dirty="0" err="1" smtClean="0">
              <a:solidFill>
                <a:schemeClr val="bg1"/>
              </a:solidFill>
              <a:latin typeface="+mn-lt"/>
              <a:ea typeface="+mn-ea"/>
              <a:cs typeface="+mn-cs"/>
            </a:rPr>
            <a:t>ptr</a:t>
          </a:r>
          <a:r>
            <a:rPr lang="en-US" sz="1600" kern="1200" baseline="0" dirty="0" smtClean="0">
              <a:solidFill>
                <a:schemeClr val="bg1"/>
              </a:solidFill>
              <a:latin typeface="+mn-lt"/>
              <a:ea typeface="+mn-ea"/>
              <a:cs typeface="+mn-cs"/>
            </a:rPr>
            <a:t>  [</a:t>
          </a:r>
          <a:r>
            <a:rPr lang="en-US" sz="1600" kern="1200" baseline="0" dirty="0" err="1" smtClean="0">
              <a:solidFill>
                <a:schemeClr val="bg1"/>
              </a:solidFill>
              <a:latin typeface="+mn-lt"/>
              <a:ea typeface="+mn-ea"/>
              <a:cs typeface="+mn-cs"/>
            </a:rPr>
            <a:t>bx</a:t>
          </a:r>
          <a:r>
            <a:rPr lang="en-US" sz="1600" kern="1200" baseline="0" dirty="0" smtClean="0">
              <a:solidFill>
                <a:schemeClr val="bg1"/>
              </a:solidFill>
              <a:latin typeface="+mn-lt"/>
              <a:ea typeface="+mn-ea"/>
              <a:cs typeface="+mn-cs"/>
            </a:rPr>
            <a:t>]</a:t>
          </a:r>
          <a:r>
            <a:rPr lang="ru-RU" sz="1600" kern="1200" dirty="0" smtClean="0">
              <a:solidFill>
                <a:schemeClr val="bg1"/>
              </a:solidFill>
            </a:rPr>
            <a:t/>
          </a:r>
          <a:br>
            <a:rPr lang="ru-RU" sz="1600" kern="1200" dirty="0" smtClean="0">
              <a:solidFill>
                <a:schemeClr val="bg1"/>
              </a:solidFill>
            </a:rPr>
          </a:br>
          <a:endParaRPr lang="ru-RU" sz="1600" kern="1200" dirty="0">
            <a:solidFill>
              <a:schemeClr val="bg1"/>
            </a:solidFill>
          </a:endParaRPr>
        </a:p>
      </dsp:txBody>
      <dsp:txXfrm>
        <a:off x="1799333" y="2545777"/>
        <a:ext cx="1505830" cy="1448361"/>
      </dsp:txXfrm>
    </dsp:sp>
    <dsp:sp modelId="{16585F8B-0CF5-42B7-9515-CED866003AB5}">
      <dsp:nvSpPr>
        <dsp:cNvPr id="0" name=""/>
        <dsp:cNvSpPr/>
      </dsp:nvSpPr>
      <dsp:spPr>
        <a:xfrm>
          <a:off x="3306960" y="1706003"/>
          <a:ext cx="2091306" cy="5957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u-RU" sz="1600" kern="1200" dirty="0" smtClean="0"/>
            <a:t>Межсегментные</a:t>
          </a:r>
          <a:endParaRPr lang="ru-RU" sz="1600" kern="1200" dirty="0"/>
        </a:p>
      </dsp:txBody>
      <dsp:txXfrm>
        <a:off x="3306960" y="1706003"/>
        <a:ext cx="2091306" cy="595783"/>
      </dsp:txXfrm>
    </dsp:sp>
    <dsp:sp modelId="{6C00EF95-E793-4E30-BD5F-9A58032F507A}">
      <dsp:nvSpPr>
        <dsp:cNvPr id="0" name=""/>
        <dsp:cNvSpPr/>
      </dsp:nvSpPr>
      <dsp:spPr>
        <a:xfrm>
          <a:off x="3863127" y="2615758"/>
          <a:ext cx="1606410" cy="13159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u-RU" sz="1600" kern="1200" dirty="0" smtClean="0"/>
            <a:t>Прямые</a:t>
          </a:r>
          <a:br>
            <a:rPr lang="ru-RU" sz="1600" kern="1200" dirty="0" smtClean="0"/>
          </a:br>
          <a:r>
            <a:rPr lang="en-US" sz="1600" kern="1200" dirty="0" smtClean="0"/>
            <a:t>far </a:t>
          </a:r>
          <a:r>
            <a:rPr lang="en-US" sz="1600" kern="1200" dirty="0" err="1" smtClean="0"/>
            <a:t>ptr</a:t>
          </a:r>
          <a:r>
            <a:rPr lang="ru-RU" sz="1600" kern="1200" dirty="0" smtClean="0"/>
            <a:t/>
          </a:r>
          <a:br>
            <a:rPr lang="ru-RU" sz="1600" kern="1200" dirty="0" smtClean="0"/>
          </a:br>
          <a:r>
            <a:rPr lang="ru-RU" sz="1600" kern="1200" dirty="0" smtClean="0"/>
            <a:t>длина </a:t>
          </a:r>
          <a:r>
            <a:rPr lang="ru-RU" sz="1600" kern="1200" dirty="0" err="1" smtClean="0"/>
            <a:t>к-ды</a:t>
          </a:r>
          <a:r>
            <a:rPr lang="ru-RU" sz="1600" kern="1200" dirty="0" smtClean="0"/>
            <a:t> 5 байт</a:t>
          </a:r>
          <a:endParaRPr lang="ru-RU" sz="1600" kern="1200" dirty="0"/>
        </a:p>
      </dsp:txBody>
      <dsp:txXfrm>
        <a:off x="3863127" y="2615758"/>
        <a:ext cx="1606410" cy="1315900"/>
      </dsp:txXfrm>
    </dsp:sp>
    <dsp:sp modelId="{9F1957F4-BC04-4592-928A-929AB16156C6}">
      <dsp:nvSpPr>
        <dsp:cNvPr id="0" name=""/>
        <dsp:cNvSpPr/>
      </dsp:nvSpPr>
      <dsp:spPr>
        <a:xfrm>
          <a:off x="3853105" y="4133230"/>
          <a:ext cx="1710029" cy="18055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u-RU" sz="1600" kern="1200" dirty="0" smtClean="0"/>
            <a:t>Косвенные</a:t>
          </a:r>
          <a:br>
            <a:rPr lang="ru-RU" sz="1600" kern="1200" dirty="0" smtClean="0"/>
          </a:br>
          <a:r>
            <a:rPr lang="en-US" sz="1600" kern="1200" baseline="0" dirty="0" smtClean="0">
              <a:solidFill>
                <a:schemeClr val="bg1"/>
              </a:solidFill>
              <a:latin typeface="+mn-lt"/>
              <a:ea typeface="+mn-ea"/>
              <a:cs typeface="+mn-cs"/>
            </a:rPr>
            <a:t>lea </a:t>
          </a:r>
          <a:r>
            <a:rPr lang="en-US" sz="1600" kern="1200" baseline="0" dirty="0" err="1" smtClean="0">
              <a:solidFill>
                <a:schemeClr val="bg1"/>
              </a:solidFill>
              <a:latin typeface="+mn-lt"/>
              <a:ea typeface="+mn-ea"/>
              <a:cs typeface="+mn-cs"/>
            </a:rPr>
            <a:t>bx,addr</a:t>
          </a:r>
          <a:r>
            <a:rPr lang="ru-RU" sz="1600" kern="1200" baseline="0" dirty="0" smtClean="0">
              <a:solidFill>
                <a:schemeClr val="bg1"/>
              </a:solidFill>
              <a:latin typeface="+mn-lt"/>
              <a:ea typeface="+mn-ea"/>
              <a:cs typeface="+mn-cs"/>
            </a:rPr>
            <a:t>_</a:t>
          </a:r>
          <a:r>
            <a:rPr lang="en-US" sz="1600" kern="1200" baseline="0" dirty="0" smtClean="0">
              <a:solidFill>
                <a:schemeClr val="bg1"/>
              </a:solidFill>
              <a:latin typeface="+mn-lt"/>
              <a:ea typeface="+mn-ea"/>
              <a:cs typeface="+mn-cs"/>
            </a:rPr>
            <a:t>ml</a:t>
          </a:r>
          <a:br>
            <a:rPr lang="en-US" sz="1600" kern="1200" baseline="0" dirty="0" smtClean="0">
              <a:solidFill>
                <a:schemeClr val="bg1"/>
              </a:solidFill>
              <a:latin typeface="+mn-lt"/>
              <a:ea typeface="+mn-ea"/>
              <a:cs typeface="+mn-cs"/>
            </a:rPr>
          </a:br>
          <a:r>
            <a:rPr lang="en-US" sz="1600" kern="1200" baseline="0" dirty="0" err="1" smtClean="0">
              <a:solidFill>
                <a:schemeClr val="bg1"/>
              </a:solidFill>
              <a:latin typeface="+mn-lt"/>
              <a:ea typeface="+mn-ea"/>
              <a:cs typeface="+mn-cs"/>
            </a:rPr>
            <a:t>jmp</a:t>
          </a:r>
          <a:r>
            <a:rPr lang="en-US" sz="1600" kern="1200" baseline="0" dirty="0" smtClean="0">
              <a:solidFill>
                <a:schemeClr val="bg1"/>
              </a:solidFill>
              <a:latin typeface="+mn-lt"/>
              <a:ea typeface="+mn-ea"/>
              <a:cs typeface="+mn-cs"/>
            </a:rPr>
            <a:t> </a:t>
          </a:r>
          <a:r>
            <a:rPr lang="en-US" sz="1600" kern="1200" baseline="0" dirty="0" err="1" smtClean="0">
              <a:solidFill>
                <a:schemeClr val="bg1"/>
              </a:solidFill>
              <a:latin typeface="+mn-lt"/>
              <a:ea typeface="+mn-ea"/>
              <a:cs typeface="+mn-cs"/>
            </a:rPr>
            <a:t>dword</a:t>
          </a:r>
          <a:r>
            <a:rPr lang="en-US" sz="1600" kern="1200" baseline="0" dirty="0" smtClean="0">
              <a:solidFill>
                <a:schemeClr val="bg1"/>
              </a:solidFill>
              <a:latin typeface="+mn-lt"/>
              <a:ea typeface="+mn-ea"/>
              <a:cs typeface="+mn-cs"/>
            </a:rPr>
            <a:t> </a:t>
          </a:r>
          <a:r>
            <a:rPr lang="en-US" sz="1600" kern="1200" baseline="0" dirty="0" err="1" smtClean="0">
              <a:solidFill>
                <a:schemeClr val="bg1"/>
              </a:solidFill>
              <a:latin typeface="+mn-lt"/>
              <a:ea typeface="+mn-ea"/>
              <a:cs typeface="+mn-cs"/>
            </a:rPr>
            <a:t>ptr</a:t>
          </a:r>
          <a:r>
            <a:rPr lang="en-US" sz="1600" kern="1200" baseline="0" dirty="0" smtClean="0">
              <a:solidFill>
                <a:schemeClr val="bg1"/>
              </a:solidFill>
              <a:latin typeface="+mn-lt"/>
              <a:ea typeface="+mn-ea"/>
              <a:cs typeface="+mn-cs"/>
            </a:rPr>
            <a:t>[</a:t>
          </a:r>
          <a:r>
            <a:rPr lang="en-US" sz="1600" kern="1200" baseline="0" dirty="0" err="1" smtClean="0">
              <a:solidFill>
                <a:schemeClr val="bg1"/>
              </a:solidFill>
              <a:latin typeface="+mn-lt"/>
              <a:ea typeface="+mn-ea"/>
              <a:cs typeface="+mn-cs"/>
            </a:rPr>
            <a:t>bx</a:t>
          </a:r>
          <a:r>
            <a:rPr lang="en-US" sz="1600" kern="1200" baseline="0" dirty="0" smtClean="0">
              <a:solidFill>
                <a:schemeClr val="bg1"/>
              </a:solidFill>
              <a:latin typeface="+mn-lt"/>
              <a:ea typeface="+mn-ea"/>
              <a:cs typeface="+mn-cs"/>
            </a:rPr>
            <a:t>]</a:t>
          </a:r>
          <a:endParaRPr lang="ru-RU" sz="1600" kern="1200" dirty="0">
            <a:solidFill>
              <a:schemeClr val="bg1"/>
            </a:solidFill>
          </a:endParaRPr>
        </a:p>
      </dsp:txBody>
      <dsp:txXfrm>
        <a:off x="3853105" y="4133230"/>
        <a:ext cx="1710029" cy="1805521"/>
      </dsp:txXfrm>
    </dsp:sp>
    <dsp:sp modelId="{14289600-4A96-4D4A-8A32-BD296B140195}">
      <dsp:nvSpPr>
        <dsp:cNvPr id="0" name=""/>
        <dsp:cNvSpPr/>
      </dsp:nvSpPr>
      <dsp:spPr>
        <a:xfrm>
          <a:off x="6250684" y="864262"/>
          <a:ext cx="1191566" cy="5957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u-RU" sz="1600" kern="1200" dirty="0" smtClean="0"/>
            <a:t>условные</a:t>
          </a:r>
          <a:endParaRPr lang="ru-RU" sz="1600" kern="1200" dirty="0"/>
        </a:p>
      </dsp:txBody>
      <dsp:txXfrm>
        <a:off x="6250684" y="864262"/>
        <a:ext cx="1191566" cy="595783"/>
      </dsp:txXfrm>
    </dsp:sp>
    <dsp:sp modelId="{3BC882D1-5D8A-4088-8837-FE9D0FDD0491}">
      <dsp:nvSpPr>
        <dsp:cNvPr id="0" name=""/>
        <dsp:cNvSpPr/>
      </dsp:nvSpPr>
      <dsp:spPr>
        <a:xfrm>
          <a:off x="5673705" y="1878661"/>
          <a:ext cx="2319182" cy="5957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u-RU" sz="1600" kern="1200" dirty="0" smtClean="0"/>
            <a:t>внутрисегментные</a:t>
          </a:r>
          <a:endParaRPr lang="ru-RU" sz="1600" kern="1200" dirty="0"/>
        </a:p>
      </dsp:txBody>
      <dsp:txXfrm>
        <a:off x="5673705" y="1878661"/>
        <a:ext cx="2319182" cy="595783"/>
      </dsp:txXfrm>
    </dsp:sp>
    <dsp:sp modelId="{F3E92ABF-8603-4ED6-8E99-8F2DA8EFD723}">
      <dsp:nvSpPr>
        <dsp:cNvPr id="0" name=""/>
        <dsp:cNvSpPr/>
      </dsp:nvSpPr>
      <dsp:spPr>
        <a:xfrm>
          <a:off x="6098577" y="2664457"/>
          <a:ext cx="1191566" cy="5957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u-RU" sz="1600" kern="1200" dirty="0" smtClean="0"/>
            <a:t>прямые</a:t>
          </a:r>
          <a:endParaRPr lang="ru-RU" sz="1600" kern="1200" dirty="0"/>
        </a:p>
      </dsp:txBody>
      <dsp:txXfrm>
        <a:off x="6098577" y="2664457"/>
        <a:ext cx="1191566" cy="5957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D73DC7-D792-4E56-AB97-7AA30DE323B2}" type="datetimeFigureOut">
              <a:rPr lang="ru-RU" smtClean="0"/>
              <a:pPr/>
              <a:t>07.12.2021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46B782-D38D-42B4-B6C2-EC74838927D3}"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club155.ru/x86exceptions-fputypes"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www.club155.ru/x86exceptions-fpucondition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ru.wikipedia.org/wiki/X86" TargetMode="External"/><Relationship Id="rId13" Type="http://schemas.openxmlformats.org/officeDocument/2006/relationships/hyperlink" Target="https://ru.wikipedia.org/wiki/Intel486DX" TargetMode="External"/><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D0%92%D0%B5%D1%89%D0%B5%D1%81%D1%82%D0%B2%D0%B5%D0%BD%D0%BD%D0%BE%D0%B5_%D1%87%D0%B8%D1%81%D0%BB%D0%BE" TargetMode="External"/><Relationship Id="rId12" Type="http://schemas.openxmlformats.org/officeDocument/2006/relationships/hyperlink" Target="https://ru.wikipedia.org/wiki/Intel_80386" TargetMode="External"/><Relationship Id="rId2" Type="http://schemas.openxmlformats.org/officeDocument/2006/relationships/slide" Target="../slides/slide12.xml"/><Relationship Id="rId16" Type="http://schemas.openxmlformats.org/officeDocument/2006/relationships/hyperlink" Target="https://ru.wikipedia.org/w/index.php?title=%D0%9C%D0%B0%D1%82%D0%B5%D0%BC%D0%B0%D1%82%D0%B8%D1%87%D0%B5%D1%81%D0%BA%D0%B8%D0%B9_%D1%81%D0%BE%D0%BF%D1%80%D0%BE%D1%86%D0%B5%D1%81%D1%81%D0%BE%D1%80&amp;action=edit&amp;section=8" TargetMode="External"/><Relationship Id="rId1" Type="http://schemas.openxmlformats.org/officeDocument/2006/relationships/notesMaster" Target="../notesMasters/notesMaster1.xml"/><Relationship Id="rId6" Type="http://schemas.openxmlformats.org/officeDocument/2006/relationships/hyperlink" Target="https://ru.wikipedia.org/wiki/%D0%A7%D0%B8%D1%81%D0%BB%D0%BE_%D1%81_%D0%BF%D0%BB%D0%B0%D0%B2%D0%B0%D1%8E%D1%89%D0%B5%D0%B9_%D0%B7%D0%B0%D0%BF%D1%8F%D1%82%D0%BE%D0%B9" TargetMode="External"/><Relationship Id="rId11" Type="http://schemas.openxmlformats.org/officeDocument/2006/relationships/hyperlink" Target="https://ru.wikipedia.org/wiki/8088" TargetMode="External"/><Relationship Id="rId5" Type="http://schemas.openxmlformats.org/officeDocument/2006/relationships/hyperlink" Target="https://ru.wikipedia.org/wiki/%D0%9F%D1%80%D0%BE%D1%86%D0%B5%D1%81%D1%81%D0%BE%D1%80" TargetMode="External"/><Relationship Id="rId15" Type="http://schemas.openxmlformats.org/officeDocument/2006/relationships/hyperlink" Target="https://ru.wikipedia.org/w/index.php?title=%D0%9C%D0%B0%D1%82%D0%B5%D0%BC%D0%B0%D1%82%D0%B8%D1%87%D0%B5%D1%81%D0%BA%D0%B8%D0%B9_%D1%81%D0%BE%D0%BF%D1%80%D0%BE%D1%86%D0%B5%D1%81%D1%81%D0%BE%D1%80&amp;veaction=edit&amp;vesection=8" TargetMode="External"/><Relationship Id="rId10" Type="http://schemas.openxmlformats.org/officeDocument/2006/relationships/hyperlink" Target="https://ru.wikipedia.org/wiki/8086" TargetMode="External"/><Relationship Id="rId4" Type="http://schemas.openxmlformats.org/officeDocument/2006/relationships/hyperlink" Target="https://ru.wikipedia.org/wiki/%D0%A1%D0%BE%D0%BF%D1%80%D0%BE%D1%86%D0%B5%D1%81%D1%81%D0%BE%D1%80" TargetMode="External"/><Relationship Id="rId9" Type="http://schemas.openxmlformats.org/officeDocument/2006/relationships/hyperlink" Target="https://ru.wikipedia.org/wiki/FPU" TargetMode="External"/><Relationship Id="rId14" Type="http://schemas.openxmlformats.org/officeDocument/2006/relationships/hyperlink" Target="https://ru.wikipedia.org/wiki/I486" TargetMode="Externa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ru.wikipedia.org/wiki/%D0%A0%D0%B5%D0%B3%D0%B8%D1%81%D1%82%D1%80_%D0%BF%D1%80%D0%BE%D1%86%D0%B5%D1%81%D1%81%D0%BE%D1%80%D0%B0" TargetMode="External"/><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TSS" TargetMode="External"/><Relationship Id="rId12" Type="http://schemas.openxmlformats.org/officeDocument/2006/relationships/hyperlink" Target="https://ru.wikipedia.org/w/index.php?title=TSS&amp;action=edit&amp;section=2" TargetMode="External"/><Relationship Id="rId2" Type="http://schemas.openxmlformats.org/officeDocument/2006/relationships/slide" Target="../slides/slide57.xml"/><Relationship Id="rId1" Type="http://schemas.openxmlformats.org/officeDocument/2006/relationships/notesMaster" Target="../notesMasters/notesMaster1.xml"/><Relationship Id="rId6" Type="http://schemas.openxmlformats.org/officeDocument/2006/relationships/hyperlink" Target="https://ru.wikipedia.org/wiki/%D0%9E%D0%BF%D0%B5%D1%80%D0%B0%D1%86%D0%B8%D0%BE%D0%BD%D0%BD%D0%B0%D1%8F_%D1%81%D0%B8%D1%81%D1%82%D0%B5%D0%BC%D0%B0" TargetMode="External"/><Relationship Id="rId11" Type="http://schemas.openxmlformats.org/officeDocument/2006/relationships/hyperlink" Target="https://ru.wikipedia.org/w/index.php?title=TSS&amp;veaction=edit&amp;section=2" TargetMode="External"/><Relationship Id="rId5" Type="http://schemas.openxmlformats.org/officeDocument/2006/relationships/hyperlink" Target="https://ru.wikipedia.org/wiki/%D0%9F%D1%80%D0%BE%D1%86%D0%B5%D1%81%D1%81_(%D0%B8%D0%BD%D1%84%D0%BE%D1%80%D0%BC%D0%B0%D1%82%D0%B8%D0%BA%D0%B0)" TargetMode="External"/><Relationship Id="rId10" Type="http://schemas.openxmlformats.org/officeDocument/2006/relationships/hyperlink" Target="https://ru.wikipedia.org/wiki/%D0%A1%D1%82%D0%B5%D0%BA_%D0%B2%D1%8B%D0%B7%D0%BE%D0%B2%D0%BE%D0%B2" TargetMode="External"/><Relationship Id="rId4" Type="http://schemas.openxmlformats.org/officeDocument/2006/relationships/hyperlink" Target="https://ru.wikipedia.org/wiki/X86" TargetMode="External"/><Relationship Id="rId9" Type="http://schemas.openxmlformats.org/officeDocument/2006/relationships/hyperlink" Target="https://ru.wikipedia.org/wiki/%D0%9F%D0%BE%D1%80%D1%82_%D0%B2%D0%B2%D0%BE%D0%B4%D0%B0-%D0%B2%D1%8B%D0%B2%D0%BE%D0%B4%D0%B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kachivaem.ru/"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lub155.ru/x86cmd/cbw"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www.club155.ru/x86cmdformats-attribute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club155.ru/x86cmd/JMP"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Синтаксис директив зависит</a:t>
            </a:r>
            <a:r>
              <a:rPr lang="ru-RU" baseline="0" dirty="0" smtClean="0"/>
              <a:t> от версии ассемблера и не зависит от модели процессора</a:t>
            </a:r>
            <a:endParaRPr lang="en-US" baseline="0" dirty="0" smtClean="0"/>
          </a:p>
          <a:p>
            <a:endParaRPr lang="en-US" baseline="0" dirty="0" smtClean="0"/>
          </a:p>
          <a:p>
            <a:r>
              <a:rPr lang="ru-RU" baseline="0" dirty="0" smtClean="0"/>
              <a:t>В </a:t>
            </a:r>
            <a:r>
              <a:rPr lang="en-US" baseline="0" dirty="0" smtClean="0"/>
              <a:t>Visual studio </a:t>
            </a:r>
            <a:r>
              <a:rPr lang="ru-RU" baseline="0" dirty="0" smtClean="0"/>
              <a:t>запрещено определять данные с </a:t>
            </a:r>
            <a:r>
              <a:rPr lang="ru-RU" baseline="0" dirty="0" err="1" smtClean="0"/>
              <a:t>пом</a:t>
            </a:r>
            <a:r>
              <a:rPr lang="ru-RU" baseline="0" dirty="0" smtClean="0"/>
              <a:t> директив ассемблера</a:t>
            </a:r>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6</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Ноль в нормализованном виде не представим. Спец форма – все биты нули, кроме знака.         </a:t>
            </a:r>
          </a:p>
          <a:p>
            <a:r>
              <a:rPr lang="en-US" dirty="0" smtClean="0"/>
              <a:t>neerc.ifmo.ru/wiki/</a:t>
            </a:r>
            <a:r>
              <a:rPr lang="en-US" dirty="0" err="1" smtClean="0"/>
              <a:t>index.php?title</a:t>
            </a:r>
            <a:r>
              <a:rPr lang="en-US" dirty="0" smtClean="0"/>
              <a:t>=</a:t>
            </a:r>
            <a:r>
              <a:rPr lang="ru-RU" dirty="0" err="1" smtClean="0"/>
              <a:t>Представление_вещественных_чисел</a:t>
            </a:r>
            <a:endParaRPr lang="ru-RU" dirty="0" smtClean="0"/>
          </a:p>
          <a:p>
            <a:endParaRPr lang="en-US" dirty="0" smtClean="0"/>
          </a:p>
          <a:p>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35</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smtClean="0">
                <a:solidFill>
                  <a:schemeClr val="tx1"/>
                </a:solidFill>
                <a:latin typeface="+mn-lt"/>
                <a:ea typeface="+mn-ea"/>
                <a:cs typeface="+mn-cs"/>
              </a:rPr>
              <a:t>Установка бита маски исключения запрещает прерывание при возникновении соответствующей ошибки FPU (см. </a:t>
            </a:r>
            <a:r>
              <a:rPr lang="ru-RU" sz="1200" b="0" i="0" u="sng" kern="1200" dirty="0" smtClean="0">
                <a:solidFill>
                  <a:schemeClr val="tx1"/>
                </a:solidFill>
                <a:latin typeface="+mn-lt"/>
                <a:ea typeface="+mn-ea"/>
                <a:cs typeface="+mn-cs"/>
                <a:hlinkClick r:id="rId3" tooltip="Прерывания и особые ситуации: Типы и средства индикации исключений FPU"/>
              </a:rPr>
              <a:t>Исключения FPU</a:t>
            </a:r>
            <a:r>
              <a:rPr lang="ru-RU" sz="1200" b="0" i="0" kern="1200" dirty="0" smtClean="0">
                <a:solidFill>
                  <a:schemeClr val="tx1"/>
                </a:solidFill>
                <a:latin typeface="+mn-lt"/>
                <a:ea typeface="+mn-ea"/>
                <a:cs typeface="+mn-cs"/>
              </a:rPr>
              <a:t>). Каждому исключению соответствует свой бит маски:</a:t>
            </a:r>
          </a:p>
          <a:p>
            <a:r>
              <a:rPr lang="ru-RU" sz="1200" b="1" i="0" kern="1200" dirty="0" smtClean="0">
                <a:solidFill>
                  <a:schemeClr val="tx1"/>
                </a:solidFill>
                <a:latin typeface="+mn-lt"/>
                <a:ea typeface="+mn-ea"/>
                <a:cs typeface="+mn-cs"/>
              </a:rPr>
              <a:t>PM</a:t>
            </a:r>
            <a:r>
              <a:rPr lang="ru-RU" sz="1200" b="0" i="0" kern="1200" dirty="0" smtClean="0">
                <a:solidFill>
                  <a:schemeClr val="tx1"/>
                </a:solidFill>
                <a:latin typeface="+mn-lt"/>
                <a:ea typeface="+mn-ea"/>
                <a:cs typeface="+mn-cs"/>
              </a:rPr>
              <a:t> – </a:t>
            </a:r>
            <a:r>
              <a:rPr lang="ru-RU" sz="1200" b="0" i="0" u="sng" kern="1200" dirty="0" smtClean="0">
                <a:solidFill>
                  <a:schemeClr val="tx1"/>
                </a:solidFill>
                <a:latin typeface="+mn-lt"/>
                <a:ea typeface="+mn-ea"/>
                <a:cs typeface="+mn-cs"/>
                <a:hlinkClick r:id="rId4" tooltip="Исключения FPU - Неточный результат (#P)"/>
              </a:rPr>
              <a:t>неточный результат (#P)</a:t>
            </a:r>
            <a:r>
              <a:rPr lang="ru-RU" sz="1200" b="0" i="0" kern="1200" dirty="0" smtClean="0">
                <a:solidFill>
                  <a:schemeClr val="tx1"/>
                </a:solidFill>
                <a:latin typeface="+mn-lt"/>
                <a:ea typeface="+mn-ea"/>
                <a:cs typeface="+mn-cs"/>
              </a:rPr>
              <a:t>;</a:t>
            </a:r>
          </a:p>
          <a:p>
            <a:r>
              <a:rPr lang="ru-RU" sz="1200" b="1" i="0" kern="1200" dirty="0" smtClean="0">
                <a:solidFill>
                  <a:schemeClr val="tx1"/>
                </a:solidFill>
                <a:latin typeface="+mn-lt"/>
                <a:ea typeface="+mn-ea"/>
                <a:cs typeface="+mn-cs"/>
              </a:rPr>
              <a:t>UM</a:t>
            </a:r>
            <a:r>
              <a:rPr lang="ru-RU" sz="1200" b="0" i="0" kern="1200" dirty="0" smtClean="0">
                <a:solidFill>
                  <a:schemeClr val="tx1"/>
                </a:solidFill>
                <a:latin typeface="+mn-lt"/>
                <a:ea typeface="+mn-ea"/>
                <a:cs typeface="+mn-cs"/>
              </a:rPr>
              <a:t> – </a:t>
            </a:r>
            <a:r>
              <a:rPr lang="ru-RU" sz="1200" b="0" i="0" u="sng" kern="1200" dirty="0" smtClean="0">
                <a:solidFill>
                  <a:schemeClr val="tx1"/>
                </a:solidFill>
                <a:latin typeface="+mn-lt"/>
                <a:ea typeface="+mn-ea"/>
                <a:cs typeface="+mn-cs"/>
                <a:hlinkClick r:id="rId4" tooltip="Исключения FPU - Антипереполнение (#U)"/>
              </a:rPr>
              <a:t>антипереполнение (#U)</a:t>
            </a:r>
            <a:r>
              <a:rPr lang="ru-RU" sz="1200" b="0" i="0" kern="1200" dirty="0" smtClean="0">
                <a:solidFill>
                  <a:schemeClr val="tx1"/>
                </a:solidFill>
                <a:latin typeface="+mn-lt"/>
                <a:ea typeface="+mn-ea"/>
                <a:cs typeface="+mn-cs"/>
              </a:rPr>
              <a:t>;</a:t>
            </a:r>
          </a:p>
          <a:p>
            <a:r>
              <a:rPr lang="ru-RU" sz="1200" b="1" i="0" kern="1200" dirty="0" smtClean="0">
                <a:solidFill>
                  <a:schemeClr val="tx1"/>
                </a:solidFill>
                <a:latin typeface="+mn-lt"/>
                <a:ea typeface="+mn-ea"/>
                <a:cs typeface="+mn-cs"/>
              </a:rPr>
              <a:t>OM</a:t>
            </a:r>
            <a:r>
              <a:rPr lang="ru-RU" sz="1200" b="0" i="0" kern="1200" dirty="0" smtClean="0">
                <a:solidFill>
                  <a:schemeClr val="tx1"/>
                </a:solidFill>
                <a:latin typeface="+mn-lt"/>
                <a:ea typeface="+mn-ea"/>
                <a:cs typeface="+mn-cs"/>
              </a:rPr>
              <a:t> – </a:t>
            </a:r>
            <a:r>
              <a:rPr lang="ru-RU" sz="1200" b="0" i="0" u="sng" kern="1200" dirty="0" smtClean="0">
                <a:solidFill>
                  <a:schemeClr val="tx1"/>
                </a:solidFill>
                <a:latin typeface="+mn-lt"/>
                <a:ea typeface="+mn-ea"/>
                <a:cs typeface="+mn-cs"/>
                <a:hlinkClick r:id="rId4" tooltip="Исключения FPU - Переполнение (#O)"/>
              </a:rPr>
              <a:t>переполнение (#O)</a:t>
            </a:r>
            <a:r>
              <a:rPr lang="ru-RU" sz="1200" b="0" i="0" kern="1200" dirty="0" smtClean="0">
                <a:solidFill>
                  <a:schemeClr val="tx1"/>
                </a:solidFill>
                <a:latin typeface="+mn-lt"/>
                <a:ea typeface="+mn-ea"/>
                <a:cs typeface="+mn-cs"/>
              </a:rPr>
              <a:t>;</a:t>
            </a:r>
          </a:p>
          <a:p>
            <a:r>
              <a:rPr lang="ru-RU" sz="1200" b="1" i="0" kern="1200" dirty="0" smtClean="0">
                <a:solidFill>
                  <a:schemeClr val="tx1"/>
                </a:solidFill>
                <a:latin typeface="+mn-lt"/>
                <a:ea typeface="+mn-ea"/>
                <a:cs typeface="+mn-cs"/>
              </a:rPr>
              <a:t>ZM</a:t>
            </a:r>
            <a:r>
              <a:rPr lang="ru-RU" sz="1200" b="0" i="0" kern="1200" dirty="0" smtClean="0">
                <a:solidFill>
                  <a:schemeClr val="tx1"/>
                </a:solidFill>
                <a:latin typeface="+mn-lt"/>
                <a:ea typeface="+mn-ea"/>
                <a:cs typeface="+mn-cs"/>
              </a:rPr>
              <a:t> – </a:t>
            </a:r>
            <a:r>
              <a:rPr lang="ru-RU" sz="1200" b="0" i="0" u="sng" kern="1200" dirty="0" smtClean="0">
                <a:solidFill>
                  <a:schemeClr val="tx1"/>
                </a:solidFill>
                <a:latin typeface="+mn-lt"/>
                <a:ea typeface="+mn-ea"/>
                <a:cs typeface="+mn-cs"/>
                <a:hlinkClick r:id="rId4" tooltip="Исключения FPU - Деление на нуль (#Z)"/>
              </a:rPr>
              <a:t>деление на нуль (#Z)</a:t>
            </a:r>
            <a:r>
              <a:rPr lang="ru-RU" sz="1200" b="0" i="0" kern="1200" dirty="0" smtClean="0">
                <a:solidFill>
                  <a:schemeClr val="tx1"/>
                </a:solidFill>
                <a:latin typeface="+mn-lt"/>
                <a:ea typeface="+mn-ea"/>
                <a:cs typeface="+mn-cs"/>
              </a:rPr>
              <a:t>;</a:t>
            </a:r>
          </a:p>
          <a:p>
            <a:r>
              <a:rPr lang="ru-RU" sz="1200" b="1" i="0" kern="1200" dirty="0" smtClean="0">
                <a:solidFill>
                  <a:schemeClr val="tx1"/>
                </a:solidFill>
                <a:latin typeface="+mn-lt"/>
                <a:ea typeface="+mn-ea"/>
                <a:cs typeface="+mn-cs"/>
              </a:rPr>
              <a:t>DM</a:t>
            </a:r>
            <a:r>
              <a:rPr lang="ru-RU" sz="1200" b="0" i="0" kern="1200" dirty="0" smtClean="0">
                <a:solidFill>
                  <a:schemeClr val="tx1"/>
                </a:solidFill>
                <a:latin typeface="+mn-lt"/>
                <a:ea typeface="+mn-ea"/>
                <a:cs typeface="+mn-cs"/>
              </a:rPr>
              <a:t> – </a:t>
            </a:r>
            <a:r>
              <a:rPr lang="ru-RU" sz="1200" b="0" i="0" u="sng" kern="1200" dirty="0" err="1" smtClean="0">
                <a:solidFill>
                  <a:schemeClr val="tx1"/>
                </a:solidFill>
                <a:latin typeface="+mn-lt"/>
                <a:ea typeface="+mn-ea"/>
                <a:cs typeface="+mn-cs"/>
                <a:hlinkClick r:id="rId4" tooltip="Исключения FPU - Денормализованный операнд (#D)"/>
              </a:rPr>
              <a:t>денормализованный</a:t>
            </a:r>
            <a:r>
              <a:rPr lang="ru-RU" sz="1200" b="0" i="0" u="sng" kern="1200" dirty="0" smtClean="0">
                <a:solidFill>
                  <a:schemeClr val="tx1"/>
                </a:solidFill>
                <a:latin typeface="+mn-lt"/>
                <a:ea typeface="+mn-ea"/>
                <a:cs typeface="+mn-cs"/>
                <a:hlinkClick r:id="rId4" tooltip="Исключения FPU - Денормализованный операнд (#D)"/>
              </a:rPr>
              <a:t> операнд (#D)</a:t>
            </a:r>
            <a:r>
              <a:rPr lang="ru-RU" sz="1200" b="0" i="0" kern="1200" dirty="0" smtClean="0">
                <a:solidFill>
                  <a:schemeClr val="tx1"/>
                </a:solidFill>
                <a:latin typeface="+mn-lt"/>
                <a:ea typeface="+mn-ea"/>
                <a:cs typeface="+mn-cs"/>
              </a:rPr>
              <a:t>;</a:t>
            </a:r>
          </a:p>
          <a:p>
            <a:r>
              <a:rPr lang="ru-RU" sz="1200" b="1" i="0" kern="1200" dirty="0" smtClean="0">
                <a:solidFill>
                  <a:schemeClr val="tx1"/>
                </a:solidFill>
                <a:latin typeface="+mn-lt"/>
                <a:ea typeface="+mn-ea"/>
                <a:cs typeface="+mn-cs"/>
              </a:rPr>
              <a:t>IM</a:t>
            </a:r>
            <a:r>
              <a:rPr lang="ru-RU" sz="1200" b="0" i="0" kern="1200" dirty="0" smtClean="0">
                <a:solidFill>
                  <a:schemeClr val="tx1"/>
                </a:solidFill>
                <a:latin typeface="+mn-lt"/>
                <a:ea typeface="+mn-ea"/>
                <a:cs typeface="+mn-cs"/>
              </a:rPr>
              <a:t> – </a:t>
            </a:r>
            <a:r>
              <a:rPr lang="ru-RU" sz="1200" b="0" i="0" u="sng" kern="1200" dirty="0" smtClean="0">
                <a:solidFill>
                  <a:schemeClr val="tx1"/>
                </a:solidFill>
                <a:latin typeface="+mn-lt"/>
                <a:ea typeface="+mn-ea"/>
                <a:cs typeface="+mn-cs"/>
                <a:hlinkClick r:id="rId4" tooltip="Исключения FPU - Недействительная операция (#I)"/>
              </a:rPr>
              <a:t>недействительная операция (#I)</a:t>
            </a:r>
            <a:r>
              <a:rPr lang="ru-RU" sz="1200" b="0" i="0" kern="1200" dirty="0" smtClean="0">
                <a:solidFill>
                  <a:schemeClr val="tx1"/>
                </a:solidFill>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38</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Пример программирования сопроцессора</a:t>
            </a:r>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41</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200" kern="1200" dirty="0" smtClean="0">
                <a:solidFill>
                  <a:schemeClr val="tx1"/>
                </a:solidFill>
                <a:latin typeface="+mn-lt"/>
                <a:ea typeface="+mn-ea"/>
                <a:cs typeface="+mn-cs"/>
              </a:rPr>
              <a:t>586</a:t>
            </a:r>
            <a:r>
              <a:rPr lang="ru-RU" sz="1200" kern="1200" baseline="0" dirty="0" smtClean="0">
                <a:solidFill>
                  <a:schemeClr val="tx1"/>
                </a:solidFill>
                <a:latin typeface="+mn-lt"/>
                <a:ea typeface="+mn-ea"/>
                <a:cs typeface="+mn-cs"/>
              </a:rPr>
              <a:t> </a:t>
            </a:r>
            <a:r>
              <a:rPr lang="ru-RU" sz="1200" kern="1200" baseline="0" dirty="0" err="1" smtClean="0">
                <a:solidFill>
                  <a:schemeClr val="tx1"/>
                </a:solidFill>
                <a:latin typeface="+mn-lt"/>
                <a:ea typeface="+mn-ea"/>
                <a:cs typeface="+mn-cs"/>
              </a:rPr>
              <a:t>проц</a:t>
            </a:r>
            <a:r>
              <a:rPr lang="ru-RU" sz="1200" kern="1200" baseline="0" dirty="0" smtClean="0">
                <a:solidFill>
                  <a:schemeClr val="tx1"/>
                </a:solidFill>
                <a:latin typeface="+mn-lt"/>
                <a:ea typeface="+mn-ea"/>
                <a:cs typeface="+mn-cs"/>
              </a:rPr>
              <a:t>  1997  </a:t>
            </a:r>
            <a:r>
              <a:rPr lang="en-US" sz="1200" kern="1200" baseline="0" dirty="0" err="1" smtClean="0">
                <a:solidFill>
                  <a:schemeClr val="tx1"/>
                </a:solidFill>
                <a:latin typeface="+mn-lt"/>
                <a:ea typeface="+mn-ea"/>
                <a:cs typeface="+mn-cs"/>
              </a:rPr>
              <a:t>pentium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mmx</a:t>
            </a:r>
            <a:endParaRPr lang="en-US"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Команды технологии MMX работают с 64-разрядными целочисленными данными, а также с данными, упакованными в группы (векторы) общей длиной 64 бита. Такие данные могут находиться в памяти или в восьми MMX-регистрах. Эти регистры называются MM0, MM1, :, MM7. Команды технологии MMX работают со следующими типами данных:</a:t>
            </a:r>
          </a:p>
          <a:p>
            <a:pPr lvl="0"/>
            <a:r>
              <a:rPr lang="ru-RU" sz="1200" kern="1200" dirty="0" smtClean="0">
                <a:solidFill>
                  <a:schemeClr val="tx1"/>
                </a:solidFill>
                <a:latin typeface="+mn-lt"/>
                <a:ea typeface="+mn-ea"/>
                <a:cs typeface="+mn-cs"/>
              </a:rPr>
              <a:t>упакованные байты (восемь байтов в одном 64-разрядном регистре)</a:t>
            </a:r>
          </a:p>
          <a:p>
            <a:pPr lvl="0"/>
            <a:r>
              <a:rPr lang="ru-RU" sz="1200" kern="1200" dirty="0" smtClean="0">
                <a:solidFill>
                  <a:schemeClr val="tx1"/>
                </a:solidFill>
                <a:latin typeface="+mn-lt"/>
                <a:ea typeface="+mn-ea"/>
                <a:cs typeface="+mn-cs"/>
              </a:rPr>
              <a:t>упакованные слова (четыре 16-разрядных слова в 64-разрядном регистре)</a:t>
            </a:r>
          </a:p>
          <a:p>
            <a:pPr lvl="0"/>
            <a:r>
              <a:rPr lang="ru-RU" sz="1200" kern="1200" dirty="0" smtClean="0">
                <a:solidFill>
                  <a:schemeClr val="tx1"/>
                </a:solidFill>
                <a:latin typeface="+mn-lt"/>
                <a:ea typeface="+mn-ea"/>
                <a:cs typeface="+mn-cs"/>
              </a:rPr>
              <a:t>упакованные двойные слова (два 32-разрядных слова в 64-разрядном регистре)</a:t>
            </a:r>
          </a:p>
          <a:p>
            <a:pPr lvl="0"/>
            <a:r>
              <a:rPr lang="ru-RU" sz="1200" kern="1200" dirty="0" smtClean="0">
                <a:solidFill>
                  <a:schemeClr val="tx1"/>
                </a:solidFill>
                <a:latin typeface="+mn-lt"/>
                <a:ea typeface="+mn-ea"/>
                <a:cs typeface="+mn-cs"/>
              </a:rPr>
              <a:t>64-разрядные слова.</a:t>
            </a:r>
          </a:p>
          <a:p>
            <a:r>
              <a:rPr lang="ru-RU" sz="1200" kern="1200" dirty="0" smtClean="0">
                <a:solidFill>
                  <a:schemeClr val="tx1"/>
                </a:solidFill>
                <a:latin typeface="+mn-lt"/>
                <a:ea typeface="+mn-ea"/>
                <a:cs typeface="+mn-cs"/>
              </a:rPr>
              <a:t>По-английски эти типы данных называются, соответственно, </a:t>
            </a:r>
            <a:r>
              <a:rPr lang="ru-RU" sz="1200" kern="1200" dirty="0" err="1" smtClean="0">
                <a:solidFill>
                  <a:schemeClr val="tx1"/>
                </a:solidFill>
                <a:latin typeface="+mn-lt"/>
                <a:ea typeface="+mn-ea"/>
                <a:cs typeface="+mn-cs"/>
              </a:rPr>
              <a:t>packed</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byte</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packed</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word</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packed</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doubleword</a:t>
            </a:r>
            <a:r>
              <a:rPr lang="ru-RU" sz="1200" kern="1200" dirty="0" smtClean="0">
                <a:solidFill>
                  <a:schemeClr val="tx1"/>
                </a:solidFill>
                <a:latin typeface="+mn-lt"/>
                <a:ea typeface="+mn-ea"/>
                <a:cs typeface="+mn-cs"/>
              </a:rPr>
              <a:t> и </a:t>
            </a:r>
            <a:r>
              <a:rPr lang="ru-RU" sz="1200" kern="1200" dirty="0" err="1" smtClean="0">
                <a:solidFill>
                  <a:schemeClr val="tx1"/>
                </a:solidFill>
                <a:latin typeface="+mn-lt"/>
                <a:ea typeface="+mn-ea"/>
                <a:cs typeface="+mn-cs"/>
              </a:rPr>
              <a:t>quadword</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MMX-команды имеют следующий синтаксис:</a:t>
            </a:r>
          </a:p>
          <a:p>
            <a:pPr latinLnBrk="1"/>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instruction</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dest</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src</a:t>
            </a:r>
            <a:r>
              <a:rPr lang="ru-RU" sz="1200" kern="1200" dirty="0" smtClean="0">
                <a:solidFill>
                  <a:schemeClr val="tx1"/>
                </a:solidFill>
                <a:latin typeface="+mn-lt"/>
                <a:ea typeface="+mn-ea"/>
                <a:cs typeface="+mn-cs"/>
              </a:rPr>
              <a:t>] </a:t>
            </a:r>
          </a:p>
          <a:p>
            <a:r>
              <a:rPr lang="ru-RU" sz="1200" kern="1200" dirty="0" smtClean="0">
                <a:solidFill>
                  <a:schemeClr val="tx1"/>
                </a:solidFill>
                <a:latin typeface="+mn-lt"/>
                <a:ea typeface="+mn-ea"/>
                <a:cs typeface="+mn-cs"/>
              </a:rPr>
              <a:t>Здесь </a:t>
            </a:r>
            <a:r>
              <a:rPr lang="ru-RU" sz="1200" kern="1200" dirty="0" err="1" smtClean="0">
                <a:solidFill>
                  <a:schemeClr val="tx1"/>
                </a:solidFill>
                <a:latin typeface="+mn-lt"/>
                <a:ea typeface="+mn-ea"/>
                <a:cs typeface="+mn-cs"/>
              </a:rPr>
              <a:t>instruction</a:t>
            </a:r>
            <a:r>
              <a:rPr lang="ru-RU" sz="1200" kern="1200" dirty="0" smtClean="0">
                <a:solidFill>
                  <a:schemeClr val="tx1"/>
                </a:solidFill>
                <a:latin typeface="+mn-lt"/>
                <a:ea typeface="+mn-ea"/>
                <a:cs typeface="+mn-cs"/>
              </a:rPr>
              <a:t> - имя команды, </a:t>
            </a:r>
            <a:r>
              <a:rPr lang="ru-RU" sz="1200" kern="1200" dirty="0" err="1" smtClean="0">
                <a:solidFill>
                  <a:schemeClr val="tx1"/>
                </a:solidFill>
                <a:latin typeface="+mn-lt"/>
                <a:ea typeface="+mn-ea"/>
                <a:cs typeface="+mn-cs"/>
              </a:rPr>
              <a:t>dest</a:t>
            </a:r>
            <a:r>
              <a:rPr lang="ru-RU" sz="1200" kern="1200" dirty="0" smtClean="0">
                <a:solidFill>
                  <a:schemeClr val="tx1"/>
                </a:solidFill>
                <a:latin typeface="+mn-lt"/>
                <a:ea typeface="+mn-ea"/>
                <a:cs typeface="+mn-cs"/>
              </a:rPr>
              <a:t> обозначает выходной операнд, </a:t>
            </a:r>
            <a:r>
              <a:rPr lang="ru-RU" sz="1200" kern="1200" dirty="0" err="1" smtClean="0">
                <a:solidFill>
                  <a:schemeClr val="tx1"/>
                </a:solidFill>
                <a:latin typeface="+mn-lt"/>
                <a:ea typeface="+mn-ea"/>
                <a:cs typeface="+mn-cs"/>
              </a:rPr>
              <a:t>src</a:t>
            </a:r>
            <a:r>
              <a:rPr lang="ru-RU" sz="1200" kern="1200" dirty="0" smtClean="0">
                <a:solidFill>
                  <a:schemeClr val="tx1"/>
                </a:solidFill>
                <a:latin typeface="+mn-lt"/>
                <a:ea typeface="+mn-ea"/>
                <a:cs typeface="+mn-cs"/>
              </a:rPr>
              <a:t> - входной операнд.</a:t>
            </a:r>
          </a:p>
          <a:p>
            <a:r>
              <a:rPr lang="ru-RU" sz="1200" kern="1200" dirty="0" smtClean="0">
                <a:solidFill>
                  <a:schemeClr val="tx1"/>
                </a:solidFill>
                <a:latin typeface="+mn-lt"/>
                <a:ea typeface="+mn-ea"/>
                <a:cs typeface="+mn-cs"/>
              </a:rPr>
              <a:t>Большинство команд имеют суффикс, который определяет тип данных и используемую арифметику:</a:t>
            </a:r>
          </a:p>
          <a:p>
            <a:pPr lvl="0"/>
            <a:r>
              <a:rPr lang="ru-RU" sz="1200" kern="1200" dirty="0" smtClean="0">
                <a:solidFill>
                  <a:schemeClr val="tx1"/>
                </a:solidFill>
                <a:latin typeface="+mn-lt"/>
                <a:ea typeface="+mn-ea"/>
                <a:cs typeface="+mn-cs"/>
              </a:rPr>
              <a:t>US(</a:t>
            </a:r>
            <a:r>
              <a:rPr lang="ru-RU" sz="1200" kern="1200" dirty="0" err="1" smtClean="0">
                <a:solidFill>
                  <a:schemeClr val="tx1"/>
                </a:solidFill>
                <a:latin typeface="+mn-lt"/>
                <a:ea typeface="+mn-ea"/>
                <a:cs typeface="+mn-cs"/>
              </a:rPr>
              <a:t>unsigned</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saturation</a:t>
            </a:r>
            <a:r>
              <a:rPr lang="ru-RU" sz="1200" kern="1200" dirty="0" smtClean="0">
                <a:solidFill>
                  <a:schemeClr val="tx1"/>
                </a:solidFill>
                <a:latin typeface="+mn-lt"/>
                <a:ea typeface="+mn-ea"/>
                <a:cs typeface="+mn-cs"/>
              </a:rPr>
              <a:t>) - арифметика с насыщением, данные без знака.</a:t>
            </a:r>
          </a:p>
          <a:p>
            <a:pPr lvl="0"/>
            <a:r>
              <a:rPr lang="ru-RU" sz="1200" kern="1200" dirty="0" smtClean="0">
                <a:solidFill>
                  <a:schemeClr val="tx1"/>
                </a:solidFill>
                <a:latin typeface="+mn-lt"/>
                <a:ea typeface="+mn-ea"/>
                <a:cs typeface="+mn-cs"/>
              </a:rPr>
              <a:t>S или SS(</a:t>
            </a:r>
            <a:r>
              <a:rPr lang="ru-RU" sz="1200" kern="1200" dirty="0" err="1" smtClean="0">
                <a:solidFill>
                  <a:schemeClr val="tx1"/>
                </a:solidFill>
                <a:latin typeface="+mn-lt"/>
                <a:ea typeface="+mn-ea"/>
                <a:cs typeface="+mn-cs"/>
              </a:rPr>
              <a:t>signed</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saturation</a:t>
            </a:r>
            <a:r>
              <a:rPr lang="ru-RU" sz="1200" kern="1200" dirty="0" smtClean="0">
                <a:solidFill>
                  <a:schemeClr val="tx1"/>
                </a:solidFill>
                <a:latin typeface="+mn-lt"/>
                <a:ea typeface="+mn-ea"/>
                <a:cs typeface="+mn-cs"/>
              </a:rPr>
              <a:t>) - арифметика с насыщением, данные со знаком. Если в суффиксе нет ни S, ни SS, используется циклическая арифметика (</a:t>
            </a:r>
            <a:r>
              <a:rPr lang="ru-RU" sz="1200" kern="1200" dirty="0" err="1" smtClean="0">
                <a:solidFill>
                  <a:schemeClr val="tx1"/>
                </a:solidFill>
                <a:latin typeface="+mn-lt"/>
                <a:ea typeface="+mn-ea"/>
                <a:cs typeface="+mn-cs"/>
              </a:rPr>
              <a:t>wraparound</a:t>
            </a:r>
            <a:r>
              <a:rPr lang="ru-RU" sz="1200" kern="1200" dirty="0" smtClean="0">
                <a:solidFill>
                  <a:schemeClr val="tx1"/>
                </a:solidFill>
                <a:latin typeface="+mn-lt"/>
                <a:ea typeface="+mn-ea"/>
                <a:cs typeface="+mn-cs"/>
              </a:rPr>
              <a:t>).</a:t>
            </a:r>
          </a:p>
          <a:p>
            <a:pPr lvl="0"/>
            <a:r>
              <a:rPr lang="ru-RU" sz="1200" kern="1200" dirty="0" smtClean="0">
                <a:solidFill>
                  <a:schemeClr val="tx1"/>
                </a:solidFill>
                <a:latin typeface="+mn-lt"/>
                <a:ea typeface="+mn-ea"/>
                <a:cs typeface="+mn-cs"/>
              </a:rPr>
              <a:t>B, W, D, Q указывают тип данных. Если в суффиксе есть две из этих букв, первая соответствует входному операнду, а вторая - выходному.</a:t>
            </a:r>
          </a:p>
          <a:p>
            <a:r>
              <a:rPr lang="ru-RU" sz="1200" kern="1200" dirty="0" smtClean="0">
                <a:solidFill>
                  <a:schemeClr val="tx1"/>
                </a:solidFill>
                <a:latin typeface="+mn-lt"/>
                <a:ea typeface="+mn-ea"/>
                <a:cs typeface="+mn-cs"/>
              </a:rPr>
              <a:t>MMX-команды исполняются в том же режиме процессора, что и команды с плавающей запятой. Поэтому при исполнении всех MMX-команд (кроме EMMS) "портится" слово состояния регистров с плавающей запятой. Доступны следующие MMX-команды (обозначения: </a:t>
            </a:r>
            <a:r>
              <a:rPr lang="ru-RU" sz="1200" kern="1200" dirty="0" err="1" smtClean="0">
                <a:solidFill>
                  <a:schemeClr val="tx1"/>
                </a:solidFill>
                <a:latin typeface="+mn-lt"/>
                <a:ea typeface="+mn-ea"/>
                <a:cs typeface="+mn-cs"/>
              </a:rPr>
              <a:t>mm</a:t>
            </a:r>
            <a:r>
              <a:rPr lang="ru-RU" sz="1200" kern="1200" dirty="0" smtClean="0">
                <a:solidFill>
                  <a:schemeClr val="tx1"/>
                </a:solidFill>
                <a:latin typeface="+mn-lt"/>
                <a:ea typeface="+mn-ea"/>
                <a:cs typeface="+mn-cs"/>
              </a:rPr>
              <a:t> - MMX-регистр; m32, m64 - память объема 32 и 64 бит соответственно; </a:t>
            </a:r>
            <a:r>
              <a:rPr lang="ru-RU" sz="1200" kern="1200" dirty="0" err="1" smtClean="0">
                <a:solidFill>
                  <a:schemeClr val="tx1"/>
                </a:solidFill>
                <a:latin typeface="+mn-lt"/>
                <a:ea typeface="+mn-ea"/>
                <a:cs typeface="+mn-cs"/>
              </a:rPr>
              <a:t>imm</a:t>
            </a:r>
            <a:r>
              <a:rPr lang="ru-RU" sz="1200" kern="1200" dirty="0" smtClean="0">
                <a:solidFill>
                  <a:schemeClr val="tx1"/>
                </a:solidFill>
                <a:latin typeface="+mn-lt"/>
                <a:ea typeface="+mn-ea"/>
                <a:cs typeface="+mn-cs"/>
              </a:rPr>
              <a:t> - непосредственный операнд; ir32 - целочисленный регистр):</a:t>
            </a:r>
          </a:p>
          <a:p>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42</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Пример программирования  </a:t>
            </a:r>
            <a:r>
              <a:rPr lang="en-US" dirty="0" smtClean="0"/>
              <a:t>MMX</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Команды</a:t>
            </a:r>
            <a:endParaRPr lang="en-US" sz="1200" b="1" kern="1200" dirty="0" smtClean="0">
              <a:solidFill>
                <a:schemeClr val="tx1"/>
              </a:solidFill>
              <a:latin typeface="+mn-lt"/>
              <a:ea typeface="+mn-ea"/>
              <a:cs typeface="+mn-cs"/>
            </a:endParaRPr>
          </a:p>
          <a:p>
            <a:r>
              <a:rPr lang="ru-RU" sz="1200" b="1" kern="1200" dirty="0" smtClean="0">
                <a:solidFill>
                  <a:schemeClr val="tx1"/>
                </a:solidFill>
                <a:latin typeface="+mn-lt"/>
                <a:ea typeface="+mn-ea"/>
                <a:cs typeface="+mn-cs"/>
              </a:rPr>
              <a:t>MOVQ </a:t>
            </a:r>
            <a:r>
              <a:rPr lang="ru-RU" sz="1200" b="1" kern="1200" dirty="0" err="1" smtClean="0">
                <a:solidFill>
                  <a:schemeClr val="tx1"/>
                </a:solidFill>
                <a:latin typeface="+mn-lt"/>
                <a:ea typeface="+mn-ea"/>
                <a:cs typeface="+mn-cs"/>
              </a:rPr>
              <a:t>mm</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mm</a:t>
            </a:r>
            <a:r>
              <a:rPr lang="ru-RU" sz="1200" b="1" kern="1200" dirty="0" smtClean="0">
                <a:solidFill>
                  <a:schemeClr val="tx1"/>
                </a:solidFill>
                <a:latin typeface="+mn-lt"/>
                <a:ea typeface="+mn-ea"/>
                <a:cs typeface="+mn-cs"/>
              </a:rPr>
              <a:t>/m64</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команда пересылки данных в MMX-регистр.</a:t>
            </a:r>
          </a:p>
          <a:p>
            <a:r>
              <a:rPr lang="ru-RU" sz="1200" b="1" kern="1200" dirty="0" smtClean="0">
                <a:solidFill>
                  <a:schemeClr val="tx1"/>
                </a:solidFill>
                <a:latin typeface="+mn-lt"/>
                <a:ea typeface="+mn-ea"/>
                <a:cs typeface="+mn-cs"/>
              </a:rPr>
              <a:t>MOVQ </a:t>
            </a:r>
            <a:r>
              <a:rPr lang="ru-RU" sz="1200" b="1" kern="1200" dirty="0" err="1" smtClean="0">
                <a:solidFill>
                  <a:schemeClr val="tx1"/>
                </a:solidFill>
                <a:latin typeface="+mn-lt"/>
                <a:ea typeface="+mn-ea"/>
                <a:cs typeface="+mn-cs"/>
              </a:rPr>
              <a:t>mm</a:t>
            </a:r>
            <a:r>
              <a:rPr lang="ru-RU" sz="1200" b="1" kern="1200" dirty="0" smtClean="0">
                <a:solidFill>
                  <a:schemeClr val="tx1"/>
                </a:solidFill>
                <a:latin typeface="+mn-lt"/>
                <a:ea typeface="+mn-ea"/>
                <a:cs typeface="+mn-cs"/>
              </a:rPr>
              <a:t>/m64, </a:t>
            </a:r>
            <a:r>
              <a:rPr lang="ru-RU" sz="1200" b="1" kern="1200" dirty="0" err="1" smtClean="0">
                <a:solidFill>
                  <a:schemeClr val="tx1"/>
                </a:solidFill>
                <a:latin typeface="+mn-lt"/>
                <a:ea typeface="+mn-ea"/>
                <a:cs typeface="+mn-cs"/>
              </a:rPr>
              <a:t>mm</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команда пересылки данных из MMX-регистра.</a:t>
            </a:r>
          </a:p>
          <a:p>
            <a:r>
              <a:rPr lang="en-US" sz="1200" b="1" kern="1200" dirty="0" smtClean="0">
                <a:solidFill>
                  <a:schemeClr val="tx1"/>
                </a:solidFill>
                <a:latin typeface="+mn-lt"/>
                <a:ea typeface="+mn-ea"/>
                <a:cs typeface="+mn-cs"/>
              </a:rPr>
              <a:t>PADDB mm, mm/m64; PADDW mm, mm/m64; PADDD mm, mm/m64</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команды складывают элементы данных (байты, слова или двойные слова) входного и выходного операнда. Если сумма выходит за границу допустимого диапазона, то по правилам циклической арифметики избыток отсчитывается от другой границы диапазона. "Переноса" единицы из одного элемента данных в другой не происходит.</a:t>
            </a:r>
          </a:p>
          <a:p>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44</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sz="1200" b="1" kern="1200" dirty="0" smtClean="0">
                <a:solidFill>
                  <a:schemeClr val="tx1"/>
                </a:solidFill>
                <a:latin typeface="+mn-lt"/>
                <a:ea typeface="+mn-ea"/>
                <a:cs typeface="+mn-cs"/>
              </a:rPr>
              <a:t>686 </a:t>
            </a:r>
            <a:r>
              <a:rPr lang="ru-RU" sz="1200" b="1" kern="1200" dirty="0" err="1" smtClean="0">
                <a:solidFill>
                  <a:schemeClr val="tx1"/>
                </a:solidFill>
                <a:latin typeface="+mn-lt"/>
                <a:ea typeface="+mn-ea"/>
                <a:cs typeface="+mn-cs"/>
              </a:rPr>
              <a:t>проц</a:t>
            </a:r>
            <a:r>
              <a:rPr lang="ru-RU"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pentium</a:t>
            </a:r>
            <a:r>
              <a:rPr lang="ru-RU" sz="1200" b="1" kern="1200" dirty="0" smtClean="0">
                <a:solidFill>
                  <a:schemeClr val="tx1"/>
                </a:solidFill>
                <a:latin typeface="+mn-lt"/>
                <a:ea typeface="+mn-ea"/>
                <a:cs typeface="+mn-cs"/>
              </a:rPr>
              <a:t>3</a:t>
            </a:r>
            <a:r>
              <a:rPr lang="en-US" sz="1200" b="1" kern="1200" baseline="0" dirty="0" smtClean="0">
                <a:solidFill>
                  <a:schemeClr val="tx1"/>
                </a:solidFill>
                <a:latin typeface="+mn-lt"/>
                <a:ea typeface="+mn-ea"/>
                <a:cs typeface="+mn-cs"/>
              </a:rPr>
              <a:t>   </a:t>
            </a:r>
            <a:r>
              <a:rPr lang="ru-RU" sz="1200" b="1" kern="1200" baseline="0" dirty="0" smtClean="0">
                <a:solidFill>
                  <a:schemeClr val="tx1"/>
                </a:solidFill>
                <a:latin typeface="+mn-lt"/>
                <a:ea typeface="+mn-ea"/>
                <a:cs typeface="+mn-cs"/>
              </a:rPr>
              <a:t>1999 год</a:t>
            </a:r>
            <a:endParaRPr lang="ru-RU" sz="1200" b="1" kern="1200" dirty="0" smtClean="0">
              <a:solidFill>
                <a:schemeClr val="tx1"/>
              </a:solidFill>
              <a:latin typeface="+mn-lt"/>
              <a:ea typeface="+mn-ea"/>
              <a:cs typeface="+mn-cs"/>
            </a:endParaRPr>
          </a:p>
          <a:p>
            <a:r>
              <a:rPr lang="ru-RU" sz="1200" b="1" kern="1200" dirty="0" smtClean="0">
                <a:solidFill>
                  <a:schemeClr val="tx1"/>
                </a:solidFill>
                <a:latin typeface="+mn-lt"/>
                <a:ea typeface="+mn-ea"/>
                <a:cs typeface="+mn-cs"/>
              </a:rPr>
              <a:t>Команды  </a:t>
            </a:r>
            <a:r>
              <a:rPr lang="en-US" sz="1200" b="1" kern="1200" dirty="0" smtClean="0">
                <a:solidFill>
                  <a:schemeClr val="tx1"/>
                </a:solidFill>
                <a:latin typeface="+mn-lt"/>
                <a:ea typeface="+mn-ea"/>
                <a:cs typeface="+mn-cs"/>
              </a:rPr>
              <a:t>XMM (</a:t>
            </a:r>
            <a:r>
              <a:rPr lang="ru-RU" sz="1200" b="1" kern="1200" dirty="0" smtClean="0">
                <a:solidFill>
                  <a:schemeClr val="tx1"/>
                </a:solidFill>
                <a:latin typeface="+mn-lt"/>
                <a:ea typeface="+mn-ea"/>
                <a:cs typeface="+mn-cs"/>
              </a:rPr>
              <a:t>SSE</a:t>
            </a:r>
            <a:r>
              <a:rPr lang="en-US" sz="1200" b="1" kern="1200" dirty="0" smtClean="0">
                <a:solidFill>
                  <a:schemeClr val="tx1"/>
                </a:solidFill>
                <a:latin typeface="+mn-lt"/>
                <a:ea typeface="+mn-ea"/>
                <a:cs typeface="+mn-cs"/>
              </a:rPr>
              <a:t>)</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Команды SSE делятся на 4 категории:</a:t>
            </a:r>
          </a:p>
          <a:p>
            <a:pPr lvl="0"/>
            <a:r>
              <a:rPr lang="ru-RU" sz="1200" kern="1200" dirty="0" smtClean="0">
                <a:solidFill>
                  <a:schemeClr val="tx1"/>
                </a:solidFill>
                <a:latin typeface="+mn-lt"/>
                <a:ea typeface="+mn-ea"/>
                <a:cs typeface="+mn-cs"/>
              </a:rPr>
              <a:t>SIMD-команды для данных одинарной точности с плавающей запятой (SPFP-команды);</a:t>
            </a:r>
          </a:p>
          <a:p>
            <a:pPr lvl="0"/>
            <a:r>
              <a:rPr lang="ru-RU" sz="1200" kern="1200" dirty="0" smtClean="0">
                <a:solidFill>
                  <a:schemeClr val="tx1"/>
                </a:solidFill>
                <a:latin typeface="+mn-lt"/>
                <a:ea typeface="+mn-ea"/>
                <a:cs typeface="+mn-cs"/>
              </a:rPr>
              <a:t>Дополнительные SIMD-команды для целочисленных данных;</a:t>
            </a:r>
          </a:p>
          <a:p>
            <a:pPr lvl="0"/>
            <a:r>
              <a:rPr lang="ru-RU" sz="1200" kern="1200" dirty="0" smtClean="0">
                <a:solidFill>
                  <a:schemeClr val="tx1"/>
                </a:solidFill>
                <a:latin typeface="+mn-lt"/>
                <a:ea typeface="+mn-ea"/>
                <a:cs typeface="+mn-cs"/>
              </a:rPr>
              <a:t>Команды управления кэшированием;</a:t>
            </a:r>
          </a:p>
          <a:p>
            <a:pPr lvl="0"/>
            <a:r>
              <a:rPr lang="ru-RU" sz="1200" kern="1200" dirty="0" smtClean="0">
                <a:solidFill>
                  <a:schemeClr val="tx1"/>
                </a:solidFill>
                <a:latin typeface="+mn-lt"/>
                <a:ea typeface="+mn-ea"/>
                <a:cs typeface="+mn-cs"/>
              </a:rPr>
              <a:t>Команды сохранения и восстановления компонент состояния процессора.</a:t>
            </a:r>
          </a:p>
          <a:p>
            <a:r>
              <a:rPr lang="ru-RU" sz="1200" kern="1200" dirty="0" smtClean="0">
                <a:solidFill>
                  <a:schemeClr val="tx1"/>
                </a:solidFill>
                <a:latin typeface="+mn-lt"/>
                <a:ea typeface="+mn-ea"/>
                <a:cs typeface="+mn-cs"/>
              </a:rPr>
              <a:t>Одна SIMD-команда с плавающей запятой может обрабатывать одновременно четыре 32-разрядных числа одинарной точности с плавающей запятой (называемых SPFP-элементами данных).</a:t>
            </a:r>
          </a:p>
          <a:p>
            <a:r>
              <a:rPr lang="ru-RU" sz="1200" kern="1200" dirty="0" smtClean="0">
                <a:solidFill>
                  <a:schemeClr val="tx1"/>
                </a:solidFill>
                <a:latin typeface="+mn-lt"/>
                <a:ea typeface="+mn-ea"/>
                <a:cs typeface="+mn-cs"/>
              </a:rPr>
              <a:t>SIMD-команды для работы с SPFP-данными используют восемь новых 128-разрядных регистров - XMM-регистров. Команды обращаются к XMM-регистрам по именам: XMM0, XMM1, :, XMM7.</a:t>
            </a:r>
          </a:p>
          <a:p>
            <a:r>
              <a:rPr lang="ru-RU" sz="1200" kern="1200" dirty="0" smtClean="0">
                <a:solidFill>
                  <a:schemeClr val="tx1"/>
                </a:solidFill>
                <a:latin typeface="+mn-lt"/>
                <a:ea typeface="+mn-ea"/>
                <a:cs typeface="+mn-cs"/>
              </a:rPr>
              <a:t>Каждое 32-разрядное число с плавающей запятой имеет 1 знаковый бит, 8 битов порядка и 23 бита мантиссы, что соответствует стандарту IEEE-754 на формат представления чисел одинарной точности с плавающей запятой.</a:t>
            </a:r>
          </a:p>
          <a:p>
            <a:r>
              <a:rPr lang="ru-RU" sz="1200" kern="1200" dirty="0" smtClean="0">
                <a:solidFill>
                  <a:schemeClr val="tx1"/>
                </a:solidFill>
                <a:latin typeface="+mn-lt"/>
                <a:ea typeface="+mn-ea"/>
                <a:cs typeface="+mn-cs"/>
              </a:rPr>
              <a:t>SIMD-команды поддерживают два типа операций над упакованными данными с плавающей запятой - параллельные и скалярные.</a:t>
            </a:r>
          </a:p>
          <a:p>
            <a:r>
              <a:rPr lang="ru-RU" sz="1200" kern="1200" dirty="0" smtClean="0">
                <a:solidFill>
                  <a:schemeClr val="tx1"/>
                </a:solidFill>
                <a:latin typeface="+mn-lt"/>
                <a:ea typeface="+mn-ea"/>
                <a:cs typeface="+mn-cs"/>
              </a:rPr>
              <a:t>Параллельные операции, как правило, действуют одновременно на все четыре 32-разрядных элемента данных в каждом из 128-разрядных операндов. В именах команд, выполняющих параллельные операции, присутствует суффикс PS.</a:t>
            </a:r>
          </a:p>
          <a:p>
            <a:r>
              <a:rPr lang="ru-RU" sz="1200" kern="1200" dirty="0" smtClean="0">
                <a:solidFill>
                  <a:schemeClr val="tx1"/>
                </a:solidFill>
                <a:latin typeface="+mn-lt"/>
                <a:ea typeface="+mn-ea"/>
                <a:cs typeface="+mn-cs"/>
              </a:rPr>
              <a:t>Скалярные операции действуют на младшие (занимающие разряды 0-31) элементы данных двух операндов. Остальные три элемента данных в выходном операнде не изменяются (исключение составляет команда скалярного копирования MOVSS). В имени команд, выполняющих скалярные операции, присутствует суффикс SS.</a:t>
            </a:r>
          </a:p>
          <a:p>
            <a:r>
              <a:rPr lang="ru-RU" sz="1200" kern="1200" dirty="0" smtClean="0">
                <a:solidFill>
                  <a:schemeClr val="tx1"/>
                </a:solidFill>
                <a:latin typeface="+mn-lt"/>
                <a:ea typeface="+mn-ea"/>
                <a:cs typeface="+mn-cs"/>
              </a:rPr>
              <a:t>SSE-команды имеют следующий синтаксис: </a:t>
            </a:r>
            <a:r>
              <a:rPr lang="ru-RU" sz="1200" b="1" kern="1200" dirty="0" err="1" smtClean="0">
                <a:solidFill>
                  <a:schemeClr val="tx1"/>
                </a:solidFill>
                <a:latin typeface="+mn-lt"/>
                <a:ea typeface="+mn-ea"/>
                <a:cs typeface="+mn-cs"/>
              </a:rPr>
              <a:t>instruction</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dest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src</a:t>
            </a:r>
            <a:r>
              <a:rPr lang="ru-RU" sz="1200" b="1" kern="1200" dirty="0" smtClean="0">
                <a:solidFill>
                  <a:schemeClr val="tx1"/>
                </a:solidFill>
                <a:latin typeface="+mn-lt"/>
                <a:ea typeface="+mn-ea"/>
                <a:cs typeface="+mn-cs"/>
              </a:rPr>
              <a:t>]</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Здесь </a:t>
            </a:r>
            <a:r>
              <a:rPr lang="ru-RU" sz="1200" kern="1200" dirty="0" err="1" smtClean="0">
                <a:solidFill>
                  <a:schemeClr val="tx1"/>
                </a:solidFill>
                <a:latin typeface="+mn-lt"/>
                <a:ea typeface="+mn-ea"/>
                <a:cs typeface="+mn-cs"/>
              </a:rPr>
              <a:t>instruction</a:t>
            </a:r>
            <a:r>
              <a:rPr lang="ru-RU" sz="1200" kern="1200" dirty="0" smtClean="0">
                <a:solidFill>
                  <a:schemeClr val="tx1"/>
                </a:solidFill>
                <a:latin typeface="+mn-lt"/>
                <a:ea typeface="+mn-ea"/>
                <a:cs typeface="+mn-cs"/>
              </a:rPr>
              <a:t> - имя команды, </a:t>
            </a:r>
            <a:r>
              <a:rPr lang="ru-RU" sz="1200" kern="1200" dirty="0" err="1" smtClean="0">
                <a:solidFill>
                  <a:schemeClr val="tx1"/>
                </a:solidFill>
                <a:latin typeface="+mn-lt"/>
                <a:ea typeface="+mn-ea"/>
                <a:cs typeface="+mn-cs"/>
              </a:rPr>
              <a:t>dest</a:t>
            </a:r>
            <a:r>
              <a:rPr lang="ru-RU" sz="1200" kern="1200" dirty="0" smtClean="0">
                <a:solidFill>
                  <a:schemeClr val="tx1"/>
                </a:solidFill>
                <a:latin typeface="+mn-lt"/>
                <a:ea typeface="+mn-ea"/>
                <a:cs typeface="+mn-cs"/>
              </a:rPr>
              <a:t> обозначает выходной операнд, </a:t>
            </a:r>
            <a:r>
              <a:rPr lang="ru-RU" sz="1200" kern="1200" dirty="0" err="1" smtClean="0">
                <a:solidFill>
                  <a:schemeClr val="tx1"/>
                </a:solidFill>
                <a:latin typeface="+mn-lt"/>
                <a:ea typeface="+mn-ea"/>
                <a:cs typeface="+mn-cs"/>
              </a:rPr>
              <a:t>src</a:t>
            </a:r>
            <a:r>
              <a:rPr lang="ru-RU" sz="1200" kern="1200" dirty="0" smtClean="0">
                <a:solidFill>
                  <a:schemeClr val="tx1"/>
                </a:solidFill>
                <a:latin typeface="+mn-lt"/>
                <a:ea typeface="+mn-ea"/>
                <a:cs typeface="+mn-cs"/>
              </a:rPr>
              <a:t> - входной операнд.</a:t>
            </a:r>
          </a:p>
          <a:p>
            <a:r>
              <a:rPr lang="ru-RU" sz="1200" kern="1200" dirty="0" smtClean="0">
                <a:solidFill>
                  <a:schemeClr val="tx1"/>
                </a:solidFill>
                <a:latin typeface="+mn-lt"/>
                <a:ea typeface="+mn-ea"/>
                <a:cs typeface="+mn-cs"/>
              </a:rPr>
              <a:t>Доступны следующие SSE-команды (обозначения: </a:t>
            </a:r>
            <a:r>
              <a:rPr lang="ru-RU" sz="1200" kern="1200" dirty="0" err="1" smtClean="0">
                <a:solidFill>
                  <a:schemeClr val="tx1"/>
                </a:solidFill>
                <a:latin typeface="+mn-lt"/>
                <a:ea typeface="+mn-ea"/>
                <a:cs typeface="+mn-cs"/>
              </a:rPr>
              <a:t>xmm</a:t>
            </a:r>
            <a:r>
              <a:rPr lang="ru-RU" sz="1200" kern="1200" dirty="0" smtClean="0">
                <a:solidFill>
                  <a:schemeClr val="tx1"/>
                </a:solidFill>
                <a:latin typeface="+mn-lt"/>
                <a:ea typeface="+mn-ea"/>
                <a:cs typeface="+mn-cs"/>
              </a:rPr>
              <a:t> - XMM-регистр; </a:t>
            </a:r>
            <a:r>
              <a:rPr lang="ru-RU" sz="1200" kern="1200" dirty="0" err="1" smtClean="0">
                <a:solidFill>
                  <a:schemeClr val="tx1"/>
                </a:solidFill>
                <a:latin typeface="+mn-lt"/>
                <a:ea typeface="+mn-ea"/>
                <a:cs typeface="+mn-cs"/>
              </a:rPr>
              <a:t>mm</a:t>
            </a:r>
            <a:r>
              <a:rPr lang="ru-RU" sz="1200" kern="1200" dirty="0" smtClean="0">
                <a:solidFill>
                  <a:schemeClr val="tx1"/>
                </a:solidFill>
                <a:latin typeface="+mn-lt"/>
                <a:ea typeface="+mn-ea"/>
                <a:cs typeface="+mn-cs"/>
              </a:rPr>
              <a:t> - MMX-регистр; </a:t>
            </a:r>
            <a:r>
              <a:rPr lang="ru-RU" sz="1200" kern="1200" dirty="0" err="1" smtClean="0">
                <a:solidFill>
                  <a:schemeClr val="tx1"/>
                </a:solidFill>
                <a:latin typeface="+mn-lt"/>
                <a:ea typeface="+mn-ea"/>
                <a:cs typeface="+mn-cs"/>
              </a:rPr>
              <a:t>m</a:t>
            </a:r>
            <a:r>
              <a:rPr lang="ru-RU" sz="1200" kern="1200" dirty="0" smtClean="0">
                <a:solidFill>
                  <a:schemeClr val="tx1"/>
                </a:solidFill>
                <a:latin typeface="+mn-lt"/>
                <a:ea typeface="+mn-ea"/>
                <a:cs typeface="+mn-cs"/>
              </a:rPr>
              <a:t> - память; </a:t>
            </a:r>
            <a:r>
              <a:rPr lang="ru-RU" sz="1200" kern="1200" dirty="0" err="1" smtClean="0">
                <a:solidFill>
                  <a:schemeClr val="tx1"/>
                </a:solidFill>
                <a:latin typeface="+mn-lt"/>
                <a:ea typeface="+mn-ea"/>
                <a:cs typeface="+mn-cs"/>
              </a:rPr>
              <a:t>imm</a:t>
            </a:r>
            <a:r>
              <a:rPr lang="ru-RU" sz="1200" kern="1200" dirty="0" smtClean="0">
                <a:solidFill>
                  <a:schemeClr val="tx1"/>
                </a:solidFill>
                <a:latin typeface="+mn-lt"/>
                <a:ea typeface="+mn-ea"/>
                <a:cs typeface="+mn-cs"/>
              </a:rPr>
              <a:t> - 8-битный непосредственный операнд; ir32 - целочисленный регистр):</a:t>
            </a:r>
          </a:p>
          <a:p>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45</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Пример программирования  </a:t>
            </a:r>
            <a:r>
              <a:rPr lang="en-US" dirty="0" smtClean="0"/>
              <a:t>XMM</a:t>
            </a:r>
            <a:r>
              <a:rPr lang="ru-RU" dirty="0" smtClean="0"/>
              <a:t>  </a:t>
            </a:r>
          </a:p>
          <a:p>
            <a:endParaRPr lang="ru-RU" dirty="0" smtClean="0"/>
          </a:p>
          <a:p>
            <a:r>
              <a:rPr lang="ru-RU" b="1" dirty="0" smtClean="0"/>
              <a:t>команды</a:t>
            </a:r>
          </a:p>
          <a:p>
            <a:r>
              <a:rPr lang="ru-RU" sz="1200" b="1" kern="1200" dirty="0" smtClean="0">
                <a:solidFill>
                  <a:schemeClr val="tx1"/>
                </a:solidFill>
                <a:latin typeface="+mn-lt"/>
                <a:ea typeface="+mn-ea"/>
                <a:cs typeface="+mn-cs"/>
              </a:rPr>
              <a:t>ADDPS </a:t>
            </a:r>
            <a:r>
              <a:rPr lang="ru-RU" sz="1200" b="1" kern="1200" dirty="0" err="1" smtClean="0">
                <a:solidFill>
                  <a:schemeClr val="tx1"/>
                </a:solidFill>
                <a:latin typeface="+mn-lt"/>
                <a:ea typeface="+mn-ea"/>
                <a:cs typeface="+mn-cs"/>
              </a:rPr>
              <a:t>xmm</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xmm</a:t>
            </a:r>
            <a:r>
              <a:rPr lang="ru-RU" sz="1200" b="1" kern="1200" dirty="0" smtClean="0">
                <a:solidFill>
                  <a:schemeClr val="tx1"/>
                </a:solidFill>
                <a:latin typeface="+mn-lt"/>
                <a:ea typeface="+mn-ea"/>
                <a:cs typeface="+mn-cs"/>
              </a:rPr>
              <a:t>/</a:t>
            </a:r>
            <a:r>
              <a:rPr lang="ru-RU" sz="1200" b="1" kern="1200" dirty="0" err="1" smtClean="0">
                <a:solidFill>
                  <a:schemeClr val="tx1"/>
                </a:solidFill>
                <a:latin typeface="+mn-lt"/>
                <a:ea typeface="+mn-ea"/>
                <a:cs typeface="+mn-cs"/>
              </a:rPr>
              <a:t>m</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команда попарно складывает упакованные элементы данных и записывает суммы в соответствующие элементы XMM-регистра.</a:t>
            </a:r>
          </a:p>
          <a:p>
            <a:endParaRPr lang="ru-RU" dirty="0" smtClean="0"/>
          </a:p>
          <a:p>
            <a:r>
              <a:rPr lang="en-US" sz="1200" b="1" kern="1200" dirty="0" smtClean="0">
                <a:solidFill>
                  <a:schemeClr val="tx1"/>
                </a:solidFill>
                <a:latin typeface="+mn-lt"/>
                <a:ea typeface="+mn-ea"/>
                <a:cs typeface="+mn-cs"/>
              </a:rPr>
              <a:t>MOVUPS x</a:t>
            </a:r>
            <a:r>
              <a:rPr lang="en-US" sz="1200" b="1" i="1" kern="1200" dirty="0" smtClean="0">
                <a:solidFill>
                  <a:schemeClr val="tx1"/>
                </a:solidFill>
                <a:latin typeface="+mn-lt"/>
                <a:ea typeface="+mn-ea"/>
                <a:cs typeface="+mn-cs"/>
              </a:rPr>
              <a:t>mm1,xmm2/m128</a:t>
            </a:r>
            <a:endParaRPr lang="en-US" sz="1200" b="1"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Переслать </a:t>
            </a:r>
            <a:r>
              <a:rPr lang="ru-RU" sz="1200" b="0" i="0" kern="1200" dirty="0" err="1" smtClean="0">
                <a:solidFill>
                  <a:schemeClr val="tx1"/>
                </a:solidFill>
                <a:latin typeface="+mn-lt"/>
                <a:ea typeface="+mn-ea"/>
                <a:cs typeface="+mn-cs"/>
              </a:rPr>
              <a:t>невыровненные</a:t>
            </a:r>
            <a:r>
              <a:rPr lang="ru-RU" sz="1200" b="0" i="0" kern="1200" dirty="0" smtClean="0">
                <a:solidFill>
                  <a:schemeClr val="tx1"/>
                </a:solidFill>
                <a:latin typeface="+mn-lt"/>
                <a:ea typeface="+mn-ea"/>
                <a:cs typeface="+mn-cs"/>
              </a:rPr>
              <a:t> упакованные короткие вещественные значения</a:t>
            </a:r>
            <a:endParaRPr lang="ru-RU" dirty="0" smtClean="0"/>
          </a:p>
        </p:txBody>
      </p:sp>
      <p:sp>
        <p:nvSpPr>
          <p:cNvPr id="4" name="Номер слайда 3"/>
          <p:cNvSpPr>
            <a:spLocks noGrp="1"/>
          </p:cNvSpPr>
          <p:nvPr>
            <p:ph type="sldNum" sz="quarter" idx="10"/>
          </p:nvPr>
        </p:nvSpPr>
        <p:spPr/>
        <p:txBody>
          <a:bodyPr/>
          <a:lstStyle/>
          <a:p>
            <a:fld id="{2A46B782-D38D-42B4-B6C2-EC74838927D3}" type="slidenum">
              <a:rPr lang="ru-RU" smtClean="0"/>
              <a:pPr/>
              <a:t>48</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54</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  486 – встроенный </a:t>
            </a:r>
            <a:r>
              <a:rPr lang="en-US" dirty="0" err="1" smtClean="0"/>
              <a:t>fpu</a:t>
            </a:r>
            <a:endParaRPr lang="ru-RU" dirty="0" smtClean="0"/>
          </a:p>
          <a:p>
            <a:endParaRPr lang="ru-RU" dirty="0"/>
          </a:p>
        </p:txBody>
      </p:sp>
      <p:sp>
        <p:nvSpPr>
          <p:cNvPr id="4" name="Номер слайда 3"/>
          <p:cNvSpPr>
            <a:spLocks noGrp="1"/>
          </p:cNvSpPr>
          <p:nvPr>
            <p:ph type="sldNum" sz="quarter" idx="10"/>
          </p:nvPr>
        </p:nvSpPr>
        <p:spPr/>
        <p:txBody>
          <a:bodyPr/>
          <a:lstStyle/>
          <a:p>
            <a:fld id="{514A6856-DDD2-48F4-B632-F74E95F9715C}" type="slidenum">
              <a:rPr lang="ru-RU" smtClean="0"/>
              <a:pPr/>
              <a:t>55</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i="1" kern="1200" dirty="0" smtClean="0">
                <a:solidFill>
                  <a:schemeClr val="tx1"/>
                </a:solidFill>
                <a:latin typeface="+mn-lt"/>
                <a:ea typeface="+mn-ea"/>
                <a:cs typeface="+mn-cs"/>
              </a:rPr>
              <a:t>Начиная с 80386</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i="1" kern="1200" dirty="0" smtClean="0">
                <a:solidFill>
                  <a:schemeClr val="tx1"/>
                </a:solidFill>
                <a:latin typeface="+mn-lt"/>
                <a:ea typeface="+mn-ea"/>
                <a:cs typeface="+mn-cs"/>
              </a:rPr>
              <a:t>Программная модель</a:t>
            </a:r>
            <a:r>
              <a:rPr lang="ru-RU" sz="1200" kern="1200" dirty="0" smtClean="0">
                <a:solidFill>
                  <a:schemeClr val="tx1"/>
                </a:solidFill>
                <a:latin typeface="+mn-lt"/>
                <a:ea typeface="+mn-ea"/>
                <a:cs typeface="+mn-cs"/>
              </a:rPr>
              <a:t> включает восемь регистров общего назначения, шесть регистров сегментов (16-разр), </a:t>
            </a:r>
            <a:r>
              <a:rPr lang="ru-RU" sz="1200" i="1" kern="1200" dirty="0" smtClean="0">
                <a:solidFill>
                  <a:schemeClr val="tx1"/>
                </a:solidFill>
                <a:latin typeface="+mn-lt"/>
                <a:ea typeface="+mn-ea"/>
                <a:cs typeface="+mn-cs"/>
              </a:rPr>
              <a:t>указатель </a:t>
            </a:r>
            <a:r>
              <a:rPr lang="ru-RU" sz="1200" i="1" kern="1200" dirty="0" err="1" smtClean="0">
                <a:solidFill>
                  <a:schemeClr val="tx1"/>
                </a:solidFill>
                <a:latin typeface="+mn-lt"/>
                <a:ea typeface="+mn-ea"/>
                <a:cs typeface="+mn-cs"/>
              </a:rPr>
              <a:t>команд</a:t>
            </a:r>
            <a:r>
              <a:rPr lang="ru-RU" sz="1200" kern="1200" dirty="0" err="1" smtClean="0">
                <a:solidFill>
                  <a:schemeClr val="tx1"/>
                </a:solidFill>
                <a:latin typeface="+mn-lt"/>
                <a:ea typeface="+mn-ea"/>
                <a:cs typeface="+mn-cs"/>
              </a:rPr>
              <a:t>,</a:t>
            </a:r>
            <a:r>
              <a:rPr lang="ru-RU" sz="1200" i="1" kern="1200" dirty="0" err="1" smtClean="0">
                <a:solidFill>
                  <a:schemeClr val="tx1"/>
                </a:solidFill>
                <a:latin typeface="+mn-lt"/>
                <a:ea typeface="+mn-ea"/>
                <a:cs typeface="+mn-cs"/>
              </a:rPr>
              <a:t>регистр</a:t>
            </a:r>
            <a:r>
              <a:rPr lang="ru-RU" sz="1200" kern="1200" dirty="0" smtClean="0">
                <a:solidFill>
                  <a:schemeClr val="tx1"/>
                </a:solidFill>
                <a:latin typeface="+mn-lt"/>
                <a:ea typeface="+mn-ea"/>
                <a:cs typeface="+mn-cs"/>
              </a:rPr>
              <a:t> системных флагов, регистры системных адресов, четыре </a:t>
            </a:r>
            <a:r>
              <a:rPr lang="ru-RU" sz="1200" i="1" kern="1200" dirty="0" smtClean="0">
                <a:solidFill>
                  <a:schemeClr val="tx1"/>
                </a:solidFill>
                <a:latin typeface="+mn-lt"/>
                <a:ea typeface="+mn-ea"/>
                <a:cs typeface="+mn-cs"/>
              </a:rPr>
              <a:t>регистра управления</a:t>
            </a:r>
            <a:r>
              <a:rPr lang="ru-RU" sz="1200" kern="1200" dirty="0" smtClean="0">
                <a:solidFill>
                  <a:schemeClr val="tx1"/>
                </a:solidFill>
                <a:latin typeface="+mn-lt"/>
                <a:ea typeface="+mn-ea"/>
                <a:cs typeface="+mn-cs"/>
              </a:rPr>
              <a:t> и шесть регистров отладки.</a:t>
            </a:r>
          </a:p>
          <a:p>
            <a:pPr lvl="0"/>
            <a:endParaRPr lang="ru-RU" sz="1200" kern="1200" dirty="0" smtClean="0">
              <a:solidFill>
                <a:schemeClr val="tx1"/>
              </a:solidFill>
              <a:latin typeface="+mn-lt"/>
              <a:ea typeface="+mn-ea"/>
              <a:cs typeface="+mn-cs"/>
            </a:endParaRPr>
          </a:p>
          <a:p>
            <a:pPr lvl="0"/>
            <a:r>
              <a:rPr lang="ru-RU" sz="1200" kern="1200" dirty="0" smtClean="0">
                <a:solidFill>
                  <a:schemeClr val="tx1"/>
                </a:solidFill>
                <a:latin typeface="+mn-lt"/>
                <a:ea typeface="+mn-ea"/>
                <a:cs typeface="+mn-cs"/>
              </a:rPr>
              <a:t>EAX/AX/AL - регистр-аккумулятор, используется для сокращения длины команды при работе с непосредственными операндами;</a:t>
            </a:r>
          </a:p>
          <a:p>
            <a:pPr lvl="0"/>
            <a:r>
              <a:rPr lang="ru-RU" sz="1200" kern="1200" dirty="0" smtClean="0">
                <a:solidFill>
                  <a:schemeClr val="tx1"/>
                </a:solidFill>
                <a:latin typeface="+mn-lt"/>
                <a:ea typeface="+mn-ea"/>
                <a:cs typeface="+mn-cs"/>
              </a:rPr>
              <a:t>AX/AL - приемник (источник) данных в командах ввода (вывода) данных из (в) внешнего устройства;</a:t>
            </a:r>
          </a:p>
          <a:p>
            <a:pPr lvl="0"/>
            <a:r>
              <a:rPr lang="ru-RU" sz="1200" kern="1200" dirty="0" smtClean="0">
                <a:solidFill>
                  <a:schemeClr val="tx1"/>
                </a:solidFill>
                <a:latin typeface="+mn-lt"/>
                <a:ea typeface="+mn-ea"/>
                <a:cs typeface="+mn-cs"/>
              </a:rPr>
              <a:t>DX - определяет адрес ВУ в командах ввода (вывода) данных;</a:t>
            </a:r>
          </a:p>
          <a:p>
            <a:pPr lvl="0"/>
            <a:r>
              <a:rPr lang="ru-RU" sz="1200" kern="1200" dirty="0" smtClean="0">
                <a:solidFill>
                  <a:schemeClr val="tx1"/>
                </a:solidFill>
                <a:latin typeface="+mn-lt"/>
                <a:ea typeface="+mn-ea"/>
                <a:cs typeface="+mn-cs"/>
              </a:rPr>
              <a:t>ECX - используется в качестве счетчика циклов в </a:t>
            </a:r>
            <a:r>
              <a:rPr lang="ru-RU" sz="1200" i="1" kern="1200" dirty="0" smtClean="0">
                <a:solidFill>
                  <a:schemeClr val="tx1"/>
                </a:solidFill>
                <a:latin typeface="+mn-lt"/>
                <a:ea typeface="+mn-ea"/>
                <a:cs typeface="+mn-cs"/>
              </a:rPr>
              <a:t>командах циклов</a:t>
            </a:r>
            <a:r>
              <a:rPr lang="ru-RU" sz="1200" kern="1200" dirty="0" smtClean="0">
                <a:solidFill>
                  <a:schemeClr val="tx1"/>
                </a:solidFill>
                <a:latin typeface="+mn-lt"/>
                <a:ea typeface="+mn-ea"/>
                <a:cs typeface="+mn-cs"/>
              </a:rPr>
              <a:t>;</a:t>
            </a:r>
          </a:p>
          <a:p>
            <a:pPr lvl="0"/>
            <a:r>
              <a:rPr lang="ru-RU" sz="1200" kern="1200" dirty="0" smtClean="0">
                <a:solidFill>
                  <a:schemeClr val="tx1"/>
                </a:solidFill>
                <a:latin typeface="+mn-lt"/>
                <a:ea typeface="+mn-ea"/>
                <a:cs typeface="+mn-cs"/>
              </a:rPr>
              <a:t>BP, </a:t>
            </a:r>
            <a:r>
              <a:rPr lang="ru-RU" sz="1200" i="1" kern="1200" dirty="0" smtClean="0">
                <a:solidFill>
                  <a:schemeClr val="tx1"/>
                </a:solidFill>
                <a:latin typeface="+mn-lt"/>
                <a:ea typeface="+mn-ea"/>
                <a:cs typeface="+mn-cs"/>
              </a:rPr>
              <a:t>SP</a:t>
            </a:r>
            <a:r>
              <a:rPr lang="ru-RU" sz="1200" kern="1200" dirty="0" smtClean="0">
                <a:solidFill>
                  <a:schemeClr val="tx1"/>
                </a:solidFill>
                <a:latin typeface="+mn-lt"/>
                <a:ea typeface="+mn-ea"/>
                <a:cs typeface="+mn-cs"/>
              </a:rPr>
              <a:t> - используются при работе со стеком;</a:t>
            </a:r>
          </a:p>
          <a:p>
            <a:pPr lvl="0"/>
            <a:r>
              <a:rPr lang="ru-RU" sz="1200" i="1" kern="1200" dirty="0" smtClean="0">
                <a:solidFill>
                  <a:schemeClr val="tx1"/>
                </a:solidFill>
                <a:latin typeface="+mn-lt"/>
                <a:ea typeface="+mn-ea"/>
                <a:cs typeface="+mn-cs"/>
              </a:rPr>
              <a:t>ESI</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EDI</a:t>
            </a:r>
            <a:r>
              <a:rPr lang="ru-RU" sz="1200" kern="1200" dirty="0" smtClean="0">
                <a:solidFill>
                  <a:schemeClr val="tx1"/>
                </a:solidFill>
                <a:latin typeface="+mn-lt"/>
                <a:ea typeface="+mn-ea"/>
                <a:cs typeface="+mn-cs"/>
              </a:rPr>
              <a:t> ( DI, </a:t>
            </a:r>
            <a:r>
              <a:rPr lang="ru-RU" sz="1200" i="1" kern="1200" dirty="0" smtClean="0">
                <a:solidFill>
                  <a:schemeClr val="tx1"/>
                </a:solidFill>
                <a:latin typeface="+mn-lt"/>
                <a:ea typeface="+mn-ea"/>
                <a:cs typeface="+mn-cs"/>
              </a:rPr>
              <a:t>SI</a:t>
            </a:r>
            <a:r>
              <a:rPr lang="ru-RU" sz="1200" kern="1200" dirty="0" smtClean="0">
                <a:solidFill>
                  <a:schemeClr val="tx1"/>
                </a:solidFill>
                <a:latin typeface="+mn-lt"/>
                <a:ea typeface="+mn-ea"/>
                <a:cs typeface="+mn-cs"/>
              </a:rPr>
              <a:t> ) - определяют положение строк в памяти в командах обработки строк.</a:t>
            </a:r>
          </a:p>
          <a:p>
            <a:endParaRPr lang="ru-RU" dirty="0"/>
          </a:p>
        </p:txBody>
      </p:sp>
      <p:sp>
        <p:nvSpPr>
          <p:cNvPr id="4" name="Номер слайда 3"/>
          <p:cNvSpPr>
            <a:spLocks noGrp="1"/>
          </p:cNvSpPr>
          <p:nvPr>
            <p:ph type="sldNum" sz="quarter" idx="10"/>
          </p:nvPr>
        </p:nvSpPr>
        <p:spPr/>
        <p:txBody>
          <a:bodyPr/>
          <a:lstStyle/>
          <a:p>
            <a:fld id="{514A6856-DDD2-48F4-B632-F74E95F9715C}" type="slidenum">
              <a:rPr lang="ru-RU" smtClean="0"/>
              <a:pPr/>
              <a:t>56</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32500" lnSpcReduction="20000"/>
          </a:bodyPr>
          <a:lstStyle/>
          <a:p>
            <a:r>
              <a:rPr lang="en-US" sz="1400" dirty="0" smtClean="0">
                <a:latin typeface="Times New Roman" pitchFamily="18" charset="0"/>
                <a:cs typeface="Times New Roman" pitchFamily="18" charset="0"/>
              </a:rPr>
              <a:t>FLD – </a:t>
            </a:r>
            <a:r>
              <a:rPr lang="ru-RU" sz="1400" dirty="0" smtClean="0">
                <a:latin typeface="Times New Roman" pitchFamily="18" charset="0"/>
                <a:cs typeface="Times New Roman" pitchFamily="18" charset="0"/>
              </a:rPr>
              <a:t>запись</a:t>
            </a:r>
            <a:r>
              <a:rPr lang="ru-RU" sz="1400" baseline="0" dirty="0" smtClean="0">
                <a:latin typeface="Times New Roman" pitchFamily="18" charset="0"/>
                <a:cs typeface="Times New Roman" pitchFamily="18" charset="0"/>
              </a:rPr>
              <a:t> в стек</a:t>
            </a:r>
            <a:endParaRPr lang="en-US" sz="1400" baseline="0" dirty="0" smtClean="0">
              <a:latin typeface="Times New Roman" pitchFamily="18" charset="0"/>
              <a:cs typeface="Times New Roman" pitchFamily="18" charset="0"/>
            </a:endParaRPr>
          </a:p>
          <a:p>
            <a:r>
              <a:rPr lang="en-US" sz="1400" baseline="0" dirty="0" smtClean="0">
                <a:latin typeface="Times New Roman" pitchFamily="18" charset="0"/>
                <a:cs typeface="Times New Roman" pitchFamily="18" charset="0"/>
              </a:rPr>
              <a:t>FSTP – </a:t>
            </a:r>
            <a:r>
              <a:rPr lang="ru-RU" sz="1400" baseline="0" dirty="0" smtClean="0">
                <a:latin typeface="Times New Roman" pitchFamily="18" charset="0"/>
                <a:cs typeface="Times New Roman" pitchFamily="18" charset="0"/>
              </a:rPr>
              <a:t>извлечение из стека</a:t>
            </a:r>
            <a:endParaRPr lang="en-US" sz="1400" baseline="0" dirty="0" smtClean="0">
              <a:latin typeface="Times New Roman" pitchFamily="18" charset="0"/>
              <a:cs typeface="Times New Roman" pitchFamily="18" charset="0"/>
            </a:endParaRPr>
          </a:p>
          <a:p>
            <a:r>
              <a:rPr lang="ru-RU" sz="1400" b="0" i="0" kern="1200" dirty="0" smtClean="0">
                <a:solidFill>
                  <a:schemeClr val="tx1"/>
                </a:solidFill>
                <a:latin typeface="Times New Roman" pitchFamily="18" charset="0"/>
                <a:ea typeface="+mn-ea"/>
                <a:cs typeface="Times New Roman" pitchFamily="18" charset="0"/>
              </a:rPr>
              <a:t>сопроцессор содержит восемь численных 80-битовых регистров, предназначенных для хранения промежуточных результатов вычислений, регистра управления, регистра состояния, регистра тегов, регистра указателя команды и регистра указателя операнда.</a:t>
            </a:r>
            <a:endParaRPr lang="en-US" sz="1400" b="0" i="0" kern="1200" dirty="0" smtClean="0">
              <a:solidFill>
                <a:schemeClr val="tx1"/>
              </a:solidFill>
              <a:latin typeface="Times New Roman" pitchFamily="18" charset="0"/>
              <a:ea typeface="+mn-ea"/>
              <a:cs typeface="Times New Roman" pitchFamily="18" charset="0"/>
            </a:endParaRPr>
          </a:p>
          <a:p>
            <a:r>
              <a:rPr lang="ru-RU" sz="1400" b="0" i="0" kern="1200" baseline="0" dirty="0" smtClean="0">
                <a:solidFill>
                  <a:schemeClr val="tx1"/>
                </a:solidFill>
                <a:latin typeface="Times New Roman" pitchFamily="18" charset="0"/>
                <a:ea typeface="+mn-ea"/>
                <a:cs typeface="Times New Roman" pitchFamily="18" charset="0"/>
              </a:rPr>
              <a:t>Регистр тегов </a:t>
            </a:r>
            <a:r>
              <a:rPr lang="ru-RU" sz="1400" b="0" i="0" kern="1200" dirty="0" smtClean="0">
                <a:solidFill>
                  <a:schemeClr val="tx1"/>
                </a:solidFill>
                <a:latin typeface="Times New Roman" pitchFamily="18" charset="0"/>
                <a:ea typeface="+mn-ea"/>
                <a:cs typeface="Times New Roman" pitchFamily="18" charset="0"/>
              </a:rPr>
              <a:t>TAG0...TAG7. Каждое поле относится к своему численному регистру</a:t>
            </a:r>
            <a:endParaRPr lang="en-US" sz="1400" b="0" i="0" kern="1200" dirty="0" smtClean="0">
              <a:solidFill>
                <a:schemeClr val="tx1"/>
              </a:solidFill>
              <a:latin typeface="Times New Roman" pitchFamily="18" charset="0"/>
              <a:ea typeface="+mn-ea"/>
              <a:cs typeface="Times New Roman" pitchFamily="18" charset="0"/>
            </a:endParaRPr>
          </a:p>
          <a:p>
            <a:r>
              <a:rPr lang="en-US" sz="1400" b="1" i="0" kern="1200" dirty="0" err="1" smtClean="0">
                <a:solidFill>
                  <a:schemeClr val="tx1"/>
                </a:solidFill>
                <a:latin typeface="Times New Roman" pitchFamily="18" charset="0"/>
                <a:ea typeface="+mn-ea"/>
                <a:cs typeface="Times New Roman" pitchFamily="18" charset="0"/>
              </a:rPr>
              <a:t>Mmx</a:t>
            </a:r>
            <a:r>
              <a:rPr lang="en-US" sz="1400" b="1" i="0" kern="1200" dirty="0" smtClean="0">
                <a:solidFill>
                  <a:schemeClr val="tx1"/>
                </a:solidFill>
                <a:latin typeface="Times New Roman" pitchFamily="18" charset="0"/>
                <a:ea typeface="+mn-ea"/>
                <a:cs typeface="Times New Roman" pitchFamily="18" charset="0"/>
              </a:rPr>
              <a:t> (</a:t>
            </a:r>
            <a:r>
              <a:rPr lang="en-US" sz="1400" b="1" i="0" kern="1200" dirty="0" err="1" smtClean="0">
                <a:solidFill>
                  <a:schemeClr val="tx1"/>
                </a:solidFill>
                <a:latin typeface="Times New Roman" pitchFamily="18" charset="0"/>
                <a:ea typeface="+mn-ea"/>
                <a:cs typeface="Times New Roman" pitchFamily="18" charset="0"/>
              </a:rPr>
              <a:t>pentium</a:t>
            </a:r>
            <a:r>
              <a:rPr lang="en-US" sz="1400" b="1" i="0" kern="1200" baseline="0" dirty="0" smtClean="0">
                <a:solidFill>
                  <a:schemeClr val="tx1"/>
                </a:solidFill>
                <a:latin typeface="Times New Roman" pitchFamily="18" charset="0"/>
                <a:ea typeface="+mn-ea"/>
                <a:cs typeface="Times New Roman" pitchFamily="18" charset="0"/>
              </a:rPr>
              <a:t> pro)</a:t>
            </a:r>
            <a:r>
              <a:rPr lang="ru-RU" sz="1400" b="1" i="0" kern="1200" baseline="0" dirty="0" smtClean="0">
                <a:solidFill>
                  <a:schemeClr val="tx1"/>
                </a:solidFill>
                <a:latin typeface="Times New Roman" pitchFamily="18" charset="0"/>
                <a:ea typeface="+mn-ea"/>
                <a:cs typeface="Times New Roman" pitchFamily="18" charset="0"/>
              </a:rPr>
              <a:t> </a:t>
            </a:r>
            <a:r>
              <a:rPr lang="ru-RU" sz="1400" dirty="0" smtClean="0"/>
              <a:t>8 64-разрядных </a:t>
            </a:r>
            <a:r>
              <a:rPr lang="ru-RU" sz="1400" dirty="0" err="1" smtClean="0"/>
              <a:t>ММХ-регистров</a:t>
            </a:r>
            <a:endParaRPr lang="en-US" sz="1400" b="1" i="0" kern="1200" dirty="0" smtClean="0">
              <a:solidFill>
                <a:schemeClr val="tx1"/>
              </a:solidFill>
              <a:latin typeface="Times New Roman" pitchFamily="18" charset="0"/>
              <a:ea typeface="+mn-ea"/>
              <a:cs typeface="Times New Roman" pitchFamily="18" charset="0"/>
            </a:endParaRPr>
          </a:p>
          <a:p>
            <a:r>
              <a:rPr lang="ru-RU" sz="1400" kern="1200" baseline="0" dirty="0" smtClean="0">
                <a:solidFill>
                  <a:schemeClr val="tx1"/>
                </a:solidFill>
                <a:latin typeface="Times New Roman" pitchFamily="18" charset="0"/>
                <a:ea typeface="+mn-ea"/>
                <a:cs typeface="Times New Roman" pitchFamily="18" charset="0"/>
              </a:rPr>
              <a:t>графика, полноэкранное видео, синтез музыки, компрессия и распознавание речи, обработка образов, сигналов,</a:t>
            </a:r>
          </a:p>
          <a:p>
            <a:r>
              <a:rPr lang="ru-RU" sz="1400" kern="1200" baseline="0" dirty="0" smtClean="0">
                <a:solidFill>
                  <a:schemeClr val="tx1"/>
                </a:solidFill>
                <a:latin typeface="Times New Roman" pitchFamily="18" charset="0"/>
                <a:ea typeface="+mn-ea"/>
                <a:cs typeface="Times New Roman" pitchFamily="18" charset="0"/>
              </a:rPr>
              <a:t>Технология ММХ выполняет обработку параллельных данных по технологии SIMD. </a:t>
            </a:r>
          </a:p>
          <a:p>
            <a:r>
              <a:rPr lang="ru-RU" sz="1400" kern="1200" baseline="0" dirty="0" smtClean="0">
                <a:solidFill>
                  <a:schemeClr val="tx1"/>
                </a:solidFill>
                <a:latin typeface="Times New Roman" pitchFamily="18" charset="0"/>
                <a:ea typeface="+mn-ea"/>
                <a:cs typeface="Times New Roman" pitchFamily="18" charset="0"/>
              </a:rPr>
              <a:t>SIMD позволяет по одной команде обрабатывать несколько пар операндов (векторная обработка).</a:t>
            </a:r>
          </a:p>
          <a:p>
            <a:r>
              <a:rPr lang="en-US" sz="1400" b="1" i="0" kern="1200" dirty="0" err="1" smtClean="0">
                <a:solidFill>
                  <a:schemeClr val="tx1"/>
                </a:solidFill>
                <a:latin typeface="Times New Roman" pitchFamily="18" charset="0"/>
                <a:ea typeface="+mn-ea"/>
                <a:cs typeface="Times New Roman" pitchFamily="18" charset="0"/>
              </a:rPr>
              <a:t>Xmm</a:t>
            </a:r>
            <a:r>
              <a:rPr lang="en-US" sz="1400" b="1" i="0" kern="1200" dirty="0" smtClean="0">
                <a:solidFill>
                  <a:schemeClr val="tx1"/>
                </a:solidFill>
                <a:latin typeface="Times New Roman" pitchFamily="18" charset="0"/>
                <a:ea typeface="+mn-ea"/>
                <a:cs typeface="Times New Roman" pitchFamily="18" charset="0"/>
              </a:rPr>
              <a:t> (</a:t>
            </a:r>
            <a:r>
              <a:rPr lang="en-US" sz="1400" b="1" i="0" kern="1200" dirty="0" err="1" smtClean="0">
                <a:solidFill>
                  <a:schemeClr val="tx1"/>
                </a:solidFill>
                <a:latin typeface="Times New Roman" pitchFamily="18" charset="0"/>
                <a:ea typeface="+mn-ea"/>
                <a:cs typeface="Times New Roman" pitchFamily="18" charset="0"/>
              </a:rPr>
              <a:t>pentium</a:t>
            </a:r>
            <a:r>
              <a:rPr lang="en-US" sz="1400" b="1" i="0" kern="1200" dirty="0" smtClean="0">
                <a:solidFill>
                  <a:schemeClr val="tx1"/>
                </a:solidFill>
                <a:latin typeface="Times New Roman" pitchFamily="18" charset="0"/>
                <a:ea typeface="+mn-ea"/>
                <a:cs typeface="Times New Roman" pitchFamily="18" charset="0"/>
              </a:rPr>
              <a:t> 3)</a:t>
            </a:r>
          </a:p>
          <a:p>
            <a:r>
              <a:rPr lang="en-US" sz="1400" b="1" i="0" kern="1200" dirty="0" smtClean="0">
                <a:solidFill>
                  <a:schemeClr val="tx1"/>
                </a:solidFill>
                <a:latin typeface="Times New Roman" pitchFamily="18" charset="0"/>
                <a:ea typeface="+mn-ea"/>
                <a:cs typeface="Times New Roman" pitchFamily="18" charset="0"/>
              </a:rPr>
              <a:t>SSE</a:t>
            </a:r>
            <a:r>
              <a:rPr lang="en-US" sz="1400" b="0" i="0" kern="1200" dirty="0" smtClean="0">
                <a:solidFill>
                  <a:schemeClr val="tx1"/>
                </a:solidFill>
                <a:latin typeface="Times New Roman" pitchFamily="18" charset="0"/>
                <a:ea typeface="+mn-ea"/>
                <a:cs typeface="Times New Roman" pitchFamily="18" charset="0"/>
              </a:rPr>
              <a:t> (</a:t>
            </a:r>
            <a:r>
              <a:rPr lang="ru-RU" sz="1400" b="0" i="0" u="none" strike="noStrike" kern="1200" dirty="0" smtClean="0">
                <a:solidFill>
                  <a:schemeClr val="tx1"/>
                </a:solidFill>
                <a:latin typeface="Times New Roman" pitchFamily="18" charset="0"/>
                <a:ea typeface="+mn-ea"/>
                <a:cs typeface="Times New Roman" pitchFamily="18" charset="0"/>
                <a:hlinkClick r:id="rId3" tooltip="Английский язык"/>
              </a:rPr>
              <a:t>англ.</a:t>
            </a:r>
            <a:r>
              <a:rPr lang="ru-RU" sz="1400" b="0" i="0" kern="1200" dirty="0" smtClean="0">
                <a:solidFill>
                  <a:schemeClr val="tx1"/>
                </a:solidFill>
                <a:latin typeface="Times New Roman" pitchFamily="18" charset="0"/>
                <a:ea typeface="+mn-ea"/>
                <a:cs typeface="Times New Roman" pitchFamily="18" charset="0"/>
              </a:rPr>
              <a:t> </a:t>
            </a:r>
            <a:r>
              <a:rPr lang="en-US" sz="1400" b="0" i="1" kern="1200" dirty="0" smtClean="0">
                <a:solidFill>
                  <a:schemeClr val="tx1"/>
                </a:solidFill>
                <a:latin typeface="Times New Roman" pitchFamily="18" charset="0"/>
                <a:ea typeface="+mn-ea"/>
                <a:cs typeface="Times New Roman" pitchFamily="18" charset="0"/>
              </a:rPr>
              <a:t>Streaming SIMD Extensions</a:t>
            </a:r>
            <a:r>
              <a:rPr lang="en-US" sz="1400" b="0" i="0" kern="1200" dirty="0" smtClean="0">
                <a:solidFill>
                  <a:schemeClr val="tx1"/>
                </a:solidFill>
                <a:latin typeface="Times New Roman" pitchFamily="18" charset="0"/>
                <a:ea typeface="+mn-ea"/>
                <a:cs typeface="Times New Roman" pitchFamily="18" charset="0"/>
              </a:rPr>
              <a:t>, </a:t>
            </a:r>
            <a:r>
              <a:rPr lang="ru-RU" sz="1400" b="0" i="0" kern="1200" dirty="0" smtClean="0">
                <a:solidFill>
                  <a:schemeClr val="tx1"/>
                </a:solidFill>
                <a:latin typeface="Times New Roman" pitchFamily="18" charset="0"/>
                <a:ea typeface="+mn-ea"/>
                <a:cs typeface="Times New Roman" pitchFamily="18" charset="0"/>
              </a:rPr>
              <a:t>потоковое </a:t>
            </a:r>
            <a:r>
              <a:rPr lang="en-US" sz="1400" b="0" i="0" kern="1200" dirty="0" smtClean="0">
                <a:solidFill>
                  <a:schemeClr val="tx1"/>
                </a:solidFill>
                <a:latin typeface="Times New Roman" pitchFamily="18" charset="0"/>
                <a:ea typeface="+mn-ea"/>
                <a:cs typeface="Times New Roman" pitchFamily="18" charset="0"/>
              </a:rPr>
              <a:t>SIMD-</a:t>
            </a:r>
            <a:r>
              <a:rPr lang="ru-RU" sz="1400" b="0" i="0" kern="1200" dirty="0" smtClean="0">
                <a:solidFill>
                  <a:schemeClr val="tx1"/>
                </a:solidFill>
                <a:latin typeface="Times New Roman" pitchFamily="18" charset="0"/>
                <a:ea typeface="+mn-ea"/>
                <a:cs typeface="Times New Roman" pitchFamily="18" charset="0"/>
              </a:rPr>
              <a:t>расширение процессора)</a:t>
            </a:r>
            <a:endParaRPr lang="en-US" sz="1400" b="0" i="0" kern="1200" dirty="0" smtClean="0">
              <a:solidFill>
                <a:schemeClr val="tx1"/>
              </a:solidFill>
              <a:latin typeface="Times New Roman" pitchFamily="18" charset="0"/>
              <a:ea typeface="+mn-ea"/>
              <a:cs typeface="Times New Roman" pitchFamily="18" charset="0"/>
            </a:endParaRPr>
          </a:p>
          <a:p>
            <a:r>
              <a:rPr lang="ru-RU" sz="1400" b="0" i="0" kern="1200" dirty="0" smtClean="0">
                <a:solidFill>
                  <a:schemeClr val="tx1"/>
                </a:solidFill>
                <a:latin typeface="Times New Roman" pitchFamily="18" charset="0"/>
                <a:ea typeface="+mn-ea"/>
                <a:cs typeface="Times New Roman" pitchFamily="18" charset="0"/>
              </a:rPr>
              <a:t>В SSE добавлены восемь (шестнадцать для x86-64) 128-битных регистров, которые называются xmm0 — xmm7 (-xmm15).</a:t>
            </a:r>
          </a:p>
          <a:p>
            <a:r>
              <a:rPr lang="ru-RU" sz="1400" b="0" i="0" kern="1200" dirty="0" smtClean="0">
                <a:solidFill>
                  <a:schemeClr val="tx1"/>
                </a:solidFill>
                <a:latin typeface="Times New Roman" pitchFamily="18" charset="0"/>
                <a:ea typeface="+mn-ea"/>
                <a:cs typeface="Times New Roman" pitchFamily="18" charset="0"/>
              </a:rPr>
              <a:t>Каждый регистр может содержать четыре 32-битных значения с плавающей точкой одинарной точности.</a:t>
            </a:r>
            <a:endParaRPr lang="en-US" sz="1400" b="0" i="0" kern="1200" dirty="0" smtClean="0">
              <a:solidFill>
                <a:schemeClr val="tx1"/>
              </a:solidFill>
              <a:latin typeface="Times New Roman" pitchFamily="18" charset="0"/>
              <a:ea typeface="+mn-ea"/>
              <a:cs typeface="Times New Roman" pitchFamily="18" charset="0"/>
            </a:endParaRPr>
          </a:p>
          <a:p>
            <a:r>
              <a:rPr lang="ru-RU" sz="1400" b="1" i="0" kern="1200" dirty="0" smtClean="0">
                <a:solidFill>
                  <a:schemeClr val="tx1"/>
                </a:solidFill>
                <a:latin typeface="Times New Roman" pitchFamily="18" charset="0"/>
                <a:ea typeface="+mn-ea"/>
                <a:cs typeface="Times New Roman" pitchFamily="18" charset="0"/>
              </a:rPr>
              <a:t>MOVAPS</a:t>
            </a:r>
          </a:p>
          <a:p>
            <a:r>
              <a:rPr lang="ru-RU" sz="1400" b="0" i="0" kern="1200" dirty="0" smtClean="0">
                <a:solidFill>
                  <a:schemeClr val="tx1"/>
                </a:solidFill>
                <a:latin typeface="Times New Roman" pitchFamily="18" charset="0"/>
                <a:ea typeface="+mn-ea"/>
                <a:cs typeface="Times New Roman" pitchFamily="18" charset="0"/>
              </a:rPr>
              <a:t>Переслать выровненные упакованные короткие вещественные значения</a:t>
            </a:r>
          </a:p>
          <a:p>
            <a:r>
              <a:rPr lang="ru-RU" sz="1400" b="1" i="0" kern="1200" dirty="0" smtClean="0">
                <a:solidFill>
                  <a:schemeClr val="tx1"/>
                </a:solidFill>
                <a:latin typeface="Times New Roman" pitchFamily="18" charset="0"/>
                <a:ea typeface="+mn-ea"/>
                <a:cs typeface="Times New Roman" pitchFamily="18" charset="0"/>
              </a:rPr>
              <a:t>MOVUPS</a:t>
            </a:r>
          </a:p>
          <a:p>
            <a:r>
              <a:rPr lang="ru-RU" sz="1400" b="0" i="0" kern="1200" dirty="0" smtClean="0">
                <a:solidFill>
                  <a:schemeClr val="tx1"/>
                </a:solidFill>
                <a:latin typeface="Times New Roman" pitchFamily="18" charset="0"/>
                <a:ea typeface="+mn-ea"/>
                <a:cs typeface="Times New Roman" pitchFamily="18" charset="0"/>
              </a:rPr>
              <a:t>Переслать </a:t>
            </a:r>
            <a:r>
              <a:rPr lang="ru-RU" sz="1400" b="0" i="0" kern="1200" dirty="0" err="1" smtClean="0">
                <a:solidFill>
                  <a:schemeClr val="tx1"/>
                </a:solidFill>
                <a:latin typeface="Times New Roman" pitchFamily="18" charset="0"/>
                <a:ea typeface="+mn-ea"/>
                <a:cs typeface="Times New Roman" pitchFamily="18" charset="0"/>
              </a:rPr>
              <a:t>невыровненные</a:t>
            </a:r>
            <a:r>
              <a:rPr lang="ru-RU" sz="1400" b="0" i="0" kern="1200" dirty="0" smtClean="0">
                <a:solidFill>
                  <a:schemeClr val="tx1"/>
                </a:solidFill>
                <a:latin typeface="Times New Roman" pitchFamily="18" charset="0"/>
                <a:ea typeface="+mn-ea"/>
                <a:cs typeface="Times New Roman" pitchFamily="18" charset="0"/>
              </a:rPr>
              <a:t> упакованные короткие вещественные значения</a:t>
            </a:r>
          </a:p>
          <a:p>
            <a:r>
              <a:rPr lang="ru-RU" sz="1400" b="1" i="0" kern="1200" dirty="0" smtClean="0">
                <a:solidFill>
                  <a:schemeClr val="tx1"/>
                </a:solidFill>
                <a:latin typeface="Times New Roman" pitchFamily="18" charset="0"/>
                <a:ea typeface="+mn-ea"/>
                <a:cs typeface="Times New Roman" pitchFamily="18" charset="0"/>
              </a:rPr>
              <a:t>MOVLPS</a:t>
            </a:r>
          </a:p>
          <a:p>
            <a:r>
              <a:rPr lang="ru-RU" sz="1400" b="0" i="0" kern="1200" dirty="0" smtClean="0">
                <a:solidFill>
                  <a:schemeClr val="tx1"/>
                </a:solidFill>
                <a:latin typeface="Times New Roman" pitchFamily="18" charset="0"/>
                <a:ea typeface="+mn-ea"/>
                <a:cs typeface="Times New Roman" pitchFamily="18" charset="0"/>
              </a:rPr>
              <a:t>Переслать два младших упакованных коротких вещественных значения в/из памяти</a:t>
            </a:r>
          </a:p>
          <a:p>
            <a:r>
              <a:rPr lang="ru-RU" sz="1400" dirty="0" smtClean="0">
                <a:latin typeface="Times New Roman" pitchFamily="18" charset="0"/>
                <a:cs typeface="Times New Roman" pitchFamily="18" charset="0"/>
              </a:rPr>
              <a:t/>
            </a:r>
            <a:br>
              <a:rPr lang="ru-RU" sz="1400" dirty="0" smtClean="0">
                <a:latin typeface="Times New Roman" pitchFamily="18" charset="0"/>
                <a:cs typeface="Times New Roman" pitchFamily="18" charset="0"/>
              </a:rPr>
            </a:br>
            <a:r>
              <a:rPr lang="ru-RU" sz="1400" b="1" i="0" kern="1200" dirty="0" smtClean="0">
                <a:solidFill>
                  <a:schemeClr val="tx1"/>
                </a:solidFill>
                <a:latin typeface="Times New Roman" pitchFamily="18" charset="0"/>
                <a:ea typeface="+mn-ea"/>
                <a:cs typeface="Times New Roman" pitchFamily="18" charset="0"/>
              </a:rPr>
              <a:t>Математический сопроцессор</a:t>
            </a:r>
            <a:r>
              <a:rPr lang="ru-RU" sz="1400" b="0" i="0" kern="1200" dirty="0" smtClean="0">
                <a:solidFill>
                  <a:schemeClr val="tx1"/>
                </a:solidFill>
                <a:latin typeface="Times New Roman" pitchFamily="18" charset="0"/>
                <a:ea typeface="+mn-ea"/>
                <a:cs typeface="Times New Roman" pitchFamily="18" charset="0"/>
              </a:rPr>
              <a:t> — </a:t>
            </a:r>
            <a:r>
              <a:rPr lang="ru-RU" sz="1400" b="0" i="0" u="none" strike="noStrike" kern="1200" dirty="0" err="1" smtClean="0">
                <a:solidFill>
                  <a:schemeClr val="tx1"/>
                </a:solidFill>
                <a:latin typeface="Times New Roman" pitchFamily="18" charset="0"/>
                <a:ea typeface="+mn-ea"/>
                <a:cs typeface="Times New Roman" pitchFamily="18" charset="0"/>
                <a:hlinkClick r:id="rId4" tooltip="Сопроцессор"/>
              </a:rPr>
              <a:t>сопроцессор</a:t>
            </a:r>
            <a:r>
              <a:rPr lang="ru-RU" sz="1400" b="0" i="0" kern="1200" dirty="0" smtClean="0">
                <a:solidFill>
                  <a:schemeClr val="tx1"/>
                </a:solidFill>
                <a:latin typeface="Times New Roman" pitchFamily="18" charset="0"/>
                <a:ea typeface="+mn-ea"/>
                <a:cs typeface="Times New Roman" pitchFamily="18" charset="0"/>
              </a:rPr>
              <a:t> для расширения командного множества </a:t>
            </a:r>
            <a:r>
              <a:rPr lang="ru-RU" sz="1400" b="0" i="0" u="none" strike="noStrike" kern="1200" dirty="0" smtClean="0">
                <a:solidFill>
                  <a:schemeClr val="tx1"/>
                </a:solidFill>
                <a:latin typeface="Times New Roman" pitchFamily="18" charset="0"/>
                <a:ea typeface="+mn-ea"/>
                <a:cs typeface="Times New Roman" pitchFamily="18" charset="0"/>
                <a:hlinkClick r:id="rId5" tooltip="Процессор"/>
              </a:rPr>
              <a:t>центрального процессора</a:t>
            </a:r>
            <a:r>
              <a:rPr lang="ru-RU" sz="1400" b="0" i="0" kern="1200" dirty="0" smtClean="0">
                <a:solidFill>
                  <a:schemeClr val="tx1"/>
                </a:solidFill>
                <a:latin typeface="Times New Roman" pitchFamily="18" charset="0"/>
                <a:ea typeface="+mn-ea"/>
                <a:cs typeface="Times New Roman" pitchFamily="18" charset="0"/>
              </a:rPr>
              <a:t> и обеспечивающий его </a:t>
            </a:r>
            <a:r>
              <a:rPr lang="ru-RU" sz="1400" b="0" i="0" kern="1200" dirty="0" err="1" smtClean="0">
                <a:solidFill>
                  <a:schemeClr val="tx1"/>
                </a:solidFill>
                <a:latin typeface="Times New Roman" pitchFamily="18" charset="0"/>
                <a:ea typeface="+mn-ea"/>
                <a:cs typeface="Times New Roman" pitchFamily="18" charset="0"/>
              </a:rPr>
              <a:t>функциональностью</a:t>
            </a:r>
            <a:r>
              <a:rPr lang="ru-RU" sz="1400" b="0" i="1" kern="1200" dirty="0" err="1" smtClean="0">
                <a:solidFill>
                  <a:schemeClr val="tx1"/>
                </a:solidFill>
                <a:latin typeface="Times New Roman" pitchFamily="18" charset="0"/>
                <a:ea typeface="+mn-ea"/>
                <a:cs typeface="Times New Roman" pitchFamily="18" charset="0"/>
              </a:rPr>
              <a:t>модуля</a:t>
            </a:r>
            <a:r>
              <a:rPr lang="ru-RU" sz="1400" b="0" i="1" kern="1200" dirty="0" smtClean="0">
                <a:solidFill>
                  <a:schemeClr val="tx1"/>
                </a:solidFill>
                <a:latin typeface="Times New Roman" pitchFamily="18" charset="0"/>
                <a:ea typeface="+mn-ea"/>
                <a:cs typeface="Times New Roman" pitchFamily="18" charset="0"/>
              </a:rPr>
              <a:t> операций </a:t>
            </a:r>
            <a:r>
              <a:rPr lang="ru-RU" sz="1400" b="0" i="1" u="none" strike="noStrike" kern="1200" dirty="0" smtClean="0">
                <a:solidFill>
                  <a:schemeClr val="tx1"/>
                </a:solidFill>
                <a:latin typeface="Times New Roman" pitchFamily="18" charset="0"/>
                <a:ea typeface="+mn-ea"/>
                <a:cs typeface="Times New Roman" pitchFamily="18" charset="0"/>
                <a:hlinkClick r:id="rId6" tooltip="Число с плавающей запятой"/>
              </a:rPr>
              <a:t>с плавающей запятой</a:t>
            </a:r>
            <a:r>
              <a:rPr lang="ru-RU" sz="1400" b="0" i="0" kern="1200" dirty="0" smtClean="0">
                <a:solidFill>
                  <a:schemeClr val="tx1"/>
                </a:solidFill>
                <a:latin typeface="Times New Roman" pitchFamily="18" charset="0"/>
                <a:ea typeface="+mn-ea"/>
                <a:cs typeface="Times New Roman" pitchFamily="18" charset="0"/>
              </a:rPr>
              <a:t>, для процессоров, не имеющих интегрированного модуля.</a:t>
            </a:r>
          </a:p>
          <a:p>
            <a:r>
              <a:rPr lang="ru-RU" sz="1400" b="1" i="0" kern="1200" dirty="0" smtClean="0">
                <a:solidFill>
                  <a:schemeClr val="tx1"/>
                </a:solidFill>
                <a:latin typeface="Times New Roman" pitchFamily="18" charset="0"/>
                <a:ea typeface="+mn-ea"/>
                <a:cs typeface="Times New Roman" pitchFamily="18" charset="0"/>
              </a:rPr>
              <a:t>Модуль операций с плавающей запятой</a:t>
            </a:r>
            <a:r>
              <a:rPr lang="ru-RU" sz="1400" b="0" i="0" kern="1200" dirty="0" smtClean="0">
                <a:solidFill>
                  <a:schemeClr val="tx1"/>
                </a:solidFill>
                <a:latin typeface="Times New Roman" pitchFamily="18" charset="0"/>
                <a:ea typeface="+mn-ea"/>
                <a:cs typeface="Times New Roman" pitchFamily="18" charset="0"/>
              </a:rPr>
              <a:t> (или </a:t>
            </a:r>
            <a:r>
              <a:rPr lang="ru-RU" sz="1400" b="1" i="0" kern="1200" dirty="0" smtClean="0">
                <a:solidFill>
                  <a:schemeClr val="tx1"/>
                </a:solidFill>
                <a:latin typeface="Times New Roman" pitchFamily="18" charset="0"/>
                <a:ea typeface="+mn-ea"/>
                <a:cs typeface="Times New Roman" pitchFamily="18" charset="0"/>
              </a:rPr>
              <a:t>с плавающей </a:t>
            </a:r>
            <a:r>
              <a:rPr lang="ru-RU" sz="1400" b="1" i="0" kern="1200" dirty="0" err="1" smtClean="0">
                <a:solidFill>
                  <a:schemeClr val="tx1"/>
                </a:solidFill>
                <a:latin typeface="Times New Roman" pitchFamily="18" charset="0"/>
                <a:ea typeface="+mn-ea"/>
                <a:cs typeface="Times New Roman" pitchFamily="18" charset="0"/>
              </a:rPr>
              <a:t>точкой</a:t>
            </a:r>
            <a:r>
              <a:rPr lang="ru-RU" sz="1400" b="0" i="0" kern="1200" dirty="0" err="1" smtClean="0">
                <a:solidFill>
                  <a:schemeClr val="tx1"/>
                </a:solidFill>
                <a:latin typeface="Times New Roman" pitchFamily="18" charset="0"/>
                <a:ea typeface="+mn-ea"/>
                <a:cs typeface="Times New Roman" pitchFamily="18" charset="0"/>
              </a:rPr>
              <a:t>;</a:t>
            </a:r>
            <a:r>
              <a:rPr lang="ru-RU" sz="1400" b="0" i="0" u="none" strike="noStrike" kern="1200" dirty="0" err="1" smtClean="0">
                <a:solidFill>
                  <a:schemeClr val="tx1"/>
                </a:solidFill>
                <a:latin typeface="Times New Roman" pitchFamily="18" charset="0"/>
                <a:ea typeface="+mn-ea"/>
                <a:cs typeface="Times New Roman" pitchFamily="18" charset="0"/>
                <a:hlinkClick r:id="rId3" tooltip="Английский язык"/>
              </a:rPr>
              <a:t>англ</a:t>
            </a:r>
            <a:r>
              <a:rPr lang="ru-RU" sz="1400" b="0" i="0" u="none" strike="noStrike" kern="1200" dirty="0" smtClean="0">
                <a:solidFill>
                  <a:schemeClr val="tx1"/>
                </a:solidFill>
                <a:latin typeface="Times New Roman" pitchFamily="18" charset="0"/>
                <a:ea typeface="+mn-ea"/>
                <a:cs typeface="Times New Roman" pitchFamily="18" charset="0"/>
                <a:hlinkClick r:id="rId3" tooltip="Английский язык"/>
              </a:rPr>
              <a:t>.</a:t>
            </a:r>
            <a:r>
              <a:rPr lang="ru-RU" sz="1400" b="0" i="0" kern="1200" dirty="0" smtClean="0">
                <a:solidFill>
                  <a:schemeClr val="tx1"/>
                </a:solidFill>
                <a:latin typeface="Times New Roman" pitchFamily="18" charset="0"/>
                <a:ea typeface="+mn-ea"/>
                <a:cs typeface="Times New Roman" pitchFamily="18" charset="0"/>
              </a:rPr>
              <a:t> </a:t>
            </a:r>
            <a:r>
              <a:rPr lang="ru-RU" sz="1400" b="0" i="1" kern="1200" dirty="0" err="1" smtClean="0">
                <a:solidFill>
                  <a:schemeClr val="tx1"/>
                </a:solidFill>
                <a:latin typeface="Times New Roman" pitchFamily="18" charset="0"/>
                <a:ea typeface="+mn-ea"/>
                <a:cs typeface="Times New Roman" pitchFamily="18" charset="0"/>
              </a:rPr>
              <a:t>floating</a:t>
            </a:r>
            <a:r>
              <a:rPr lang="ru-RU" sz="1400" b="0" i="1" kern="1200" dirty="0" smtClean="0">
                <a:solidFill>
                  <a:schemeClr val="tx1"/>
                </a:solidFill>
                <a:latin typeface="Times New Roman" pitchFamily="18" charset="0"/>
                <a:ea typeface="+mn-ea"/>
                <a:cs typeface="Times New Roman" pitchFamily="18" charset="0"/>
              </a:rPr>
              <a:t> </a:t>
            </a:r>
            <a:r>
              <a:rPr lang="ru-RU" sz="1400" b="0" i="1" kern="1200" dirty="0" err="1" smtClean="0">
                <a:solidFill>
                  <a:schemeClr val="tx1"/>
                </a:solidFill>
                <a:latin typeface="Times New Roman" pitchFamily="18" charset="0"/>
                <a:ea typeface="+mn-ea"/>
                <a:cs typeface="Times New Roman" pitchFamily="18" charset="0"/>
              </a:rPr>
              <a:t>point</a:t>
            </a:r>
            <a:r>
              <a:rPr lang="ru-RU" sz="1400" b="0" i="1" kern="1200" dirty="0" smtClean="0">
                <a:solidFill>
                  <a:schemeClr val="tx1"/>
                </a:solidFill>
                <a:latin typeface="Times New Roman" pitchFamily="18" charset="0"/>
                <a:ea typeface="+mn-ea"/>
                <a:cs typeface="Times New Roman" pitchFamily="18" charset="0"/>
              </a:rPr>
              <a:t> </a:t>
            </a:r>
            <a:r>
              <a:rPr lang="ru-RU" sz="1400" b="0" i="1" kern="1200" dirty="0" err="1" smtClean="0">
                <a:solidFill>
                  <a:schemeClr val="tx1"/>
                </a:solidFill>
                <a:latin typeface="Times New Roman" pitchFamily="18" charset="0"/>
                <a:ea typeface="+mn-ea"/>
                <a:cs typeface="Times New Roman" pitchFamily="18" charset="0"/>
              </a:rPr>
              <a:t>unit</a:t>
            </a:r>
            <a:r>
              <a:rPr lang="ru-RU" sz="1400" b="0" i="1" kern="1200" dirty="0" smtClean="0">
                <a:solidFill>
                  <a:schemeClr val="tx1"/>
                </a:solidFill>
                <a:latin typeface="Times New Roman" pitchFamily="18" charset="0"/>
                <a:ea typeface="+mn-ea"/>
                <a:cs typeface="Times New Roman" pitchFamily="18" charset="0"/>
              </a:rPr>
              <a:t> (FPU)</a:t>
            </a:r>
            <a:r>
              <a:rPr lang="ru-RU" sz="1400" b="0" i="0" kern="1200" dirty="0" smtClean="0">
                <a:solidFill>
                  <a:schemeClr val="tx1"/>
                </a:solidFill>
                <a:latin typeface="Times New Roman" pitchFamily="18" charset="0"/>
                <a:ea typeface="+mn-ea"/>
                <a:cs typeface="Times New Roman" pitchFamily="18" charset="0"/>
              </a:rPr>
              <a:t>) — часть процессора для выполнения широкого спектра математических операций над </a:t>
            </a:r>
            <a:r>
              <a:rPr lang="ru-RU" sz="1400" b="0" i="0" u="none" strike="noStrike" kern="1200" dirty="0" smtClean="0">
                <a:solidFill>
                  <a:schemeClr val="tx1"/>
                </a:solidFill>
                <a:latin typeface="Times New Roman" pitchFamily="18" charset="0"/>
                <a:ea typeface="+mn-ea"/>
                <a:cs typeface="Times New Roman" pitchFamily="18" charset="0"/>
                <a:hlinkClick r:id="rId7" tooltip="Вещественное число"/>
              </a:rPr>
              <a:t>вещественными числами</a:t>
            </a:r>
            <a:r>
              <a:rPr lang="ru-RU" sz="1400" b="0" i="0" kern="1200" dirty="0" smtClean="0">
                <a:solidFill>
                  <a:schemeClr val="tx1"/>
                </a:solidFill>
                <a:latin typeface="Times New Roman" pitchFamily="18" charset="0"/>
                <a:ea typeface="+mn-ea"/>
                <a:cs typeface="Times New Roman" pitchFamily="18" charset="0"/>
              </a:rPr>
              <a:t>.</a:t>
            </a:r>
          </a:p>
          <a:p>
            <a:r>
              <a:rPr lang="ru-RU" sz="1400" b="1" i="0" kern="1200" dirty="0" smtClean="0">
                <a:solidFill>
                  <a:schemeClr val="tx1"/>
                </a:solidFill>
                <a:latin typeface="Times New Roman" pitchFamily="18" charset="0"/>
                <a:ea typeface="+mn-ea"/>
                <a:cs typeface="Times New Roman" pitchFamily="18" charset="0"/>
              </a:rPr>
              <a:t>x87</a:t>
            </a:r>
            <a:r>
              <a:rPr lang="ru-RU" sz="1400" b="0" i="0" kern="1200" dirty="0" smtClean="0">
                <a:solidFill>
                  <a:schemeClr val="tx1"/>
                </a:solidFill>
                <a:latin typeface="Times New Roman" pitchFamily="18" charset="0"/>
                <a:ea typeface="+mn-ea"/>
                <a:cs typeface="Times New Roman" pitchFamily="18" charset="0"/>
              </a:rPr>
              <a:t> — это специальный набор инструкций для работы с математическими вычислениями, являющийся подмножеством архитектуры процессоров </a:t>
            </a:r>
            <a:r>
              <a:rPr lang="ru-RU" sz="1400" b="0" i="0" u="none" strike="noStrike" kern="1200" dirty="0" smtClean="0">
                <a:solidFill>
                  <a:schemeClr val="tx1"/>
                </a:solidFill>
                <a:latin typeface="Times New Roman" pitchFamily="18" charset="0"/>
                <a:ea typeface="+mn-ea"/>
                <a:cs typeface="Times New Roman" pitchFamily="18" charset="0"/>
                <a:hlinkClick r:id="rId8" tooltip="X86"/>
              </a:rPr>
              <a:t>x86</a:t>
            </a:r>
            <a:r>
              <a:rPr lang="ru-RU" sz="1400" b="0" i="0" kern="1200" dirty="0" smtClean="0">
                <a:solidFill>
                  <a:schemeClr val="tx1"/>
                </a:solidFill>
                <a:latin typeface="Times New Roman" pitchFamily="18" charset="0"/>
                <a:ea typeface="+mn-ea"/>
                <a:cs typeface="Times New Roman" pitchFamily="18" charset="0"/>
              </a:rPr>
              <a:t>. Такое название он получил, потому что первоначальные </a:t>
            </a:r>
            <a:r>
              <a:rPr lang="ru-RU" sz="1400" b="0" i="0" kern="1200" dirty="0" err="1" smtClean="0">
                <a:solidFill>
                  <a:schemeClr val="tx1"/>
                </a:solidFill>
                <a:latin typeface="Times New Roman" pitchFamily="18" charset="0"/>
                <a:ea typeface="+mn-ea"/>
                <a:cs typeface="Times New Roman" pitchFamily="18" charset="0"/>
              </a:rPr>
              <a:t>отдельные</a:t>
            </a:r>
            <a:r>
              <a:rPr lang="ru-RU" sz="1400" b="0" i="0" u="none" strike="noStrike" kern="1200" dirty="0" err="1" smtClean="0">
                <a:solidFill>
                  <a:schemeClr val="tx1"/>
                </a:solidFill>
                <a:latin typeface="Times New Roman" pitchFamily="18" charset="0"/>
                <a:ea typeface="+mn-ea"/>
                <a:cs typeface="Times New Roman" pitchFamily="18" charset="0"/>
                <a:hlinkClick r:id="rId9" tooltip="FPU"/>
              </a:rPr>
              <a:t>математические</a:t>
            </a:r>
            <a:r>
              <a:rPr lang="ru-RU" sz="1400" b="0" i="0" u="none" strike="noStrike" kern="1200" dirty="0" smtClean="0">
                <a:solidFill>
                  <a:schemeClr val="tx1"/>
                </a:solidFill>
                <a:latin typeface="Times New Roman" pitchFamily="18" charset="0"/>
                <a:ea typeface="+mn-ea"/>
                <a:cs typeface="Times New Roman" pitchFamily="18" charset="0"/>
                <a:hlinkClick r:id="rId9" tooltip="FPU"/>
              </a:rPr>
              <a:t> сопроцессорные чипы</a:t>
            </a:r>
            <a:r>
              <a:rPr lang="ru-RU" sz="1400" b="0" i="0" kern="1200" dirty="0" smtClean="0">
                <a:solidFill>
                  <a:schemeClr val="tx1"/>
                </a:solidFill>
                <a:latin typeface="Times New Roman" pitchFamily="18" charset="0"/>
                <a:ea typeface="+mn-ea"/>
                <a:cs typeface="Times New Roman" pitchFamily="18" charset="0"/>
              </a:rPr>
              <a:t> имели названия, заканчивающиеся на </a:t>
            </a:r>
            <a:r>
              <a:rPr lang="ru-RU" sz="1400" b="0" i="1" kern="1200" dirty="0" smtClean="0">
                <a:solidFill>
                  <a:schemeClr val="tx1"/>
                </a:solidFill>
                <a:latin typeface="Times New Roman" pitchFamily="18" charset="0"/>
                <a:ea typeface="+mn-ea"/>
                <a:cs typeface="Times New Roman" pitchFamily="18" charset="0"/>
              </a:rPr>
              <a:t>87</a:t>
            </a:r>
          </a:p>
          <a:p>
            <a:r>
              <a:rPr lang="ru-RU" sz="1200" b="0" i="0" kern="1200" dirty="0" smtClean="0">
                <a:solidFill>
                  <a:schemeClr val="tx1"/>
                </a:solidFill>
                <a:latin typeface="+mn-lt"/>
                <a:ea typeface="+mn-ea"/>
                <a:cs typeface="+mn-cs"/>
              </a:rPr>
              <a:t>Для процессоров семейства x86 с </a:t>
            </a:r>
            <a:r>
              <a:rPr lang="ru-RU" sz="1200" b="0" i="0" u="none" strike="noStrike" kern="1200" dirty="0" smtClean="0">
                <a:solidFill>
                  <a:schemeClr val="tx1"/>
                </a:solidFill>
                <a:latin typeface="+mn-lt"/>
                <a:ea typeface="+mn-ea"/>
                <a:cs typeface="+mn-cs"/>
                <a:hlinkClick r:id="rId10" tooltip="8086"/>
              </a:rPr>
              <a:t>8086</a:t>
            </a:r>
            <a:r>
              <a:rPr lang="ru-RU" sz="1200" b="0" i="0" kern="1200" dirty="0" smtClean="0">
                <a:solidFill>
                  <a:schemeClr val="tx1"/>
                </a:solidFill>
                <a:latin typeface="+mn-lt"/>
                <a:ea typeface="+mn-ea"/>
                <a:cs typeface="+mn-cs"/>
              </a:rPr>
              <a:t>/</a:t>
            </a:r>
            <a:r>
              <a:rPr lang="ru-RU" sz="1200" b="0" i="0" u="none" strike="noStrike" kern="1200" dirty="0" smtClean="0">
                <a:solidFill>
                  <a:schemeClr val="tx1"/>
                </a:solidFill>
                <a:latin typeface="+mn-lt"/>
                <a:ea typeface="+mn-ea"/>
                <a:cs typeface="+mn-cs"/>
                <a:hlinkClick r:id="rId11" tooltip="8088"/>
              </a:rPr>
              <a:t>8088</a:t>
            </a:r>
            <a:r>
              <a:rPr lang="ru-RU" sz="1200" b="0" i="0" kern="1200" dirty="0" smtClean="0">
                <a:solidFill>
                  <a:schemeClr val="tx1"/>
                </a:solidFill>
                <a:latin typeface="+mn-lt"/>
                <a:ea typeface="+mn-ea"/>
                <a:cs typeface="+mn-cs"/>
              </a:rPr>
              <a:t> по </a:t>
            </a:r>
            <a:r>
              <a:rPr lang="ru-RU" sz="1200" b="0" i="0" u="none" strike="noStrike" kern="1200" dirty="0" smtClean="0">
                <a:solidFill>
                  <a:schemeClr val="tx1"/>
                </a:solidFill>
                <a:latin typeface="+mn-lt"/>
                <a:ea typeface="+mn-ea"/>
                <a:cs typeface="+mn-cs"/>
                <a:hlinkClick r:id="rId12" tooltip="Intel 80386"/>
              </a:rPr>
              <a:t>386</a:t>
            </a:r>
            <a:r>
              <a:rPr lang="ru-RU" sz="1200" b="0" i="0" kern="1200" dirty="0" smtClean="0">
                <a:solidFill>
                  <a:schemeClr val="tx1"/>
                </a:solidFill>
                <a:latin typeface="+mn-lt"/>
                <a:ea typeface="+mn-ea"/>
                <a:cs typeface="+mn-cs"/>
              </a:rPr>
              <a:t>, модуль операций с плавающей запятой был выделен в отдельную микросхему, называемую </a:t>
            </a:r>
            <a:r>
              <a:rPr lang="ru-RU" sz="1200" b="0" i="1" kern="1200" dirty="0" smtClean="0">
                <a:solidFill>
                  <a:schemeClr val="tx1"/>
                </a:solidFill>
                <a:latin typeface="+mn-lt"/>
                <a:ea typeface="+mn-ea"/>
                <a:cs typeface="+mn-cs"/>
              </a:rPr>
              <a:t>математическим сопроцессором</a:t>
            </a:r>
            <a:r>
              <a:rPr lang="ru-RU" sz="1200" b="0" i="0" kern="1200" dirty="0" smtClean="0">
                <a:solidFill>
                  <a:schemeClr val="tx1"/>
                </a:solidFill>
                <a:latin typeface="+mn-lt"/>
                <a:ea typeface="+mn-ea"/>
                <a:cs typeface="+mn-cs"/>
              </a:rPr>
              <a:t>. Для установки сопроцессора на плате компьютера предусматривался отдельный разъём.</a:t>
            </a:r>
            <a:endParaRPr lang="ru-RU" sz="1400" b="0" i="1" kern="1200" dirty="0" smtClean="0">
              <a:solidFill>
                <a:schemeClr val="tx1"/>
              </a:solidFill>
              <a:latin typeface="Times New Roman" pitchFamily="18" charset="0"/>
              <a:ea typeface="+mn-ea"/>
              <a:cs typeface="Times New Roman" pitchFamily="18" charset="0"/>
            </a:endParaRPr>
          </a:p>
          <a:p>
            <a:r>
              <a:rPr lang="ru-RU" sz="1400" b="0" i="0" kern="1200" dirty="0" smtClean="0">
                <a:solidFill>
                  <a:schemeClr val="tx1"/>
                </a:solidFill>
                <a:latin typeface="Times New Roman" pitchFamily="18" charset="0"/>
                <a:ea typeface="+mn-ea"/>
                <a:cs typeface="Times New Roman" pitchFamily="18" charset="0"/>
              </a:rPr>
              <a:t>Начиная с процессора </a:t>
            </a:r>
            <a:r>
              <a:rPr lang="ru-RU" sz="1400" b="0" i="0" u="none" strike="noStrike" kern="1200" dirty="0" smtClean="0">
                <a:solidFill>
                  <a:schemeClr val="tx1"/>
                </a:solidFill>
                <a:latin typeface="Times New Roman" pitchFamily="18" charset="0"/>
                <a:ea typeface="+mn-ea"/>
                <a:cs typeface="Times New Roman" pitchFamily="18" charset="0"/>
                <a:hlinkClick r:id="rId13" tooltip="Intel486DX"/>
              </a:rPr>
              <a:t>Intel486DX</a:t>
            </a:r>
            <a:r>
              <a:rPr lang="ru-RU" sz="1400" b="0" i="0" kern="1200" dirty="0" smtClean="0">
                <a:solidFill>
                  <a:schemeClr val="tx1"/>
                </a:solidFill>
                <a:latin typeface="Times New Roman" pitchFamily="18" charset="0"/>
                <a:ea typeface="+mn-ea"/>
                <a:cs typeface="Times New Roman" pitchFamily="18" charset="0"/>
              </a:rPr>
              <a:t> модуль операций с плавающей запятой был интегрирован в центральный процессор и назван FPU.</a:t>
            </a:r>
          </a:p>
          <a:p>
            <a:r>
              <a:rPr lang="ru-RU" sz="1400" b="0" i="0" kern="1200" dirty="0" smtClean="0">
                <a:solidFill>
                  <a:schemeClr val="tx1"/>
                </a:solidFill>
                <a:latin typeface="Times New Roman" pitchFamily="18" charset="0"/>
                <a:ea typeface="+mn-ea"/>
                <a:cs typeface="Times New Roman" pitchFamily="18" charset="0"/>
              </a:rPr>
              <a:t>Несмотря на интеграцию, FPU в процессорах </a:t>
            </a:r>
            <a:r>
              <a:rPr lang="ru-RU" sz="1400" b="0" i="0" u="none" strike="noStrike" kern="1200" dirty="0" smtClean="0">
                <a:solidFill>
                  <a:schemeClr val="tx1"/>
                </a:solidFill>
                <a:latin typeface="Times New Roman" pitchFamily="18" charset="0"/>
                <a:ea typeface="+mn-ea"/>
                <a:cs typeface="Times New Roman" pitchFamily="18" charset="0"/>
                <a:hlinkClick r:id="rId14" tooltip="I486"/>
              </a:rPr>
              <a:t>i486</a:t>
            </a:r>
            <a:r>
              <a:rPr lang="ru-RU" sz="1400" b="0" i="0" kern="1200" dirty="0" smtClean="0">
                <a:solidFill>
                  <a:schemeClr val="tx1"/>
                </a:solidFill>
                <a:latin typeface="Times New Roman" pitchFamily="18" charset="0"/>
                <a:ea typeface="+mn-ea"/>
                <a:cs typeface="Times New Roman" pitchFamily="18" charset="0"/>
              </a:rPr>
              <a:t> представляет собой неизменный сопроцессор, выполненный на том же кристалле, более того, схема FPU i486 полностью идентична сопроцессору предыдущего поколения 387DX вплоть до тактовой частоты (в два раза меньшей, чем частота центрального процессора). Настоящая интеграция FPU </a:t>
            </a:r>
            <a:r>
              <a:rPr lang="ru-RU" sz="1400" b="0" i="0" kern="1200" dirty="0" err="1" smtClean="0">
                <a:solidFill>
                  <a:schemeClr val="tx1"/>
                </a:solidFill>
                <a:latin typeface="Times New Roman" pitchFamily="18" charset="0"/>
                <a:ea typeface="+mn-ea"/>
                <a:cs typeface="Times New Roman" pitchFamily="18" charset="0"/>
              </a:rPr>
              <a:t>c</a:t>
            </a:r>
            <a:r>
              <a:rPr lang="ru-RU" sz="1400" b="0" i="0" kern="1200" dirty="0" smtClean="0">
                <a:solidFill>
                  <a:schemeClr val="tx1"/>
                </a:solidFill>
                <a:latin typeface="Times New Roman" pitchFamily="18" charset="0"/>
                <a:ea typeface="+mn-ea"/>
                <a:cs typeface="Times New Roman" pitchFamily="18" charset="0"/>
              </a:rPr>
              <a:t> центральным процессором началась только в процессорах </a:t>
            </a:r>
            <a:r>
              <a:rPr lang="ru-RU" sz="1400" b="0" i="0" kern="1200" dirty="0" err="1" smtClean="0">
                <a:solidFill>
                  <a:schemeClr val="tx1"/>
                </a:solidFill>
                <a:latin typeface="Times New Roman" pitchFamily="18" charset="0"/>
                <a:ea typeface="+mn-ea"/>
                <a:cs typeface="Times New Roman" pitchFamily="18" charset="0"/>
              </a:rPr>
              <a:t>Pentium</a:t>
            </a:r>
            <a:r>
              <a:rPr lang="ru-RU" sz="1400" b="0" i="0" kern="1200" dirty="0" smtClean="0">
                <a:solidFill>
                  <a:schemeClr val="tx1"/>
                </a:solidFill>
                <a:latin typeface="Times New Roman" pitchFamily="18" charset="0"/>
                <a:ea typeface="+mn-ea"/>
                <a:cs typeface="Times New Roman" pitchFamily="18" charset="0"/>
              </a:rPr>
              <a:t> модели MMX.</a:t>
            </a:r>
          </a:p>
          <a:p>
            <a:r>
              <a:rPr lang="ru-RU" sz="1200" b="0" i="0" kern="1200" dirty="0" smtClean="0">
                <a:solidFill>
                  <a:schemeClr val="tx1"/>
                </a:solidFill>
                <a:latin typeface="+mn-lt"/>
                <a:ea typeface="+mn-ea"/>
                <a:cs typeface="+mn-cs"/>
              </a:rPr>
              <a:t>В FPU можно выделить три группы регистров:</a:t>
            </a:r>
          </a:p>
          <a:p>
            <a:r>
              <a:rPr lang="ru-RU" sz="1200" b="0" i="0" kern="1200" dirty="0" smtClean="0">
                <a:solidFill>
                  <a:schemeClr val="tx1"/>
                </a:solidFill>
                <a:latin typeface="+mn-lt"/>
                <a:ea typeface="+mn-ea"/>
                <a:cs typeface="+mn-cs"/>
              </a:rPr>
              <a:t>Стек процессора: регистры R0..R7. Размерность каждого регистра: 80 бит.</a:t>
            </a:r>
          </a:p>
          <a:p>
            <a:r>
              <a:rPr lang="ru-RU" sz="1200" b="0" i="0" kern="1200" dirty="0" smtClean="0">
                <a:solidFill>
                  <a:schemeClr val="tx1"/>
                </a:solidFill>
                <a:latin typeface="+mn-lt"/>
                <a:ea typeface="+mn-ea"/>
                <a:cs typeface="+mn-cs"/>
              </a:rPr>
              <a:t>Служебные регистры</a:t>
            </a:r>
          </a:p>
          <a:p>
            <a:pPr lvl="1"/>
            <a:r>
              <a:rPr lang="ru-RU" sz="1200" b="0" i="0" kern="1200" dirty="0" smtClean="0">
                <a:solidFill>
                  <a:schemeClr val="tx1"/>
                </a:solidFill>
                <a:latin typeface="+mn-lt"/>
                <a:ea typeface="+mn-ea"/>
                <a:cs typeface="+mn-cs"/>
              </a:rPr>
              <a:t>Регистр состояния процессора SWR (</a:t>
            </a:r>
            <a:r>
              <a:rPr lang="ru-RU" sz="1200" b="0" i="0" kern="1200" dirty="0" err="1" smtClean="0">
                <a:solidFill>
                  <a:schemeClr val="tx1"/>
                </a:solidFill>
                <a:latin typeface="+mn-lt"/>
                <a:ea typeface="+mn-ea"/>
                <a:cs typeface="+mn-cs"/>
              </a:rPr>
              <a:t>Status</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Word</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Register</a:t>
            </a:r>
            <a:r>
              <a:rPr lang="ru-RU" sz="1200" b="0" i="0" kern="1200" dirty="0" smtClean="0">
                <a:solidFill>
                  <a:schemeClr val="tx1"/>
                </a:solidFill>
                <a:latin typeface="+mn-lt"/>
                <a:ea typeface="+mn-ea"/>
                <a:cs typeface="+mn-cs"/>
              </a:rPr>
              <a:t>) — информация о текущем состоянии сопроцессора. Размерность: 16 бит.</a:t>
            </a:r>
          </a:p>
          <a:p>
            <a:pPr lvl="1"/>
            <a:r>
              <a:rPr lang="ru-RU" sz="1200" b="0" i="0" kern="1200" dirty="0" smtClean="0">
                <a:solidFill>
                  <a:schemeClr val="tx1"/>
                </a:solidFill>
                <a:latin typeface="+mn-lt"/>
                <a:ea typeface="+mn-ea"/>
                <a:cs typeface="+mn-cs"/>
              </a:rPr>
              <a:t>Управляющий регистр сопроцессора CWR (</a:t>
            </a:r>
            <a:r>
              <a:rPr lang="ru-RU" sz="1200" b="0" i="0" kern="1200" dirty="0" err="1" smtClean="0">
                <a:solidFill>
                  <a:schemeClr val="tx1"/>
                </a:solidFill>
                <a:latin typeface="+mn-lt"/>
                <a:ea typeface="+mn-ea"/>
                <a:cs typeface="+mn-cs"/>
              </a:rPr>
              <a:t>Control</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Word</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Register</a:t>
            </a:r>
            <a:r>
              <a:rPr lang="ru-RU" sz="1200" b="0" i="0" kern="1200" dirty="0" smtClean="0">
                <a:solidFill>
                  <a:schemeClr val="tx1"/>
                </a:solidFill>
                <a:latin typeface="+mn-lt"/>
                <a:ea typeface="+mn-ea"/>
                <a:cs typeface="+mn-cs"/>
              </a:rPr>
              <a:t>) — управление режимами работы сопроцессора. Размерность: 16 бит.</a:t>
            </a:r>
          </a:p>
          <a:p>
            <a:pPr lvl="1"/>
            <a:r>
              <a:rPr lang="ru-RU" sz="1200" b="0" i="0" kern="1200" dirty="0" smtClean="0">
                <a:solidFill>
                  <a:schemeClr val="tx1"/>
                </a:solidFill>
                <a:latin typeface="+mn-lt"/>
                <a:ea typeface="+mn-ea"/>
                <a:cs typeface="+mn-cs"/>
              </a:rPr>
              <a:t>Регистр слова тегов TWR (</a:t>
            </a:r>
            <a:r>
              <a:rPr lang="ru-RU" sz="1200" b="0" i="0" kern="1200" dirty="0" err="1" smtClean="0">
                <a:solidFill>
                  <a:schemeClr val="tx1"/>
                </a:solidFill>
                <a:latin typeface="+mn-lt"/>
                <a:ea typeface="+mn-ea"/>
                <a:cs typeface="+mn-cs"/>
              </a:rPr>
              <a:t>Tags</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Word</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Register</a:t>
            </a:r>
            <a:r>
              <a:rPr lang="ru-RU" sz="1200" b="0" i="0" kern="1200" dirty="0" smtClean="0">
                <a:solidFill>
                  <a:schemeClr val="tx1"/>
                </a:solidFill>
                <a:latin typeface="+mn-lt"/>
                <a:ea typeface="+mn-ea"/>
                <a:cs typeface="+mn-cs"/>
              </a:rPr>
              <a:t>) — контроль за регистрами R0..R7 (например, для определение возможности записи) Размерность: 16 бит.</a:t>
            </a:r>
          </a:p>
          <a:p>
            <a:r>
              <a:rPr lang="ru-RU" sz="1200" b="0" i="0" kern="1200" dirty="0" smtClean="0">
                <a:solidFill>
                  <a:schemeClr val="tx1"/>
                </a:solidFill>
                <a:latin typeface="+mn-lt"/>
                <a:ea typeface="+mn-ea"/>
                <a:cs typeface="+mn-cs"/>
              </a:rPr>
              <a:t>Регистры указателей</a:t>
            </a:r>
          </a:p>
          <a:p>
            <a:pPr lvl="1"/>
            <a:r>
              <a:rPr lang="ru-RU" sz="1200" b="0" i="0" kern="1200" dirty="0" smtClean="0">
                <a:solidFill>
                  <a:schemeClr val="tx1"/>
                </a:solidFill>
                <a:latin typeface="+mn-lt"/>
                <a:ea typeface="+mn-ea"/>
                <a:cs typeface="+mn-cs"/>
              </a:rPr>
              <a:t>Указатель данных DPR (</a:t>
            </a:r>
            <a:r>
              <a:rPr lang="ru-RU" sz="1200" b="0" i="0" kern="1200" dirty="0" err="1" smtClean="0">
                <a:solidFill>
                  <a:schemeClr val="tx1"/>
                </a:solidFill>
                <a:latin typeface="+mn-lt"/>
                <a:ea typeface="+mn-ea"/>
                <a:cs typeface="+mn-cs"/>
              </a:rPr>
              <a:t>Data</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Point</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Register</a:t>
            </a:r>
            <a:r>
              <a:rPr lang="ru-RU" sz="1200" b="0" i="0" kern="1200" dirty="0" smtClean="0">
                <a:solidFill>
                  <a:schemeClr val="tx1"/>
                </a:solidFill>
                <a:latin typeface="+mn-lt"/>
                <a:ea typeface="+mn-ea"/>
                <a:cs typeface="+mn-cs"/>
              </a:rPr>
              <a:t>). Размерность: 48 бит.</a:t>
            </a:r>
          </a:p>
          <a:p>
            <a:pPr lvl="1"/>
            <a:r>
              <a:rPr lang="ru-RU" sz="1200" b="0" i="0" kern="1200" dirty="0" smtClean="0">
                <a:solidFill>
                  <a:schemeClr val="tx1"/>
                </a:solidFill>
                <a:latin typeface="+mn-lt"/>
                <a:ea typeface="+mn-ea"/>
                <a:cs typeface="+mn-cs"/>
              </a:rPr>
              <a:t>Указатель команд IPR (</a:t>
            </a:r>
            <a:r>
              <a:rPr lang="ru-RU" sz="1200" b="0" i="0" kern="1200" dirty="0" err="1" smtClean="0">
                <a:solidFill>
                  <a:schemeClr val="tx1"/>
                </a:solidFill>
                <a:latin typeface="+mn-lt"/>
                <a:ea typeface="+mn-ea"/>
                <a:cs typeface="+mn-cs"/>
              </a:rPr>
              <a:t>Instruction</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Point</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Register</a:t>
            </a:r>
            <a:r>
              <a:rPr lang="ru-RU" sz="1200" b="0" i="0" kern="1200" dirty="0" smtClean="0">
                <a:solidFill>
                  <a:schemeClr val="tx1"/>
                </a:solidFill>
                <a:latin typeface="+mn-lt"/>
                <a:ea typeface="+mn-ea"/>
                <a:cs typeface="+mn-cs"/>
              </a:rPr>
              <a:t>). Размерность: 48 бит.</a:t>
            </a:r>
          </a:p>
          <a:p>
            <a:endParaRPr lang="ru-RU" sz="1400" b="0" i="0" kern="1200" baseline="0" dirty="0" smtClean="0">
              <a:solidFill>
                <a:schemeClr val="tx1"/>
              </a:solidFill>
              <a:latin typeface="Times New Roman" pitchFamily="18" charset="0"/>
              <a:ea typeface="+mn-ea"/>
              <a:cs typeface="Times New Roman" pitchFamily="18" charset="0"/>
            </a:endParaRPr>
          </a:p>
          <a:p>
            <a:r>
              <a:rPr lang="ru-RU" sz="1200" b="1" i="0" kern="1200" dirty="0" smtClean="0">
                <a:solidFill>
                  <a:schemeClr val="tx1"/>
                </a:solidFill>
                <a:latin typeface="+mn-lt"/>
                <a:ea typeface="+mn-ea"/>
                <a:cs typeface="+mn-cs"/>
              </a:rPr>
              <a:t>Система команд сопроцессора</a:t>
            </a:r>
            <a:r>
              <a:rPr lang="ru-RU" sz="1200" b="0" i="0" kern="1200" dirty="0" smtClean="0">
                <a:solidFill>
                  <a:schemeClr val="tx1"/>
                </a:solidFill>
                <a:latin typeface="+mn-lt"/>
                <a:ea typeface="+mn-ea"/>
                <a:cs typeface="+mn-cs"/>
              </a:rPr>
              <a:t>[</a:t>
            </a:r>
            <a:r>
              <a:rPr lang="ru-RU" sz="1200" b="0" i="0" u="none" strike="noStrike" kern="1200" dirty="0" smtClean="0">
                <a:solidFill>
                  <a:schemeClr val="tx1"/>
                </a:solidFill>
                <a:latin typeface="+mn-lt"/>
                <a:ea typeface="+mn-ea"/>
                <a:cs typeface="+mn-cs"/>
                <a:hlinkClick r:id="rId15" tooltip="Редактировать раздел «Система команд сопроцессора»"/>
              </a:rPr>
              <a:t>править</a:t>
            </a:r>
            <a:r>
              <a:rPr lang="ru-RU" sz="1200" b="0" i="0" kern="1200" dirty="0" smtClean="0">
                <a:solidFill>
                  <a:schemeClr val="tx1"/>
                </a:solidFill>
                <a:latin typeface="+mn-lt"/>
                <a:ea typeface="+mn-ea"/>
                <a:cs typeface="+mn-cs"/>
              </a:rPr>
              <a:t> | </a:t>
            </a:r>
            <a:r>
              <a:rPr lang="ru-RU" sz="1200" b="0" i="0" u="none" strike="noStrike" kern="1200" dirty="0" err="1" smtClean="0">
                <a:solidFill>
                  <a:schemeClr val="tx1"/>
                </a:solidFill>
                <a:latin typeface="+mn-lt"/>
                <a:ea typeface="+mn-ea"/>
                <a:cs typeface="+mn-cs"/>
                <a:hlinkClick r:id="rId16" tooltip="Редактировать раздел «Система команд сопроцессора»"/>
              </a:rPr>
              <a:t>править</a:t>
            </a:r>
            <a:r>
              <a:rPr lang="ru-RU" sz="1200" b="0" i="0" u="none" strike="noStrike" kern="1200" dirty="0" smtClean="0">
                <a:solidFill>
                  <a:schemeClr val="tx1"/>
                </a:solidFill>
                <a:latin typeface="+mn-lt"/>
                <a:ea typeface="+mn-ea"/>
                <a:cs typeface="+mn-cs"/>
                <a:hlinkClick r:id="rId16" tooltip="Редактировать раздел «Система команд сопроцессора»"/>
              </a:rPr>
              <a:t> </a:t>
            </a:r>
            <a:r>
              <a:rPr lang="ru-RU" sz="1200" b="0" i="0" u="none" strike="noStrike" kern="1200" dirty="0" err="1" smtClean="0">
                <a:solidFill>
                  <a:schemeClr val="tx1"/>
                </a:solidFill>
                <a:latin typeface="+mn-lt"/>
                <a:ea typeface="+mn-ea"/>
                <a:cs typeface="+mn-cs"/>
                <a:hlinkClick r:id="rId16" tooltip="Редактировать раздел «Система команд сопроцессора»"/>
              </a:rPr>
              <a:t>вики-текст</a:t>
            </a:r>
            <a:r>
              <a:rPr lang="ru-RU" sz="1200" b="0" i="0" kern="1200" dirty="0" smtClean="0">
                <a:solidFill>
                  <a:schemeClr val="tx1"/>
                </a:solidFill>
                <a:latin typeface="+mn-lt"/>
                <a:ea typeface="+mn-ea"/>
                <a:cs typeface="+mn-cs"/>
              </a:rPr>
              <a:t>]</a:t>
            </a:r>
            <a:endParaRPr lang="ru-RU" sz="1200" b="1"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Система включает около 80 команд. Их классификация:</a:t>
            </a:r>
          </a:p>
          <a:p>
            <a:r>
              <a:rPr lang="ru-RU" sz="1200" b="0" i="0" kern="1200" dirty="0" smtClean="0">
                <a:solidFill>
                  <a:schemeClr val="tx1"/>
                </a:solidFill>
                <a:latin typeface="+mn-lt"/>
                <a:ea typeface="+mn-ea"/>
                <a:cs typeface="+mn-cs"/>
              </a:rPr>
              <a:t>Команды передачи данных</a:t>
            </a:r>
          </a:p>
          <a:p>
            <a:pPr lvl="1"/>
            <a:r>
              <a:rPr lang="ru-RU" sz="1200" b="0" i="0" kern="1200" dirty="0" smtClean="0">
                <a:solidFill>
                  <a:schemeClr val="tx1"/>
                </a:solidFill>
                <a:latin typeface="+mn-lt"/>
                <a:ea typeface="+mn-ea"/>
                <a:cs typeface="+mn-cs"/>
              </a:rPr>
              <a:t>Вещественные данные</a:t>
            </a:r>
          </a:p>
          <a:p>
            <a:pPr lvl="1"/>
            <a:r>
              <a:rPr lang="ru-RU" sz="1200" b="0" i="0" kern="1200" dirty="0" smtClean="0">
                <a:solidFill>
                  <a:schemeClr val="tx1"/>
                </a:solidFill>
                <a:latin typeface="+mn-lt"/>
                <a:ea typeface="+mn-ea"/>
                <a:cs typeface="+mn-cs"/>
              </a:rPr>
              <a:t>Целочисленные данные</a:t>
            </a:r>
          </a:p>
          <a:p>
            <a:pPr lvl="1"/>
            <a:r>
              <a:rPr lang="ru-RU" sz="1200" b="0" i="0" kern="1200" dirty="0" smtClean="0">
                <a:solidFill>
                  <a:schemeClr val="tx1"/>
                </a:solidFill>
                <a:latin typeface="+mn-lt"/>
                <a:ea typeface="+mn-ea"/>
                <a:cs typeface="+mn-cs"/>
              </a:rPr>
              <a:t>Десятичные данные</a:t>
            </a:r>
          </a:p>
          <a:p>
            <a:pPr lvl="1"/>
            <a:r>
              <a:rPr lang="ru-RU" sz="1200" b="0" i="0" kern="1200" dirty="0" smtClean="0">
                <a:solidFill>
                  <a:schemeClr val="tx1"/>
                </a:solidFill>
                <a:latin typeface="+mn-lt"/>
                <a:ea typeface="+mn-ea"/>
                <a:cs typeface="+mn-cs"/>
              </a:rPr>
              <a:t>Загрузка констант (0, 1, число Пи, log</a:t>
            </a:r>
            <a:r>
              <a:rPr lang="ru-RU" sz="1200" b="0" i="0" kern="1200" baseline="-25000" dirty="0" smtClean="0">
                <a:solidFill>
                  <a:schemeClr val="tx1"/>
                </a:solidFill>
                <a:latin typeface="+mn-lt"/>
                <a:ea typeface="+mn-ea"/>
                <a:cs typeface="+mn-cs"/>
              </a:rPr>
              <a:t>2</a:t>
            </a:r>
            <a:r>
              <a:rPr lang="ru-RU" sz="1200" b="0" i="0" kern="1200" dirty="0" smtClean="0">
                <a:solidFill>
                  <a:schemeClr val="tx1"/>
                </a:solidFill>
                <a:latin typeface="+mn-lt"/>
                <a:ea typeface="+mn-ea"/>
                <a:cs typeface="+mn-cs"/>
              </a:rPr>
              <a:t>(10), log</a:t>
            </a:r>
            <a:r>
              <a:rPr lang="ru-RU" sz="1200" b="0" i="0" kern="1200" baseline="-25000" dirty="0" smtClean="0">
                <a:solidFill>
                  <a:schemeClr val="tx1"/>
                </a:solidFill>
                <a:latin typeface="+mn-lt"/>
                <a:ea typeface="+mn-ea"/>
                <a:cs typeface="+mn-cs"/>
              </a:rPr>
              <a:t>2</a:t>
            </a:r>
            <a:r>
              <a:rPr lang="ru-RU" sz="1200" b="0" i="0" kern="1200" dirty="0" smtClean="0">
                <a:solidFill>
                  <a:schemeClr val="tx1"/>
                </a:solidFill>
                <a:latin typeface="+mn-lt"/>
                <a:ea typeface="+mn-ea"/>
                <a:cs typeface="+mn-cs"/>
              </a:rPr>
              <a:t>(</a:t>
            </a:r>
            <a:r>
              <a:rPr lang="ru-RU" sz="1200" b="0" i="0" kern="1200" dirty="0" err="1" smtClean="0">
                <a:solidFill>
                  <a:schemeClr val="tx1"/>
                </a:solidFill>
                <a:latin typeface="+mn-lt"/>
                <a:ea typeface="+mn-ea"/>
                <a:cs typeface="+mn-cs"/>
              </a:rPr>
              <a:t>e</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lg</a:t>
            </a:r>
            <a:r>
              <a:rPr lang="ru-RU" sz="1200" b="0" i="0" kern="1200" dirty="0" smtClean="0">
                <a:solidFill>
                  <a:schemeClr val="tx1"/>
                </a:solidFill>
                <a:latin typeface="+mn-lt"/>
                <a:ea typeface="+mn-ea"/>
                <a:cs typeface="+mn-cs"/>
              </a:rPr>
              <a:t>(2), </a:t>
            </a:r>
            <a:r>
              <a:rPr lang="ru-RU" sz="1200" b="0" i="0" kern="1200" dirty="0" err="1" smtClean="0">
                <a:solidFill>
                  <a:schemeClr val="tx1"/>
                </a:solidFill>
                <a:latin typeface="+mn-lt"/>
                <a:ea typeface="+mn-ea"/>
                <a:cs typeface="+mn-cs"/>
              </a:rPr>
              <a:t>ln</a:t>
            </a:r>
            <a:r>
              <a:rPr lang="ru-RU" sz="1200" b="0" i="0" kern="1200" dirty="0" smtClean="0">
                <a:solidFill>
                  <a:schemeClr val="tx1"/>
                </a:solidFill>
                <a:latin typeface="+mn-lt"/>
                <a:ea typeface="+mn-ea"/>
                <a:cs typeface="+mn-cs"/>
              </a:rPr>
              <a:t>(2))</a:t>
            </a:r>
          </a:p>
          <a:p>
            <a:pPr lvl="1"/>
            <a:r>
              <a:rPr lang="ru-RU" sz="1200" b="0" i="0" kern="1200" dirty="0" smtClean="0">
                <a:solidFill>
                  <a:schemeClr val="tx1"/>
                </a:solidFill>
                <a:latin typeface="+mn-lt"/>
                <a:ea typeface="+mn-ea"/>
                <a:cs typeface="+mn-cs"/>
              </a:rPr>
              <a:t>Обмен</a:t>
            </a:r>
          </a:p>
          <a:p>
            <a:pPr lvl="1"/>
            <a:r>
              <a:rPr lang="ru-RU" sz="1200" b="0" i="0" kern="1200" dirty="0" smtClean="0">
                <a:solidFill>
                  <a:schemeClr val="tx1"/>
                </a:solidFill>
                <a:latin typeface="+mn-lt"/>
                <a:ea typeface="+mn-ea"/>
                <a:cs typeface="+mn-cs"/>
              </a:rPr>
              <a:t>Условная пересылка (</a:t>
            </a:r>
            <a:r>
              <a:rPr lang="ru-RU" sz="1200" b="0" i="0" kern="1200" dirty="0" err="1" smtClean="0">
                <a:solidFill>
                  <a:schemeClr val="tx1"/>
                </a:solidFill>
                <a:latin typeface="+mn-lt"/>
                <a:ea typeface="+mn-ea"/>
                <a:cs typeface="+mn-cs"/>
              </a:rPr>
              <a:t>Pentium</a:t>
            </a:r>
            <a:r>
              <a:rPr lang="ru-RU" sz="1200" b="0" i="0" kern="1200" dirty="0" smtClean="0">
                <a:solidFill>
                  <a:schemeClr val="tx1"/>
                </a:solidFill>
                <a:latin typeface="+mn-lt"/>
                <a:ea typeface="+mn-ea"/>
                <a:cs typeface="+mn-cs"/>
              </a:rPr>
              <a:t> II/III)</a:t>
            </a:r>
          </a:p>
          <a:p>
            <a:r>
              <a:rPr lang="ru-RU" sz="1200" b="0" i="0" kern="1200" dirty="0" smtClean="0">
                <a:solidFill>
                  <a:schemeClr val="tx1"/>
                </a:solidFill>
                <a:latin typeface="+mn-lt"/>
                <a:ea typeface="+mn-ea"/>
                <a:cs typeface="+mn-cs"/>
              </a:rPr>
              <a:t>Команды сравнения данных</a:t>
            </a:r>
          </a:p>
          <a:p>
            <a:pPr lvl="1"/>
            <a:r>
              <a:rPr lang="ru-RU" sz="1200" b="0" i="0" kern="1200" dirty="0" smtClean="0">
                <a:solidFill>
                  <a:schemeClr val="tx1"/>
                </a:solidFill>
                <a:latin typeface="+mn-lt"/>
                <a:ea typeface="+mn-ea"/>
                <a:cs typeface="+mn-cs"/>
              </a:rPr>
              <a:t>Вещественные данные</a:t>
            </a:r>
          </a:p>
          <a:p>
            <a:pPr lvl="1"/>
            <a:r>
              <a:rPr lang="ru-RU" sz="1200" b="0" i="0" kern="1200" dirty="0" smtClean="0">
                <a:solidFill>
                  <a:schemeClr val="tx1"/>
                </a:solidFill>
                <a:latin typeface="+mn-lt"/>
                <a:ea typeface="+mn-ea"/>
                <a:cs typeface="+mn-cs"/>
              </a:rPr>
              <a:t>Целочисленные данные</a:t>
            </a:r>
          </a:p>
          <a:p>
            <a:pPr lvl="1"/>
            <a:r>
              <a:rPr lang="ru-RU" sz="1200" b="0" i="0" kern="1200" dirty="0" smtClean="0">
                <a:solidFill>
                  <a:schemeClr val="tx1"/>
                </a:solidFill>
                <a:latin typeface="+mn-lt"/>
                <a:ea typeface="+mn-ea"/>
                <a:cs typeface="+mn-cs"/>
              </a:rPr>
              <a:t>Анализ</a:t>
            </a:r>
          </a:p>
          <a:p>
            <a:pPr lvl="1"/>
            <a:r>
              <a:rPr lang="ru-RU" sz="1200" b="0" i="0" kern="1200" dirty="0" smtClean="0">
                <a:solidFill>
                  <a:schemeClr val="tx1"/>
                </a:solidFill>
                <a:latin typeface="+mn-lt"/>
                <a:ea typeface="+mn-ea"/>
                <a:cs typeface="+mn-cs"/>
              </a:rPr>
              <a:t>С нулём</a:t>
            </a:r>
          </a:p>
          <a:p>
            <a:pPr lvl="1"/>
            <a:r>
              <a:rPr lang="ru-RU" sz="1200" b="0" i="0" kern="1200" dirty="0" smtClean="0">
                <a:solidFill>
                  <a:schemeClr val="tx1"/>
                </a:solidFill>
                <a:latin typeface="+mn-lt"/>
                <a:ea typeface="+mn-ea"/>
                <a:cs typeface="+mn-cs"/>
              </a:rPr>
              <a:t>Условное сравнение (</a:t>
            </a:r>
            <a:r>
              <a:rPr lang="ru-RU" sz="1200" b="0" i="0" kern="1200" dirty="0" err="1" smtClean="0">
                <a:solidFill>
                  <a:schemeClr val="tx1"/>
                </a:solidFill>
                <a:latin typeface="+mn-lt"/>
                <a:ea typeface="+mn-ea"/>
                <a:cs typeface="+mn-cs"/>
              </a:rPr>
              <a:t>Pentium</a:t>
            </a:r>
            <a:r>
              <a:rPr lang="ru-RU" sz="1200" b="0" i="0" kern="1200" dirty="0" smtClean="0">
                <a:solidFill>
                  <a:schemeClr val="tx1"/>
                </a:solidFill>
                <a:latin typeface="+mn-lt"/>
                <a:ea typeface="+mn-ea"/>
                <a:cs typeface="+mn-cs"/>
              </a:rPr>
              <a:t> II/III)</a:t>
            </a:r>
          </a:p>
          <a:p>
            <a:r>
              <a:rPr lang="ru-RU" sz="1200" b="0" i="0" kern="1200" dirty="0" smtClean="0">
                <a:solidFill>
                  <a:schemeClr val="tx1"/>
                </a:solidFill>
                <a:latin typeface="+mn-lt"/>
                <a:ea typeface="+mn-ea"/>
                <a:cs typeface="+mn-cs"/>
              </a:rPr>
              <a:t>Арифметические команды</a:t>
            </a:r>
          </a:p>
          <a:p>
            <a:pPr lvl="1"/>
            <a:r>
              <a:rPr lang="ru-RU" sz="1200" b="0" i="0" kern="1200" dirty="0" smtClean="0">
                <a:solidFill>
                  <a:schemeClr val="tx1"/>
                </a:solidFill>
                <a:latin typeface="+mn-lt"/>
                <a:ea typeface="+mn-ea"/>
                <a:cs typeface="+mn-cs"/>
              </a:rPr>
              <a:t>Вещественные данные: сложение, вычитание, умножение, деление</a:t>
            </a:r>
          </a:p>
          <a:p>
            <a:pPr lvl="1"/>
            <a:r>
              <a:rPr lang="ru-RU" sz="1200" b="0" i="0" kern="1200" dirty="0" smtClean="0">
                <a:solidFill>
                  <a:schemeClr val="tx1"/>
                </a:solidFill>
                <a:latin typeface="+mn-lt"/>
                <a:ea typeface="+mn-ea"/>
                <a:cs typeface="+mn-cs"/>
              </a:rPr>
              <a:t>Целочисленные данные: сложение, вычитание, умножение, деление</a:t>
            </a:r>
          </a:p>
          <a:p>
            <a:pPr lvl="1"/>
            <a:r>
              <a:rPr lang="ru-RU" sz="1200" b="0" i="0" kern="1200" dirty="0" smtClean="0">
                <a:solidFill>
                  <a:schemeClr val="tx1"/>
                </a:solidFill>
                <a:latin typeface="+mn-lt"/>
                <a:ea typeface="+mn-ea"/>
                <a:cs typeface="+mn-cs"/>
              </a:rPr>
              <a:t>Вспомогательные арифметические команды (квадратный корень, модуль, изменение знака, выделение порядка и мантиссы)</a:t>
            </a:r>
          </a:p>
          <a:p>
            <a:r>
              <a:rPr lang="ru-RU" sz="1200" b="0" i="0" kern="1200" dirty="0" smtClean="0">
                <a:solidFill>
                  <a:schemeClr val="tx1"/>
                </a:solidFill>
                <a:latin typeface="+mn-lt"/>
                <a:ea typeface="+mn-ea"/>
                <a:cs typeface="+mn-cs"/>
              </a:rPr>
              <a:t>Трансцендентные команды</a:t>
            </a:r>
          </a:p>
          <a:p>
            <a:pPr lvl="1"/>
            <a:r>
              <a:rPr lang="ru-RU" sz="1200" b="0" i="0" kern="1200" dirty="0" smtClean="0">
                <a:solidFill>
                  <a:schemeClr val="tx1"/>
                </a:solidFill>
                <a:latin typeface="+mn-lt"/>
                <a:ea typeface="+mn-ea"/>
                <a:cs typeface="+mn-cs"/>
              </a:rPr>
              <a:t>Тригонометрия: синус, косинус, тангенс, арктангенс</a:t>
            </a:r>
          </a:p>
          <a:p>
            <a:pPr lvl="1"/>
            <a:r>
              <a:rPr lang="ru-RU" sz="1200" b="0" i="0" kern="1200" dirty="0" smtClean="0">
                <a:solidFill>
                  <a:schemeClr val="tx1"/>
                </a:solidFill>
                <a:latin typeface="+mn-lt"/>
                <a:ea typeface="+mn-ea"/>
                <a:cs typeface="+mn-cs"/>
              </a:rPr>
              <a:t>Вычисление логарифмов и степеней</a:t>
            </a:r>
          </a:p>
          <a:p>
            <a:r>
              <a:rPr lang="ru-RU" sz="1200" b="0" i="0" kern="1200" dirty="0" smtClean="0">
                <a:solidFill>
                  <a:schemeClr val="tx1"/>
                </a:solidFill>
                <a:latin typeface="+mn-lt"/>
                <a:ea typeface="+mn-ea"/>
                <a:cs typeface="+mn-cs"/>
              </a:rPr>
              <a:t>Команды управления</a:t>
            </a:r>
          </a:p>
          <a:p>
            <a:pPr lvl="1"/>
            <a:r>
              <a:rPr lang="ru-RU" sz="1200" b="0" i="0" kern="1200" dirty="0" smtClean="0">
                <a:solidFill>
                  <a:schemeClr val="tx1"/>
                </a:solidFill>
                <a:latin typeface="+mn-lt"/>
                <a:ea typeface="+mn-ea"/>
                <a:cs typeface="+mn-cs"/>
              </a:rPr>
              <a:t>Инициализация сопроцессора</a:t>
            </a:r>
          </a:p>
          <a:p>
            <a:pPr lvl="1"/>
            <a:r>
              <a:rPr lang="ru-RU" sz="1200" b="0" i="0" kern="1200" dirty="0" smtClean="0">
                <a:solidFill>
                  <a:schemeClr val="tx1"/>
                </a:solidFill>
                <a:latin typeface="+mn-lt"/>
                <a:ea typeface="+mn-ea"/>
                <a:cs typeface="+mn-cs"/>
              </a:rPr>
              <a:t>Работа со средой</a:t>
            </a:r>
          </a:p>
          <a:p>
            <a:pPr lvl="1"/>
            <a:r>
              <a:rPr lang="ru-RU" sz="1200" b="0" i="0" kern="1200" dirty="0" smtClean="0">
                <a:solidFill>
                  <a:schemeClr val="tx1"/>
                </a:solidFill>
                <a:latin typeface="+mn-lt"/>
                <a:ea typeface="+mn-ea"/>
                <a:cs typeface="+mn-cs"/>
              </a:rPr>
              <a:t>Работа со стеком</a:t>
            </a:r>
          </a:p>
          <a:p>
            <a:pPr lvl="1"/>
            <a:r>
              <a:rPr lang="ru-RU" sz="1200" b="0" i="0" kern="1200" dirty="0" smtClean="0">
                <a:solidFill>
                  <a:schemeClr val="tx1"/>
                </a:solidFill>
                <a:latin typeface="+mn-lt"/>
                <a:ea typeface="+mn-ea"/>
                <a:cs typeface="+mn-cs"/>
              </a:rPr>
              <a:t>Переключение режимов</a:t>
            </a:r>
          </a:p>
          <a:p>
            <a:endParaRPr lang="en-US" sz="1400" b="0" i="0" kern="1200" baseline="0" dirty="0" smtClean="0">
              <a:solidFill>
                <a:schemeClr val="tx1"/>
              </a:solidFill>
              <a:latin typeface="Times New Roman" pitchFamily="18" charset="0"/>
              <a:ea typeface="+mn-ea"/>
              <a:cs typeface="Times New Roman" pitchFamily="18" charset="0"/>
            </a:endParaRPr>
          </a:p>
        </p:txBody>
      </p:sp>
      <p:sp>
        <p:nvSpPr>
          <p:cNvPr id="4" name="Номер слайда 3"/>
          <p:cNvSpPr>
            <a:spLocks noGrp="1"/>
          </p:cNvSpPr>
          <p:nvPr>
            <p:ph type="sldNum" sz="quarter" idx="10"/>
          </p:nvPr>
        </p:nvSpPr>
        <p:spPr/>
        <p:txBody>
          <a:bodyPr/>
          <a:lstStyle/>
          <a:p>
            <a:fld id="{1DB81AE8-72D1-4E56-A762-754AC46BD998}" type="slidenum">
              <a:rPr lang="ru-RU" smtClean="0"/>
              <a:pPr/>
              <a:t>12</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1400" kern="1200" dirty="0" smtClean="0">
                <a:solidFill>
                  <a:schemeClr val="tx1"/>
                </a:solidFill>
                <a:latin typeface="+mn-lt"/>
                <a:ea typeface="+mn-ea"/>
                <a:cs typeface="+mn-cs"/>
              </a:rPr>
              <a:t>В их число входят GDTR - </a:t>
            </a:r>
            <a:r>
              <a:rPr lang="ru-RU" sz="1400" b="1" kern="1200" dirty="0" smtClean="0">
                <a:solidFill>
                  <a:schemeClr val="tx1"/>
                </a:solidFill>
                <a:latin typeface="+mn-lt"/>
                <a:ea typeface="+mn-ea"/>
                <a:cs typeface="+mn-cs"/>
              </a:rPr>
              <a:t>регистр глобальной таблицы дескрипторов</a:t>
            </a:r>
            <a:r>
              <a:rPr lang="ru-RU" sz="1400" kern="1200" dirty="0" smtClean="0">
                <a:solidFill>
                  <a:schemeClr val="tx1"/>
                </a:solidFill>
                <a:latin typeface="+mn-lt"/>
                <a:ea typeface="+mn-ea"/>
                <a:cs typeface="+mn-cs"/>
              </a:rPr>
              <a:t> и IDTR - </a:t>
            </a:r>
            <a:r>
              <a:rPr lang="ru-RU" sz="1400" b="1" kern="1200" dirty="0" smtClean="0">
                <a:solidFill>
                  <a:schemeClr val="tx1"/>
                </a:solidFill>
                <a:latin typeface="+mn-lt"/>
                <a:ea typeface="+mn-ea"/>
                <a:cs typeface="+mn-cs"/>
              </a:rPr>
              <a:t>регистр таблицы дескрипторов прерываний</a:t>
            </a:r>
            <a:r>
              <a:rPr lang="ru-RU" sz="1400" kern="1200" dirty="0" smtClean="0">
                <a:solidFill>
                  <a:schemeClr val="tx1"/>
                </a:solidFill>
                <a:latin typeface="+mn-lt"/>
                <a:ea typeface="+mn-ea"/>
                <a:cs typeface="+mn-cs"/>
              </a:rPr>
              <a:t>. В этих регистрах определяются базовый </a:t>
            </a:r>
            <a:r>
              <a:rPr lang="ru-RU" sz="1400" i="1" kern="1200" dirty="0" smtClean="0">
                <a:solidFill>
                  <a:schemeClr val="tx1"/>
                </a:solidFill>
                <a:latin typeface="+mn-lt"/>
                <a:ea typeface="+mn-ea"/>
                <a:cs typeface="+mn-cs"/>
              </a:rPr>
              <a:t>адрес</a:t>
            </a:r>
            <a:r>
              <a:rPr lang="ru-RU" sz="1400" kern="1200" dirty="0" smtClean="0">
                <a:solidFill>
                  <a:schemeClr val="tx1"/>
                </a:solidFill>
                <a:latin typeface="+mn-lt"/>
                <a:ea typeface="+mn-ea"/>
                <a:cs typeface="+mn-cs"/>
              </a:rPr>
              <a:t> и размер соответствующей таблицы. К</a:t>
            </a:r>
          </a:p>
          <a:p>
            <a:r>
              <a:rPr lang="ru-RU" sz="1400" kern="1200" dirty="0" smtClean="0">
                <a:solidFill>
                  <a:schemeClr val="tx1"/>
                </a:solidFill>
                <a:latin typeface="+mn-lt"/>
                <a:ea typeface="+mn-ea"/>
                <a:cs typeface="+mn-cs"/>
              </a:rPr>
              <a:t>В этой группе относятся также LDTR - </a:t>
            </a:r>
            <a:r>
              <a:rPr lang="ru-RU" sz="1400" b="1" kern="1200" dirty="0" smtClean="0">
                <a:solidFill>
                  <a:schemeClr val="tx1"/>
                </a:solidFill>
                <a:latin typeface="+mn-lt"/>
                <a:ea typeface="+mn-ea"/>
                <a:cs typeface="+mn-cs"/>
              </a:rPr>
              <a:t>регистр локальной таблицы дескрипторов</a:t>
            </a:r>
            <a:r>
              <a:rPr lang="ru-RU" sz="1400" kern="1200" dirty="0" smtClean="0">
                <a:solidFill>
                  <a:schemeClr val="tx1"/>
                </a:solidFill>
                <a:latin typeface="+mn-lt"/>
                <a:ea typeface="+mn-ea"/>
                <a:cs typeface="+mn-cs"/>
              </a:rPr>
              <a:t> и TR - </a:t>
            </a:r>
            <a:r>
              <a:rPr lang="ru-RU" sz="1400" b="1" kern="1200" dirty="0" smtClean="0">
                <a:solidFill>
                  <a:schemeClr val="tx1"/>
                </a:solidFill>
                <a:latin typeface="+mn-lt"/>
                <a:ea typeface="+mn-ea"/>
                <a:cs typeface="+mn-cs"/>
              </a:rPr>
              <a:t>регистр задач</a:t>
            </a:r>
            <a:r>
              <a:rPr lang="ru-RU" sz="1400" kern="1200" dirty="0" smtClean="0">
                <a:solidFill>
                  <a:schemeClr val="tx1"/>
                </a:solidFill>
                <a:latin typeface="+mn-lt"/>
                <a:ea typeface="+mn-ea"/>
                <a:cs typeface="+mn-cs"/>
              </a:rPr>
              <a:t>. Регистры </a:t>
            </a:r>
            <a:r>
              <a:rPr lang="ru-RU" sz="1400" kern="1200" dirty="0" err="1" smtClean="0">
                <a:solidFill>
                  <a:schemeClr val="tx1"/>
                </a:solidFill>
                <a:latin typeface="+mn-lt"/>
                <a:ea typeface="+mn-ea"/>
                <a:cs typeface="+mn-cs"/>
              </a:rPr>
              <a:t>LTDRи</a:t>
            </a:r>
            <a:r>
              <a:rPr lang="ru-RU" sz="1400" kern="1200" dirty="0" smtClean="0">
                <a:solidFill>
                  <a:schemeClr val="tx1"/>
                </a:solidFill>
                <a:latin typeface="+mn-lt"/>
                <a:ea typeface="+mn-ea"/>
                <a:cs typeface="+mn-cs"/>
              </a:rPr>
              <a:t> TR представляют собой селекторы, которые указывают на положение дескрипторов, описывающих соответственно сегмент, содержащий локальную таблицу дескрипторов, и сегмент состояния задачи (</a:t>
            </a:r>
            <a:r>
              <a:rPr lang="ru-RU" sz="1400" i="1" kern="1200" dirty="0" err="1" smtClean="0">
                <a:solidFill>
                  <a:schemeClr val="tx1"/>
                </a:solidFill>
                <a:latin typeface="+mn-lt"/>
                <a:ea typeface="+mn-ea"/>
                <a:cs typeface="+mn-cs"/>
              </a:rPr>
              <a:t>Task</a:t>
            </a:r>
            <a:r>
              <a:rPr lang="ru-RU" sz="1400" i="1" kern="1200" dirty="0" smtClean="0">
                <a:solidFill>
                  <a:schemeClr val="tx1"/>
                </a:solidFill>
                <a:latin typeface="+mn-lt"/>
                <a:ea typeface="+mn-ea"/>
                <a:cs typeface="+mn-cs"/>
              </a:rPr>
              <a:t> </a:t>
            </a:r>
            <a:r>
              <a:rPr lang="ru-RU" sz="1400" i="1" kern="1200" dirty="0" err="1" smtClean="0">
                <a:solidFill>
                  <a:schemeClr val="tx1"/>
                </a:solidFill>
                <a:latin typeface="+mn-lt"/>
                <a:ea typeface="+mn-ea"/>
                <a:cs typeface="+mn-cs"/>
              </a:rPr>
              <a:t>State</a:t>
            </a:r>
            <a:r>
              <a:rPr lang="ru-RU" sz="1400" kern="1200" dirty="0" smtClean="0">
                <a:solidFill>
                  <a:schemeClr val="tx1"/>
                </a:solidFill>
                <a:latin typeface="+mn-lt"/>
                <a:ea typeface="+mn-ea"/>
                <a:cs typeface="+mn-cs"/>
              </a:rPr>
              <a:t> </a:t>
            </a:r>
            <a:r>
              <a:rPr lang="ru-RU" sz="1400" i="1" kern="1200" dirty="0" err="1" smtClean="0">
                <a:solidFill>
                  <a:schemeClr val="tx1"/>
                </a:solidFill>
                <a:latin typeface="+mn-lt"/>
                <a:ea typeface="+mn-ea"/>
                <a:cs typeface="+mn-cs"/>
              </a:rPr>
              <a:t>Segment</a:t>
            </a:r>
            <a:r>
              <a:rPr lang="ru-RU" sz="1400" kern="1200" dirty="0" smtClean="0">
                <a:solidFill>
                  <a:schemeClr val="tx1"/>
                </a:solidFill>
                <a:latin typeface="+mn-lt"/>
                <a:ea typeface="+mn-ea"/>
                <a:cs typeface="+mn-cs"/>
              </a:rPr>
              <a:t> - TSS).</a:t>
            </a:r>
          </a:p>
          <a:p>
            <a:r>
              <a:rPr lang="ru-RU" sz="1200" kern="1200" dirty="0" smtClean="0">
                <a:solidFill>
                  <a:schemeClr val="tx1"/>
                </a:solidFill>
                <a:latin typeface="+mn-lt"/>
                <a:ea typeface="+mn-ea"/>
                <a:cs typeface="+mn-cs"/>
              </a:rPr>
              <a:t>По указанному в </a:t>
            </a:r>
            <a:r>
              <a:rPr lang="ru-RU" sz="1200" i="1" kern="1200" dirty="0" smtClean="0">
                <a:solidFill>
                  <a:schemeClr val="tx1"/>
                </a:solidFill>
                <a:latin typeface="+mn-lt"/>
                <a:ea typeface="+mn-ea"/>
                <a:cs typeface="+mn-cs"/>
              </a:rPr>
              <a:t>селекторе</a:t>
            </a:r>
            <a:r>
              <a:rPr lang="ru-RU" sz="1200" kern="1200" dirty="0" smtClean="0">
                <a:solidFill>
                  <a:schemeClr val="tx1"/>
                </a:solidFill>
                <a:latin typeface="+mn-lt"/>
                <a:ea typeface="+mn-ea"/>
                <a:cs typeface="+mn-cs"/>
              </a:rPr>
              <a:t> номеру записи в соответствующей (бит TI </a:t>
            </a:r>
            <a:r>
              <a:rPr lang="ru-RU" sz="1200" i="1" kern="1200" dirty="0" smtClean="0">
                <a:solidFill>
                  <a:schemeClr val="tx1"/>
                </a:solidFill>
                <a:latin typeface="+mn-lt"/>
                <a:ea typeface="+mn-ea"/>
                <a:cs typeface="+mn-cs"/>
              </a:rPr>
              <a:t>селектора</a:t>
            </a:r>
            <a:r>
              <a:rPr lang="ru-RU" sz="1200" kern="1200" dirty="0" smtClean="0">
                <a:solidFill>
                  <a:schemeClr val="tx1"/>
                </a:solidFill>
                <a:latin typeface="+mn-lt"/>
                <a:ea typeface="+mn-ea"/>
                <a:cs typeface="+mn-cs"/>
              </a:rPr>
              <a:t> ) </a:t>
            </a:r>
            <a:r>
              <a:rPr lang="ru-RU" sz="1200" i="1" kern="1200" dirty="0" smtClean="0">
                <a:solidFill>
                  <a:schemeClr val="tx1"/>
                </a:solidFill>
                <a:latin typeface="+mn-lt"/>
                <a:ea typeface="+mn-ea"/>
                <a:cs typeface="+mn-cs"/>
              </a:rPr>
              <a:t>дескрипторной таблице</a:t>
            </a:r>
            <a:r>
              <a:rPr lang="ru-RU" sz="1200" kern="1200" dirty="0" smtClean="0">
                <a:solidFill>
                  <a:schemeClr val="tx1"/>
                </a:solidFill>
                <a:latin typeface="+mn-lt"/>
                <a:ea typeface="+mn-ea"/>
                <a:cs typeface="+mn-cs"/>
              </a:rPr>
              <a:t> определяется </a:t>
            </a:r>
            <a:r>
              <a:rPr lang="ru-RU" sz="1200" i="1" kern="1200" dirty="0" smtClean="0">
                <a:solidFill>
                  <a:schemeClr val="tx1"/>
                </a:solidFill>
                <a:latin typeface="+mn-lt"/>
                <a:ea typeface="+mn-ea"/>
                <a:cs typeface="+mn-cs"/>
              </a:rPr>
              <a:t>дескриптор</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сегмента</a:t>
            </a:r>
            <a:r>
              <a:rPr lang="ru-RU" sz="1200" kern="1200" dirty="0" smtClean="0">
                <a:solidFill>
                  <a:schemeClr val="tx1"/>
                </a:solidFill>
                <a:latin typeface="+mn-lt"/>
                <a:ea typeface="+mn-ea"/>
                <a:cs typeface="+mn-cs"/>
              </a:rPr>
              <a:t>.</a:t>
            </a:r>
          </a:p>
          <a:p>
            <a:r>
              <a:rPr lang="ru-RU" sz="1200" b="1" i="1" kern="1200" dirty="0" smtClean="0">
                <a:solidFill>
                  <a:schemeClr val="tx1"/>
                </a:solidFill>
                <a:latin typeface="+mn-lt"/>
                <a:ea typeface="+mn-ea"/>
                <a:cs typeface="+mn-cs"/>
              </a:rPr>
              <a:t>Дескриптор</a:t>
            </a:r>
            <a:r>
              <a:rPr lang="ru-RU" sz="1200" kern="1200" dirty="0" smtClean="0">
                <a:solidFill>
                  <a:schemeClr val="tx1"/>
                </a:solidFill>
                <a:latin typeface="+mn-lt"/>
                <a:ea typeface="+mn-ea"/>
                <a:cs typeface="+mn-cs"/>
              </a:rPr>
              <a:t> - это 8-байтная единица описательной информации, распознаваемая устройством управления памятью в </a:t>
            </a:r>
            <a:r>
              <a:rPr lang="ru-RU" sz="1200" i="1" kern="1200" dirty="0" smtClean="0">
                <a:solidFill>
                  <a:schemeClr val="tx1"/>
                </a:solidFill>
                <a:latin typeface="+mn-lt"/>
                <a:ea typeface="+mn-ea"/>
                <a:cs typeface="+mn-cs"/>
              </a:rPr>
              <a:t>защищенном режиме</a:t>
            </a:r>
            <a:r>
              <a:rPr lang="ru-RU" sz="1200" kern="1200" dirty="0" smtClean="0">
                <a:solidFill>
                  <a:schemeClr val="tx1"/>
                </a:solidFill>
                <a:latin typeface="+mn-lt"/>
                <a:ea typeface="+mn-ea"/>
                <a:cs typeface="+mn-cs"/>
              </a:rPr>
              <a:t>, хранящаяся в </a:t>
            </a:r>
            <a:r>
              <a:rPr lang="ru-RU" sz="1200" i="1" kern="1200" dirty="0" smtClean="0">
                <a:solidFill>
                  <a:schemeClr val="tx1"/>
                </a:solidFill>
                <a:latin typeface="+mn-lt"/>
                <a:ea typeface="+mn-ea"/>
                <a:cs typeface="+mn-cs"/>
              </a:rPr>
              <a:t>дескрипторной таблице</a:t>
            </a:r>
            <a:r>
              <a:rPr lang="ru-RU" sz="1200" kern="1200" dirty="0" smtClean="0">
                <a:solidFill>
                  <a:schemeClr val="tx1"/>
                </a:solidFill>
                <a:latin typeface="+mn-lt"/>
                <a:ea typeface="+mn-ea"/>
                <a:cs typeface="+mn-cs"/>
              </a:rPr>
              <a:t>.</a:t>
            </a:r>
          </a:p>
          <a:p>
            <a:r>
              <a:rPr lang="ru-RU" sz="1200" i="1" kern="1200" dirty="0" smtClean="0">
                <a:solidFill>
                  <a:schemeClr val="tx1"/>
                </a:solidFill>
                <a:latin typeface="+mn-lt"/>
                <a:ea typeface="+mn-ea"/>
                <a:cs typeface="+mn-cs"/>
              </a:rPr>
              <a:t>Дескриптор</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сегмента</a:t>
            </a:r>
            <a:r>
              <a:rPr lang="ru-RU" sz="1200" kern="1200" dirty="0" smtClean="0">
                <a:solidFill>
                  <a:schemeClr val="tx1"/>
                </a:solidFill>
                <a:latin typeface="+mn-lt"/>
                <a:ea typeface="+mn-ea"/>
                <a:cs typeface="+mn-cs"/>
              </a:rPr>
              <a:t> содержит базовый адрес описываемого </a:t>
            </a:r>
            <a:r>
              <a:rPr lang="ru-RU" sz="1200" i="1" kern="1200" dirty="0" smtClean="0">
                <a:solidFill>
                  <a:schemeClr val="tx1"/>
                </a:solidFill>
                <a:latin typeface="+mn-lt"/>
                <a:ea typeface="+mn-ea"/>
                <a:cs typeface="+mn-cs"/>
              </a:rPr>
              <a:t>сегмента</a:t>
            </a:r>
            <a:r>
              <a:rPr lang="ru-RU" sz="1200" kern="1200" dirty="0" smtClean="0">
                <a:solidFill>
                  <a:schemeClr val="tx1"/>
                </a:solidFill>
                <a:latin typeface="+mn-lt"/>
                <a:ea typeface="+mn-ea"/>
                <a:cs typeface="+mn-cs"/>
              </a:rPr>
              <a:t>, предел (размер) </a:t>
            </a:r>
            <a:r>
              <a:rPr lang="ru-RU" sz="1200" i="1" kern="1200" dirty="0" smtClean="0">
                <a:solidFill>
                  <a:schemeClr val="tx1"/>
                </a:solidFill>
                <a:latin typeface="+mn-lt"/>
                <a:ea typeface="+mn-ea"/>
                <a:cs typeface="+mn-cs"/>
              </a:rPr>
              <a:t>сегмента</a:t>
            </a:r>
            <a:r>
              <a:rPr lang="ru-RU" sz="1200" kern="1200" dirty="0" smtClean="0">
                <a:solidFill>
                  <a:schemeClr val="tx1"/>
                </a:solidFill>
                <a:latin typeface="+mn-lt"/>
                <a:ea typeface="+mn-ea"/>
                <a:cs typeface="+mn-cs"/>
              </a:rPr>
              <a:t> и права доступа к </a:t>
            </a:r>
            <a:r>
              <a:rPr lang="ru-RU" sz="1200" i="1" kern="1200" dirty="0" smtClean="0">
                <a:solidFill>
                  <a:schemeClr val="tx1"/>
                </a:solidFill>
                <a:latin typeface="+mn-lt"/>
                <a:ea typeface="+mn-ea"/>
                <a:cs typeface="+mn-cs"/>
              </a:rPr>
              <a:t>сегменту</a:t>
            </a:r>
            <a:r>
              <a:rPr lang="ru-RU" sz="1200" kern="1200" dirty="0" smtClean="0">
                <a:solidFill>
                  <a:schemeClr val="tx1"/>
                </a:solidFill>
                <a:latin typeface="+mn-lt"/>
                <a:ea typeface="+mn-ea"/>
                <a:cs typeface="+mn-cs"/>
              </a:rPr>
              <a:t>. В </a:t>
            </a:r>
            <a:r>
              <a:rPr lang="ru-RU" sz="1200" i="1" kern="1200" dirty="0" smtClean="0">
                <a:solidFill>
                  <a:schemeClr val="tx1"/>
                </a:solidFill>
                <a:latin typeface="+mn-lt"/>
                <a:ea typeface="+mn-ea"/>
                <a:cs typeface="+mn-cs"/>
              </a:rPr>
              <a:t>защищенном режиме</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сегменты</a:t>
            </a:r>
            <a:r>
              <a:rPr lang="ru-RU" sz="1200" kern="1200" dirty="0" smtClean="0">
                <a:solidFill>
                  <a:schemeClr val="tx1"/>
                </a:solidFill>
                <a:latin typeface="+mn-lt"/>
                <a:ea typeface="+mn-ea"/>
                <a:cs typeface="+mn-cs"/>
              </a:rPr>
              <a:t> могут начинаться с любого линейного адреса.</a:t>
            </a:r>
          </a:p>
          <a:p>
            <a:r>
              <a:rPr lang="ru-RU" sz="1200" kern="1200" dirty="0" smtClean="0">
                <a:solidFill>
                  <a:schemeClr val="tx1"/>
                </a:solidFill>
                <a:latin typeface="+mn-lt"/>
                <a:ea typeface="+mn-ea"/>
                <a:cs typeface="+mn-cs"/>
              </a:rPr>
              <a:t>Для определения физического адреса базовый адрес </a:t>
            </a:r>
            <a:r>
              <a:rPr lang="ru-RU" sz="1200" i="1" kern="1200" dirty="0" smtClean="0">
                <a:solidFill>
                  <a:schemeClr val="tx1"/>
                </a:solidFill>
                <a:latin typeface="+mn-lt"/>
                <a:ea typeface="+mn-ea"/>
                <a:cs typeface="+mn-cs"/>
              </a:rPr>
              <a:t>сегмента</a:t>
            </a:r>
            <a:r>
              <a:rPr lang="ru-RU" sz="1200" kern="1200" dirty="0" smtClean="0">
                <a:solidFill>
                  <a:schemeClr val="tx1"/>
                </a:solidFill>
                <a:latin typeface="+mn-lt"/>
                <a:ea typeface="+mn-ea"/>
                <a:cs typeface="+mn-cs"/>
              </a:rPr>
              <a:t> суммируется со смещением.</a:t>
            </a:r>
          </a:p>
          <a:p>
            <a:r>
              <a:rPr lang="ru-RU" sz="1400" b="1" dirty="0" smtClean="0"/>
              <a:t>Индекс</a:t>
            </a:r>
            <a:r>
              <a:rPr lang="ru-RU" sz="1400" dirty="0" smtClean="0"/>
              <a:t> – номер записи в дескрипторной таблице. В записи с указанным номером берется адрес начала сегмента.</a:t>
            </a:r>
            <a:r>
              <a:rPr lang="ru-RU" sz="1400" baseline="0" dirty="0" smtClean="0"/>
              <a:t> </a:t>
            </a:r>
          </a:p>
          <a:p>
            <a:r>
              <a:rPr lang="ru-RU" sz="1400" b="1" baseline="0" dirty="0" smtClean="0"/>
              <a:t>Физический адрес </a:t>
            </a:r>
            <a:r>
              <a:rPr lang="ru-RU" sz="1400" baseline="0" dirty="0" smtClean="0"/>
              <a:t>= адрес начала сегмента + смещение</a:t>
            </a:r>
            <a:endParaRPr lang="en-US" sz="1400" baseline="0" dirty="0" smtClean="0"/>
          </a:p>
          <a:p>
            <a:r>
              <a:rPr lang="ru-RU" sz="1200" kern="1200" dirty="0" smtClean="0">
                <a:solidFill>
                  <a:schemeClr val="tx1"/>
                </a:solidFill>
                <a:latin typeface="+mn-lt"/>
                <a:ea typeface="+mn-ea"/>
                <a:cs typeface="+mn-cs"/>
              </a:rPr>
              <a:t>В </a:t>
            </a:r>
            <a:r>
              <a:rPr lang="ru-RU" sz="1200" i="1" kern="1200" dirty="0" smtClean="0">
                <a:solidFill>
                  <a:schemeClr val="tx1"/>
                </a:solidFill>
                <a:latin typeface="+mn-lt"/>
                <a:ea typeface="+mn-ea"/>
                <a:cs typeface="+mn-cs"/>
              </a:rPr>
              <a:t>защищенном режиме</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сегменты</a:t>
            </a:r>
            <a:r>
              <a:rPr lang="ru-RU" sz="1200" kern="1200" dirty="0" smtClean="0">
                <a:solidFill>
                  <a:schemeClr val="tx1"/>
                </a:solidFill>
                <a:latin typeface="+mn-lt"/>
                <a:ea typeface="+mn-ea"/>
                <a:cs typeface="+mn-cs"/>
              </a:rPr>
              <a:t> могут начинаться с любого линейного адреса.</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sz="1200" b="1" i="0" kern="1200" dirty="0" smtClean="0">
                <a:solidFill>
                  <a:schemeClr val="tx1"/>
                </a:solidFill>
                <a:latin typeface="+mn-lt"/>
                <a:ea typeface="+mn-ea"/>
                <a:cs typeface="+mn-cs"/>
              </a:rPr>
              <a:t>TSS</a:t>
            </a:r>
            <a:r>
              <a:rPr lang="ru-RU" sz="1200" b="0" i="0" kern="1200" dirty="0" smtClean="0">
                <a:solidFill>
                  <a:schemeClr val="tx1"/>
                </a:solidFill>
                <a:latin typeface="+mn-lt"/>
                <a:ea typeface="+mn-ea"/>
                <a:cs typeface="+mn-cs"/>
              </a:rPr>
              <a:t> (</a:t>
            </a:r>
            <a:r>
              <a:rPr lang="ru-RU" sz="1200" b="0" i="0" u="none" strike="noStrike" kern="1200" dirty="0" smtClean="0">
                <a:solidFill>
                  <a:schemeClr val="tx1"/>
                </a:solidFill>
                <a:latin typeface="+mn-lt"/>
                <a:ea typeface="+mn-ea"/>
                <a:cs typeface="+mn-cs"/>
                <a:hlinkClick r:id="rId3" tooltip="Английский язык"/>
              </a:rPr>
              <a:t>англ.</a:t>
            </a:r>
            <a:r>
              <a:rPr lang="ru-RU" sz="1200" b="0" i="0"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Task</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State</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Segment</a:t>
            </a:r>
            <a:r>
              <a:rPr lang="ru-RU" sz="1200" b="0" i="0" kern="1200" dirty="0" smtClean="0">
                <a:solidFill>
                  <a:schemeClr val="tx1"/>
                </a:solidFill>
                <a:latin typeface="+mn-lt"/>
                <a:ea typeface="+mn-ea"/>
                <a:cs typeface="+mn-cs"/>
              </a:rPr>
              <a:t> — сегмент состояния задачи) — специальная структура в архитектуре </a:t>
            </a:r>
            <a:r>
              <a:rPr lang="ru-RU" sz="1200" b="0" i="0" u="none" strike="noStrike" kern="1200" dirty="0" smtClean="0">
                <a:solidFill>
                  <a:schemeClr val="tx1"/>
                </a:solidFill>
                <a:latin typeface="+mn-lt"/>
                <a:ea typeface="+mn-ea"/>
                <a:cs typeface="+mn-cs"/>
                <a:hlinkClick r:id="rId4" tooltip="X86"/>
              </a:rPr>
              <a:t>x86</a:t>
            </a:r>
            <a:r>
              <a:rPr lang="ru-RU" sz="1200" b="0" i="0" kern="1200" dirty="0" smtClean="0">
                <a:solidFill>
                  <a:schemeClr val="tx1"/>
                </a:solidFill>
                <a:latin typeface="+mn-lt"/>
                <a:ea typeface="+mn-ea"/>
                <a:cs typeface="+mn-cs"/>
              </a:rPr>
              <a:t>, содержащая информацию о задаче (</a:t>
            </a:r>
            <a:r>
              <a:rPr lang="ru-RU" sz="1200" b="0" i="0" u="none" strike="noStrike" kern="1200" dirty="0" smtClean="0">
                <a:solidFill>
                  <a:schemeClr val="tx1"/>
                </a:solidFill>
                <a:latin typeface="+mn-lt"/>
                <a:ea typeface="+mn-ea"/>
                <a:cs typeface="+mn-cs"/>
                <a:hlinkClick r:id="rId5" tooltip="Процесс (информатика)"/>
              </a:rPr>
              <a:t>процессе</a:t>
            </a:r>
            <a:r>
              <a:rPr lang="ru-RU" sz="1200" b="0" i="0" kern="1200" dirty="0" smtClean="0">
                <a:solidFill>
                  <a:schemeClr val="tx1"/>
                </a:solidFill>
                <a:latin typeface="+mn-lt"/>
                <a:ea typeface="+mn-ea"/>
                <a:cs typeface="+mn-cs"/>
              </a:rPr>
              <a:t>). Может использоваться </a:t>
            </a:r>
            <a:r>
              <a:rPr lang="ru-RU" sz="1200" b="0" i="0" u="none" strike="noStrike" kern="1200" dirty="0" smtClean="0">
                <a:solidFill>
                  <a:schemeClr val="tx1"/>
                </a:solidFill>
                <a:latin typeface="+mn-lt"/>
                <a:ea typeface="+mn-ea"/>
                <a:cs typeface="+mn-cs"/>
                <a:hlinkClick r:id="rId6" tooltip="Операционная система"/>
              </a:rPr>
              <a:t>ОС</a:t>
            </a:r>
            <a:r>
              <a:rPr lang="ru-RU" sz="1200" b="0" i="0" kern="1200" dirty="0" smtClean="0">
                <a:solidFill>
                  <a:schemeClr val="tx1"/>
                </a:solidFill>
                <a:latin typeface="+mn-lt"/>
                <a:ea typeface="+mn-ea"/>
                <a:cs typeface="+mn-cs"/>
              </a:rPr>
              <a:t> для диспетчеризации задач, но обычно (например в </a:t>
            </a:r>
            <a:r>
              <a:rPr lang="ru-RU" sz="1200" b="0" i="0" kern="1200" dirty="0" err="1" smtClean="0">
                <a:solidFill>
                  <a:schemeClr val="tx1"/>
                </a:solidFill>
                <a:latin typeface="+mn-lt"/>
                <a:ea typeface="+mn-ea"/>
                <a:cs typeface="+mn-cs"/>
              </a:rPr>
              <a:t>Linux</a:t>
            </a:r>
            <a:r>
              <a:rPr lang="ru-RU" sz="1200" b="0" i="0" u="none" strike="noStrike" kern="1200" baseline="30000" dirty="0" smtClean="0">
                <a:solidFill>
                  <a:schemeClr val="tx1"/>
                </a:solidFill>
                <a:latin typeface="+mn-lt"/>
                <a:ea typeface="+mn-ea"/>
                <a:cs typeface="+mn-cs"/>
                <a:hlinkClick r:id="rId7"/>
              </a:rPr>
              <a:t>[1]</a:t>
            </a:r>
            <a:r>
              <a:rPr lang="ru-RU" sz="1200" b="0" i="0" kern="1200" dirty="0" smtClean="0">
                <a:solidFill>
                  <a:schemeClr val="tx1"/>
                </a:solidFill>
                <a:latin typeface="+mn-lt"/>
                <a:ea typeface="+mn-ea"/>
                <a:cs typeface="+mn-cs"/>
              </a:rPr>
              <a:t>) применяется только для переключения на стек ядра при обработке прерываний и исключений. В TSS содержится информация о:</a:t>
            </a:r>
          </a:p>
          <a:p>
            <a:pPr>
              <a:buFont typeface="Arial" pitchFamily="34" charset="0"/>
              <a:buChar char="•"/>
            </a:pPr>
            <a:r>
              <a:rPr lang="ru-RU" sz="1200" b="0" i="0" kern="1200" dirty="0" smtClean="0">
                <a:solidFill>
                  <a:schemeClr val="tx1"/>
                </a:solidFill>
                <a:latin typeface="+mn-lt"/>
                <a:ea typeface="+mn-ea"/>
                <a:cs typeface="+mn-cs"/>
              </a:rPr>
              <a:t>Состоянии </a:t>
            </a:r>
            <a:r>
              <a:rPr lang="ru-RU" sz="1200" b="0" i="0" u="none" strike="noStrike" kern="1200" dirty="0" smtClean="0">
                <a:solidFill>
                  <a:schemeClr val="tx1"/>
                </a:solidFill>
                <a:latin typeface="+mn-lt"/>
                <a:ea typeface="+mn-ea"/>
                <a:cs typeface="+mn-cs"/>
                <a:hlinkClick r:id="rId8" tooltip="Регистр процессора"/>
              </a:rPr>
              <a:t>регистров процессора</a:t>
            </a:r>
            <a:r>
              <a:rPr lang="ru-RU" sz="1200" b="0" i="0" kern="1200" dirty="0" smtClean="0">
                <a:solidFill>
                  <a:schemeClr val="tx1"/>
                </a:solidFill>
                <a:latin typeface="+mn-lt"/>
                <a:ea typeface="+mn-ea"/>
                <a:cs typeface="+mn-cs"/>
              </a:rPr>
              <a:t>;</a:t>
            </a:r>
          </a:p>
          <a:p>
            <a:pPr>
              <a:buFont typeface="Arial" pitchFamily="34" charset="0"/>
              <a:buChar char="•"/>
            </a:pPr>
            <a:r>
              <a:rPr lang="ru-RU" sz="1200" b="0" i="0" kern="1200" dirty="0" smtClean="0">
                <a:solidFill>
                  <a:schemeClr val="tx1"/>
                </a:solidFill>
                <a:latin typeface="+mn-lt"/>
                <a:ea typeface="+mn-ea"/>
                <a:cs typeface="+mn-cs"/>
              </a:rPr>
              <a:t>Разрешениях на использование </a:t>
            </a:r>
            <a:r>
              <a:rPr lang="ru-RU" sz="1200" b="0" i="0" u="none" strike="noStrike" kern="1200" dirty="0" smtClean="0">
                <a:solidFill>
                  <a:schemeClr val="tx1"/>
                </a:solidFill>
                <a:latin typeface="+mn-lt"/>
                <a:ea typeface="+mn-ea"/>
                <a:cs typeface="+mn-cs"/>
                <a:hlinkClick r:id="rId9" tooltip="Порт ввода-вывода"/>
              </a:rPr>
              <a:t>портов ввода-вывода</a:t>
            </a:r>
            <a:r>
              <a:rPr lang="ru-RU" sz="1200" b="0" i="0" kern="1200" dirty="0" smtClean="0">
                <a:solidFill>
                  <a:schemeClr val="tx1"/>
                </a:solidFill>
                <a:latin typeface="+mn-lt"/>
                <a:ea typeface="+mn-ea"/>
                <a:cs typeface="+mn-cs"/>
              </a:rPr>
              <a:t>;</a:t>
            </a:r>
          </a:p>
          <a:p>
            <a:pPr>
              <a:buFont typeface="Arial" pitchFamily="34" charset="0"/>
              <a:buChar char="•"/>
            </a:pPr>
            <a:r>
              <a:rPr lang="ru-RU" sz="1200" b="0" i="0" kern="1200" dirty="0" smtClean="0">
                <a:solidFill>
                  <a:schemeClr val="tx1"/>
                </a:solidFill>
                <a:latin typeface="+mn-lt"/>
                <a:ea typeface="+mn-ea"/>
                <a:cs typeface="+mn-cs"/>
              </a:rPr>
              <a:t>Указатели на </a:t>
            </a:r>
            <a:r>
              <a:rPr lang="ru-RU" sz="1200" b="0" i="0" u="none" strike="noStrike" kern="1200" dirty="0" smtClean="0">
                <a:solidFill>
                  <a:schemeClr val="tx1"/>
                </a:solidFill>
                <a:latin typeface="+mn-lt"/>
                <a:ea typeface="+mn-ea"/>
                <a:cs typeface="+mn-cs"/>
                <a:hlinkClick r:id="rId10" tooltip="Стек вызовов"/>
              </a:rPr>
              <a:t>стек</a:t>
            </a:r>
            <a:r>
              <a:rPr lang="ru-RU" sz="1200" b="0" i="0" kern="1200" dirty="0" smtClean="0">
                <a:solidFill>
                  <a:schemeClr val="tx1"/>
                </a:solidFill>
                <a:latin typeface="+mn-lt"/>
                <a:ea typeface="+mn-ea"/>
                <a:cs typeface="+mn-cs"/>
              </a:rPr>
              <a:t> внутреннего уровня;</a:t>
            </a:r>
          </a:p>
          <a:p>
            <a:pPr>
              <a:buFont typeface="Arial" pitchFamily="34" charset="0"/>
              <a:buChar char="•"/>
            </a:pPr>
            <a:r>
              <a:rPr lang="ru-RU" sz="1200" b="0" i="0" kern="1200" dirty="0" smtClean="0">
                <a:solidFill>
                  <a:schemeClr val="tx1"/>
                </a:solidFill>
                <a:latin typeface="+mn-lt"/>
                <a:ea typeface="+mn-ea"/>
                <a:cs typeface="+mn-cs"/>
              </a:rPr>
              <a:t>Ссылка на предыдущую запись TSS (для задач диспетчеризации).</a:t>
            </a:r>
            <a:endParaRPr lang="en-US" sz="1200" b="0" i="0" kern="1200" dirty="0" smtClean="0">
              <a:solidFill>
                <a:schemeClr val="tx1"/>
              </a:solidFill>
              <a:latin typeface="+mn-lt"/>
              <a:ea typeface="+mn-ea"/>
              <a:cs typeface="+mn-cs"/>
            </a:endParaRPr>
          </a:p>
          <a:p>
            <a:pPr>
              <a:buFont typeface="Arial" pitchFamily="34" charset="0"/>
              <a:buChar char="•"/>
            </a:pPr>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Регистр задачи TR[</a:t>
            </a:r>
            <a:r>
              <a:rPr lang="ru-RU" sz="1200" b="0" i="0" u="none" strike="noStrike" kern="1200" dirty="0" smtClean="0">
                <a:solidFill>
                  <a:schemeClr val="tx1"/>
                </a:solidFill>
                <a:latin typeface="+mn-lt"/>
                <a:ea typeface="+mn-ea"/>
                <a:cs typeface="+mn-cs"/>
                <a:hlinkClick r:id="rId11" tooltip="Редактировать раздел «Регистр задачи TR»"/>
              </a:rPr>
              <a:t>править</a:t>
            </a:r>
            <a:r>
              <a:rPr lang="ru-RU" sz="1200" b="0" i="0" kern="1200" dirty="0" smtClean="0">
                <a:solidFill>
                  <a:schemeClr val="tx1"/>
                </a:solidFill>
                <a:latin typeface="+mn-lt"/>
                <a:ea typeface="+mn-ea"/>
                <a:cs typeface="+mn-cs"/>
              </a:rPr>
              <a:t> | </a:t>
            </a:r>
            <a:r>
              <a:rPr lang="ru-RU" sz="1200" b="0" i="0" u="none" strike="noStrike" kern="1200" dirty="0" err="1" smtClean="0">
                <a:solidFill>
                  <a:schemeClr val="tx1"/>
                </a:solidFill>
                <a:latin typeface="+mn-lt"/>
                <a:ea typeface="+mn-ea"/>
                <a:cs typeface="+mn-cs"/>
                <a:hlinkClick r:id="rId12" tooltip="Редактировать раздел «Регистр задачи TR»"/>
              </a:rPr>
              <a:t>править</a:t>
            </a:r>
            <a:r>
              <a:rPr lang="ru-RU" sz="1200" b="0" i="0" u="none" strike="noStrike" kern="1200" dirty="0" smtClean="0">
                <a:solidFill>
                  <a:schemeClr val="tx1"/>
                </a:solidFill>
                <a:latin typeface="+mn-lt"/>
                <a:ea typeface="+mn-ea"/>
                <a:cs typeface="+mn-cs"/>
                <a:hlinkClick r:id="rId12" tooltip="Редактировать раздел «Регистр задачи TR»"/>
              </a:rPr>
              <a:t> код</a:t>
            </a:r>
            <a:r>
              <a:rPr lang="ru-RU" sz="1200" b="0" i="0" kern="1200" dirty="0" smtClean="0">
                <a:solidFill>
                  <a:schemeClr val="tx1"/>
                </a:solidFill>
                <a:latin typeface="+mn-lt"/>
                <a:ea typeface="+mn-ea"/>
                <a:cs typeface="+mn-cs"/>
              </a:rPr>
              <a:t>]</a:t>
            </a:r>
          </a:p>
          <a:p>
            <a:r>
              <a:rPr lang="ru-RU" sz="1200" b="0" i="0" kern="1200" dirty="0" smtClean="0">
                <a:solidFill>
                  <a:schemeClr val="tx1"/>
                </a:solidFill>
                <a:latin typeface="+mn-lt"/>
                <a:ea typeface="+mn-ea"/>
                <a:cs typeface="+mn-cs"/>
              </a:rPr>
              <a:t>TR — 16-битный регистр, содержащий селектор сегмента для TSS. Может быть загружен через инструкцию LTR. Состоит из двух частей: одна из них видима и доступна программисту, а другая, не видимая часть, автоматически подгружается из дескриптора TSS.</a:t>
            </a:r>
          </a:p>
          <a:p>
            <a:pPr>
              <a:buFont typeface="Arial" pitchFamily="34" charset="0"/>
              <a:buNone/>
            </a:pPr>
            <a:endParaRPr lang="ru-RU" sz="1200" b="0" i="0" kern="1200" dirty="0" smtClean="0">
              <a:solidFill>
                <a:schemeClr val="tx1"/>
              </a:solidFill>
              <a:latin typeface="+mn-lt"/>
              <a:ea typeface="+mn-ea"/>
              <a:cs typeface="+mn-cs"/>
            </a:endParaRPr>
          </a:p>
          <a:p>
            <a:r>
              <a:rPr lang="ru-RU" sz="1400" dirty="0" smtClean="0"/>
              <a:t/>
            </a:r>
            <a:br>
              <a:rPr lang="ru-RU" sz="1400" dirty="0" smtClean="0"/>
            </a:br>
            <a:endParaRPr lang="ru-RU" sz="1400" dirty="0"/>
          </a:p>
        </p:txBody>
      </p:sp>
      <p:sp>
        <p:nvSpPr>
          <p:cNvPr id="4" name="Номер слайда 3"/>
          <p:cNvSpPr>
            <a:spLocks noGrp="1"/>
          </p:cNvSpPr>
          <p:nvPr>
            <p:ph type="sldNum" sz="quarter" idx="10"/>
          </p:nvPr>
        </p:nvSpPr>
        <p:spPr/>
        <p:txBody>
          <a:bodyPr/>
          <a:lstStyle/>
          <a:p>
            <a:fld id="{514A6856-DDD2-48F4-B632-F74E95F9715C}" type="slidenum">
              <a:rPr lang="ru-RU" smtClean="0"/>
              <a:pPr/>
              <a:t>57</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smtClean="0">
                <a:solidFill>
                  <a:schemeClr val="tx1"/>
                </a:solidFill>
                <a:latin typeface="+mn-lt"/>
                <a:ea typeface="+mn-ea"/>
                <a:cs typeface="+mn-cs"/>
              </a:rPr>
              <a:t>Все 32-разрядные процессоры, начиная с i386, имеют набор системных </a:t>
            </a:r>
            <a:r>
              <a:rPr lang="ru-RU" sz="1200" b="1" i="0" kern="1200" dirty="0" smtClean="0">
                <a:solidFill>
                  <a:schemeClr val="tx1"/>
                </a:solidFill>
                <a:latin typeface="+mn-lt"/>
                <a:ea typeface="+mn-ea"/>
                <a:cs typeface="+mn-cs"/>
              </a:rPr>
              <a:t>регистров</a:t>
            </a:r>
            <a:r>
              <a:rPr lang="ru-RU" sz="1200" b="0" i="0" kern="1200" dirty="0" smtClean="0">
                <a:solidFill>
                  <a:schemeClr val="tx1"/>
                </a:solidFill>
                <a:latin typeface="+mn-lt"/>
                <a:ea typeface="+mn-ea"/>
                <a:cs typeface="+mn-cs"/>
              </a:rPr>
              <a:t>, предназначенных для использования в защищённом режиме. Среди них есть</a:t>
            </a:r>
            <a:r>
              <a:rPr lang="ru-RU" sz="1200" b="1" i="0" kern="1200" dirty="0" smtClean="0">
                <a:solidFill>
                  <a:schemeClr val="tx1"/>
                </a:solidFill>
                <a:latin typeface="+mn-lt"/>
                <a:ea typeface="+mn-ea"/>
                <a:cs typeface="+mn-cs"/>
              </a:rPr>
              <a:t> </a:t>
            </a:r>
            <a:r>
              <a:rPr lang="ru-RU" sz="1200" b="1" i="0" u="none" strike="noStrike" kern="1200" dirty="0" smtClean="0">
                <a:solidFill>
                  <a:schemeClr val="tx1"/>
                </a:solidFill>
                <a:latin typeface="+mn-lt"/>
                <a:ea typeface="+mn-ea"/>
                <a:cs typeface="+mn-cs"/>
                <a:hlinkClick r:id="rId3"/>
              </a:rPr>
              <a:t>регистры управления</a:t>
            </a:r>
            <a:r>
              <a:rPr lang="ru-RU" sz="1200" b="1" i="0" kern="1200" dirty="0" smtClean="0">
                <a:solidFill>
                  <a:schemeClr val="tx1"/>
                </a:solidFill>
                <a:latin typeface="+mn-lt"/>
                <a:ea typeface="+mn-ea"/>
                <a:cs typeface="+mn-cs"/>
              </a:rPr>
              <a:t> </a:t>
            </a:r>
            <a:r>
              <a:rPr lang="ru-RU" sz="1200" b="0" i="0" kern="1200" dirty="0" smtClean="0">
                <a:solidFill>
                  <a:schemeClr val="tx1"/>
                </a:solidFill>
                <a:latin typeface="+mn-lt"/>
                <a:ea typeface="+mn-ea"/>
                <a:cs typeface="+mn-cs"/>
              </a:rPr>
              <a:t>(</a:t>
            </a:r>
            <a:r>
              <a:rPr lang="ru-RU" sz="1200" b="0" i="0" kern="1200" dirty="0" err="1" smtClean="0">
                <a:solidFill>
                  <a:schemeClr val="tx1"/>
                </a:solidFill>
                <a:latin typeface="+mn-lt"/>
                <a:ea typeface="+mn-ea"/>
                <a:cs typeface="+mn-cs"/>
              </a:rPr>
              <a:t>Control</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Registers</a:t>
            </a:r>
            <a:r>
              <a:rPr lang="ru-RU" sz="1200" b="0" i="0" kern="1200" dirty="0" smtClean="0">
                <a:solidFill>
                  <a:schemeClr val="tx1"/>
                </a:solidFill>
                <a:latin typeface="+mn-lt"/>
                <a:ea typeface="+mn-ea"/>
                <a:cs typeface="+mn-cs"/>
              </a:rPr>
              <a:t>) CR0, CR1, CR2, CR3 и CR4.</a:t>
            </a:r>
            <a:r>
              <a:rPr lang="ru-RU" dirty="0" smtClean="0"/>
              <a:t/>
            </a:r>
            <a:br>
              <a:rPr lang="ru-RU" dirty="0" smtClean="0"/>
            </a:br>
            <a:r>
              <a:rPr lang="ru-RU" sz="1200" b="0" i="0" kern="1200" dirty="0" smtClean="0">
                <a:solidFill>
                  <a:schemeClr val="tx1"/>
                </a:solidFill>
                <a:latin typeface="+mn-lt"/>
                <a:ea typeface="+mn-ea"/>
                <a:cs typeface="+mn-cs"/>
              </a:rPr>
              <a:t>Регистры управления, в основном, состоят из флагов. Назначение и использование каждого флага достаточно сложно и требует отдельного рассмотрения. Для начала мы рассмотрим только один бит PE регистра CR0, отвечающего за переход процессора в защищённый режим и обратно. Полный список с описаниями регистров </a:t>
            </a:r>
            <a:r>
              <a:rPr lang="ru-RU" sz="1200" b="0" i="0" kern="1200" dirty="0" err="1" smtClean="0">
                <a:solidFill>
                  <a:schemeClr val="tx1"/>
                </a:solidFill>
                <a:latin typeface="+mn-lt"/>
                <a:ea typeface="+mn-ea"/>
                <a:cs typeface="+mn-cs"/>
              </a:rPr>
              <a:t>CRi</a:t>
            </a:r>
            <a:r>
              <a:rPr lang="ru-RU" sz="1200" b="0" i="0" kern="1200" dirty="0" smtClean="0">
                <a:solidFill>
                  <a:schemeClr val="tx1"/>
                </a:solidFill>
                <a:latin typeface="+mn-lt"/>
                <a:ea typeface="+mn-ea"/>
                <a:cs typeface="+mn-cs"/>
              </a:rPr>
              <a:t> приводится в приложении "Регистры управления </a:t>
            </a:r>
            <a:r>
              <a:rPr lang="ru-RU" sz="1200" b="0" i="0" kern="1200" dirty="0" err="1" smtClean="0">
                <a:solidFill>
                  <a:schemeClr val="tx1"/>
                </a:solidFill>
                <a:latin typeface="+mn-lt"/>
                <a:ea typeface="+mn-ea"/>
                <a:cs typeface="+mn-cs"/>
              </a:rPr>
              <a:t>CRi</a:t>
            </a:r>
            <a:r>
              <a:rPr lang="ru-RU" sz="1200" b="0" i="0" kern="1200" dirty="0" smtClean="0">
                <a:solidFill>
                  <a:schemeClr val="tx1"/>
                </a:solidFill>
                <a:latin typeface="+mn-lt"/>
                <a:ea typeface="+mn-ea"/>
                <a:cs typeface="+mn-cs"/>
              </a:rPr>
              <a:t>".</a:t>
            </a:r>
            <a:r>
              <a:rPr lang="ru-RU" dirty="0" smtClean="0"/>
              <a:t/>
            </a:r>
            <a:br>
              <a:rPr lang="ru-RU" dirty="0" smtClean="0"/>
            </a:br>
            <a:r>
              <a:rPr lang="ru-RU" sz="1200" b="0" i="0" kern="1200" dirty="0" smtClean="0">
                <a:solidFill>
                  <a:schemeClr val="tx1"/>
                </a:solidFill>
                <a:latin typeface="+mn-lt"/>
                <a:ea typeface="+mn-ea"/>
                <a:cs typeface="+mn-cs"/>
              </a:rPr>
              <a:t>Регистры управления предназначены для считывания и записи информации. Они имеют размер в 32 бита и оперировать ими можно только целиком - считали значение целого регистра, изменили нужные биты и записали обратно. </a:t>
            </a:r>
            <a:r>
              <a:rPr lang="ru-RU" sz="1200" b="0" i="0" kern="1200" smtClean="0">
                <a:solidFill>
                  <a:schemeClr val="tx1"/>
                </a:solidFill>
                <a:latin typeface="+mn-lt"/>
                <a:ea typeface="+mn-ea"/>
                <a:cs typeface="+mn-cs"/>
              </a:rPr>
              <a:t>Единственная команда, которой позволен доступ к этим регистрам - это MOV, в качестве операнда которой используется 32-разрядный регистр общего назначения.</a:t>
            </a:r>
            <a:endParaRPr lang="ru-RU"/>
          </a:p>
        </p:txBody>
      </p:sp>
      <p:sp>
        <p:nvSpPr>
          <p:cNvPr id="4" name="Номер слайда 3"/>
          <p:cNvSpPr>
            <a:spLocks noGrp="1"/>
          </p:cNvSpPr>
          <p:nvPr>
            <p:ph type="sldNum" sz="quarter" idx="10"/>
          </p:nvPr>
        </p:nvSpPr>
        <p:spPr/>
        <p:txBody>
          <a:bodyPr/>
          <a:lstStyle/>
          <a:p>
            <a:fld id="{2A46B782-D38D-42B4-B6C2-EC74838927D3}" type="slidenum">
              <a:rPr lang="ru-RU" smtClean="0"/>
              <a:pPr/>
              <a:t>59</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Stos</a:t>
            </a:r>
            <a:r>
              <a:rPr lang="en-US" dirty="0" smtClean="0"/>
              <a:t> – </a:t>
            </a:r>
            <a:r>
              <a:rPr lang="ru-RU" dirty="0" smtClean="0"/>
              <a:t>сохранение в цепочке памяти слова из</a:t>
            </a:r>
            <a:r>
              <a:rPr lang="ru-RU" baseline="0" dirty="0" smtClean="0"/>
              <a:t> </a:t>
            </a:r>
            <a:r>
              <a:rPr lang="ru-RU" baseline="0" dirty="0" err="1" smtClean="0"/>
              <a:t>акумулятора</a:t>
            </a:r>
            <a:endParaRPr lang="en-US" baseline="0" dirty="0" smtClean="0"/>
          </a:p>
          <a:p>
            <a:r>
              <a:rPr lang="en-US" baseline="0" dirty="0" err="1" smtClean="0"/>
              <a:t>Lods</a:t>
            </a:r>
            <a:r>
              <a:rPr lang="en-US" baseline="0" dirty="0" smtClean="0"/>
              <a:t> – </a:t>
            </a:r>
            <a:r>
              <a:rPr lang="ru-RU" baseline="0" dirty="0" smtClean="0"/>
              <a:t>чтение</a:t>
            </a:r>
            <a:r>
              <a:rPr lang="en-US" baseline="0" dirty="0" smtClean="0"/>
              <a:t> </a:t>
            </a:r>
            <a:r>
              <a:rPr lang="ru-RU" baseline="0" dirty="0" smtClean="0"/>
              <a:t>из памяти в </a:t>
            </a:r>
            <a:r>
              <a:rPr lang="ru-RU" baseline="0" dirty="0" err="1" smtClean="0"/>
              <a:t>акумукятор</a:t>
            </a:r>
            <a:r>
              <a:rPr lang="ru-RU" baseline="0" dirty="0" smtClean="0"/>
              <a:t> </a:t>
            </a:r>
            <a:endParaRPr lang="en-US" baseline="0" dirty="0" smtClean="0"/>
          </a:p>
          <a:p>
            <a:endParaRPr lang="en-US" baseline="0" dirty="0" smtClean="0"/>
          </a:p>
          <a:p>
            <a:r>
              <a:rPr lang="ru-RU" sz="1200" b="1" i="0" kern="1200" dirty="0" smtClean="0">
                <a:solidFill>
                  <a:schemeClr val="tx1"/>
                </a:solidFill>
                <a:latin typeface="+mn-lt"/>
                <a:ea typeface="+mn-ea"/>
                <a:cs typeface="+mn-cs"/>
              </a:rPr>
              <a:t>CLC</a:t>
            </a:r>
            <a:r>
              <a:rPr lang="ru-RU" sz="1200" b="0" i="0" kern="1200" dirty="0" smtClean="0">
                <a:solidFill>
                  <a:schemeClr val="tx1"/>
                </a:solidFill>
                <a:latin typeface="+mn-lt"/>
                <a:ea typeface="+mn-ea"/>
                <a:cs typeface="+mn-cs"/>
              </a:rPr>
              <a:t> в Ассемблере - это команда сброса флага CF,</a:t>
            </a:r>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SLDT сохраняет содержимое регистра локальной таблицы дескрипторов LDTR в регистре общего назначения или ячейке памяти</a:t>
            </a:r>
            <a:endParaRPr lang="ru-RU" baseline="0" dirty="0" smtClean="0"/>
          </a:p>
          <a:p>
            <a:endParaRPr lang="ru-RU" baseline="0" dirty="0" smtClean="0"/>
          </a:p>
          <a:p>
            <a:r>
              <a:rPr lang="en-US" dirty="0" err="1" smtClean="0"/>
              <a:t>Cbw</a:t>
            </a:r>
            <a:r>
              <a:rPr lang="en-US" dirty="0" smtClean="0"/>
              <a:t> - </a:t>
            </a:r>
            <a:r>
              <a:rPr lang="en-US" baseline="0" dirty="0" smtClean="0"/>
              <a:t> convert byte to word</a:t>
            </a:r>
          </a:p>
          <a:p>
            <a:r>
              <a:rPr lang="en-US" baseline="0" dirty="0" err="1" smtClean="0"/>
              <a:t>Cwde</a:t>
            </a:r>
            <a:r>
              <a:rPr lang="en-US" baseline="0" dirty="0" smtClean="0"/>
              <a:t> - </a:t>
            </a:r>
            <a:r>
              <a:rPr lang="ru-RU" sz="1200" b="0" i="0" kern="1200" dirty="0" smtClean="0">
                <a:solidFill>
                  <a:schemeClr val="tx1"/>
                </a:solidFill>
                <a:latin typeface="+mn-lt"/>
                <a:ea typeface="+mn-ea"/>
                <a:cs typeface="+mn-cs"/>
              </a:rPr>
              <a:t>Преобразовать слово в двойное слово</a:t>
            </a:r>
          </a:p>
          <a:p>
            <a:r>
              <a:rPr lang="ru-RU" sz="1200" b="0" i="0" kern="1200" dirty="0" smtClean="0">
                <a:solidFill>
                  <a:schemeClr val="tx1"/>
                </a:solidFill>
                <a:latin typeface="+mn-lt"/>
                <a:ea typeface="+mn-ea"/>
                <a:cs typeface="+mn-cs"/>
              </a:rPr>
              <a:t>Команда </a:t>
            </a:r>
            <a:r>
              <a:rPr lang="ru-RU" sz="1200" b="0" i="0" u="sng" kern="1200" dirty="0" smtClean="0">
                <a:solidFill>
                  <a:schemeClr val="tx1"/>
                </a:solidFill>
                <a:latin typeface="+mn-lt"/>
                <a:ea typeface="+mn-ea"/>
                <a:cs typeface="+mn-cs"/>
                <a:hlinkClick r:id="rId3" tooltip="CBW - Преобразовать байт в слово"/>
              </a:rPr>
              <a:t>CBW</a:t>
            </a:r>
            <a:r>
              <a:rPr lang="ru-RU" sz="1200" b="0" i="0" kern="1200" dirty="0" smtClean="0">
                <a:solidFill>
                  <a:schemeClr val="tx1"/>
                </a:solidFill>
                <a:latin typeface="+mn-lt"/>
                <a:ea typeface="+mn-ea"/>
                <a:cs typeface="+mn-cs"/>
              </a:rPr>
              <a:t> преобразует знаковый байт из регистра AL в знаковое слово в регистре AX путем расширения наиболее значащего бита регистра AL (знаковый бит) во все биты регистра AH.</a:t>
            </a:r>
          </a:p>
          <a:p>
            <a:r>
              <a:rPr lang="ru-RU" sz="1200" b="0" i="0" kern="1200" dirty="0" smtClean="0">
                <a:solidFill>
                  <a:schemeClr val="tx1"/>
                </a:solidFill>
                <a:latin typeface="+mn-lt"/>
                <a:ea typeface="+mn-ea"/>
                <a:cs typeface="+mn-cs"/>
              </a:rPr>
              <a:t>Команда CWDE преобразует знаковое слово в регистре AX в знаковое двойное слово в регистре EAX путем расширения наиболее значащего бита регистра AX (знаковый бит) в два наиболее значащих байта регистра EAX.</a:t>
            </a:r>
          </a:p>
          <a:p>
            <a:r>
              <a:rPr lang="ru-RU" sz="1200" b="0" i="0" kern="1200" dirty="0" smtClean="0">
                <a:solidFill>
                  <a:schemeClr val="tx1"/>
                </a:solidFill>
                <a:latin typeface="+mn-lt"/>
                <a:ea typeface="+mn-ea"/>
                <a:cs typeface="+mn-cs"/>
              </a:rPr>
              <a:t>И </a:t>
            </a:r>
            <a:r>
              <a:rPr lang="ru-RU" sz="1200" b="0" i="0" u="sng" kern="1200" dirty="0" smtClean="0">
                <a:solidFill>
                  <a:schemeClr val="tx1"/>
                </a:solidFill>
                <a:latin typeface="+mn-lt"/>
                <a:ea typeface="+mn-ea"/>
                <a:cs typeface="+mn-cs"/>
                <a:hlinkClick r:id="rId3" tooltip="CBW - Преобразовать байт в слово"/>
              </a:rPr>
              <a:t>CBW</a:t>
            </a:r>
            <a:r>
              <a:rPr lang="ru-RU" sz="1200" b="0" i="0" kern="1200" dirty="0" smtClean="0">
                <a:solidFill>
                  <a:schemeClr val="tx1"/>
                </a:solidFill>
                <a:latin typeface="+mn-lt"/>
                <a:ea typeface="+mn-ea"/>
                <a:cs typeface="+mn-cs"/>
              </a:rPr>
              <a:t> и CWDE используют один и тот же код операции. Выполняемая команда зависит от </a:t>
            </a:r>
            <a:r>
              <a:rPr lang="ru-RU" sz="1200" b="0" i="0" u="sng" kern="1200" dirty="0" smtClean="0">
                <a:solidFill>
                  <a:schemeClr val="tx1"/>
                </a:solidFill>
                <a:latin typeface="+mn-lt"/>
                <a:ea typeface="+mn-ea"/>
                <a:cs typeface="+mn-cs"/>
                <a:hlinkClick r:id="rId4" tooltip="Атрибуты (признаки) размера операнда и размера адреса"/>
              </a:rPr>
              <a:t>атрибута размера операнда</a:t>
            </a:r>
            <a:r>
              <a:rPr lang="ru-RU" sz="1200" b="0" i="0" kern="1200" dirty="0" smtClean="0">
                <a:solidFill>
                  <a:schemeClr val="tx1"/>
                </a:solidFill>
                <a:latin typeface="+mn-lt"/>
                <a:ea typeface="+mn-ea"/>
                <a:cs typeface="+mn-cs"/>
              </a:rPr>
              <a:t>. Для 16-битного атрибута применяется </a:t>
            </a:r>
            <a:r>
              <a:rPr lang="ru-RU" sz="1200" b="0" i="0" u="sng" kern="1200" dirty="0" smtClean="0">
                <a:solidFill>
                  <a:schemeClr val="tx1"/>
                </a:solidFill>
                <a:latin typeface="+mn-lt"/>
                <a:ea typeface="+mn-ea"/>
                <a:cs typeface="+mn-cs"/>
                <a:hlinkClick r:id="rId3" tooltip="CBW - Преобразовать байт в слово"/>
              </a:rPr>
              <a:t>CBW</a:t>
            </a:r>
            <a:r>
              <a:rPr lang="ru-RU" sz="1200" b="0" i="0" kern="1200" dirty="0" smtClean="0">
                <a:solidFill>
                  <a:schemeClr val="tx1"/>
                </a:solidFill>
                <a:latin typeface="+mn-lt"/>
                <a:ea typeface="+mn-ea"/>
                <a:cs typeface="+mn-cs"/>
              </a:rPr>
              <a:t>, для 32-битного — CWDE.</a:t>
            </a:r>
            <a:endParaRPr lang="ru-RU" dirty="0"/>
          </a:p>
        </p:txBody>
      </p:sp>
      <p:sp>
        <p:nvSpPr>
          <p:cNvPr id="4" name="Номер слайда 3"/>
          <p:cNvSpPr>
            <a:spLocks noGrp="1"/>
          </p:cNvSpPr>
          <p:nvPr>
            <p:ph type="sldNum" sz="quarter" idx="10"/>
          </p:nvPr>
        </p:nvSpPr>
        <p:spPr/>
        <p:txBody>
          <a:bodyPr/>
          <a:lstStyle/>
          <a:p>
            <a:fld id="{1DB81AE8-72D1-4E56-A762-754AC46BD998}" type="slidenum">
              <a:rPr lang="ru-RU" smtClean="0"/>
              <a:pPr/>
              <a:t>13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smtClean="0">
                <a:solidFill>
                  <a:schemeClr val="tx1"/>
                </a:solidFill>
                <a:latin typeface="+mn-lt"/>
                <a:ea typeface="+mn-ea"/>
                <a:cs typeface="+mn-cs"/>
              </a:rPr>
              <a:t>Команда TEST вычисляет поразрядное логическое "И" своих двух операндов. Каждый бит результата равен 1, если соответствующие биты операндов равны 1, иначе каждый бит равен 0. Результат нигде не запоминается, только соответствующим образом выставляются флаги SF, ZF и PF.</a:t>
            </a:r>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16</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SHLD </a:t>
            </a:r>
            <a:r>
              <a:rPr lang="ru-RU" sz="1200" i="1" kern="1200" dirty="0" err="1" smtClean="0">
                <a:solidFill>
                  <a:schemeClr val="tx1"/>
                </a:solidFill>
                <a:latin typeface="+mn-lt"/>
                <a:ea typeface="+mn-ea"/>
                <a:cs typeface="+mn-cs"/>
              </a:rPr>
              <a:t>r</a:t>
            </a:r>
            <a:r>
              <a:rPr lang="ru-RU" sz="1200" i="1" kern="1200" dirty="0" smtClean="0">
                <a:solidFill>
                  <a:schemeClr val="tx1"/>
                </a:solidFill>
                <a:latin typeface="+mn-lt"/>
                <a:ea typeface="+mn-ea"/>
                <a:cs typeface="+mn-cs"/>
              </a:rPr>
              <a:t>/m16, r16, imm8</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Сдвинуть </a:t>
            </a:r>
            <a:r>
              <a:rPr lang="ru-RU" sz="1200" i="1" kern="1200" dirty="0" err="1" smtClean="0">
                <a:solidFill>
                  <a:schemeClr val="tx1"/>
                </a:solidFill>
                <a:latin typeface="+mn-lt"/>
                <a:ea typeface="+mn-ea"/>
                <a:cs typeface="+mn-cs"/>
              </a:rPr>
              <a:t>r</a:t>
            </a:r>
            <a:r>
              <a:rPr lang="ru-RU" sz="1200" i="1" kern="1200" dirty="0" smtClean="0">
                <a:solidFill>
                  <a:schemeClr val="tx1"/>
                </a:solidFill>
                <a:latin typeface="+mn-lt"/>
                <a:ea typeface="+mn-ea"/>
                <a:cs typeface="+mn-cs"/>
              </a:rPr>
              <a:t>/m16</a:t>
            </a:r>
            <a:r>
              <a:rPr lang="ru-RU" sz="1200" kern="1200" dirty="0" smtClean="0">
                <a:solidFill>
                  <a:schemeClr val="tx1"/>
                </a:solidFill>
                <a:latin typeface="+mn-lt"/>
                <a:ea typeface="+mn-ea"/>
                <a:cs typeface="+mn-cs"/>
              </a:rPr>
              <a:t> влево на </a:t>
            </a:r>
            <a:r>
              <a:rPr lang="ru-RU" sz="1200" i="1" kern="1200" dirty="0" smtClean="0">
                <a:solidFill>
                  <a:schemeClr val="tx1"/>
                </a:solidFill>
                <a:latin typeface="+mn-lt"/>
                <a:ea typeface="+mn-ea"/>
                <a:cs typeface="+mn-cs"/>
              </a:rPr>
              <a:t>imm8</a:t>
            </a:r>
            <a:r>
              <a:rPr lang="ru-RU" sz="1200" kern="1200" dirty="0" smtClean="0">
                <a:solidFill>
                  <a:schemeClr val="tx1"/>
                </a:solidFill>
                <a:latin typeface="+mn-lt"/>
                <a:ea typeface="+mn-ea"/>
                <a:cs typeface="+mn-cs"/>
              </a:rPr>
              <a:t> бит, заполнив сдвинутые биты битами из </a:t>
            </a:r>
            <a:r>
              <a:rPr lang="ru-RU" sz="1200" i="1" kern="1200" dirty="0" smtClean="0">
                <a:solidFill>
                  <a:schemeClr val="tx1"/>
                </a:solidFill>
                <a:latin typeface="+mn-lt"/>
                <a:ea typeface="+mn-ea"/>
                <a:cs typeface="+mn-cs"/>
              </a:rPr>
              <a:t>r16</a:t>
            </a:r>
          </a:p>
          <a:p>
            <a:r>
              <a:rPr lang="ru-RU" sz="1200" b="0" i="0" kern="1200" dirty="0" smtClean="0">
                <a:solidFill>
                  <a:schemeClr val="tx1"/>
                </a:solidFill>
                <a:latin typeface="+mn-lt"/>
                <a:ea typeface="+mn-ea"/>
                <a:cs typeface="+mn-cs"/>
              </a:rPr>
              <a:t>Команда SHLD сдвигает первый операнд, задаваемый полем </a:t>
            </a:r>
            <a:r>
              <a:rPr lang="ru-RU" sz="1200" b="0" i="0" kern="1200" dirty="0" err="1" smtClean="0">
                <a:solidFill>
                  <a:schemeClr val="tx1"/>
                </a:solidFill>
                <a:latin typeface="+mn-lt"/>
                <a:ea typeface="+mn-ea"/>
                <a:cs typeface="+mn-cs"/>
              </a:rPr>
              <a:t>r</a:t>
            </a:r>
            <a:r>
              <a:rPr lang="ru-RU" sz="1200" b="0" i="0" kern="1200" dirty="0" smtClean="0">
                <a:solidFill>
                  <a:schemeClr val="tx1"/>
                </a:solidFill>
                <a:latin typeface="+mn-lt"/>
                <a:ea typeface="+mn-ea"/>
                <a:cs typeface="+mn-cs"/>
              </a:rPr>
              <a:t>/</a:t>
            </a:r>
            <a:r>
              <a:rPr lang="ru-RU" sz="1200" b="0" i="0" kern="1200" dirty="0" err="1" smtClean="0">
                <a:solidFill>
                  <a:schemeClr val="tx1"/>
                </a:solidFill>
                <a:latin typeface="+mn-lt"/>
                <a:ea typeface="+mn-ea"/>
                <a:cs typeface="+mn-cs"/>
              </a:rPr>
              <a:t>m</a:t>
            </a:r>
            <a:r>
              <a:rPr lang="ru-RU" sz="1200" b="0" i="0" kern="1200" dirty="0" smtClean="0">
                <a:solidFill>
                  <a:schemeClr val="tx1"/>
                </a:solidFill>
                <a:latin typeface="+mn-lt"/>
                <a:ea typeface="+mn-ea"/>
                <a:cs typeface="+mn-cs"/>
              </a:rPr>
              <a:t>, влево на столько бит, на сколько указывает третий операнд-счетчик. Второй операнд (регистр общего назначения) содержит биты, которые при выполнении операции вдвигаются справа в значение первого операнда. Результат сохраняется обратно в первый операнд, а второй операнд-регистр остается неизменным.</a:t>
            </a:r>
            <a:endParaRPr lang="ru-RU" sz="1200" kern="120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18</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Пример</a:t>
            </a:r>
            <a:r>
              <a:rPr lang="ru-RU" baseline="0" dirty="0" smtClean="0"/>
              <a:t> работы со строками</a:t>
            </a:r>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22</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smtClean="0">
                <a:solidFill>
                  <a:schemeClr val="tx1"/>
                </a:solidFill>
                <a:latin typeface="+mn-lt"/>
                <a:ea typeface="+mn-ea"/>
                <a:cs typeface="+mn-cs"/>
              </a:rPr>
              <a:t>Условные переходы м б только внутрисегментными и</a:t>
            </a:r>
            <a:r>
              <a:rPr lang="ru-RU" sz="1200" b="0" i="0" kern="1200" baseline="0" dirty="0" smtClean="0">
                <a:solidFill>
                  <a:schemeClr val="tx1"/>
                </a:solidFill>
                <a:latin typeface="+mn-lt"/>
                <a:ea typeface="+mn-ea"/>
                <a:cs typeface="+mn-cs"/>
              </a:rPr>
              <a:t> прямыми.</a:t>
            </a:r>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Когда цель условного перехода находится в другом сегменте, прямое программирование условных дальних переходов не возможно — необходимо использовать противоположную форму команды перехода (например, вместо команды </a:t>
            </a:r>
            <a:r>
              <a:rPr lang="ru-RU" sz="1200" b="1" i="0" kern="1200" dirty="0" smtClean="0">
                <a:solidFill>
                  <a:schemeClr val="tx1"/>
                </a:solidFill>
                <a:latin typeface="+mn-lt"/>
                <a:ea typeface="+mn-ea"/>
                <a:cs typeface="+mn-cs"/>
              </a:rPr>
              <a:t>JE</a:t>
            </a:r>
            <a:r>
              <a:rPr lang="ru-RU" sz="1200" b="0" i="0" kern="1200" dirty="0" smtClean="0">
                <a:solidFill>
                  <a:schemeClr val="tx1"/>
                </a:solidFill>
                <a:latin typeface="+mn-lt"/>
                <a:ea typeface="+mn-ea"/>
                <a:cs typeface="+mn-cs"/>
              </a:rPr>
              <a:t> — команду </a:t>
            </a:r>
            <a:r>
              <a:rPr lang="ru-RU" sz="1200" b="1" i="0" kern="1200" dirty="0" smtClean="0">
                <a:solidFill>
                  <a:schemeClr val="tx1"/>
                </a:solidFill>
                <a:latin typeface="+mn-lt"/>
                <a:ea typeface="+mn-ea"/>
                <a:cs typeface="+mn-cs"/>
              </a:rPr>
              <a:t>JNE</a:t>
            </a:r>
            <a:r>
              <a:rPr lang="ru-RU" sz="1200" b="0" i="0" kern="1200" dirty="0" smtClean="0">
                <a:solidFill>
                  <a:schemeClr val="tx1"/>
                </a:solidFill>
                <a:latin typeface="+mn-lt"/>
                <a:ea typeface="+mn-ea"/>
                <a:cs typeface="+mn-cs"/>
              </a:rPr>
              <a:t>) и далее команду </a:t>
            </a:r>
            <a:r>
              <a:rPr lang="ru-RU" sz="1200" b="0" i="0" u="sng" kern="1200" dirty="0" smtClean="0">
                <a:solidFill>
                  <a:schemeClr val="tx1"/>
                </a:solidFill>
                <a:latin typeface="+mn-lt"/>
                <a:ea typeface="+mn-ea"/>
                <a:cs typeface="+mn-cs"/>
                <a:hlinkClick r:id="rId3" tooltip="JMP - Переход"/>
              </a:rPr>
              <a:t>безусловного дальнего перехода</a:t>
            </a:r>
            <a:r>
              <a:rPr lang="ru-RU" sz="1200" b="0" i="0" kern="1200" dirty="0" smtClean="0">
                <a:solidFill>
                  <a:schemeClr val="tx1"/>
                </a:solidFill>
                <a:latin typeface="+mn-lt"/>
                <a:ea typeface="+mn-ea"/>
                <a:cs typeface="+mn-cs"/>
              </a:rPr>
              <a:t> в другой сегмент. </a:t>
            </a:r>
          </a:p>
          <a:p>
            <a:r>
              <a:rPr lang="ru-RU" sz="1200" kern="1200" baseline="0" dirty="0" smtClean="0">
                <a:solidFill>
                  <a:schemeClr val="tx1"/>
                </a:solidFill>
                <a:latin typeface="+mn-lt"/>
                <a:ea typeface="+mn-ea"/>
                <a:cs typeface="+mn-cs"/>
              </a:rPr>
              <a:t>Если описание метки (метка </a:t>
            </a:r>
            <a:r>
              <a:rPr lang="ru-RU" sz="1200" kern="1200" baseline="0" dirty="0" err="1" smtClean="0">
                <a:solidFill>
                  <a:schemeClr val="tx1"/>
                </a:solidFill>
                <a:latin typeface="+mn-lt"/>
                <a:ea typeface="+mn-ea"/>
                <a:cs typeface="+mn-cs"/>
              </a:rPr>
              <a:t>ml</a:t>
            </a:r>
            <a:r>
              <a:rPr lang="ru-RU" sz="1200" kern="1200" baseline="0" dirty="0" smtClean="0">
                <a:solidFill>
                  <a:schemeClr val="tx1"/>
                </a:solidFill>
                <a:latin typeface="+mn-lt"/>
                <a:ea typeface="+mn-ea"/>
                <a:cs typeface="+mn-cs"/>
              </a:rPr>
              <a:t>) встречается в исходном тексте программы раньше, чем соответствующая ей команда перехода, то задание модификатора необязательно, так как транслятор все знает о данной метке и сам формирует нужную пятибайтовую форму команды безусловного перехода. В случае, когда команда перехода встречается до описания соответствующей метки,</a:t>
            </a:r>
          </a:p>
          <a:p>
            <a:r>
              <a:rPr lang="ru-RU" sz="1200" kern="1200" baseline="0" dirty="0" smtClean="0">
                <a:solidFill>
                  <a:schemeClr val="tx1"/>
                </a:solidFill>
                <a:latin typeface="+mn-lt"/>
                <a:ea typeface="+mn-ea"/>
                <a:cs typeface="+mn-cs"/>
              </a:rPr>
              <a:t>транслятор не имеет еще никакой информации о метке, и модификатор FAR PTR в команде JMP опускать нельзя, так как транслятор не знает, какую форму команды формировать — трехбайтную или пятибайтную. Без специального указания модификатора транслятор будет формировать трехбайтную команду внутрисегментного перехода.</a:t>
            </a:r>
          </a:p>
          <a:p>
            <a:r>
              <a:rPr lang="ru-RU" sz="1200" b="0" i="0" kern="1200" dirty="0" smtClean="0">
                <a:solidFill>
                  <a:schemeClr val="tx1"/>
                </a:solidFill>
                <a:latin typeface="+mn-lt"/>
                <a:ea typeface="+mn-ea"/>
                <a:cs typeface="+mn-cs"/>
              </a:rPr>
              <a:t>«Длина» ближнего перехода (</a:t>
            </a:r>
            <a:r>
              <a:rPr lang="ru-RU" sz="1200" b="0" i="0" kern="1200" dirty="0" err="1" smtClean="0">
                <a:solidFill>
                  <a:schemeClr val="tx1"/>
                </a:solidFill>
                <a:latin typeface="+mn-lt"/>
                <a:ea typeface="+mn-ea"/>
                <a:cs typeface="+mn-cs"/>
              </a:rPr>
              <a:t>near</a:t>
            </a:r>
            <a:r>
              <a:rPr lang="ru-RU" sz="1200" b="0" i="0" kern="1200" dirty="0" smtClean="0">
                <a:solidFill>
                  <a:schemeClr val="tx1"/>
                </a:solidFill>
                <a:latin typeface="+mn-lt"/>
                <a:ea typeface="+mn-ea"/>
                <a:cs typeface="+mn-cs"/>
              </a:rPr>
              <a:t>) зависит только от режима процессора. В реальном режиме меняется только значение IP, поэтому мы можем «путешествовать» только в пределах одного сегмента (то есть в пределах 64 Кб);</a:t>
            </a:r>
          </a:p>
          <a:p>
            <a:r>
              <a:rPr lang="ru-RU" sz="1200" b="0" i="0" kern="1200" smtClean="0">
                <a:solidFill>
                  <a:schemeClr val="tx1"/>
                </a:solidFill>
                <a:latin typeface="+mn-lt"/>
                <a:ea typeface="+mn-ea"/>
                <a:cs typeface="+mn-cs"/>
              </a:rPr>
              <a:t> в защищенном </a:t>
            </a:r>
            <a:r>
              <a:rPr lang="ru-RU" sz="1200" b="0" i="0" kern="1200" dirty="0" smtClean="0">
                <a:solidFill>
                  <a:schemeClr val="tx1"/>
                </a:solidFill>
                <a:latin typeface="+mn-lt"/>
                <a:ea typeface="+mn-ea"/>
                <a:cs typeface="+mn-cs"/>
              </a:rPr>
              <a:t>режиме используется EIP, поэтому целевой адрес </a:t>
            </a:r>
            <a:r>
              <a:rPr lang="ru-RU" sz="1200" b="0" i="0" kern="1200" smtClean="0">
                <a:solidFill>
                  <a:schemeClr val="tx1"/>
                </a:solidFill>
                <a:latin typeface="+mn-lt"/>
                <a:ea typeface="+mn-ea"/>
                <a:cs typeface="+mn-cs"/>
              </a:rPr>
              <a:t>может быть где </a:t>
            </a:r>
            <a:r>
              <a:rPr lang="ru-RU" sz="1200" b="0" i="0" kern="1200" dirty="0" smtClean="0">
                <a:solidFill>
                  <a:schemeClr val="tx1"/>
                </a:solidFill>
                <a:latin typeface="+mn-lt"/>
                <a:ea typeface="+mn-ea"/>
                <a:cs typeface="+mn-cs"/>
              </a:rPr>
              <a:t>угодно в пределах 4 Гб адресного пространства.</a:t>
            </a:r>
            <a:r>
              <a:rPr lang="ru-RU" dirty="0" smtClean="0"/>
              <a:t> </a:t>
            </a:r>
            <a:br>
              <a:rPr lang="ru-RU" dirty="0" smtClean="0"/>
            </a:br>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25</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1" i="1" kern="1200" dirty="0" smtClean="0">
                <a:solidFill>
                  <a:schemeClr val="tx1"/>
                </a:solidFill>
                <a:latin typeface="+mn-lt"/>
                <a:ea typeface="+mn-ea"/>
                <a:cs typeface="+mn-cs"/>
              </a:rPr>
              <a:t>Объединение</a:t>
            </a:r>
            <a:r>
              <a:rPr lang="ru-RU" sz="1200" b="0" i="0" kern="1200" dirty="0" smtClean="0">
                <a:solidFill>
                  <a:schemeClr val="tx1"/>
                </a:solidFill>
                <a:latin typeface="+mn-lt"/>
                <a:ea typeface="+mn-ea"/>
                <a:cs typeface="+mn-cs"/>
              </a:rPr>
              <a:t> — тип дан</a:t>
            </a:r>
          </a:p>
          <a:p>
            <a:r>
              <a:rPr lang="ru-RU" sz="1200" b="0" i="0" kern="1200" dirty="0" smtClean="0">
                <a:solidFill>
                  <a:schemeClr val="tx1"/>
                </a:solidFill>
                <a:latin typeface="+mn-lt"/>
                <a:ea typeface="+mn-ea"/>
                <a:cs typeface="+mn-cs"/>
              </a:rPr>
              <a:t>Отличие объединений от структур состоит, в частности, в том, что при определении переменной типа объединения память выделяется в соответствии с размером максимального элемента.</a:t>
            </a:r>
          </a:p>
          <a:p>
            <a:r>
              <a:rPr lang="ru-RU" sz="1200" b="0" i="0" kern="1200" dirty="0" smtClean="0">
                <a:solidFill>
                  <a:schemeClr val="tx1"/>
                </a:solidFill>
                <a:latin typeface="+mn-lt"/>
                <a:ea typeface="+mn-ea"/>
                <a:cs typeface="+mn-cs"/>
              </a:rPr>
              <a:t>Обращение к элементам объединения происходит по их именам, но при этом нужно, конечно, помнить о том, что все поля в объединении накладываются друг на друга.</a:t>
            </a:r>
          </a:p>
          <a:p>
            <a:r>
              <a:rPr lang="ru-RU" sz="1200" b="0" i="0" kern="1200" dirty="0" smtClean="0">
                <a:solidFill>
                  <a:schemeClr val="tx1"/>
                </a:solidFill>
                <a:latin typeface="+mn-lt"/>
                <a:ea typeface="+mn-ea"/>
                <a:cs typeface="+mn-cs"/>
              </a:rPr>
              <a:t>Одновременная работа с элементами объединения исключена. В качестве элементов объединения можно использовать и структуры.</a:t>
            </a:r>
          </a:p>
          <a:p>
            <a:r>
              <a:rPr lang="ru-RU" sz="1200" b="0" i="0" kern="1200" dirty="0" err="1" smtClean="0">
                <a:solidFill>
                  <a:schemeClr val="tx1"/>
                </a:solidFill>
                <a:latin typeface="+mn-lt"/>
                <a:ea typeface="+mn-ea"/>
                <a:cs typeface="+mn-cs"/>
              </a:rPr>
              <a:t>ных</a:t>
            </a:r>
            <a:r>
              <a:rPr lang="ru-RU" sz="1200" b="0" i="0" kern="1200" dirty="0" smtClean="0">
                <a:solidFill>
                  <a:schemeClr val="tx1"/>
                </a:solidFill>
                <a:latin typeface="+mn-lt"/>
                <a:ea typeface="+mn-ea"/>
                <a:cs typeface="+mn-cs"/>
              </a:rPr>
              <a:t>, позволяющий трактовать одну и ту же область памяти как имеющую разные типы и имена.</a:t>
            </a:r>
            <a:endParaRPr lang="ru-RU" dirty="0"/>
          </a:p>
        </p:txBody>
      </p:sp>
      <p:sp>
        <p:nvSpPr>
          <p:cNvPr id="4" name="Номер слайда 3"/>
          <p:cNvSpPr>
            <a:spLocks noGrp="1"/>
          </p:cNvSpPr>
          <p:nvPr>
            <p:ph type="sldNum" sz="quarter" idx="10"/>
          </p:nvPr>
        </p:nvSpPr>
        <p:spPr/>
        <p:txBody>
          <a:bodyPr/>
          <a:lstStyle/>
          <a:p>
            <a:fld id="{2A46B782-D38D-42B4-B6C2-EC74838927D3}" type="slidenum">
              <a:rPr lang="ru-RU" smtClean="0"/>
              <a:pPr/>
              <a:t>32</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2</a:t>
            </a:r>
            <a:r>
              <a:rPr lang="en-US" smtClean="0"/>
              <a:t>^</a:t>
            </a:r>
            <a:r>
              <a:rPr lang="ru-RU" smtClean="0"/>
              <a:t>7=128</a:t>
            </a:r>
            <a:endParaRPr lang="ru-RU"/>
          </a:p>
        </p:txBody>
      </p:sp>
      <p:sp>
        <p:nvSpPr>
          <p:cNvPr id="4" name="Номер слайда 3"/>
          <p:cNvSpPr>
            <a:spLocks noGrp="1"/>
          </p:cNvSpPr>
          <p:nvPr>
            <p:ph type="sldNum" sz="quarter" idx="10"/>
          </p:nvPr>
        </p:nvSpPr>
        <p:spPr/>
        <p:txBody>
          <a:bodyPr/>
          <a:lstStyle/>
          <a:p>
            <a:fld id="{2A46B782-D38D-42B4-B6C2-EC74838927D3}" type="slidenum">
              <a:rPr lang="ru-RU" smtClean="0"/>
              <a:pPr/>
              <a:t>33</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DC3A3FC-2402-4690-B522-4F754DBBAB1C}" type="datetimeFigureOut">
              <a:rPr lang="ru-RU" smtClean="0"/>
              <a:pPr/>
              <a:t>07.12.2021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4AF900-CA6A-4EB0-9DB0-DE95235FDBAF}"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DC3A3FC-2402-4690-B522-4F754DBBAB1C}" type="datetimeFigureOut">
              <a:rPr lang="ru-RU" smtClean="0"/>
              <a:pPr/>
              <a:t>07.12.2021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4AF900-CA6A-4EB0-9DB0-DE95235FDBAF}"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DC3A3FC-2402-4690-B522-4F754DBBAB1C}" type="datetimeFigureOut">
              <a:rPr lang="ru-RU" smtClean="0"/>
              <a:pPr/>
              <a:t>07.12.2021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4AF900-CA6A-4EB0-9DB0-DE95235FDBAF}"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DC3A3FC-2402-4690-B522-4F754DBBAB1C}" type="datetimeFigureOut">
              <a:rPr lang="ru-RU" smtClean="0"/>
              <a:pPr/>
              <a:t>07.12.2021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4AF900-CA6A-4EB0-9DB0-DE95235FDBAF}"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DC3A3FC-2402-4690-B522-4F754DBBAB1C}" type="datetimeFigureOut">
              <a:rPr lang="ru-RU" smtClean="0"/>
              <a:pPr/>
              <a:t>07.12.2021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4AF900-CA6A-4EB0-9DB0-DE95235FDBAF}"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DC3A3FC-2402-4690-B522-4F754DBBAB1C}" type="datetimeFigureOut">
              <a:rPr lang="ru-RU" smtClean="0"/>
              <a:pPr/>
              <a:t>07.12.2021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4AF900-CA6A-4EB0-9DB0-DE95235FDBAF}"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DC3A3FC-2402-4690-B522-4F754DBBAB1C}" type="datetimeFigureOut">
              <a:rPr lang="ru-RU" smtClean="0"/>
              <a:pPr/>
              <a:t>07.12.2021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54AF900-CA6A-4EB0-9DB0-DE95235FDBAF}"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DC3A3FC-2402-4690-B522-4F754DBBAB1C}" type="datetimeFigureOut">
              <a:rPr lang="ru-RU" smtClean="0"/>
              <a:pPr/>
              <a:t>07.12.2021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54AF900-CA6A-4EB0-9DB0-DE95235FDBAF}"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DC3A3FC-2402-4690-B522-4F754DBBAB1C}" type="datetimeFigureOut">
              <a:rPr lang="ru-RU" smtClean="0"/>
              <a:pPr/>
              <a:t>07.12.2021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54AF900-CA6A-4EB0-9DB0-DE95235FDBAF}"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DC3A3FC-2402-4690-B522-4F754DBBAB1C}" type="datetimeFigureOut">
              <a:rPr lang="ru-RU" smtClean="0"/>
              <a:pPr/>
              <a:t>07.12.2021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4AF900-CA6A-4EB0-9DB0-DE95235FDBAF}"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DC3A3FC-2402-4690-B522-4F754DBBAB1C}" type="datetimeFigureOut">
              <a:rPr lang="ru-RU" smtClean="0"/>
              <a:pPr/>
              <a:t>07.12.2021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4AF900-CA6A-4EB0-9DB0-DE95235FDBAF}"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3A3FC-2402-4690-B522-4F754DBBAB1C}" type="datetimeFigureOut">
              <a:rPr lang="ru-RU" smtClean="0"/>
              <a:pPr/>
              <a:t>07.12.2021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AF900-CA6A-4EB0-9DB0-DE95235FDBAF}"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ru.wikipedia.org/wiki/%D0%90%D0%BD%D0%B3%D0%BB%D0%B8%D0%B9%D1%81%D0%BA%D0%B8%D0%B9_%D1%8F%D0%B7%D1%8B%D0%BA"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www.kipirvine.com/asm/4th/files/IrvineLibHelp.ex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3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www.kipirvine.com/asm/4th/examples/StudentSolutions.zip"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kipirvine.com/asm/4th/files/IrvineLibHelp.exe"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www.club155.ru/index.php?option=com_sobipro&amp;sid=1&amp;task=list.alpha.F&amp;site=1" TargetMode="External"/><Relationship Id="rId2" Type="http://schemas.openxmlformats.org/officeDocument/2006/relationships/hyperlink" Target="https://prog-cpp.ru/asm-coprocessor-command/"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7.xml"/><Relationship Id="rId5" Type="http://schemas.openxmlformats.org/officeDocument/2006/relationships/image" Target="../media/image19.gif"/><Relationship Id="rId4" Type="http://schemas.openxmlformats.org/officeDocument/2006/relationships/image" Target="../media/image18.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6.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Система команд</a:t>
            </a:r>
            <a:endParaRPr lang="ru-RU" dirty="0"/>
          </a:p>
        </p:txBody>
      </p:sp>
      <p:sp>
        <p:nvSpPr>
          <p:cNvPr id="3" name="Подзаголовок 2"/>
          <p:cNvSpPr>
            <a:spLocks noGrp="1"/>
          </p:cNvSpPr>
          <p:nvPr>
            <p:ph type="subTitle" idx="1"/>
          </p:nvPr>
        </p:nvSpPr>
        <p:spPr/>
        <p:txBody>
          <a:bodyPr/>
          <a:lstStyle/>
          <a:p>
            <a:r>
              <a:rPr lang="ru-RU" dirty="0" smtClean="0"/>
              <a:t>Лекция 3</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88640"/>
            <a:ext cx="8208912" cy="6370975"/>
          </a:xfrm>
          <a:prstGeom prst="rect">
            <a:avLst/>
          </a:prstGeom>
        </p:spPr>
        <p:txBody>
          <a:bodyPr wrap="square">
            <a:spAutoFit/>
          </a:bodyPr>
          <a:lstStyle/>
          <a:p>
            <a:r>
              <a:rPr lang="en-US" sz="2400" dirty="0" smtClean="0"/>
              <a:t>TYPE -  </a:t>
            </a:r>
            <a:r>
              <a:rPr lang="ru-RU" sz="2400" dirty="0" smtClean="0"/>
              <a:t>возвращает число  байтов,  соответствующее  определению указанной переменной:</a:t>
            </a:r>
          </a:p>
          <a:p>
            <a:r>
              <a:rPr lang="en-US" sz="2400" dirty="0" err="1" smtClean="0"/>
              <a:t>fldb</a:t>
            </a:r>
            <a:r>
              <a:rPr lang="en-US" sz="2400" dirty="0" smtClean="0"/>
              <a:t>        db   ?</a:t>
            </a:r>
            <a:br>
              <a:rPr lang="en-US" sz="2400" dirty="0" smtClean="0"/>
            </a:br>
            <a:r>
              <a:rPr lang="en-US" sz="2400" dirty="0" err="1" smtClean="0"/>
              <a:t>tabl</a:t>
            </a:r>
            <a:r>
              <a:rPr lang="en-US" sz="2400" dirty="0" smtClean="0"/>
              <a:t>    </a:t>
            </a:r>
            <a:r>
              <a:rPr lang="en-US" sz="2400" dirty="0" err="1" smtClean="0"/>
              <a:t>dw</a:t>
            </a:r>
            <a:r>
              <a:rPr lang="en-US" sz="2400" dirty="0" smtClean="0"/>
              <a:t>   10 dup(?)</a:t>
            </a:r>
            <a:br>
              <a:rPr lang="en-US" sz="2400" dirty="0" smtClean="0"/>
            </a:br>
            <a:r>
              <a:rPr lang="en-US" sz="2400" dirty="0" smtClean="0"/>
              <a:t>…</a:t>
            </a:r>
            <a:br>
              <a:rPr lang="en-US" sz="2400" dirty="0" smtClean="0"/>
            </a:br>
            <a:r>
              <a:rPr lang="en-US" sz="2400" dirty="0" err="1" smtClean="0"/>
              <a:t>mov</a:t>
            </a:r>
            <a:r>
              <a:rPr lang="en-US" sz="2400" dirty="0" smtClean="0"/>
              <a:t>  </a:t>
            </a:r>
            <a:r>
              <a:rPr lang="en-US" sz="2400" dirty="0" err="1" smtClean="0"/>
              <a:t>eax</a:t>
            </a:r>
            <a:r>
              <a:rPr lang="en-US" sz="2400" dirty="0" smtClean="0"/>
              <a:t>, type </a:t>
            </a:r>
            <a:r>
              <a:rPr lang="en-US" sz="2400" dirty="0" err="1" smtClean="0"/>
              <a:t>fldb</a:t>
            </a:r>
            <a:r>
              <a:rPr lang="en-US" sz="2400" dirty="0" smtClean="0"/>
              <a:t>     ;</a:t>
            </a:r>
            <a:r>
              <a:rPr lang="en-US" sz="2400" dirty="0" err="1" smtClean="0"/>
              <a:t>eax</a:t>
            </a:r>
            <a:r>
              <a:rPr lang="en-US" sz="2400" dirty="0" smtClean="0"/>
              <a:t> = 1</a:t>
            </a:r>
            <a:br>
              <a:rPr lang="en-US" sz="2400" dirty="0" smtClean="0"/>
            </a:br>
            <a:r>
              <a:rPr lang="en-US" sz="2400" dirty="0" err="1" smtClean="0"/>
              <a:t>mov</a:t>
            </a:r>
            <a:r>
              <a:rPr lang="en-US" sz="2400" dirty="0" smtClean="0"/>
              <a:t>  </a:t>
            </a:r>
            <a:r>
              <a:rPr lang="en-US" sz="2400" dirty="0" err="1" smtClean="0"/>
              <a:t>eax</a:t>
            </a:r>
            <a:r>
              <a:rPr lang="en-US" sz="2400" dirty="0" smtClean="0"/>
              <a:t>, type </a:t>
            </a:r>
            <a:r>
              <a:rPr lang="en-US" sz="2400" dirty="0" err="1" smtClean="0"/>
              <a:t>tabl</a:t>
            </a:r>
            <a:r>
              <a:rPr lang="en-US" sz="2400" dirty="0" smtClean="0"/>
              <a:t>  ;</a:t>
            </a:r>
            <a:r>
              <a:rPr lang="en-US" sz="2400" dirty="0" err="1" smtClean="0"/>
              <a:t>eax</a:t>
            </a:r>
            <a:r>
              <a:rPr lang="en-US" sz="2400" dirty="0" smtClean="0"/>
              <a:t> = 2</a:t>
            </a:r>
          </a:p>
          <a:p>
            <a:endParaRPr lang="en-US" sz="2400" dirty="0" smtClean="0"/>
          </a:p>
          <a:p>
            <a:r>
              <a:rPr lang="en-US" sz="2400" dirty="0" smtClean="0"/>
              <a:t>LENGT H </a:t>
            </a:r>
            <a:r>
              <a:rPr lang="ru-RU" sz="2400" dirty="0" smtClean="0"/>
              <a:t> возвращает число  элементов,  определенных  операндом </a:t>
            </a:r>
            <a:r>
              <a:rPr lang="ru-RU" sz="2400" dirty="0" err="1" smtClean="0"/>
              <a:t>dup</a:t>
            </a:r>
            <a:r>
              <a:rPr lang="ru-RU" sz="2400" dirty="0" smtClean="0"/>
              <a:t>. Если операнд </a:t>
            </a:r>
            <a:r>
              <a:rPr lang="ru-RU" sz="2400" dirty="0" err="1" smtClean="0"/>
              <a:t>dup</a:t>
            </a:r>
            <a:r>
              <a:rPr lang="ru-RU" sz="2400" dirty="0" smtClean="0"/>
              <a:t> отсутствует, то оператор </a:t>
            </a:r>
            <a:r>
              <a:rPr lang="ru-RU" sz="2400" dirty="0" err="1" smtClean="0"/>
              <a:t>length</a:t>
            </a:r>
            <a:r>
              <a:rPr lang="ru-RU" sz="2400" dirty="0" smtClean="0"/>
              <a:t> возвращает значение 1.Например,</a:t>
            </a:r>
          </a:p>
          <a:p>
            <a:r>
              <a:rPr lang="ru-RU" sz="2400" dirty="0" err="1" smtClean="0"/>
              <a:t>tabl</a:t>
            </a:r>
            <a:r>
              <a:rPr lang="ru-RU" sz="2400" dirty="0" smtClean="0"/>
              <a:t>    </a:t>
            </a:r>
            <a:r>
              <a:rPr lang="ru-RU" sz="2400" dirty="0" err="1" smtClean="0"/>
              <a:t>dw</a:t>
            </a:r>
            <a:r>
              <a:rPr lang="ru-RU" sz="2400" dirty="0" smtClean="0"/>
              <a:t>    10 </a:t>
            </a:r>
            <a:r>
              <a:rPr lang="ru-RU" sz="2400" dirty="0" err="1" smtClean="0"/>
              <a:t>dup</a:t>
            </a:r>
            <a:r>
              <a:rPr lang="ru-RU" sz="2400" dirty="0" smtClean="0"/>
              <a:t>(?)</a:t>
            </a:r>
            <a:br>
              <a:rPr lang="ru-RU" sz="2400" dirty="0" smtClean="0"/>
            </a:br>
            <a:r>
              <a:rPr lang="ru-RU" sz="2400" dirty="0" smtClean="0"/>
              <a:t>…</a:t>
            </a:r>
            <a:br>
              <a:rPr lang="ru-RU" sz="2400" dirty="0" smtClean="0"/>
            </a:br>
            <a:r>
              <a:rPr lang="ru-RU" sz="2400" dirty="0" err="1" smtClean="0"/>
              <a:t>mov</a:t>
            </a:r>
            <a:r>
              <a:rPr lang="ru-RU" sz="2400" dirty="0" smtClean="0"/>
              <a:t>    </a:t>
            </a:r>
            <a:r>
              <a:rPr lang="ru-RU" sz="2400" dirty="0" err="1" smtClean="0"/>
              <a:t>edx</a:t>
            </a:r>
            <a:r>
              <a:rPr lang="ru-RU" sz="2400" dirty="0" smtClean="0"/>
              <a:t>, </a:t>
            </a:r>
            <a:r>
              <a:rPr lang="ru-RU" sz="2400" dirty="0" err="1" smtClean="0"/>
              <a:t>length</a:t>
            </a:r>
            <a:r>
              <a:rPr lang="ru-RU" sz="2400" dirty="0" smtClean="0"/>
              <a:t> </a:t>
            </a:r>
            <a:r>
              <a:rPr lang="ru-RU" sz="2400" dirty="0" err="1" smtClean="0"/>
              <a:t>tabl</a:t>
            </a:r>
            <a:r>
              <a:rPr lang="ru-RU" sz="2400" dirty="0" smtClean="0"/>
              <a:t>        ; edx=10</a:t>
            </a:r>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3568" y="692696"/>
            <a:ext cx="7776864" cy="4524315"/>
          </a:xfrm>
          <a:prstGeom prst="rect">
            <a:avLst/>
          </a:prstGeom>
        </p:spPr>
        <p:txBody>
          <a:bodyPr wrap="square">
            <a:spAutoFit/>
          </a:bodyPr>
          <a:lstStyle/>
          <a:p>
            <a:r>
              <a:rPr lang="en-US" sz="2400" dirty="0" smtClean="0"/>
              <a:t>SIZE</a:t>
            </a:r>
            <a:r>
              <a:rPr lang="en-US" sz="2400" b="1" dirty="0" smtClean="0"/>
              <a:t>  </a:t>
            </a:r>
            <a:r>
              <a:rPr lang="ru-RU" sz="2400" dirty="0" smtClean="0"/>
              <a:t>возвращает произведение длины </a:t>
            </a:r>
            <a:r>
              <a:rPr lang="ru-RU" sz="2400" dirty="0" err="1" smtClean="0"/>
              <a:t>length</a:t>
            </a:r>
            <a:r>
              <a:rPr lang="ru-RU" sz="2400" dirty="0" smtClean="0"/>
              <a:t> и типа </a:t>
            </a:r>
            <a:r>
              <a:rPr lang="ru-RU" sz="2400" dirty="0" err="1" smtClean="0"/>
              <a:t>type</a:t>
            </a:r>
            <a:r>
              <a:rPr lang="ru-RU" sz="2400" dirty="0" smtClean="0"/>
              <a:t> и используется при ссылках на переменную с операндом </a:t>
            </a:r>
            <a:r>
              <a:rPr lang="ru-RU" sz="2400" dirty="0" err="1" smtClean="0"/>
              <a:t>dup</a:t>
            </a:r>
            <a:r>
              <a:rPr lang="ru-RU" sz="2400" dirty="0" smtClean="0"/>
              <a:t>.</a:t>
            </a:r>
          </a:p>
          <a:p>
            <a:endParaRPr lang="ru-RU" sz="2400" dirty="0" smtClean="0"/>
          </a:p>
          <a:p>
            <a:r>
              <a:rPr lang="en-US" sz="2400" dirty="0" err="1"/>
              <a:t>tabl</a:t>
            </a:r>
            <a:r>
              <a:rPr lang="en-US" sz="2400" dirty="0"/>
              <a:t>    </a:t>
            </a:r>
            <a:r>
              <a:rPr lang="en-US" sz="2400" dirty="0" err="1"/>
              <a:t>dw</a:t>
            </a:r>
            <a:r>
              <a:rPr lang="en-US" sz="2400" dirty="0"/>
              <a:t>   10 dup(?)</a:t>
            </a:r>
            <a:endParaRPr lang="ru-RU" sz="2400" dirty="0"/>
          </a:p>
          <a:p>
            <a:r>
              <a:rPr lang="ru-RU" sz="2400" dirty="0"/>
              <a:t>…</a:t>
            </a:r>
          </a:p>
          <a:p>
            <a:endParaRPr lang="en-US" sz="2400" dirty="0" smtClean="0"/>
          </a:p>
          <a:p>
            <a:r>
              <a:rPr lang="en-US" sz="2400" dirty="0" err="1" smtClean="0"/>
              <a:t>mov</a:t>
            </a:r>
            <a:r>
              <a:rPr lang="en-US" sz="2400" dirty="0" smtClean="0"/>
              <a:t>  </a:t>
            </a:r>
            <a:r>
              <a:rPr lang="en-US" sz="2400" dirty="0" err="1" smtClean="0"/>
              <a:t>edx</a:t>
            </a:r>
            <a:r>
              <a:rPr lang="en-US" sz="2400" dirty="0" smtClean="0"/>
              <a:t>, size </a:t>
            </a:r>
            <a:r>
              <a:rPr lang="en-US" sz="2400" dirty="0" err="1" smtClean="0"/>
              <a:t>tabl</a:t>
            </a:r>
            <a:endParaRPr lang="ru-RU" sz="2400" dirty="0" smtClean="0"/>
          </a:p>
          <a:p>
            <a:endParaRPr lang="ru-RU" sz="2400" dirty="0" smtClean="0"/>
          </a:p>
          <a:p>
            <a:r>
              <a:rPr lang="en-US" sz="2400" dirty="0" smtClean="0"/>
              <a:t>; </a:t>
            </a:r>
            <a:r>
              <a:rPr lang="ru-RU" sz="2400" dirty="0" err="1" smtClean="0"/>
              <a:t>length</a:t>
            </a:r>
            <a:r>
              <a:rPr lang="en-US" sz="2400" dirty="0" smtClean="0"/>
              <a:t>=10</a:t>
            </a:r>
          </a:p>
          <a:p>
            <a:r>
              <a:rPr lang="en-US" sz="2400" dirty="0" smtClean="0"/>
              <a:t>; size=16</a:t>
            </a:r>
          </a:p>
          <a:p>
            <a:r>
              <a:rPr lang="en-US" sz="2400" dirty="0" smtClean="0"/>
              <a:t>; </a:t>
            </a:r>
            <a:r>
              <a:rPr lang="en-US" sz="2400" dirty="0" err="1" smtClean="0"/>
              <a:t>edx</a:t>
            </a:r>
            <a:r>
              <a:rPr lang="en-US" sz="2400" dirty="0" smtClean="0"/>
              <a:t>=160</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p:nvPr/>
        </p:nvGraphicFramePr>
        <p:xfrm>
          <a:off x="359024" y="0"/>
          <a:ext cx="8784976"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0" y="3056180"/>
            <a:ext cx="8964488" cy="3477875"/>
          </a:xfrm>
          <a:prstGeom prst="rect">
            <a:avLst/>
          </a:prstGeom>
          <a:noFill/>
        </p:spPr>
        <p:txBody>
          <a:bodyPr wrap="square" rtlCol="0">
            <a:spAutoFit/>
          </a:bodyPr>
          <a:lstStyle/>
          <a:p>
            <a:r>
              <a:rPr lang="en-US" sz="2000" b="1" dirty="0" err="1" smtClean="0"/>
              <a:t>mmx</a:t>
            </a:r>
            <a:endParaRPr lang="en-US" sz="2000" b="1" dirty="0" smtClean="0"/>
          </a:p>
          <a:p>
            <a:r>
              <a:rPr lang="ru-RU" sz="2000" dirty="0" smtClean="0"/>
              <a:t>ММХ - обработка параллельных данных по технологии SIMD</a:t>
            </a:r>
            <a:r>
              <a:rPr lang="en-US" sz="2000" dirty="0" smtClean="0"/>
              <a:t> </a:t>
            </a:r>
            <a:r>
              <a:rPr lang="ru-RU" sz="2000" dirty="0" smtClean="0"/>
              <a:t>(</a:t>
            </a:r>
            <a:r>
              <a:rPr lang="en-US" sz="2000" dirty="0" smtClean="0"/>
              <a:t>Single instruction multiply data)</a:t>
            </a:r>
            <a:r>
              <a:rPr lang="ru-RU" sz="2000" dirty="0" smtClean="0"/>
              <a:t>.  Используются  8 64-разрядных </a:t>
            </a:r>
            <a:r>
              <a:rPr lang="ru-RU" sz="2000" dirty="0" err="1" smtClean="0"/>
              <a:t>ММХ-регистров</a:t>
            </a:r>
            <a:r>
              <a:rPr lang="ru-RU" sz="2000" dirty="0" smtClean="0"/>
              <a:t>. Аппаратно совмещены с регистрами </a:t>
            </a:r>
            <a:r>
              <a:rPr lang="en-US" sz="2000" dirty="0" smtClean="0"/>
              <a:t>FPU.</a:t>
            </a:r>
            <a:endParaRPr lang="ru-RU" sz="2000" dirty="0" smtClean="0"/>
          </a:p>
          <a:p>
            <a:endParaRPr lang="ru-RU" sz="2000" b="1" dirty="0" smtClean="0"/>
          </a:p>
          <a:p>
            <a:r>
              <a:rPr lang="en-US" sz="2000" b="1" dirty="0" err="1" smtClean="0"/>
              <a:t>xmm</a:t>
            </a:r>
            <a:endParaRPr lang="en-US" sz="2000" b="1" dirty="0" smtClean="0"/>
          </a:p>
          <a:p>
            <a:r>
              <a:rPr lang="en-US" sz="2000" b="1" dirty="0" smtClean="0"/>
              <a:t>SSE</a:t>
            </a:r>
            <a:r>
              <a:rPr lang="en-US" sz="2000" dirty="0" smtClean="0"/>
              <a:t> (</a:t>
            </a:r>
            <a:r>
              <a:rPr lang="ru-RU" sz="2000" dirty="0" smtClean="0">
                <a:hlinkClick r:id="rId8" tooltip="Английский язык"/>
              </a:rPr>
              <a:t>англ.</a:t>
            </a:r>
            <a:r>
              <a:rPr lang="ru-RU" sz="2000" dirty="0" smtClean="0"/>
              <a:t> </a:t>
            </a:r>
            <a:r>
              <a:rPr lang="en-US" sz="2000" i="1" dirty="0" smtClean="0"/>
              <a:t>Streaming SIMD Extensions</a:t>
            </a:r>
            <a:r>
              <a:rPr lang="en-US" sz="2000" dirty="0" smtClean="0"/>
              <a:t>, </a:t>
            </a:r>
            <a:r>
              <a:rPr lang="ru-RU" sz="2000" dirty="0" smtClean="0"/>
              <a:t>потоковое </a:t>
            </a:r>
            <a:r>
              <a:rPr lang="en-US" sz="2000" dirty="0" smtClean="0"/>
              <a:t>SIMD-</a:t>
            </a:r>
            <a:r>
              <a:rPr lang="ru-RU" sz="2000" dirty="0" smtClean="0"/>
              <a:t>расширение процессора)</a:t>
            </a:r>
            <a:endParaRPr lang="en-US" sz="2000" dirty="0" smtClean="0"/>
          </a:p>
          <a:p>
            <a:r>
              <a:rPr lang="ru-RU" sz="2000" dirty="0" smtClean="0"/>
              <a:t>В SSE добавлены 8 (шестнадцать для x86-64) 128-битных регистров, которые называются xmm0 — xmm7 (-xmm15).</a:t>
            </a:r>
          </a:p>
          <a:p>
            <a:r>
              <a:rPr lang="ru-RU" sz="2000" dirty="0" smtClean="0"/>
              <a:t>Каждый регистр может содержать четыре 32-битных значения с плавающей точкой одинарной точности.</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p:cNvGraphicFramePr/>
          <p:nvPr/>
        </p:nvGraphicFramePr>
        <p:xfrm>
          <a:off x="287016" y="1052736"/>
          <a:ext cx="8856984" cy="52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043608" y="548680"/>
            <a:ext cx="6840760" cy="369332"/>
          </a:xfrm>
          <a:prstGeom prst="rect">
            <a:avLst/>
          </a:prstGeom>
          <a:noFill/>
        </p:spPr>
        <p:txBody>
          <a:bodyPr wrap="square" rtlCol="0">
            <a:spAutoFit/>
          </a:bodyPr>
          <a:lstStyle/>
          <a:p>
            <a:r>
              <a:rPr lang="ru-RU" b="1" dirty="0" smtClean="0">
                <a:solidFill>
                  <a:srgbClr val="0070C0"/>
                </a:solidFill>
              </a:rPr>
              <a:t>Функциональная классификация целочисленных команд</a:t>
            </a:r>
            <a:endParaRPr lang="ru-RU" b="1" dirty="0">
              <a:solidFill>
                <a:srgbClr val="0070C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8712968" cy="9182001"/>
          </a:xfrm>
          <a:prstGeom prst="rect">
            <a:avLst/>
          </a:prstGeom>
        </p:spPr>
        <p:txBody>
          <a:bodyPr wrap="square">
            <a:spAutoFit/>
          </a:bodyPr>
          <a:lstStyle/>
          <a:p>
            <a:pPr algn="ctr">
              <a:lnSpc>
                <a:spcPts val="4425"/>
              </a:lnSpc>
            </a:pPr>
            <a:r>
              <a:rPr lang="ru-RU" sz="2400" dirty="0" smtClean="0">
                <a:solidFill>
                  <a:srgbClr val="000000"/>
                </a:solidFill>
                <a:latin typeface="Times New Roman" charset="0"/>
              </a:rPr>
              <a:t>Пересылки</a:t>
            </a:r>
            <a:endParaRPr lang="en-US" sz="2400" dirty="0" smtClean="0">
              <a:solidFill>
                <a:srgbClr val="000000"/>
              </a:solidFill>
              <a:latin typeface="Times New Roman" charset="0"/>
            </a:endParaRPr>
          </a:p>
          <a:p>
            <a:r>
              <a:rPr lang="en-US" sz="2800" dirty="0" smtClean="0">
                <a:solidFill>
                  <a:srgbClr val="000000"/>
                </a:solidFill>
                <a:latin typeface="Courier New" pitchFamily="49" charset="0"/>
                <a:cs typeface="Courier New" pitchFamily="49" charset="0"/>
              </a:rPr>
              <a:t>MOV </a:t>
            </a:r>
            <a:r>
              <a:rPr lang="ru-RU" sz="2800" i="1" dirty="0" smtClean="0">
                <a:solidFill>
                  <a:srgbClr val="000000"/>
                </a:solidFill>
                <a:latin typeface="Courier New" pitchFamily="49" charset="0"/>
                <a:cs typeface="Courier New" pitchFamily="49" charset="0"/>
              </a:rPr>
              <a:t>получатель, источник</a:t>
            </a:r>
            <a:endParaRPr lang="en-US" sz="2800" i="1" dirty="0" smtClean="0">
              <a:solidFill>
                <a:srgbClr val="000000"/>
              </a:solidFill>
              <a:latin typeface="Courier New" pitchFamily="49" charset="0"/>
              <a:cs typeface="Courier New" pitchFamily="49" charset="0"/>
            </a:endParaRPr>
          </a:p>
          <a:p>
            <a:r>
              <a:rPr lang="ru-RU" dirty="0" smtClean="0">
                <a:solidFill>
                  <a:srgbClr val="000000"/>
                </a:solidFill>
                <a:latin typeface="Times New Roman" charset="0"/>
              </a:rPr>
              <a:t>Длина одинаковая</a:t>
            </a:r>
            <a:r>
              <a:rPr lang="en-US" dirty="0" smtClean="0">
                <a:solidFill>
                  <a:srgbClr val="000000"/>
                </a:solidFill>
                <a:latin typeface="Times New Roman" charset="0"/>
              </a:rPr>
              <a:t>,  o</a:t>
            </a:r>
            <a:r>
              <a:rPr lang="ru-RU" dirty="0" smtClean="0">
                <a:solidFill>
                  <a:srgbClr val="000000"/>
                </a:solidFill>
                <a:latin typeface="Times New Roman" charset="0"/>
              </a:rPr>
              <a:t>дин операнд – обязательно регистр</a:t>
            </a:r>
            <a:endParaRPr lang="en-US" dirty="0" smtClean="0">
              <a:solidFill>
                <a:srgbClr val="000000"/>
              </a:solidFill>
              <a:latin typeface="Times New Roman" charset="0"/>
            </a:endParaRPr>
          </a:p>
          <a:p>
            <a:endParaRPr lang="en-US" dirty="0" smtClean="0">
              <a:solidFill>
                <a:srgbClr val="000000"/>
              </a:solidFill>
              <a:latin typeface="Times New Roman" charset="0"/>
            </a:endParaRPr>
          </a:p>
          <a:p>
            <a:r>
              <a:rPr lang="ru-RU" sz="2400" dirty="0" smtClean="0">
                <a:solidFill>
                  <a:srgbClr val="000000"/>
                </a:solidFill>
                <a:latin typeface="Courier New" pitchFamily="49" charset="0"/>
                <a:cs typeface="Courier New" pitchFamily="49" charset="0"/>
              </a:rPr>
              <a:t>MOVZX/MOVSX</a:t>
            </a:r>
            <a:r>
              <a:rPr lang="ru-RU" sz="2400" dirty="0" smtClean="0">
                <a:solidFill>
                  <a:srgbClr val="000000"/>
                </a:solidFill>
                <a:latin typeface="Times New Roman" charset="0"/>
              </a:rPr>
              <a:t> расширение (без)знаковое</a:t>
            </a:r>
          </a:p>
          <a:p>
            <a:r>
              <a:rPr lang="en-US" dirty="0" smtClean="0"/>
              <a:t>	</a:t>
            </a:r>
            <a:r>
              <a:rPr lang="ru-RU" dirty="0" err="1" smtClean="0"/>
              <a:t>movzx</a:t>
            </a:r>
            <a:r>
              <a:rPr lang="ru-RU" dirty="0" smtClean="0"/>
              <a:t> </a:t>
            </a:r>
            <a:r>
              <a:rPr lang="ru-RU" dirty="0" err="1" smtClean="0"/>
              <a:t>bx,ah</a:t>
            </a:r>
            <a:endParaRPr lang="en-US" dirty="0" smtClean="0"/>
          </a:p>
          <a:p>
            <a:r>
              <a:rPr lang="en-US" dirty="0" smtClean="0"/>
              <a:t>	</a:t>
            </a:r>
            <a:r>
              <a:rPr lang="ru-RU" dirty="0" err="1" smtClean="0"/>
              <a:t>movzx</a:t>
            </a:r>
            <a:r>
              <a:rPr lang="ru-RU" dirty="0" smtClean="0"/>
              <a:t> </a:t>
            </a:r>
            <a:r>
              <a:rPr lang="ru-RU" dirty="0" err="1" smtClean="0"/>
              <a:t>ebx,cl</a:t>
            </a:r>
            <a:endParaRPr lang="en-US" dirty="0" smtClean="0"/>
          </a:p>
          <a:p>
            <a:endParaRPr lang="en-US" dirty="0" smtClean="0"/>
          </a:p>
          <a:p>
            <a:r>
              <a:rPr lang="ru-RU" sz="2400" dirty="0" smtClean="0">
                <a:solidFill>
                  <a:srgbClr val="000000"/>
                </a:solidFill>
                <a:latin typeface="Courier New" pitchFamily="49" charset="0"/>
                <a:cs typeface="Courier New" pitchFamily="49" charset="0"/>
              </a:rPr>
              <a:t>LAHF/SAHF</a:t>
            </a:r>
            <a:r>
              <a:rPr lang="ru-RU" sz="2400" dirty="0" smtClean="0">
                <a:solidFill>
                  <a:srgbClr val="000000"/>
                </a:solidFill>
                <a:latin typeface="Times New Roman" charset="0"/>
              </a:rPr>
              <a:t> опрос/установка младших флагов</a:t>
            </a:r>
            <a:endParaRPr lang="en-US" sz="2400" dirty="0" smtClean="0">
              <a:solidFill>
                <a:srgbClr val="000000"/>
              </a:solidFill>
              <a:latin typeface="Times New Roman" charset="0"/>
            </a:endParaRPr>
          </a:p>
          <a:p>
            <a:r>
              <a:rPr lang="en-US" sz="2400" dirty="0" smtClean="0">
                <a:solidFill>
                  <a:srgbClr val="000000"/>
                </a:solidFill>
                <a:latin typeface="Courier New" pitchFamily="49" charset="0"/>
                <a:cs typeface="Courier New" pitchFamily="49" charset="0"/>
              </a:rPr>
              <a:t>AH = EFLAGS(SF,ZF,0,AF,0,PF,1,CF</a:t>
            </a:r>
          </a:p>
          <a:p>
            <a:r>
              <a:rPr lang="ru-RU" sz="2400" dirty="0" smtClean="0">
                <a:solidFill>
                  <a:srgbClr val="000000"/>
                </a:solidFill>
                <a:latin typeface="Courier New" pitchFamily="49" charset="0"/>
                <a:cs typeface="Courier New" pitchFamily="49" charset="0"/>
              </a:rPr>
              <a:t>Команда SAHF загружает флаги SF, ZF, AF, PF и CF значениями из регистра AH, из битов 7, 6, 4, 2 и 0 соответственно</a:t>
            </a:r>
            <a:endParaRPr lang="en-US" sz="2400" dirty="0" smtClean="0">
              <a:solidFill>
                <a:srgbClr val="000000"/>
              </a:solidFill>
              <a:latin typeface="Courier New" pitchFamily="49" charset="0"/>
              <a:cs typeface="Courier New" pitchFamily="49" charset="0"/>
            </a:endParaRPr>
          </a:p>
          <a:p>
            <a:endParaRPr lang="en-US" sz="2400" dirty="0" smtClean="0">
              <a:solidFill>
                <a:srgbClr val="000000"/>
              </a:solidFill>
              <a:latin typeface="Courier New" pitchFamily="49" charset="0"/>
              <a:cs typeface="Courier New" pitchFamily="49" charset="0"/>
            </a:endParaRPr>
          </a:p>
          <a:p>
            <a:r>
              <a:rPr lang="ru-RU" sz="2400" dirty="0" smtClean="0">
                <a:solidFill>
                  <a:srgbClr val="000000"/>
                </a:solidFill>
                <a:latin typeface="Courier New" pitchFamily="49" charset="0"/>
                <a:cs typeface="Courier New" pitchFamily="49" charset="0"/>
              </a:rPr>
              <a:t>XCHG обмен значений двух операндов</a:t>
            </a:r>
            <a:endParaRPr lang="en-US" sz="2400" dirty="0" smtClean="0">
              <a:solidFill>
                <a:srgbClr val="000000"/>
              </a:solidFill>
              <a:latin typeface="Courier New" pitchFamily="49" charset="0"/>
              <a:cs typeface="Courier New" pitchFamily="49" charset="0"/>
            </a:endParaRPr>
          </a:p>
          <a:p>
            <a:r>
              <a:rPr lang="en-US" sz="2400" dirty="0" smtClean="0"/>
              <a:t>	</a:t>
            </a:r>
            <a:r>
              <a:rPr lang="en-US" dirty="0" err="1" smtClean="0"/>
              <a:t>xchg</a:t>
            </a:r>
            <a:r>
              <a:rPr lang="en-US" dirty="0" smtClean="0"/>
              <a:t> </a:t>
            </a:r>
            <a:r>
              <a:rPr lang="en-US" dirty="0" err="1" smtClean="0"/>
              <a:t>ax,bx</a:t>
            </a:r>
            <a:endParaRPr lang="ru-RU" dirty="0" smtClean="0"/>
          </a:p>
          <a:p>
            <a:pPr>
              <a:lnSpc>
                <a:spcPts val="4425"/>
              </a:lnSpc>
            </a:pPr>
            <a:endParaRPr lang="en-US" sz="2400" dirty="0" smtClean="0">
              <a:solidFill>
                <a:srgbClr val="000000"/>
              </a:solidFill>
              <a:latin typeface="Times New Roman" charset="0"/>
            </a:endParaRPr>
          </a:p>
          <a:p>
            <a:pPr>
              <a:lnSpc>
                <a:spcPts val="4425"/>
              </a:lnSpc>
            </a:pPr>
            <a:endParaRPr lang="ru-RU" sz="2400" dirty="0" smtClean="0">
              <a:solidFill>
                <a:srgbClr val="000000"/>
              </a:solidFill>
              <a:latin typeface="Times New Roman" charset="0"/>
            </a:endParaRPr>
          </a:p>
          <a:p>
            <a:pPr>
              <a:lnSpc>
                <a:spcPts val="4425"/>
              </a:lnSpc>
            </a:pPr>
            <a:endParaRPr lang="ru-RU" dirty="0" smtClean="0">
              <a:solidFill>
                <a:srgbClr val="000000"/>
              </a:solidFill>
              <a:latin typeface="Times New Roman" charset="0"/>
            </a:endParaRPr>
          </a:p>
          <a:p>
            <a:pPr>
              <a:lnSpc>
                <a:spcPts val="4425"/>
              </a:lnSpc>
            </a:pPr>
            <a:endParaRPr lang="ru-RU" dirty="0" smtClean="0">
              <a:solidFill>
                <a:srgbClr val="000000"/>
              </a:solidFill>
              <a:latin typeface="Times New Roman" charset="0"/>
            </a:endParaRPr>
          </a:p>
          <a:p>
            <a:pPr>
              <a:lnSpc>
                <a:spcPts val="4425"/>
              </a:lnSpc>
            </a:pPr>
            <a:endParaRPr lang="ru-RU" i="1" dirty="0" smtClean="0">
              <a:solidFill>
                <a:srgbClr val="000000"/>
              </a:solidFill>
              <a:latin typeface="Courier New" pitchFamily="49" charset="0"/>
              <a:cs typeface="Courier New" pitchFamily="49" charset="0"/>
            </a:endParaRPr>
          </a:p>
          <a:p>
            <a:pPr>
              <a:lnSpc>
                <a:spcPts val="4425"/>
              </a:lnSpc>
            </a:pPr>
            <a:endParaRPr lang="ru-RU" dirty="0">
              <a:solidFill>
                <a:srgbClr val="000000"/>
              </a:solidFill>
              <a:latin typeface="Times New Roman"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0"/>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7171" name="TextBox 2"/>
          <p:cNvSpPr txBox="1">
            <a:spLocks noChangeArrowheads="1"/>
          </p:cNvSpPr>
          <p:nvPr/>
        </p:nvSpPr>
        <p:spPr bwMode="auto">
          <a:xfrm>
            <a:off x="1795463" y="300038"/>
            <a:ext cx="4573587" cy="579437"/>
          </a:xfrm>
          <a:prstGeom prst="rect">
            <a:avLst/>
          </a:prstGeom>
          <a:noFill/>
          <a:ln w="9525">
            <a:noFill/>
            <a:miter lim="800000"/>
            <a:headEnd/>
            <a:tailEnd/>
          </a:ln>
        </p:spPr>
        <p:txBody>
          <a:bodyPr wrap="none" lIns="0" tIns="0" rIns="0" bIns="0">
            <a:spAutoFit/>
          </a:bodyPr>
          <a:lstStyle/>
          <a:p>
            <a:pPr>
              <a:lnSpc>
                <a:spcPts val="4875"/>
              </a:lnSpc>
            </a:pPr>
            <a:r>
              <a:rPr lang="ru-RU" sz="3600">
                <a:solidFill>
                  <a:srgbClr val="000000"/>
                </a:solidFill>
                <a:latin typeface="Times New Roman" charset="0"/>
              </a:rPr>
              <a:t>Сложение и вычитание</a:t>
            </a:r>
          </a:p>
        </p:txBody>
      </p:sp>
      <p:sp>
        <p:nvSpPr>
          <p:cNvPr id="7172" name="TextBox 3"/>
          <p:cNvSpPr txBox="1">
            <a:spLocks noChangeArrowheads="1"/>
          </p:cNvSpPr>
          <p:nvPr/>
        </p:nvSpPr>
        <p:spPr bwMode="auto">
          <a:xfrm>
            <a:off x="471488" y="1114425"/>
            <a:ext cx="1841500" cy="447675"/>
          </a:xfrm>
          <a:prstGeom prst="rect">
            <a:avLst/>
          </a:prstGeom>
          <a:noFill/>
          <a:ln w="9525">
            <a:noFill/>
            <a:miter lim="800000"/>
            <a:headEnd/>
            <a:tailEnd/>
          </a:ln>
        </p:spPr>
        <p:txBody>
          <a:bodyPr wrap="none" lIns="0" tIns="0" rIns="0" bIns="0">
            <a:spAutoFit/>
          </a:bodyPr>
          <a:lstStyle/>
          <a:p>
            <a:pPr>
              <a:lnSpc>
                <a:spcPts val="3538"/>
              </a:lnSpc>
            </a:pPr>
            <a:r>
              <a:rPr lang="ru-RU" sz="3200">
                <a:solidFill>
                  <a:srgbClr val="000000"/>
                </a:solidFill>
                <a:latin typeface="Times New Roman" charset="0"/>
              </a:rPr>
              <a:t>• Команды</a:t>
            </a:r>
          </a:p>
        </p:txBody>
      </p:sp>
      <p:sp>
        <p:nvSpPr>
          <p:cNvPr id="7173" name="TextBox 4"/>
          <p:cNvSpPr txBox="1">
            <a:spLocks noChangeArrowheads="1"/>
          </p:cNvSpPr>
          <p:nvPr/>
        </p:nvSpPr>
        <p:spPr bwMode="auto">
          <a:xfrm>
            <a:off x="471488" y="1606550"/>
            <a:ext cx="2714625" cy="1487488"/>
          </a:xfrm>
          <a:prstGeom prst="rect">
            <a:avLst/>
          </a:prstGeom>
          <a:noFill/>
          <a:ln w="9525">
            <a:noFill/>
            <a:miter lim="800000"/>
            <a:headEnd/>
            <a:tailEnd/>
          </a:ln>
        </p:spPr>
        <p:txBody>
          <a:bodyPr wrap="none" lIns="0" tIns="0" rIns="0" bIns="0">
            <a:spAutoFit/>
          </a:bodyPr>
          <a:lstStyle/>
          <a:p>
            <a:pPr>
              <a:lnSpc>
                <a:spcPts val="3625"/>
              </a:lnSpc>
            </a:pPr>
            <a:r>
              <a:rPr lang="nn-NO" sz="3200">
                <a:solidFill>
                  <a:srgbClr val="000000"/>
                </a:solidFill>
                <a:latin typeface="Courier New" pitchFamily="49" charset="0"/>
                <a:cs typeface="Courier New" pitchFamily="49" charset="0"/>
              </a:rPr>
              <a:t>INC reg/mem</a:t>
            </a:r>
          </a:p>
          <a:p>
            <a:pPr>
              <a:lnSpc>
                <a:spcPts val="3963"/>
              </a:lnSpc>
            </a:pPr>
            <a:r>
              <a:rPr lang="nn-NO" sz="3200">
                <a:solidFill>
                  <a:srgbClr val="000000"/>
                </a:solidFill>
                <a:latin typeface="Courier New" pitchFamily="49" charset="0"/>
                <a:cs typeface="Courier New" pitchFamily="49" charset="0"/>
              </a:rPr>
              <a:t>DEC reg/mem</a:t>
            </a:r>
          </a:p>
          <a:p>
            <a:pPr>
              <a:lnSpc>
                <a:spcPts val="3963"/>
              </a:lnSpc>
            </a:pPr>
            <a:r>
              <a:rPr lang="nn-NO" sz="3200">
                <a:solidFill>
                  <a:srgbClr val="000000"/>
                </a:solidFill>
                <a:latin typeface="Courier New" pitchFamily="49" charset="0"/>
                <a:cs typeface="Courier New" pitchFamily="49" charset="0"/>
              </a:rPr>
              <a:t>NEG reg/mem</a:t>
            </a:r>
            <a:endParaRPr lang="ru-RU" sz="3200">
              <a:solidFill>
                <a:srgbClr val="000000"/>
              </a:solidFill>
              <a:latin typeface="Courier New" pitchFamily="49" charset="0"/>
              <a:cs typeface="Courier New" pitchFamily="49" charset="0"/>
            </a:endParaRPr>
          </a:p>
        </p:txBody>
      </p:sp>
      <p:sp>
        <p:nvSpPr>
          <p:cNvPr id="7174" name="TextBox 5"/>
          <p:cNvSpPr txBox="1">
            <a:spLocks noChangeArrowheads="1"/>
          </p:cNvSpPr>
          <p:nvPr/>
        </p:nvSpPr>
        <p:spPr bwMode="auto">
          <a:xfrm>
            <a:off x="471488" y="3114675"/>
            <a:ext cx="5924550" cy="1455738"/>
          </a:xfrm>
          <a:prstGeom prst="rect">
            <a:avLst/>
          </a:prstGeom>
          <a:noFill/>
          <a:ln w="9525">
            <a:noFill/>
            <a:miter lim="800000"/>
            <a:headEnd/>
            <a:tailEnd/>
          </a:ln>
        </p:spPr>
        <p:txBody>
          <a:bodyPr wrap="none" lIns="0" tIns="0" rIns="0" bIns="0">
            <a:spAutoFit/>
          </a:bodyPr>
          <a:lstStyle/>
          <a:p>
            <a:pPr>
              <a:lnSpc>
                <a:spcPts val="3625"/>
              </a:lnSpc>
            </a:pPr>
            <a:r>
              <a:rPr lang="ru-RU" sz="3200" dirty="0">
                <a:solidFill>
                  <a:srgbClr val="000000"/>
                </a:solidFill>
                <a:latin typeface="Courier New" pitchFamily="49" charset="0"/>
                <a:cs typeface="Courier New" pitchFamily="49" charset="0"/>
              </a:rPr>
              <a:t>ADD </a:t>
            </a:r>
            <a:r>
              <a:rPr lang="ru-RU" sz="3200" i="1" dirty="0">
                <a:solidFill>
                  <a:srgbClr val="000000"/>
                </a:solidFill>
                <a:latin typeface="Courier New" pitchFamily="49" charset="0"/>
                <a:cs typeface="Courier New" pitchFamily="49" charset="0"/>
              </a:rPr>
              <a:t>получатель, источник</a:t>
            </a:r>
          </a:p>
          <a:p>
            <a:pPr>
              <a:lnSpc>
                <a:spcPts val="3963"/>
              </a:lnSpc>
            </a:pPr>
            <a:r>
              <a:rPr lang="ru-RU" sz="3200" dirty="0">
                <a:solidFill>
                  <a:srgbClr val="000000"/>
                </a:solidFill>
                <a:latin typeface="Courier New" pitchFamily="49" charset="0"/>
                <a:cs typeface="Courier New" pitchFamily="49" charset="0"/>
              </a:rPr>
              <a:t>SUB </a:t>
            </a:r>
            <a:r>
              <a:rPr lang="ru-RU" sz="3200" i="1" dirty="0">
                <a:solidFill>
                  <a:srgbClr val="000000"/>
                </a:solidFill>
                <a:latin typeface="Courier New" pitchFamily="49" charset="0"/>
                <a:cs typeface="Courier New" pitchFamily="49" charset="0"/>
              </a:rPr>
              <a:t>получатель, источник</a:t>
            </a:r>
          </a:p>
          <a:p>
            <a:pPr>
              <a:lnSpc>
                <a:spcPts val="4000"/>
              </a:lnSpc>
            </a:pPr>
            <a:r>
              <a:rPr lang="ru-RU" sz="3200" dirty="0">
                <a:solidFill>
                  <a:srgbClr val="000000"/>
                </a:solidFill>
                <a:latin typeface="Times New Roman" charset="0"/>
              </a:rPr>
              <a:t>• Флаги</a:t>
            </a:r>
          </a:p>
        </p:txBody>
      </p:sp>
      <p:sp>
        <p:nvSpPr>
          <p:cNvPr id="7175" name="TextBox 6"/>
          <p:cNvSpPr txBox="1">
            <a:spLocks noChangeArrowheads="1"/>
          </p:cNvSpPr>
          <p:nvPr/>
        </p:nvSpPr>
        <p:spPr bwMode="auto">
          <a:xfrm>
            <a:off x="471488" y="4625975"/>
            <a:ext cx="2673350" cy="487363"/>
          </a:xfrm>
          <a:prstGeom prst="rect">
            <a:avLst/>
          </a:prstGeom>
          <a:noFill/>
          <a:ln w="9525">
            <a:noFill/>
            <a:miter lim="800000"/>
            <a:headEnd/>
            <a:tailEnd/>
          </a:ln>
        </p:spPr>
        <p:txBody>
          <a:bodyPr wrap="none" lIns="0" tIns="0" rIns="0" bIns="0">
            <a:spAutoFit/>
          </a:bodyPr>
          <a:lstStyle/>
          <a:p>
            <a:pPr>
              <a:lnSpc>
                <a:spcPts val="3813"/>
              </a:lnSpc>
            </a:pPr>
            <a:r>
              <a:rPr lang="en-US" sz="3200">
                <a:solidFill>
                  <a:srgbClr val="000000"/>
                </a:solidFill>
                <a:latin typeface="Courier New" pitchFamily="49" charset="0"/>
                <a:cs typeface="Courier New" pitchFamily="49" charset="0"/>
              </a:rPr>
              <a:t>ZF-</a:t>
            </a:r>
            <a:r>
              <a:rPr lang="en-US" sz="3200">
                <a:solidFill>
                  <a:srgbClr val="000000"/>
                </a:solidFill>
                <a:latin typeface="Times New Roman" charset="0"/>
              </a:rPr>
              <a:t> </a:t>
            </a:r>
            <a:r>
              <a:rPr lang="ru-RU" sz="3200">
                <a:solidFill>
                  <a:srgbClr val="000000"/>
                </a:solidFill>
                <a:latin typeface="Times New Roman" charset="0"/>
              </a:rPr>
              <a:t>обнуление</a:t>
            </a:r>
          </a:p>
        </p:txBody>
      </p:sp>
      <p:sp>
        <p:nvSpPr>
          <p:cNvPr id="7176" name="TextBox 7"/>
          <p:cNvSpPr txBox="1">
            <a:spLocks noChangeArrowheads="1"/>
          </p:cNvSpPr>
          <p:nvPr/>
        </p:nvSpPr>
        <p:spPr bwMode="auto">
          <a:xfrm>
            <a:off x="471488" y="5153025"/>
            <a:ext cx="6791325" cy="485775"/>
          </a:xfrm>
          <a:prstGeom prst="rect">
            <a:avLst/>
          </a:prstGeom>
          <a:noFill/>
          <a:ln w="9525">
            <a:noFill/>
            <a:miter lim="800000"/>
            <a:headEnd/>
            <a:tailEnd/>
          </a:ln>
        </p:spPr>
        <p:txBody>
          <a:bodyPr wrap="none" lIns="0" tIns="0" rIns="0" bIns="0">
            <a:spAutoFit/>
          </a:bodyPr>
          <a:lstStyle/>
          <a:p>
            <a:pPr>
              <a:lnSpc>
                <a:spcPts val="3813"/>
              </a:lnSpc>
            </a:pPr>
            <a:r>
              <a:rPr lang="ru-RU" sz="3200">
                <a:solidFill>
                  <a:srgbClr val="000000"/>
                </a:solidFill>
                <a:latin typeface="Courier New" pitchFamily="49" charset="0"/>
                <a:cs typeface="Courier New" pitchFamily="49" charset="0"/>
              </a:rPr>
              <a:t>CF-</a:t>
            </a:r>
            <a:r>
              <a:rPr lang="ru-RU" sz="3200">
                <a:solidFill>
                  <a:srgbClr val="000000"/>
                </a:solidFill>
                <a:latin typeface="Times New Roman" charset="0"/>
              </a:rPr>
              <a:t> выход за границу разрядной сетки</a:t>
            </a:r>
          </a:p>
        </p:txBody>
      </p:sp>
      <p:sp>
        <p:nvSpPr>
          <p:cNvPr id="7177" name="TextBox 8"/>
          <p:cNvSpPr txBox="1">
            <a:spLocks noChangeArrowheads="1"/>
          </p:cNvSpPr>
          <p:nvPr/>
        </p:nvSpPr>
        <p:spPr bwMode="auto">
          <a:xfrm>
            <a:off x="471488" y="5676900"/>
            <a:ext cx="7859712" cy="1012825"/>
          </a:xfrm>
          <a:prstGeom prst="rect">
            <a:avLst/>
          </a:prstGeom>
          <a:noFill/>
          <a:ln w="9525">
            <a:noFill/>
            <a:miter lim="800000"/>
            <a:headEnd/>
            <a:tailEnd/>
          </a:ln>
        </p:spPr>
        <p:txBody>
          <a:bodyPr wrap="none" lIns="0" tIns="0" rIns="0" bIns="0">
            <a:spAutoFit/>
          </a:bodyPr>
          <a:lstStyle/>
          <a:p>
            <a:pPr>
              <a:lnSpc>
                <a:spcPts val="3813"/>
              </a:lnSpc>
            </a:pPr>
            <a:r>
              <a:rPr lang="ru-RU" sz="3200">
                <a:solidFill>
                  <a:srgbClr val="000000"/>
                </a:solidFill>
                <a:latin typeface="Courier New" pitchFamily="49" charset="0"/>
                <a:cs typeface="Courier New" pitchFamily="49" charset="0"/>
              </a:rPr>
              <a:t>OF-</a:t>
            </a:r>
            <a:r>
              <a:rPr lang="ru-RU" sz="3200">
                <a:solidFill>
                  <a:srgbClr val="000000"/>
                </a:solidFill>
                <a:latin typeface="Times New Roman" charset="0"/>
              </a:rPr>
              <a:t> выход за границу дополнительного кода</a:t>
            </a:r>
          </a:p>
          <a:p>
            <a:pPr>
              <a:lnSpc>
                <a:spcPts val="4125"/>
              </a:lnSpc>
            </a:pPr>
            <a:r>
              <a:rPr lang="ru-RU" sz="3200">
                <a:solidFill>
                  <a:srgbClr val="000000"/>
                </a:solidFill>
                <a:latin typeface="Courier New" pitchFamily="49" charset="0"/>
                <a:cs typeface="Courier New" pitchFamily="49" charset="0"/>
              </a:rPr>
              <a:t>SF-</a:t>
            </a:r>
            <a:r>
              <a:rPr lang="ru-RU" sz="3200">
                <a:solidFill>
                  <a:srgbClr val="000000"/>
                </a:solidFill>
                <a:latin typeface="Times New Roman" charset="0"/>
              </a:rPr>
              <a:t> копия старшего (знакового) бита</a:t>
            </a:r>
          </a:p>
        </p:txBody>
      </p:sp>
      <p:sp>
        <p:nvSpPr>
          <p:cNvPr id="12" name="Номер слайда 11"/>
          <p:cNvSpPr>
            <a:spLocks noGrp="1"/>
          </p:cNvSpPr>
          <p:nvPr>
            <p:ph type="sldNum" sz="quarter" idx="12"/>
          </p:nvPr>
        </p:nvSpPr>
        <p:spPr/>
        <p:txBody>
          <a:bodyPr/>
          <a:lstStyle/>
          <a:p>
            <a:pPr>
              <a:defRPr/>
            </a:pPr>
            <a:fld id="{02613094-C295-4254-93BB-2110CFBF689E}" type="slidenum">
              <a:rPr lang="ru-RU"/>
              <a:pPr>
                <a:defRPr/>
              </a:pPr>
              <a:t>15</a:t>
            </a:fld>
            <a:endParaRPr lang="ru-RU"/>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0"/>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3075" name="TextBox 2"/>
          <p:cNvSpPr txBox="1">
            <a:spLocks noChangeArrowheads="1"/>
          </p:cNvSpPr>
          <p:nvPr/>
        </p:nvSpPr>
        <p:spPr bwMode="auto">
          <a:xfrm>
            <a:off x="569913" y="355600"/>
            <a:ext cx="8129587" cy="512763"/>
          </a:xfrm>
          <a:prstGeom prst="rect">
            <a:avLst/>
          </a:prstGeom>
          <a:noFill/>
          <a:ln w="9525">
            <a:noFill/>
            <a:miter lim="800000"/>
            <a:headEnd/>
            <a:tailEnd/>
          </a:ln>
        </p:spPr>
        <p:txBody>
          <a:bodyPr wrap="none" lIns="0" tIns="0" rIns="0" bIns="0">
            <a:spAutoFit/>
          </a:bodyPr>
          <a:lstStyle/>
          <a:p>
            <a:pPr>
              <a:lnSpc>
                <a:spcPts val="3988"/>
              </a:lnSpc>
            </a:pPr>
            <a:r>
              <a:rPr lang="ru-RU" sz="3600">
                <a:solidFill>
                  <a:srgbClr val="000000"/>
                </a:solidFill>
                <a:latin typeface="Times New Roman" charset="0"/>
              </a:rPr>
              <a:t>Команды сравнения и булевых операций</a:t>
            </a:r>
          </a:p>
        </p:txBody>
      </p:sp>
      <p:sp>
        <p:nvSpPr>
          <p:cNvPr id="3076" name="TextBox 3"/>
          <p:cNvSpPr txBox="1">
            <a:spLocks noChangeArrowheads="1"/>
          </p:cNvSpPr>
          <p:nvPr/>
        </p:nvSpPr>
        <p:spPr bwMode="auto">
          <a:xfrm>
            <a:off x="471488" y="1114425"/>
            <a:ext cx="7177087" cy="973138"/>
          </a:xfrm>
          <a:prstGeom prst="rect">
            <a:avLst/>
          </a:prstGeom>
          <a:noFill/>
          <a:ln w="9525">
            <a:noFill/>
            <a:miter lim="800000"/>
            <a:headEnd/>
            <a:tailEnd/>
          </a:ln>
        </p:spPr>
        <p:txBody>
          <a:bodyPr wrap="none" lIns="0" tIns="0" rIns="0" bIns="0">
            <a:spAutoFit/>
          </a:bodyPr>
          <a:lstStyle/>
          <a:p>
            <a:pPr>
              <a:lnSpc>
                <a:spcPts val="3538"/>
              </a:lnSpc>
            </a:pPr>
            <a:r>
              <a:rPr lang="ru-RU" sz="3200" dirty="0">
                <a:solidFill>
                  <a:srgbClr val="000000"/>
                </a:solidFill>
                <a:latin typeface="Times New Roman" charset="0"/>
              </a:rPr>
              <a:t>• Флаги результатов выполнения команд</a:t>
            </a:r>
          </a:p>
          <a:p>
            <a:pPr>
              <a:lnSpc>
                <a:spcPts val="4138"/>
              </a:lnSpc>
            </a:pPr>
            <a:r>
              <a:rPr lang="ru-RU" sz="3200" dirty="0">
                <a:solidFill>
                  <a:srgbClr val="000000"/>
                </a:solidFill>
                <a:latin typeface="Courier New" pitchFamily="49" charset="0"/>
                <a:cs typeface="Courier New" pitchFamily="49" charset="0"/>
              </a:rPr>
              <a:t>ZF-</a:t>
            </a:r>
            <a:r>
              <a:rPr lang="ru-RU" sz="3200" dirty="0">
                <a:solidFill>
                  <a:srgbClr val="000000"/>
                </a:solidFill>
                <a:latin typeface="Times New Roman" charset="0"/>
              </a:rPr>
              <a:t> обнуление</a:t>
            </a:r>
          </a:p>
        </p:txBody>
      </p:sp>
      <p:sp>
        <p:nvSpPr>
          <p:cNvPr id="3077" name="TextBox 4"/>
          <p:cNvSpPr txBox="1">
            <a:spLocks noChangeArrowheads="1"/>
          </p:cNvSpPr>
          <p:nvPr/>
        </p:nvSpPr>
        <p:spPr bwMode="auto">
          <a:xfrm>
            <a:off x="471488" y="2130425"/>
            <a:ext cx="6791325" cy="2589213"/>
          </a:xfrm>
          <a:prstGeom prst="rect">
            <a:avLst/>
          </a:prstGeom>
          <a:noFill/>
          <a:ln w="9525">
            <a:noFill/>
            <a:miter lim="800000"/>
            <a:headEnd/>
            <a:tailEnd/>
          </a:ln>
        </p:spPr>
        <p:txBody>
          <a:bodyPr wrap="none" lIns="0" tIns="0" rIns="0" bIns="0">
            <a:spAutoFit/>
          </a:bodyPr>
          <a:lstStyle/>
          <a:p>
            <a:pPr>
              <a:lnSpc>
                <a:spcPts val="3813"/>
              </a:lnSpc>
            </a:pPr>
            <a:r>
              <a:rPr lang="ru-RU" sz="3200" dirty="0">
                <a:solidFill>
                  <a:srgbClr val="000000"/>
                </a:solidFill>
                <a:latin typeface="Courier New" pitchFamily="49" charset="0"/>
                <a:cs typeface="Courier New" pitchFamily="49" charset="0"/>
              </a:rPr>
              <a:t>CF-</a:t>
            </a:r>
            <a:r>
              <a:rPr lang="ru-RU" sz="3200" dirty="0">
                <a:solidFill>
                  <a:srgbClr val="000000"/>
                </a:solidFill>
                <a:latin typeface="Times New Roman" charset="0"/>
              </a:rPr>
              <a:t> выход за границу разрядной сетки</a:t>
            </a:r>
          </a:p>
          <a:p>
            <a:pPr>
              <a:lnSpc>
                <a:spcPts val="4125"/>
              </a:lnSpc>
            </a:pPr>
            <a:r>
              <a:rPr lang="ru-RU" sz="3200" dirty="0">
                <a:solidFill>
                  <a:srgbClr val="000000"/>
                </a:solidFill>
                <a:latin typeface="Courier New" pitchFamily="49" charset="0"/>
                <a:cs typeface="Courier New" pitchFamily="49" charset="0"/>
              </a:rPr>
              <a:t>SF-</a:t>
            </a:r>
            <a:r>
              <a:rPr lang="ru-RU" sz="3200" dirty="0">
                <a:solidFill>
                  <a:srgbClr val="000000"/>
                </a:solidFill>
                <a:latin typeface="Times New Roman" charset="0"/>
              </a:rPr>
              <a:t> копия старшего (знакового) бита</a:t>
            </a:r>
          </a:p>
          <a:p>
            <a:pPr>
              <a:lnSpc>
                <a:spcPts val="4125"/>
              </a:lnSpc>
            </a:pPr>
            <a:r>
              <a:rPr lang="ru-RU" sz="3200" dirty="0">
                <a:solidFill>
                  <a:srgbClr val="000000"/>
                </a:solidFill>
                <a:latin typeface="Courier New" pitchFamily="49" charset="0"/>
                <a:cs typeface="Courier New" pitchFamily="49" charset="0"/>
              </a:rPr>
              <a:t>OF-</a:t>
            </a:r>
            <a:r>
              <a:rPr lang="ru-RU" sz="3200" dirty="0">
                <a:solidFill>
                  <a:srgbClr val="000000"/>
                </a:solidFill>
                <a:latin typeface="Times New Roman" charset="0"/>
              </a:rPr>
              <a:t> нарушение дополнительного кода</a:t>
            </a:r>
          </a:p>
          <a:p>
            <a:pPr>
              <a:lnSpc>
                <a:spcPts val="4138"/>
              </a:lnSpc>
            </a:pPr>
            <a:r>
              <a:rPr lang="ru-RU" sz="3200" dirty="0">
                <a:solidFill>
                  <a:srgbClr val="000000"/>
                </a:solidFill>
                <a:latin typeface="Courier New" pitchFamily="49" charset="0"/>
                <a:cs typeface="Courier New" pitchFamily="49" charset="0"/>
              </a:rPr>
              <a:t>РF-</a:t>
            </a:r>
            <a:r>
              <a:rPr lang="ru-RU" sz="3200" dirty="0">
                <a:solidFill>
                  <a:srgbClr val="000000"/>
                </a:solidFill>
                <a:latin typeface="Times New Roman" charset="0"/>
              </a:rPr>
              <a:t> чётное число бит</a:t>
            </a:r>
          </a:p>
          <a:p>
            <a:pPr>
              <a:lnSpc>
                <a:spcPts val="4063"/>
              </a:lnSpc>
            </a:pPr>
            <a:r>
              <a:rPr lang="ru-RU" sz="3200" dirty="0">
                <a:solidFill>
                  <a:srgbClr val="000000"/>
                </a:solidFill>
                <a:latin typeface="Times New Roman" charset="0"/>
              </a:rPr>
              <a:t>• </a:t>
            </a:r>
            <a:r>
              <a:rPr lang="ru-RU" sz="3200" dirty="0">
                <a:solidFill>
                  <a:srgbClr val="000000"/>
                </a:solidFill>
                <a:latin typeface="Courier New" pitchFamily="49" charset="0"/>
                <a:cs typeface="Courier New" pitchFamily="49" charset="0"/>
              </a:rPr>
              <a:t>AND,OR,XOR,NOT</a:t>
            </a:r>
          </a:p>
        </p:txBody>
      </p:sp>
      <p:sp>
        <p:nvSpPr>
          <p:cNvPr id="3078" name="TextBox 5"/>
          <p:cNvSpPr txBox="1">
            <a:spLocks noChangeArrowheads="1"/>
          </p:cNvSpPr>
          <p:nvPr/>
        </p:nvSpPr>
        <p:spPr bwMode="auto">
          <a:xfrm>
            <a:off x="471488" y="4757738"/>
            <a:ext cx="6720622" cy="1000274"/>
          </a:xfrm>
          <a:prstGeom prst="rect">
            <a:avLst/>
          </a:prstGeom>
          <a:noFill/>
          <a:ln w="9525">
            <a:noFill/>
            <a:miter lim="800000"/>
            <a:headEnd/>
            <a:tailEnd/>
          </a:ln>
        </p:spPr>
        <p:txBody>
          <a:bodyPr wrap="none" lIns="0" tIns="0" rIns="0" bIns="0">
            <a:spAutoFit/>
          </a:bodyPr>
          <a:lstStyle/>
          <a:p>
            <a:pPr>
              <a:lnSpc>
                <a:spcPts val="3813"/>
              </a:lnSpc>
            </a:pPr>
            <a:r>
              <a:rPr lang="ru-RU" sz="3200" dirty="0">
                <a:solidFill>
                  <a:srgbClr val="000000"/>
                </a:solidFill>
                <a:latin typeface="Times New Roman" charset="0"/>
              </a:rPr>
              <a:t>• </a:t>
            </a:r>
            <a:r>
              <a:rPr lang="ru-RU" sz="3200" dirty="0">
                <a:solidFill>
                  <a:srgbClr val="000000"/>
                </a:solidFill>
                <a:latin typeface="Courier New" pitchFamily="49" charset="0"/>
                <a:cs typeface="Courier New" pitchFamily="49" charset="0"/>
              </a:rPr>
              <a:t>TEST,CMP</a:t>
            </a:r>
            <a:r>
              <a:rPr lang="ru-RU" sz="3200" dirty="0">
                <a:solidFill>
                  <a:srgbClr val="000000"/>
                </a:solidFill>
                <a:latin typeface="Times New Roman" charset="0"/>
              </a:rPr>
              <a:t> – меняем только флаги</a:t>
            </a:r>
          </a:p>
          <a:p>
            <a:pPr>
              <a:lnSpc>
                <a:spcPts val="4000"/>
              </a:lnSpc>
            </a:pPr>
            <a:r>
              <a:rPr lang="ru-RU" sz="3200" dirty="0">
                <a:solidFill>
                  <a:srgbClr val="000000"/>
                </a:solidFill>
                <a:latin typeface="Times New Roman" charset="0"/>
              </a:rPr>
              <a:t>• Установка и сброс отдельных </a:t>
            </a:r>
            <a:r>
              <a:rPr lang="ru-RU" sz="3200" dirty="0" smtClean="0">
                <a:solidFill>
                  <a:srgbClr val="000000"/>
                </a:solidFill>
                <a:latin typeface="Times New Roman" charset="0"/>
              </a:rPr>
              <a:t>флагов</a:t>
            </a:r>
            <a:endParaRPr lang="ru-RU" sz="3200" dirty="0">
              <a:solidFill>
                <a:srgbClr val="000000"/>
              </a:solidFill>
              <a:latin typeface="Times New Roman" charset="0"/>
            </a:endParaRPr>
          </a:p>
        </p:txBody>
      </p:sp>
      <p:sp>
        <p:nvSpPr>
          <p:cNvPr id="9" name="Номер слайда 8"/>
          <p:cNvSpPr>
            <a:spLocks noGrp="1"/>
          </p:cNvSpPr>
          <p:nvPr>
            <p:ph type="sldNum" sz="quarter" idx="12"/>
          </p:nvPr>
        </p:nvSpPr>
        <p:spPr/>
        <p:txBody>
          <a:bodyPr/>
          <a:lstStyle/>
          <a:p>
            <a:pPr>
              <a:defRPr/>
            </a:pPr>
            <a:fld id="{1F903C61-5052-4917-A9F4-9EC6FE33B39D}" type="slidenum">
              <a:rPr lang="ru-RU"/>
              <a:pPr>
                <a:defRPr/>
              </a:pPr>
              <a:t>16</a:t>
            </a:fld>
            <a:endParaRPr lang="ru-RU"/>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064896" cy="3416320"/>
          </a:xfrm>
          <a:prstGeom prst="rect">
            <a:avLst/>
          </a:prstGeom>
          <a:noFill/>
        </p:spPr>
        <p:txBody>
          <a:bodyPr wrap="square" rtlCol="0">
            <a:spAutoFit/>
          </a:bodyPr>
          <a:lstStyle/>
          <a:p>
            <a:r>
              <a:rPr lang="en-US" sz="2400" dirty="0" smtClean="0"/>
              <a:t>Test   al,00010000</a:t>
            </a:r>
          </a:p>
          <a:p>
            <a:r>
              <a:rPr lang="ru-RU" sz="2400" dirty="0" smtClean="0"/>
              <a:t>Проверяется 4-й бит  </a:t>
            </a:r>
            <a:r>
              <a:rPr lang="en-US" sz="2400" dirty="0" smtClean="0"/>
              <a:t>al</a:t>
            </a:r>
            <a:endParaRPr lang="ru-RU" sz="2400" dirty="0" smtClean="0"/>
          </a:p>
          <a:p>
            <a:endParaRPr lang="en-US" sz="2400" dirty="0" smtClean="0"/>
          </a:p>
          <a:p>
            <a:r>
              <a:rPr lang="ru-RU" sz="2400" dirty="0" err="1" smtClean="0"/>
              <a:t>Установливает</a:t>
            </a:r>
            <a:r>
              <a:rPr lang="ru-RU" sz="2400" dirty="0" smtClean="0"/>
              <a:t> флаги SF, ZF, PF</a:t>
            </a:r>
          </a:p>
          <a:p>
            <a:r>
              <a:rPr lang="en-US" sz="2400" dirty="0" smtClean="0"/>
              <a:t>SF=0, PF=1, </a:t>
            </a:r>
            <a:r>
              <a:rPr lang="en-US" sz="2400" dirty="0" err="1" smtClean="0"/>
              <a:t>Zf</a:t>
            </a:r>
            <a:r>
              <a:rPr lang="en-US" sz="2400" dirty="0" smtClean="0"/>
              <a:t>=1, </a:t>
            </a:r>
            <a:r>
              <a:rPr lang="ru-RU" sz="2400" dirty="0" smtClean="0"/>
              <a:t>если 4-й бит </a:t>
            </a:r>
            <a:r>
              <a:rPr lang="en-US" sz="2400" dirty="0" smtClean="0"/>
              <a:t>al</a:t>
            </a:r>
            <a:r>
              <a:rPr lang="ru-RU" sz="2400" dirty="0" smtClean="0"/>
              <a:t>=0</a:t>
            </a:r>
          </a:p>
          <a:p>
            <a:endParaRPr lang="ru-RU" sz="2400" dirty="0" smtClean="0"/>
          </a:p>
          <a:p>
            <a:r>
              <a:rPr lang="en-US" sz="2400" dirty="0" err="1" smtClean="0"/>
              <a:t>Mov</a:t>
            </a:r>
            <a:r>
              <a:rPr lang="en-US" sz="2400" dirty="0" smtClean="0"/>
              <a:t> al,00110011b</a:t>
            </a:r>
            <a:br>
              <a:rPr lang="en-US" sz="2400" dirty="0" smtClean="0"/>
            </a:br>
            <a:r>
              <a:rPr lang="en-US" sz="2400" dirty="0" smtClean="0"/>
              <a:t>And al,11101110b ; al=0010010b </a:t>
            </a:r>
            <a:br>
              <a:rPr lang="en-US" sz="2400" dirty="0" smtClean="0"/>
            </a:br>
            <a:endParaRPr lang="ru-RU"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Рисунок 1" descr="ws_3DB.tmp"/>
          <p:cNvPicPr>
            <a:picLocks/>
          </p:cNvPicPr>
          <p:nvPr/>
        </p:nvPicPr>
        <p:blipFill>
          <a:blip r:embed="rId3" cstate="print"/>
          <a:srcRect/>
          <a:stretch>
            <a:fillRect/>
          </a:stretch>
        </p:blipFill>
        <p:spPr bwMode="auto">
          <a:xfrm>
            <a:off x="-108520" y="116632"/>
            <a:ext cx="9144000" cy="6858000"/>
          </a:xfrm>
          <a:prstGeom prst="rect">
            <a:avLst/>
          </a:prstGeom>
          <a:noFill/>
          <a:ln w="9525">
            <a:noFill/>
            <a:miter lim="800000"/>
            <a:headEnd/>
            <a:tailEnd/>
          </a:ln>
        </p:spPr>
      </p:pic>
      <p:sp>
        <p:nvSpPr>
          <p:cNvPr id="10243" name="TextBox 2"/>
          <p:cNvSpPr txBox="1">
            <a:spLocks noChangeArrowheads="1"/>
          </p:cNvSpPr>
          <p:nvPr/>
        </p:nvSpPr>
        <p:spPr bwMode="auto">
          <a:xfrm>
            <a:off x="3697288" y="300038"/>
            <a:ext cx="1444625" cy="628650"/>
          </a:xfrm>
          <a:prstGeom prst="rect">
            <a:avLst/>
          </a:prstGeom>
          <a:noFill/>
          <a:ln w="9525">
            <a:noFill/>
            <a:miter lim="800000"/>
            <a:headEnd/>
            <a:tailEnd/>
          </a:ln>
        </p:spPr>
        <p:txBody>
          <a:bodyPr wrap="none" lIns="0" tIns="0" rIns="0" bIns="0">
            <a:spAutoFit/>
          </a:bodyPr>
          <a:lstStyle/>
          <a:p>
            <a:pPr>
              <a:lnSpc>
                <a:spcPts val="4875"/>
              </a:lnSpc>
            </a:pPr>
            <a:r>
              <a:rPr lang="ru-RU" sz="3600">
                <a:solidFill>
                  <a:srgbClr val="000000"/>
                </a:solidFill>
                <a:latin typeface="Times New Roman" charset="0"/>
              </a:rPr>
              <a:t>Сдвиги</a:t>
            </a:r>
          </a:p>
        </p:txBody>
      </p:sp>
      <p:sp>
        <p:nvSpPr>
          <p:cNvPr id="4" name="TextBox 3"/>
          <p:cNvSpPr txBox="1"/>
          <p:nvPr/>
        </p:nvSpPr>
        <p:spPr>
          <a:xfrm>
            <a:off x="1412875" y="1101725"/>
            <a:ext cx="628650" cy="615950"/>
          </a:xfrm>
          <a:prstGeom prst="rect">
            <a:avLst/>
          </a:prstGeom>
          <a:noFill/>
        </p:spPr>
        <p:txBody>
          <a:bodyPr wrap="none" lIns="0" tIns="0" rIns="0" bIns="0">
            <a:spAutoFit/>
          </a:bodyPr>
          <a:lstStyle/>
          <a:p>
            <a:pPr fontAlgn="auto">
              <a:lnSpc>
                <a:spcPts val="2309"/>
              </a:lnSpc>
              <a:spcBef>
                <a:spcPts val="0"/>
              </a:spcBef>
              <a:spcAft>
                <a:spcPts val="0"/>
              </a:spcAft>
              <a:defRPr/>
            </a:pPr>
            <a:r>
              <a:rPr lang="en-US" sz="2040" b="1" dirty="0">
                <a:solidFill>
                  <a:srgbClr val="000000"/>
                </a:solidFill>
                <a:latin typeface="Courier New" pitchFamily="49" charset="0"/>
                <a:cs typeface="Courier New" pitchFamily="49" charset="0"/>
              </a:rPr>
              <a:t>???</a:t>
            </a:r>
          </a:p>
          <a:p>
            <a:pPr fontAlgn="auto">
              <a:lnSpc>
                <a:spcPts val="2510"/>
              </a:lnSpc>
              <a:spcBef>
                <a:spcPts val="0"/>
              </a:spcBef>
              <a:spcAft>
                <a:spcPts val="0"/>
              </a:spcAft>
              <a:defRPr/>
            </a:pPr>
            <a:r>
              <a:rPr lang="en-US" sz="2040" b="1" dirty="0">
                <a:solidFill>
                  <a:srgbClr val="000000"/>
                </a:solidFill>
                <a:latin typeface="Courier New" pitchFamily="49" charset="0"/>
                <a:cs typeface="Courier New" pitchFamily="49" charset="0"/>
              </a:rPr>
              <a:t>SH?D</a:t>
            </a:r>
            <a:endParaRPr lang="ru-RU" sz="2040" b="1" dirty="0">
              <a:solidFill>
                <a:srgbClr val="000000"/>
              </a:solidFill>
              <a:latin typeface="Courier New" pitchFamily="49" charset="0"/>
              <a:cs typeface="Courier New" pitchFamily="49" charset="0"/>
            </a:endParaRPr>
          </a:p>
        </p:txBody>
      </p:sp>
      <p:sp>
        <p:nvSpPr>
          <p:cNvPr id="5" name="TextBox 4"/>
          <p:cNvSpPr txBox="1"/>
          <p:nvPr/>
        </p:nvSpPr>
        <p:spPr>
          <a:xfrm>
            <a:off x="2630488" y="1101725"/>
            <a:ext cx="4241800" cy="615950"/>
          </a:xfrm>
          <a:prstGeom prst="rect">
            <a:avLst/>
          </a:prstGeom>
          <a:noFill/>
        </p:spPr>
        <p:txBody>
          <a:bodyPr wrap="none" lIns="0" tIns="0" rIns="0" bIns="0">
            <a:spAutoFit/>
          </a:bodyPr>
          <a:lstStyle/>
          <a:p>
            <a:pPr fontAlgn="auto">
              <a:lnSpc>
                <a:spcPts val="2309"/>
              </a:lnSpc>
              <a:spcBef>
                <a:spcPts val="0"/>
              </a:spcBef>
              <a:spcAft>
                <a:spcPts val="0"/>
              </a:spcAft>
              <a:defRPr/>
            </a:pPr>
            <a:r>
              <a:rPr lang="ru-RU" sz="2040" i="1" dirty="0" err="1">
                <a:solidFill>
                  <a:srgbClr val="000000"/>
                </a:solidFill>
                <a:latin typeface="Courier New" pitchFamily="49" charset="0"/>
                <a:cs typeface="Courier New" pitchFamily="49" charset="0"/>
              </a:rPr>
              <a:t>операнд,счётчик</a:t>
            </a:r>
            <a:endParaRPr lang="ru-RU" sz="2040" i="1" dirty="0">
              <a:solidFill>
                <a:srgbClr val="000000"/>
              </a:solidFill>
              <a:latin typeface="Courier New" pitchFamily="49" charset="0"/>
              <a:cs typeface="Courier New" pitchFamily="49" charset="0"/>
            </a:endParaRPr>
          </a:p>
          <a:p>
            <a:pPr fontAlgn="auto">
              <a:lnSpc>
                <a:spcPts val="2510"/>
              </a:lnSpc>
              <a:spcBef>
                <a:spcPts val="0"/>
              </a:spcBef>
              <a:spcAft>
                <a:spcPts val="0"/>
              </a:spcAft>
              <a:defRPr/>
            </a:pPr>
            <a:r>
              <a:rPr lang="ru-RU" sz="2040" i="1" dirty="0" err="1">
                <a:solidFill>
                  <a:srgbClr val="000000"/>
                </a:solidFill>
                <a:latin typeface="Courier New" pitchFamily="49" charset="0"/>
                <a:cs typeface="Courier New" pitchFamily="49" charset="0"/>
              </a:rPr>
              <a:t>получатель,источник,счётчик</a:t>
            </a:r>
            <a:endParaRPr lang="ru-RU" sz="2040" i="1" dirty="0">
              <a:solidFill>
                <a:srgbClr val="000000"/>
              </a:solidFill>
              <a:latin typeface="Courier New" pitchFamily="49" charset="0"/>
              <a:cs typeface="Courier New" pitchFamily="49" charset="0"/>
            </a:endParaRPr>
          </a:p>
        </p:txBody>
      </p:sp>
      <p:sp>
        <p:nvSpPr>
          <p:cNvPr id="6" name="TextBox 5"/>
          <p:cNvSpPr txBox="1"/>
          <p:nvPr/>
        </p:nvSpPr>
        <p:spPr>
          <a:xfrm>
            <a:off x="869950" y="2109788"/>
            <a:ext cx="411163" cy="960437"/>
          </a:xfrm>
          <a:prstGeom prst="rect">
            <a:avLst/>
          </a:prstGeom>
          <a:noFill/>
        </p:spPr>
        <p:txBody>
          <a:bodyPr wrap="none" lIns="0" tIns="0" rIns="0" bIns="0">
            <a:spAutoFit/>
          </a:bodyPr>
          <a:lstStyle/>
          <a:p>
            <a:pPr fontAlgn="auto">
              <a:lnSpc>
                <a:spcPts val="1766"/>
              </a:lnSpc>
              <a:spcBef>
                <a:spcPts val="0"/>
              </a:spcBef>
              <a:spcAft>
                <a:spcPts val="0"/>
              </a:spcAft>
              <a:defRPr/>
            </a:pPr>
            <a:r>
              <a:rPr lang="en-US" sz="1560" b="1">
                <a:solidFill>
                  <a:srgbClr val="000000"/>
                </a:solidFill>
                <a:latin typeface="Times New Roman"/>
              </a:rPr>
              <a:t>SHL</a:t>
            </a:r>
          </a:p>
          <a:p>
            <a:pPr fontAlgn="auto">
              <a:lnSpc>
                <a:spcPts val="1900"/>
              </a:lnSpc>
              <a:spcBef>
                <a:spcPts val="0"/>
              </a:spcBef>
              <a:spcAft>
                <a:spcPts val="0"/>
              </a:spcAft>
              <a:defRPr/>
            </a:pPr>
            <a:r>
              <a:rPr lang="en-US" sz="1560" b="1">
                <a:solidFill>
                  <a:srgbClr val="000000"/>
                </a:solidFill>
                <a:latin typeface="Times New Roman"/>
              </a:rPr>
              <a:t>SAL</a:t>
            </a:r>
          </a:p>
          <a:p>
            <a:pPr fontAlgn="auto">
              <a:lnSpc>
                <a:spcPts val="1000"/>
              </a:lnSpc>
              <a:spcBef>
                <a:spcPts val="0"/>
              </a:spcBef>
              <a:spcAft>
                <a:spcPts val="0"/>
              </a:spcAft>
              <a:defRPr/>
            </a:pPr>
            <a:endParaRPr lang="en-US" sz="1560" b="1">
              <a:solidFill>
                <a:srgbClr val="000000"/>
              </a:solidFill>
              <a:latin typeface="Times New Roman"/>
            </a:endParaRPr>
          </a:p>
          <a:p>
            <a:pPr fontAlgn="auto">
              <a:lnSpc>
                <a:spcPts val="1000"/>
              </a:lnSpc>
              <a:spcBef>
                <a:spcPts val="0"/>
              </a:spcBef>
              <a:spcAft>
                <a:spcPts val="0"/>
              </a:spcAft>
              <a:defRPr/>
            </a:pPr>
            <a:endParaRPr lang="en-US" sz="1560" b="1">
              <a:solidFill>
                <a:srgbClr val="000000"/>
              </a:solidFill>
              <a:latin typeface="Times New Roman"/>
            </a:endParaRPr>
          </a:p>
          <a:p>
            <a:pPr fontAlgn="auto">
              <a:lnSpc>
                <a:spcPts val="1880"/>
              </a:lnSpc>
              <a:spcBef>
                <a:spcPts val="0"/>
              </a:spcBef>
              <a:spcAft>
                <a:spcPts val="0"/>
              </a:spcAft>
              <a:defRPr/>
            </a:pPr>
            <a:r>
              <a:rPr lang="en-US" sz="1560" b="1">
                <a:solidFill>
                  <a:srgbClr val="000000"/>
                </a:solidFill>
                <a:latin typeface="Times New Roman"/>
              </a:rPr>
              <a:t>SHR</a:t>
            </a:r>
            <a:endParaRPr lang="ru-RU" sz="1560" b="1">
              <a:solidFill>
                <a:srgbClr val="000000"/>
              </a:solidFill>
              <a:latin typeface="Times New Roman"/>
            </a:endParaRPr>
          </a:p>
        </p:txBody>
      </p:sp>
      <p:sp>
        <p:nvSpPr>
          <p:cNvPr id="7" name="TextBox 6"/>
          <p:cNvSpPr txBox="1"/>
          <p:nvPr/>
        </p:nvSpPr>
        <p:spPr>
          <a:xfrm>
            <a:off x="1527175" y="2008188"/>
            <a:ext cx="242888" cy="219075"/>
          </a:xfrm>
          <a:prstGeom prst="rect">
            <a:avLst/>
          </a:prstGeom>
          <a:noFill/>
        </p:spPr>
        <p:txBody>
          <a:bodyPr wrap="none" lIns="0" tIns="0" rIns="0" bIns="0">
            <a:spAutoFit/>
          </a:bodyPr>
          <a:lstStyle/>
          <a:p>
            <a:pPr fontAlgn="auto">
              <a:lnSpc>
                <a:spcPts val="1741"/>
              </a:lnSpc>
              <a:spcBef>
                <a:spcPts val="0"/>
              </a:spcBef>
              <a:spcAft>
                <a:spcPts val="0"/>
              </a:spcAft>
              <a:defRPr/>
            </a:pPr>
            <a:r>
              <a:rPr lang="en-US" sz="1560">
                <a:solidFill>
                  <a:srgbClr val="000000"/>
                </a:solidFill>
                <a:latin typeface="Times New Roman"/>
              </a:rPr>
              <a:t>CF</a:t>
            </a:r>
            <a:endParaRPr lang="ru-RU" sz="1560">
              <a:solidFill>
                <a:srgbClr val="000000"/>
              </a:solidFill>
              <a:latin typeface="Times New Roman"/>
            </a:endParaRPr>
          </a:p>
        </p:txBody>
      </p:sp>
      <p:sp>
        <p:nvSpPr>
          <p:cNvPr id="8" name="TextBox 7"/>
          <p:cNvSpPr txBox="1"/>
          <p:nvPr/>
        </p:nvSpPr>
        <p:spPr>
          <a:xfrm>
            <a:off x="2060575" y="2828925"/>
            <a:ext cx="101600" cy="219075"/>
          </a:xfrm>
          <a:prstGeom prst="rect">
            <a:avLst/>
          </a:prstGeom>
          <a:noFill/>
        </p:spPr>
        <p:txBody>
          <a:bodyPr wrap="none" lIns="0" tIns="0" rIns="0" bIns="0">
            <a:spAutoFit/>
          </a:bodyPr>
          <a:lstStyle/>
          <a:p>
            <a:pPr fontAlgn="auto">
              <a:lnSpc>
                <a:spcPts val="1741"/>
              </a:lnSpc>
              <a:spcBef>
                <a:spcPts val="0"/>
              </a:spcBef>
              <a:spcAft>
                <a:spcPts val="0"/>
              </a:spcAft>
              <a:defRPr/>
            </a:pPr>
            <a:r>
              <a:rPr lang="ru-RU" sz="1560">
                <a:solidFill>
                  <a:srgbClr val="000000"/>
                </a:solidFill>
                <a:latin typeface="Times New Roman"/>
              </a:rPr>
              <a:t>0</a:t>
            </a:r>
          </a:p>
        </p:txBody>
      </p:sp>
      <p:sp>
        <p:nvSpPr>
          <p:cNvPr id="10" name="TextBox 9"/>
          <p:cNvSpPr txBox="1"/>
          <p:nvPr/>
        </p:nvSpPr>
        <p:spPr>
          <a:xfrm>
            <a:off x="3441700" y="2268538"/>
            <a:ext cx="112713" cy="712787"/>
          </a:xfrm>
          <a:prstGeom prst="rect">
            <a:avLst/>
          </a:prstGeom>
          <a:noFill/>
        </p:spPr>
        <p:txBody>
          <a:bodyPr wrap="none" lIns="0" tIns="0" rIns="0" bIns="0">
            <a:spAutoFit/>
          </a:bodyPr>
          <a:lstStyle/>
          <a:p>
            <a:pPr fontAlgn="auto">
              <a:lnSpc>
                <a:spcPts val="982"/>
              </a:lnSpc>
              <a:spcBef>
                <a:spcPts val="0"/>
              </a:spcBef>
              <a:spcAft>
                <a:spcPts val="0"/>
              </a:spcAft>
              <a:defRPr/>
            </a:pPr>
            <a:r>
              <a:rPr lang="ru-RU" sz="880">
                <a:solidFill>
                  <a:srgbClr val="000000"/>
                </a:solidFill>
                <a:latin typeface="Times New Roman"/>
              </a:rPr>
              <a:t>…</a:t>
            </a:r>
          </a:p>
          <a:p>
            <a:pPr fontAlgn="auto">
              <a:lnSpc>
                <a:spcPts val="1000"/>
              </a:lnSpc>
              <a:spcBef>
                <a:spcPts val="0"/>
              </a:spcBef>
              <a:spcAft>
                <a:spcPts val="0"/>
              </a:spcAft>
              <a:defRPr/>
            </a:pPr>
            <a:endParaRPr lang="ru-RU" sz="880">
              <a:solidFill>
                <a:srgbClr val="000000"/>
              </a:solidFill>
              <a:latin typeface="Times New Roman"/>
            </a:endParaRPr>
          </a:p>
          <a:p>
            <a:pPr fontAlgn="auto">
              <a:lnSpc>
                <a:spcPts val="1000"/>
              </a:lnSpc>
              <a:spcBef>
                <a:spcPts val="0"/>
              </a:spcBef>
              <a:spcAft>
                <a:spcPts val="0"/>
              </a:spcAft>
              <a:defRPr/>
            </a:pPr>
            <a:endParaRPr lang="ru-RU" sz="880">
              <a:solidFill>
                <a:srgbClr val="000000"/>
              </a:solidFill>
              <a:latin typeface="Times New Roman"/>
            </a:endParaRPr>
          </a:p>
          <a:p>
            <a:pPr fontAlgn="auto">
              <a:lnSpc>
                <a:spcPts val="1000"/>
              </a:lnSpc>
              <a:spcBef>
                <a:spcPts val="0"/>
              </a:spcBef>
              <a:spcAft>
                <a:spcPts val="0"/>
              </a:spcAft>
              <a:defRPr/>
            </a:pPr>
            <a:endParaRPr lang="ru-RU" sz="880">
              <a:solidFill>
                <a:srgbClr val="000000"/>
              </a:solidFill>
              <a:latin typeface="Times New Roman"/>
            </a:endParaRPr>
          </a:p>
          <a:p>
            <a:pPr fontAlgn="auto">
              <a:lnSpc>
                <a:spcPts val="1820"/>
              </a:lnSpc>
              <a:spcBef>
                <a:spcPts val="0"/>
              </a:spcBef>
              <a:spcAft>
                <a:spcPts val="0"/>
              </a:spcAft>
              <a:defRPr/>
            </a:pPr>
            <a:r>
              <a:rPr lang="ru-RU" sz="880">
                <a:solidFill>
                  <a:srgbClr val="000000"/>
                </a:solidFill>
                <a:latin typeface="Times New Roman"/>
              </a:rPr>
              <a:t>…</a:t>
            </a:r>
          </a:p>
        </p:txBody>
      </p:sp>
      <p:sp>
        <p:nvSpPr>
          <p:cNvPr id="12" name="TextBox 11"/>
          <p:cNvSpPr txBox="1"/>
          <p:nvPr/>
        </p:nvSpPr>
        <p:spPr>
          <a:xfrm>
            <a:off x="4976813" y="2216150"/>
            <a:ext cx="101600" cy="217488"/>
          </a:xfrm>
          <a:prstGeom prst="rect">
            <a:avLst/>
          </a:prstGeom>
          <a:noFill/>
        </p:spPr>
        <p:txBody>
          <a:bodyPr wrap="none" lIns="0" tIns="0" rIns="0" bIns="0">
            <a:spAutoFit/>
          </a:bodyPr>
          <a:lstStyle/>
          <a:p>
            <a:pPr fontAlgn="auto">
              <a:lnSpc>
                <a:spcPts val="1741"/>
              </a:lnSpc>
              <a:spcBef>
                <a:spcPts val="0"/>
              </a:spcBef>
              <a:spcAft>
                <a:spcPts val="0"/>
              </a:spcAft>
              <a:defRPr/>
            </a:pPr>
            <a:r>
              <a:rPr lang="ru-RU" sz="1560">
                <a:solidFill>
                  <a:srgbClr val="000000"/>
                </a:solidFill>
                <a:latin typeface="Times New Roman"/>
              </a:rPr>
              <a:t>0</a:t>
            </a:r>
          </a:p>
        </p:txBody>
      </p:sp>
      <p:sp>
        <p:nvSpPr>
          <p:cNvPr id="13" name="TextBox 12"/>
          <p:cNvSpPr txBox="1"/>
          <p:nvPr/>
        </p:nvSpPr>
        <p:spPr>
          <a:xfrm>
            <a:off x="5700713" y="2622550"/>
            <a:ext cx="244475" cy="217488"/>
          </a:xfrm>
          <a:prstGeom prst="rect">
            <a:avLst/>
          </a:prstGeom>
          <a:noFill/>
        </p:spPr>
        <p:txBody>
          <a:bodyPr wrap="none" lIns="0" tIns="0" rIns="0" bIns="0">
            <a:spAutoFit/>
          </a:bodyPr>
          <a:lstStyle/>
          <a:p>
            <a:pPr fontAlgn="auto">
              <a:lnSpc>
                <a:spcPts val="1741"/>
              </a:lnSpc>
              <a:spcBef>
                <a:spcPts val="0"/>
              </a:spcBef>
              <a:spcAft>
                <a:spcPts val="0"/>
              </a:spcAft>
              <a:defRPr/>
            </a:pPr>
            <a:r>
              <a:rPr lang="en-US" sz="1560">
                <a:solidFill>
                  <a:srgbClr val="000000"/>
                </a:solidFill>
                <a:latin typeface="Times New Roman"/>
              </a:rPr>
              <a:t>CF</a:t>
            </a:r>
            <a:endParaRPr lang="ru-RU" sz="1560">
              <a:solidFill>
                <a:srgbClr val="000000"/>
              </a:solidFill>
              <a:latin typeface="Times New Roman"/>
            </a:endParaRPr>
          </a:p>
        </p:txBody>
      </p:sp>
      <p:sp>
        <p:nvSpPr>
          <p:cNvPr id="14" name="TextBox 13"/>
          <p:cNvSpPr txBox="1"/>
          <p:nvPr/>
        </p:nvSpPr>
        <p:spPr>
          <a:xfrm>
            <a:off x="6228184" y="2276872"/>
            <a:ext cx="1359346" cy="859210"/>
          </a:xfrm>
          <a:prstGeom prst="rect">
            <a:avLst/>
          </a:prstGeom>
          <a:noFill/>
        </p:spPr>
        <p:txBody>
          <a:bodyPr wrap="none" lIns="0" tIns="0" rIns="0" bIns="0">
            <a:spAutoFit/>
          </a:bodyPr>
          <a:lstStyle/>
          <a:p>
            <a:pPr fontAlgn="auto">
              <a:lnSpc>
                <a:spcPts val="1766"/>
              </a:lnSpc>
              <a:spcBef>
                <a:spcPts val="0"/>
              </a:spcBef>
              <a:spcAft>
                <a:spcPts val="0"/>
              </a:spcAft>
              <a:tabLst>
                <a:tab pos="304800" algn="l"/>
                <a:tab pos="609600" algn="l"/>
              </a:tabLst>
              <a:defRPr/>
            </a:pPr>
            <a:r>
              <a:rPr lang="en-US" dirty="0">
                <a:latin typeface="+mn-lt"/>
              </a:rPr>
              <a:t>		</a:t>
            </a:r>
            <a:r>
              <a:rPr lang="en-US" sz="1560" b="1" dirty="0">
                <a:solidFill>
                  <a:srgbClr val="000000"/>
                </a:solidFill>
                <a:latin typeface="Times New Roman"/>
              </a:rPr>
              <a:t>SHLD</a:t>
            </a:r>
          </a:p>
          <a:p>
            <a:pPr fontAlgn="auto">
              <a:lnSpc>
                <a:spcPts val="1000"/>
              </a:lnSpc>
              <a:spcBef>
                <a:spcPts val="0"/>
              </a:spcBef>
              <a:spcAft>
                <a:spcPts val="0"/>
              </a:spcAft>
              <a:tabLst>
                <a:tab pos="304800" algn="l"/>
                <a:tab pos="609600" algn="l"/>
              </a:tabLst>
              <a:defRPr/>
            </a:pPr>
            <a:endParaRPr lang="en-US" sz="1560" b="1" dirty="0">
              <a:solidFill>
                <a:srgbClr val="000000"/>
              </a:solidFill>
              <a:latin typeface="Times New Roman"/>
            </a:endParaRPr>
          </a:p>
          <a:p>
            <a:pPr fontAlgn="auto">
              <a:lnSpc>
                <a:spcPts val="2061"/>
              </a:lnSpc>
              <a:spcBef>
                <a:spcPts val="0"/>
              </a:spcBef>
              <a:spcAft>
                <a:spcPts val="0"/>
              </a:spcAft>
              <a:tabLst>
                <a:tab pos="304800" algn="l"/>
                <a:tab pos="609600" algn="l"/>
              </a:tabLst>
              <a:defRPr/>
            </a:pPr>
            <a:r>
              <a:rPr lang="en-US" sz="1560" dirty="0" smtClean="0">
                <a:solidFill>
                  <a:srgbClr val="000000"/>
                </a:solidFill>
                <a:latin typeface="Times New Roman"/>
              </a:rPr>
              <a:t>                    </a:t>
            </a:r>
            <a:endParaRPr lang="en-US" sz="1560" dirty="0">
              <a:solidFill>
                <a:srgbClr val="000000"/>
              </a:solidFill>
              <a:latin typeface="Times New Roman"/>
            </a:endParaRPr>
          </a:p>
          <a:p>
            <a:pPr fontAlgn="auto">
              <a:lnSpc>
                <a:spcPts val="1769"/>
              </a:lnSpc>
              <a:spcBef>
                <a:spcPts val="0"/>
              </a:spcBef>
              <a:spcAft>
                <a:spcPts val="0"/>
              </a:spcAft>
              <a:tabLst>
                <a:tab pos="304800" algn="l"/>
                <a:tab pos="609600" algn="l"/>
              </a:tabLst>
              <a:defRPr/>
            </a:pPr>
            <a:r>
              <a:rPr lang="en-US" sz="1560" dirty="0">
                <a:solidFill>
                  <a:srgbClr val="000000"/>
                </a:solidFill>
                <a:latin typeface="Times New Roman"/>
              </a:rPr>
              <a:t>	</a:t>
            </a:r>
            <a:r>
              <a:rPr lang="ru-RU" sz="1560" b="1" i="1" dirty="0">
                <a:solidFill>
                  <a:srgbClr val="000000"/>
                </a:solidFill>
                <a:latin typeface="Times New Roman"/>
              </a:rPr>
              <a:t>получатель</a:t>
            </a:r>
          </a:p>
        </p:txBody>
      </p:sp>
      <p:sp>
        <p:nvSpPr>
          <p:cNvPr id="15" name="TextBox 14"/>
          <p:cNvSpPr txBox="1"/>
          <p:nvPr/>
        </p:nvSpPr>
        <p:spPr>
          <a:xfrm>
            <a:off x="869950" y="3455988"/>
            <a:ext cx="433388" cy="846137"/>
          </a:xfrm>
          <a:prstGeom prst="rect">
            <a:avLst/>
          </a:prstGeom>
          <a:noFill/>
        </p:spPr>
        <p:txBody>
          <a:bodyPr wrap="none" lIns="0" tIns="0" rIns="0" bIns="0">
            <a:spAutoFit/>
          </a:bodyPr>
          <a:lstStyle/>
          <a:p>
            <a:pPr fontAlgn="auto">
              <a:lnSpc>
                <a:spcPts val="1766"/>
              </a:lnSpc>
              <a:spcBef>
                <a:spcPts val="0"/>
              </a:spcBef>
              <a:spcAft>
                <a:spcPts val="0"/>
              </a:spcAft>
              <a:defRPr/>
            </a:pPr>
            <a:r>
              <a:rPr lang="en-US" sz="1560" b="1">
                <a:solidFill>
                  <a:srgbClr val="000000"/>
                </a:solidFill>
                <a:latin typeface="Times New Roman"/>
              </a:rPr>
              <a:t>SAR</a:t>
            </a:r>
          </a:p>
          <a:p>
            <a:pPr fontAlgn="auto">
              <a:lnSpc>
                <a:spcPts val="1000"/>
              </a:lnSpc>
              <a:spcBef>
                <a:spcPts val="0"/>
              </a:spcBef>
              <a:spcAft>
                <a:spcPts val="0"/>
              </a:spcAft>
              <a:defRPr/>
            </a:pPr>
            <a:endParaRPr lang="en-US" sz="1560" b="1">
              <a:solidFill>
                <a:srgbClr val="000000"/>
              </a:solidFill>
              <a:latin typeface="Times New Roman"/>
            </a:endParaRPr>
          </a:p>
          <a:p>
            <a:pPr fontAlgn="auto">
              <a:lnSpc>
                <a:spcPts val="1000"/>
              </a:lnSpc>
              <a:spcBef>
                <a:spcPts val="0"/>
              </a:spcBef>
              <a:spcAft>
                <a:spcPts val="0"/>
              </a:spcAft>
              <a:defRPr/>
            </a:pPr>
            <a:endParaRPr lang="en-US" sz="1560" b="1">
              <a:solidFill>
                <a:srgbClr val="000000"/>
              </a:solidFill>
              <a:latin typeface="Times New Roman"/>
            </a:endParaRPr>
          </a:p>
          <a:p>
            <a:pPr fontAlgn="auto">
              <a:lnSpc>
                <a:spcPts val="1000"/>
              </a:lnSpc>
              <a:spcBef>
                <a:spcPts val="0"/>
              </a:spcBef>
              <a:spcAft>
                <a:spcPts val="0"/>
              </a:spcAft>
              <a:defRPr/>
            </a:pPr>
            <a:endParaRPr lang="en-US" sz="1560" b="1">
              <a:solidFill>
                <a:srgbClr val="000000"/>
              </a:solidFill>
              <a:latin typeface="Times New Roman"/>
            </a:endParaRPr>
          </a:p>
          <a:p>
            <a:pPr fontAlgn="auto">
              <a:lnSpc>
                <a:spcPts val="1820"/>
              </a:lnSpc>
              <a:spcBef>
                <a:spcPts val="0"/>
              </a:spcBef>
              <a:spcAft>
                <a:spcPts val="0"/>
              </a:spcAft>
              <a:defRPr/>
            </a:pPr>
            <a:r>
              <a:rPr lang="en-US" sz="1560" b="1">
                <a:solidFill>
                  <a:srgbClr val="000000"/>
                </a:solidFill>
                <a:latin typeface="Times New Roman"/>
              </a:rPr>
              <a:t>ROL</a:t>
            </a:r>
            <a:endParaRPr lang="ru-RU" sz="1560" b="1">
              <a:solidFill>
                <a:srgbClr val="000000"/>
              </a:solidFill>
              <a:latin typeface="Times New Roman"/>
            </a:endParaRPr>
          </a:p>
        </p:txBody>
      </p:sp>
      <p:sp>
        <p:nvSpPr>
          <p:cNvPr id="16" name="TextBox 15"/>
          <p:cNvSpPr txBox="1"/>
          <p:nvPr/>
        </p:nvSpPr>
        <p:spPr>
          <a:xfrm>
            <a:off x="3441700" y="3494088"/>
            <a:ext cx="112713" cy="744537"/>
          </a:xfrm>
          <a:prstGeom prst="rect">
            <a:avLst/>
          </a:prstGeom>
          <a:noFill/>
        </p:spPr>
        <p:txBody>
          <a:bodyPr wrap="none" lIns="0" tIns="0" rIns="0" bIns="0">
            <a:spAutoFit/>
          </a:bodyPr>
          <a:lstStyle/>
          <a:p>
            <a:pPr fontAlgn="auto">
              <a:lnSpc>
                <a:spcPts val="982"/>
              </a:lnSpc>
              <a:spcBef>
                <a:spcPts val="0"/>
              </a:spcBef>
              <a:spcAft>
                <a:spcPts val="0"/>
              </a:spcAft>
              <a:defRPr/>
            </a:pPr>
            <a:r>
              <a:rPr lang="ru-RU" sz="880" dirty="0">
                <a:solidFill>
                  <a:srgbClr val="000000"/>
                </a:solidFill>
                <a:latin typeface="Times New Roman"/>
              </a:rPr>
              <a:t>…</a:t>
            </a:r>
          </a:p>
          <a:p>
            <a:pPr fontAlgn="auto">
              <a:lnSpc>
                <a:spcPts val="1000"/>
              </a:lnSpc>
              <a:spcBef>
                <a:spcPts val="0"/>
              </a:spcBef>
              <a:spcAft>
                <a:spcPts val="0"/>
              </a:spcAft>
              <a:defRPr/>
            </a:pPr>
            <a:endParaRPr lang="ru-RU" sz="880" dirty="0">
              <a:solidFill>
                <a:srgbClr val="000000"/>
              </a:solidFill>
              <a:latin typeface="Times New Roman"/>
            </a:endParaRPr>
          </a:p>
          <a:p>
            <a:pPr fontAlgn="auto">
              <a:lnSpc>
                <a:spcPts val="1000"/>
              </a:lnSpc>
              <a:spcBef>
                <a:spcPts val="0"/>
              </a:spcBef>
              <a:spcAft>
                <a:spcPts val="0"/>
              </a:spcAft>
              <a:defRPr/>
            </a:pPr>
            <a:endParaRPr lang="ru-RU" sz="880" dirty="0">
              <a:solidFill>
                <a:srgbClr val="000000"/>
              </a:solidFill>
              <a:latin typeface="Times New Roman"/>
            </a:endParaRPr>
          </a:p>
          <a:p>
            <a:pPr fontAlgn="auto">
              <a:lnSpc>
                <a:spcPts val="1000"/>
              </a:lnSpc>
              <a:spcBef>
                <a:spcPts val="0"/>
              </a:spcBef>
              <a:spcAft>
                <a:spcPts val="0"/>
              </a:spcAft>
              <a:defRPr/>
            </a:pPr>
            <a:endParaRPr lang="ru-RU" sz="880" dirty="0">
              <a:solidFill>
                <a:srgbClr val="000000"/>
              </a:solidFill>
              <a:latin typeface="Times New Roman"/>
            </a:endParaRPr>
          </a:p>
          <a:p>
            <a:pPr fontAlgn="auto">
              <a:lnSpc>
                <a:spcPts val="1820"/>
              </a:lnSpc>
              <a:spcBef>
                <a:spcPts val="0"/>
              </a:spcBef>
              <a:spcAft>
                <a:spcPts val="0"/>
              </a:spcAft>
              <a:defRPr/>
            </a:pPr>
            <a:r>
              <a:rPr lang="ru-RU" sz="880" dirty="0">
                <a:solidFill>
                  <a:srgbClr val="000000"/>
                </a:solidFill>
                <a:latin typeface="Times New Roman"/>
              </a:rPr>
              <a:t>…</a:t>
            </a:r>
          </a:p>
        </p:txBody>
      </p:sp>
      <p:sp>
        <p:nvSpPr>
          <p:cNvPr id="17" name="TextBox 16"/>
          <p:cNvSpPr txBox="1"/>
          <p:nvPr/>
        </p:nvSpPr>
        <p:spPr>
          <a:xfrm>
            <a:off x="6660232" y="3356992"/>
            <a:ext cx="873125" cy="1127125"/>
          </a:xfrm>
          <a:prstGeom prst="rect">
            <a:avLst/>
          </a:prstGeom>
          <a:noFill/>
        </p:spPr>
        <p:txBody>
          <a:bodyPr wrap="none" lIns="0" tIns="0" rIns="0" bIns="0">
            <a:spAutoFit/>
          </a:bodyPr>
          <a:lstStyle/>
          <a:p>
            <a:pPr fontAlgn="auto">
              <a:lnSpc>
                <a:spcPts val="1766"/>
              </a:lnSpc>
              <a:spcBef>
                <a:spcPts val="0"/>
              </a:spcBef>
              <a:spcAft>
                <a:spcPts val="0"/>
              </a:spcAft>
              <a:tabLst>
                <a:tab pos="38100" algn="l"/>
              </a:tabLst>
              <a:defRPr/>
            </a:pPr>
            <a:r>
              <a:rPr lang="ru-RU" sz="1560" b="1" i="1" dirty="0">
                <a:solidFill>
                  <a:srgbClr val="000000"/>
                </a:solidFill>
                <a:latin typeface="Times New Roman"/>
              </a:rPr>
              <a:t>источник</a:t>
            </a:r>
          </a:p>
          <a:p>
            <a:pPr fontAlgn="auto">
              <a:lnSpc>
                <a:spcPts val="1000"/>
              </a:lnSpc>
              <a:spcBef>
                <a:spcPts val="0"/>
              </a:spcBef>
              <a:spcAft>
                <a:spcPts val="0"/>
              </a:spcAft>
              <a:tabLst>
                <a:tab pos="38100" algn="l"/>
              </a:tabLst>
              <a:defRPr/>
            </a:pPr>
            <a:endParaRPr lang="ru-RU" sz="1560" b="1" i="1" dirty="0">
              <a:solidFill>
                <a:srgbClr val="000000"/>
              </a:solidFill>
              <a:latin typeface="Times New Roman"/>
            </a:endParaRPr>
          </a:p>
          <a:p>
            <a:pPr fontAlgn="auto">
              <a:lnSpc>
                <a:spcPts val="1000"/>
              </a:lnSpc>
              <a:spcBef>
                <a:spcPts val="0"/>
              </a:spcBef>
              <a:spcAft>
                <a:spcPts val="0"/>
              </a:spcAft>
              <a:tabLst>
                <a:tab pos="38100" algn="l"/>
              </a:tabLst>
              <a:defRPr/>
            </a:pPr>
            <a:endParaRPr lang="ru-RU" sz="1560" b="1" i="1" dirty="0">
              <a:solidFill>
                <a:srgbClr val="000000"/>
              </a:solidFill>
              <a:latin typeface="Times New Roman"/>
            </a:endParaRPr>
          </a:p>
          <a:p>
            <a:pPr fontAlgn="auto">
              <a:lnSpc>
                <a:spcPts val="1000"/>
              </a:lnSpc>
              <a:spcBef>
                <a:spcPts val="0"/>
              </a:spcBef>
              <a:spcAft>
                <a:spcPts val="0"/>
              </a:spcAft>
              <a:tabLst>
                <a:tab pos="38100" algn="l"/>
              </a:tabLst>
              <a:defRPr/>
            </a:pPr>
            <a:endParaRPr lang="ru-RU" sz="1560" b="1" i="1" dirty="0">
              <a:solidFill>
                <a:srgbClr val="000000"/>
              </a:solidFill>
              <a:latin typeface="Times New Roman"/>
            </a:endParaRPr>
          </a:p>
          <a:p>
            <a:pPr fontAlgn="auto">
              <a:lnSpc>
                <a:spcPts val="1000"/>
              </a:lnSpc>
              <a:spcBef>
                <a:spcPts val="0"/>
              </a:spcBef>
              <a:spcAft>
                <a:spcPts val="0"/>
              </a:spcAft>
              <a:tabLst>
                <a:tab pos="38100" algn="l"/>
              </a:tabLst>
              <a:defRPr/>
            </a:pPr>
            <a:endParaRPr lang="ru-RU" sz="1560" b="1" i="1" dirty="0">
              <a:solidFill>
                <a:srgbClr val="000000"/>
              </a:solidFill>
              <a:latin typeface="Times New Roman"/>
            </a:endParaRPr>
          </a:p>
          <a:p>
            <a:pPr fontAlgn="auto">
              <a:lnSpc>
                <a:spcPts val="1000"/>
              </a:lnSpc>
              <a:spcBef>
                <a:spcPts val="0"/>
              </a:spcBef>
              <a:spcAft>
                <a:spcPts val="0"/>
              </a:spcAft>
              <a:tabLst>
                <a:tab pos="38100" algn="l"/>
              </a:tabLst>
              <a:defRPr/>
            </a:pPr>
            <a:endParaRPr lang="ru-RU" sz="1560" b="1" i="1" dirty="0">
              <a:solidFill>
                <a:srgbClr val="000000"/>
              </a:solidFill>
              <a:latin typeface="Times New Roman"/>
            </a:endParaRPr>
          </a:p>
          <a:p>
            <a:pPr fontAlgn="auto">
              <a:lnSpc>
                <a:spcPts val="2000"/>
              </a:lnSpc>
              <a:spcBef>
                <a:spcPts val="0"/>
              </a:spcBef>
              <a:spcAft>
                <a:spcPts val="0"/>
              </a:spcAft>
              <a:tabLst>
                <a:tab pos="38100" algn="l"/>
              </a:tabLst>
              <a:defRPr/>
            </a:pPr>
            <a:r>
              <a:rPr lang="ru-RU" sz="1560" b="1" i="1" dirty="0">
                <a:solidFill>
                  <a:srgbClr val="000000"/>
                </a:solidFill>
                <a:latin typeface="Times New Roman"/>
              </a:rPr>
              <a:t>	</a:t>
            </a:r>
            <a:r>
              <a:rPr lang="en-US" sz="1560" b="1" dirty="0">
                <a:solidFill>
                  <a:srgbClr val="000000"/>
                </a:solidFill>
                <a:latin typeface="Times New Roman"/>
              </a:rPr>
              <a:t>SHRD</a:t>
            </a:r>
            <a:endParaRPr lang="ru-RU" sz="1560" b="1" dirty="0">
              <a:solidFill>
                <a:srgbClr val="000000"/>
              </a:solidFill>
              <a:latin typeface="Times New Roman"/>
            </a:endParaRPr>
          </a:p>
        </p:txBody>
      </p:sp>
      <p:sp>
        <p:nvSpPr>
          <p:cNvPr id="18" name="TextBox 17"/>
          <p:cNvSpPr txBox="1"/>
          <p:nvPr/>
        </p:nvSpPr>
        <p:spPr>
          <a:xfrm>
            <a:off x="869950" y="4672013"/>
            <a:ext cx="444500" cy="231775"/>
          </a:xfrm>
          <a:prstGeom prst="rect">
            <a:avLst/>
          </a:prstGeom>
          <a:noFill/>
        </p:spPr>
        <p:txBody>
          <a:bodyPr wrap="none" lIns="0" tIns="0" rIns="0" bIns="0">
            <a:spAutoFit/>
          </a:bodyPr>
          <a:lstStyle/>
          <a:p>
            <a:pPr fontAlgn="auto">
              <a:lnSpc>
                <a:spcPts val="1766"/>
              </a:lnSpc>
              <a:spcBef>
                <a:spcPts val="0"/>
              </a:spcBef>
              <a:spcAft>
                <a:spcPts val="0"/>
              </a:spcAft>
              <a:defRPr/>
            </a:pPr>
            <a:r>
              <a:rPr lang="en-US" sz="1560" b="1">
                <a:solidFill>
                  <a:srgbClr val="000000"/>
                </a:solidFill>
                <a:latin typeface="Times New Roman"/>
              </a:rPr>
              <a:t>ROR</a:t>
            </a:r>
            <a:endParaRPr lang="ru-RU" sz="1560" b="1">
              <a:solidFill>
                <a:srgbClr val="000000"/>
              </a:solidFill>
              <a:latin typeface="Times New Roman"/>
            </a:endParaRPr>
          </a:p>
        </p:txBody>
      </p:sp>
      <p:sp>
        <p:nvSpPr>
          <p:cNvPr id="19" name="TextBox 18"/>
          <p:cNvSpPr txBox="1"/>
          <p:nvPr/>
        </p:nvSpPr>
        <p:spPr>
          <a:xfrm>
            <a:off x="3441700" y="4710113"/>
            <a:ext cx="112713" cy="127000"/>
          </a:xfrm>
          <a:prstGeom prst="rect">
            <a:avLst/>
          </a:prstGeom>
          <a:noFill/>
        </p:spPr>
        <p:txBody>
          <a:bodyPr wrap="none" lIns="0" tIns="0" rIns="0" bIns="0">
            <a:spAutoFit/>
          </a:bodyPr>
          <a:lstStyle/>
          <a:p>
            <a:pPr fontAlgn="auto">
              <a:lnSpc>
                <a:spcPts val="982"/>
              </a:lnSpc>
              <a:spcBef>
                <a:spcPts val="0"/>
              </a:spcBef>
              <a:spcAft>
                <a:spcPts val="0"/>
              </a:spcAft>
              <a:defRPr/>
            </a:pPr>
            <a:r>
              <a:rPr lang="ru-RU" sz="880">
                <a:solidFill>
                  <a:srgbClr val="000000"/>
                </a:solidFill>
                <a:latin typeface="Times New Roman"/>
              </a:rPr>
              <a:t>…</a:t>
            </a:r>
          </a:p>
        </p:txBody>
      </p:sp>
      <p:sp>
        <p:nvSpPr>
          <p:cNvPr id="20" name="TextBox 19"/>
          <p:cNvSpPr txBox="1"/>
          <p:nvPr/>
        </p:nvSpPr>
        <p:spPr>
          <a:xfrm>
            <a:off x="5700713" y="4735513"/>
            <a:ext cx="244475" cy="217487"/>
          </a:xfrm>
          <a:prstGeom prst="rect">
            <a:avLst/>
          </a:prstGeom>
          <a:noFill/>
        </p:spPr>
        <p:txBody>
          <a:bodyPr wrap="none" lIns="0" tIns="0" rIns="0" bIns="0">
            <a:spAutoFit/>
          </a:bodyPr>
          <a:lstStyle/>
          <a:p>
            <a:pPr fontAlgn="auto">
              <a:lnSpc>
                <a:spcPts val="1741"/>
              </a:lnSpc>
              <a:spcBef>
                <a:spcPts val="0"/>
              </a:spcBef>
              <a:spcAft>
                <a:spcPts val="0"/>
              </a:spcAft>
              <a:defRPr/>
            </a:pPr>
            <a:r>
              <a:rPr lang="en-US" sz="1560">
                <a:solidFill>
                  <a:srgbClr val="000000"/>
                </a:solidFill>
                <a:latin typeface="Times New Roman"/>
              </a:rPr>
              <a:t>CF</a:t>
            </a:r>
            <a:endParaRPr lang="ru-RU" sz="1560">
              <a:solidFill>
                <a:srgbClr val="000000"/>
              </a:solidFill>
              <a:latin typeface="Times New Roman"/>
            </a:endParaRPr>
          </a:p>
        </p:txBody>
      </p:sp>
      <p:sp>
        <p:nvSpPr>
          <p:cNvPr id="23" name="TextBox 22"/>
          <p:cNvSpPr txBox="1"/>
          <p:nvPr/>
        </p:nvSpPr>
        <p:spPr>
          <a:xfrm>
            <a:off x="6588224" y="5013176"/>
            <a:ext cx="1027113" cy="230187"/>
          </a:xfrm>
          <a:prstGeom prst="rect">
            <a:avLst/>
          </a:prstGeom>
          <a:noFill/>
        </p:spPr>
        <p:txBody>
          <a:bodyPr wrap="none" lIns="0" tIns="0" rIns="0" bIns="0">
            <a:spAutoFit/>
          </a:bodyPr>
          <a:lstStyle/>
          <a:p>
            <a:pPr fontAlgn="auto">
              <a:lnSpc>
                <a:spcPts val="1766"/>
              </a:lnSpc>
              <a:spcBef>
                <a:spcPts val="0"/>
              </a:spcBef>
              <a:spcAft>
                <a:spcPts val="0"/>
              </a:spcAft>
              <a:defRPr/>
            </a:pPr>
            <a:r>
              <a:rPr lang="ru-RU" sz="1560" b="1" i="1" dirty="0">
                <a:solidFill>
                  <a:srgbClr val="000000"/>
                </a:solidFill>
                <a:latin typeface="Times New Roman"/>
              </a:rPr>
              <a:t>получатель</a:t>
            </a:r>
          </a:p>
        </p:txBody>
      </p:sp>
      <p:sp>
        <p:nvSpPr>
          <p:cNvPr id="24" name="TextBox 23"/>
          <p:cNvSpPr txBox="1"/>
          <p:nvPr/>
        </p:nvSpPr>
        <p:spPr>
          <a:xfrm>
            <a:off x="869950" y="5284788"/>
            <a:ext cx="433388" cy="846137"/>
          </a:xfrm>
          <a:prstGeom prst="rect">
            <a:avLst/>
          </a:prstGeom>
          <a:noFill/>
        </p:spPr>
        <p:txBody>
          <a:bodyPr wrap="none" lIns="0" tIns="0" rIns="0" bIns="0">
            <a:spAutoFit/>
          </a:bodyPr>
          <a:lstStyle/>
          <a:p>
            <a:pPr fontAlgn="auto">
              <a:lnSpc>
                <a:spcPts val="1766"/>
              </a:lnSpc>
              <a:spcBef>
                <a:spcPts val="0"/>
              </a:spcBef>
              <a:spcAft>
                <a:spcPts val="0"/>
              </a:spcAft>
              <a:defRPr/>
            </a:pPr>
            <a:r>
              <a:rPr lang="en-US" sz="1560" b="1">
                <a:solidFill>
                  <a:srgbClr val="000000"/>
                </a:solidFill>
                <a:latin typeface="Times New Roman"/>
              </a:rPr>
              <a:t>RCL</a:t>
            </a:r>
          </a:p>
          <a:p>
            <a:pPr fontAlgn="auto">
              <a:lnSpc>
                <a:spcPts val="1000"/>
              </a:lnSpc>
              <a:spcBef>
                <a:spcPts val="0"/>
              </a:spcBef>
              <a:spcAft>
                <a:spcPts val="0"/>
              </a:spcAft>
              <a:defRPr/>
            </a:pPr>
            <a:endParaRPr lang="en-US" sz="1560" b="1">
              <a:solidFill>
                <a:srgbClr val="000000"/>
              </a:solidFill>
              <a:latin typeface="Times New Roman"/>
            </a:endParaRPr>
          </a:p>
          <a:p>
            <a:pPr fontAlgn="auto">
              <a:lnSpc>
                <a:spcPts val="1000"/>
              </a:lnSpc>
              <a:spcBef>
                <a:spcPts val="0"/>
              </a:spcBef>
              <a:spcAft>
                <a:spcPts val="0"/>
              </a:spcAft>
              <a:defRPr/>
            </a:pPr>
            <a:endParaRPr lang="en-US" sz="1560" b="1">
              <a:solidFill>
                <a:srgbClr val="000000"/>
              </a:solidFill>
              <a:latin typeface="Times New Roman"/>
            </a:endParaRPr>
          </a:p>
          <a:p>
            <a:pPr fontAlgn="auto">
              <a:lnSpc>
                <a:spcPts val="1000"/>
              </a:lnSpc>
              <a:spcBef>
                <a:spcPts val="0"/>
              </a:spcBef>
              <a:spcAft>
                <a:spcPts val="0"/>
              </a:spcAft>
              <a:defRPr/>
            </a:pPr>
            <a:endParaRPr lang="en-US" sz="1560" b="1">
              <a:solidFill>
                <a:srgbClr val="000000"/>
              </a:solidFill>
              <a:latin typeface="Times New Roman"/>
            </a:endParaRPr>
          </a:p>
          <a:p>
            <a:pPr fontAlgn="auto">
              <a:lnSpc>
                <a:spcPts val="1830"/>
              </a:lnSpc>
              <a:spcBef>
                <a:spcPts val="0"/>
              </a:spcBef>
              <a:spcAft>
                <a:spcPts val="0"/>
              </a:spcAft>
              <a:defRPr/>
            </a:pPr>
            <a:r>
              <a:rPr lang="en-US" sz="1560" b="1">
                <a:solidFill>
                  <a:srgbClr val="000000"/>
                </a:solidFill>
                <a:latin typeface="Times New Roman"/>
              </a:rPr>
              <a:t>RCR</a:t>
            </a:r>
            <a:endParaRPr lang="ru-RU" sz="1560" b="1">
              <a:solidFill>
                <a:srgbClr val="000000"/>
              </a:solidFill>
              <a:latin typeface="Times New Roman"/>
            </a:endParaRPr>
          </a:p>
        </p:txBody>
      </p:sp>
      <p:sp>
        <p:nvSpPr>
          <p:cNvPr id="25" name="TextBox 24"/>
          <p:cNvSpPr txBox="1"/>
          <p:nvPr/>
        </p:nvSpPr>
        <p:spPr>
          <a:xfrm>
            <a:off x="3441700" y="5322888"/>
            <a:ext cx="112713" cy="744537"/>
          </a:xfrm>
          <a:prstGeom prst="rect">
            <a:avLst/>
          </a:prstGeom>
          <a:noFill/>
        </p:spPr>
        <p:txBody>
          <a:bodyPr wrap="none" lIns="0" tIns="0" rIns="0" bIns="0">
            <a:spAutoFit/>
          </a:bodyPr>
          <a:lstStyle/>
          <a:p>
            <a:pPr fontAlgn="auto">
              <a:lnSpc>
                <a:spcPts val="982"/>
              </a:lnSpc>
              <a:spcBef>
                <a:spcPts val="0"/>
              </a:spcBef>
              <a:spcAft>
                <a:spcPts val="0"/>
              </a:spcAft>
              <a:defRPr/>
            </a:pPr>
            <a:r>
              <a:rPr lang="ru-RU" sz="880">
                <a:solidFill>
                  <a:srgbClr val="000000"/>
                </a:solidFill>
                <a:latin typeface="Times New Roman"/>
              </a:rPr>
              <a:t>…</a:t>
            </a:r>
          </a:p>
          <a:p>
            <a:pPr fontAlgn="auto">
              <a:lnSpc>
                <a:spcPts val="1000"/>
              </a:lnSpc>
              <a:spcBef>
                <a:spcPts val="0"/>
              </a:spcBef>
              <a:spcAft>
                <a:spcPts val="0"/>
              </a:spcAft>
              <a:defRPr/>
            </a:pPr>
            <a:endParaRPr lang="ru-RU" sz="880">
              <a:solidFill>
                <a:srgbClr val="000000"/>
              </a:solidFill>
              <a:latin typeface="Times New Roman"/>
            </a:endParaRPr>
          </a:p>
          <a:p>
            <a:pPr fontAlgn="auto">
              <a:lnSpc>
                <a:spcPts val="1000"/>
              </a:lnSpc>
              <a:spcBef>
                <a:spcPts val="0"/>
              </a:spcBef>
              <a:spcAft>
                <a:spcPts val="0"/>
              </a:spcAft>
              <a:defRPr/>
            </a:pPr>
            <a:endParaRPr lang="ru-RU" sz="880">
              <a:solidFill>
                <a:srgbClr val="000000"/>
              </a:solidFill>
              <a:latin typeface="Times New Roman"/>
            </a:endParaRPr>
          </a:p>
          <a:p>
            <a:pPr fontAlgn="auto">
              <a:lnSpc>
                <a:spcPts val="1000"/>
              </a:lnSpc>
              <a:spcBef>
                <a:spcPts val="0"/>
              </a:spcBef>
              <a:spcAft>
                <a:spcPts val="0"/>
              </a:spcAft>
              <a:defRPr/>
            </a:pPr>
            <a:endParaRPr lang="ru-RU" sz="880">
              <a:solidFill>
                <a:srgbClr val="000000"/>
              </a:solidFill>
              <a:latin typeface="Times New Roman"/>
            </a:endParaRPr>
          </a:p>
          <a:p>
            <a:pPr fontAlgn="auto">
              <a:lnSpc>
                <a:spcPts val="1820"/>
              </a:lnSpc>
              <a:spcBef>
                <a:spcPts val="0"/>
              </a:spcBef>
              <a:spcAft>
                <a:spcPts val="0"/>
              </a:spcAft>
              <a:defRPr/>
            </a:pPr>
            <a:r>
              <a:rPr lang="ru-RU" sz="880">
                <a:solidFill>
                  <a:srgbClr val="000000"/>
                </a:solidFill>
                <a:latin typeface="Times New Roman"/>
                <a:hlinkClick r:id="rId4"/>
              </a:rPr>
              <a:t>…</a:t>
            </a:r>
            <a:endParaRPr lang="ru-RU" sz="880">
              <a:solidFill>
                <a:srgbClr val="000000"/>
              </a:solidFill>
              <a:latin typeface="Times New Roman"/>
            </a:endParaRPr>
          </a:p>
        </p:txBody>
      </p:sp>
      <p:sp>
        <p:nvSpPr>
          <p:cNvPr id="26" name="TextBox 25"/>
          <p:cNvSpPr txBox="1"/>
          <p:nvPr/>
        </p:nvSpPr>
        <p:spPr>
          <a:xfrm>
            <a:off x="6660232" y="5445224"/>
            <a:ext cx="873125" cy="230188"/>
          </a:xfrm>
          <a:prstGeom prst="rect">
            <a:avLst/>
          </a:prstGeom>
          <a:noFill/>
        </p:spPr>
        <p:txBody>
          <a:bodyPr wrap="none" lIns="0" tIns="0" rIns="0" bIns="0">
            <a:spAutoFit/>
          </a:bodyPr>
          <a:lstStyle/>
          <a:p>
            <a:pPr fontAlgn="auto">
              <a:lnSpc>
                <a:spcPts val="1766"/>
              </a:lnSpc>
              <a:spcBef>
                <a:spcPts val="0"/>
              </a:spcBef>
              <a:spcAft>
                <a:spcPts val="0"/>
              </a:spcAft>
              <a:defRPr/>
            </a:pPr>
            <a:r>
              <a:rPr lang="ru-RU" sz="1560" b="1" i="1" dirty="0">
                <a:solidFill>
                  <a:srgbClr val="000000"/>
                </a:solidFill>
                <a:latin typeface="Times New Roman"/>
              </a:rPr>
              <a:t>источник</a:t>
            </a:r>
          </a:p>
        </p:txBody>
      </p:sp>
      <p:sp>
        <p:nvSpPr>
          <p:cNvPr id="29" name="Номер слайда 28"/>
          <p:cNvSpPr>
            <a:spLocks noGrp="1"/>
          </p:cNvSpPr>
          <p:nvPr>
            <p:ph type="sldNum" sz="quarter" idx="12"/>
          </p:nvPr>
        </p:nvSpPr>
        <p:spPr/>
        <p:txBody>
          <a:bodyPr/>
          <a:lstStyle/>
          <a:p>
            <a:pPr>
              <a:defRPr/>
            </a:pPr>
            <a:fld id="{339A3D06-97D0-45BD-A8D8-2437FC5558B2}" type="slidenum">
              <a:rPr lang="ru-RU"/>
              <a:pPr>
                <a:defRPr/>
              </a:pPr>
              <a:t>18</a:t>
            </a:fld>
            <a:endParaRPr lang="ru-RU"/>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424936" cy="5909310"/>
          </a:xfrm>
          <a:prstGeom prst="rect">
            <a:avLst/>
          </a:prstGeom>
          <a:noFill/>
        </p:spPr>
        <p:txBody>
          <a:bodyPr wrap="square" rtlCol="0">
            <a:spAutoFit/>
          </a:bodyPr>
          <a:lstStyle/>
          <a:p>
            <a:r>
              <a:rPr lang="en-US" dirty="0" err="1" smtClean="0"/>
              <a:t>Mov</a:t>
            </a:r>
            <a:r>
              <a:rPr lang="en-US" dirty="0" smtClean="0"/>
              <a:t> cl,03 ; AX:</a:t>
            </a:r>
            <a:br>
              <a:rPr lang="en-US" dirty="0" smtClean="0"/>
            </a:br>
            <a:r>
              <a:rPr lang="en-US" dirty="0" err="1" smtClean="0"/>
              <a:t>Mov</a:t>
            </a:r>
            <a:r>
              <a:rPr lang="en-US" dirty="0" smtClean="0"/>
              <a:t> ax,10110111B ; 10110111</a:t>
            </a:r>
            <a:br>
              <a:rPr lang="en-US" dirty="0" smtClean="0"/>
            </a:br>
            <a:r>
              <a:rPr lang="en-US" dirty="0" err="1" smtClean="0"/>
              <a:t>Shr</a:t>
            </a:r>
            <a:r>
              <a:rPr lang="en-US" dirty="0" smtClean="0"/>
              <a:t> ax,1 ; 01011011 ;</a:t>
            </a:r>
            <a:r>
              <a:rPr lang="ru-RU" dirty="0" smtClean="0"/>
              <a:t>Сдвиг вправо на 1</a:t>
            </a:r>
            <a:br>
              <a:rPr lang="ru-RU" dirty="0" smtClean="0"/>
            </a:br>
            <a:r>
              <a:rPr lang="en-US" dirty="0" err="1" smtClean="0"/>
              <a:t>Shr</a:t>
            </a:r>
            <a:r>
              <a:rPr lang="en-US" dirty="0" smtClean="0"/>
              <a:t> </a:t>
            </a:r>
            <a:r>
              <a:rPr lang="en-US" dirty="0" err="1" smtClean="0"/>
              <a:t>ax,cl</a:t>
            </a:r>
            <a:r>
              <a:rPr lang="en-US" dirty="0" smtClean="0"/>
              <a:t> ; 00001011 ;</a:t>
            </a:r>
            <a:r>
              <a:rPr lang="ru-RU" dirty="0" smtClean="0"/>
              <a:t>Сдвиг вправо на 3 </a:t>
            </a:r>
            <a:br>
              <a:rPr lang="ru-RU" dirty="0" smtClean="0"/>
            </a:br>
            <a:endParaRPr lang="ru-RU" dirty="0" smtClean="0"/>
          </a:p>
          <a:p>
            <a:endParaRPr lang="ru-RU" dirty="0" smtClean="0"/>
          </a:p>
          <a:p>
            <a:r>
              <a:rPr lang="en-US" dirty="0" err="1" smtClean="0"/>
              <a:t>Mov</a:t>
            </a:r>
            <a:r>
              <a:rPr lang="en-US" dirty="0" smtClean="0"/>
              <a:t> cl,03 ; AX:</a:t>
            </a:r>
            <a:br>
              <a:rPr lang="en-US" dirty="0" smtClean="0"/>
            </a:br>
            <a:r>
              <a:rPr lang="en-US" dirty="0" err="1" smtClean="0"/>
              <a:t>Mov</a:t>
            </a:r>
            <a:r>
              <a:rPr lang="en-US" dirty="0" smtClean="0"/>
              <a:t> ax,10110111B ; 10110111</a:t>
            </a:r>
            <a:br>
              <a:rPr lang="en-US" dirty="0" smtClean="0"/>
            </a:br>
            <a:r>
              <a:rPr lang="en-US" dirty="0" err="1" smtClean="0"/>
              <a:t>Sar</a:t>
            </a:r>
            <a:r>
              <a:rPr lang="en-US" dirty="0" smtClean="0"/>
              <a:t> ax,1 ; 11011011 ;</a:t>
            </a:r>
            <a:r>
              <a:rPr lang="ru-RU" dirty="0" smtClean="0"/>
              <a:t>Сдвиг вправо на 1</a:t>
            </a:r>
            <a:br>
              <a:rPr lang="ru-RU" dirty="0" smtClean="0"/>
            </a:br>
            <a:r>
              <a:rPr lang="en-US" dirty="0" err="1" smtClean="0"/>
              <a:t>Sar</a:t>
            </a:r>
            <a:r>
              <a:rPr lang="en-US" dirty="0" smtClean="0"/>
              <a:t> </a:t>
            </a:r>
            <a:r>
              <a:rPr lang="en-US" dirty="0" err="1" smtClean="0"/>
              <a:t>ax,cl</a:t>
            </a:r>
            <a:r>
              <a:rPr lang="en-US" dirty="0" smtClean="0"/>
              <a:t> ; 11111011 ;</a:t>
            </a:r>
            <a:r>
              <a:rPr lang="ru-RU" dirty="0" smtClean="0"/>
              <a:t>Сдвиг вправо на 3 </a:t>
            </a:r>
            <a:br>
              <a:rPr lang="ru-RU" dirty="0" smtClean="0"/>
            </a:br>
            <a:endParaRPr lang="ru-RU" dirty="0" smtClean="0"/>
          </a:p>
          <a:p>
            <a:r>
              <a:rPr lang="en-US" dirty="0" err="1" smtClean="0"/>
              <a:t>Mov</a:t>
            </a:r>
            <a:r>
              <a:rPr lang="en-US" dirty="0" smtClean="0"/>
              <a:t> cl,03 ; BX:</a:t>
            </a:r>
            <a:br>
              <a:rPr lang="en-US" dirty="0" smtClean="0"/>
            </a:br>
            <a:r>
              <a:rPr lang="en-US" dirty="0" err="1" smtClean="0"/>
              <a:t>Mov</a:t>
            </a:r>
            <a:r>
              <a:rPr lang="en-US" dirty="0" smtClean="0"/>
              <a:t> bx,10110111B ; 10110111</a:t>
            </a:r>
            <a:br>
              <a:rPr lang="en-US" dirty="0" smtClean="0"/>
            </a:br>
            <a:r>
              <a:rPr lang="en-US" dirty="0" err="1" smtClean="0"/>
              <a:t>Ror</a:t>
            </a:r>
            <a:r>
              <a:rPr lang="en-US" dirty="0" smtClean="0"/>
              <a:t> bx,1 ; 11011011 ;</a:t>
            </a:r>
            <a:r>
              <a:rPr lang="ru-RU" dirty="0" smtClean="0"/>
              <a:t>Сдвиг вправо на 1</a:t>
            </a:r>
            <a:br>
              <a:rPr lang="ru-RU" dirty="0" smtClean="0"/>
            </a:br>
            <a:r>
              <a:rPr lang="en-US" dirty="0" err="1" smtClean="0"/>
              <a:t>Rorbx,cl</a:t>
            </a:r>
            <a:r>
              <a:rPr lang="en-US" dirty="0" smtClean="0"/>
              <a:t> ; 01111011 ;</a:t>
            </a:r>
            <a:r>
              <a:rPr lang="ru-RU" dirty="0" smtClean="0"/>
              <a:t>Сдвиг вправо на 3 </a:t>
            </a:r>
            <a:br>
              <a:rPr lang="ru-RU" dirty="0" smtClean="0"/>
            </a:br>
            <a:endParaRPr lang="ru-RU" dirty="0" smtClean="0"/>
          </a:p>
          <a:p>
            <a:r>
              <a:rPr lang="ru-RU" dirty="0" smtClean="0"/>
              <a:t>32-битовое значение находится в регистрах</a:t>
            </a:r>
            <a:br>
              <a:rPr lang="ru-RU" dirty="0" smtClean="0"/>
            </a:br>
            <a:r>
              <a:rPr lang="ru-RU" dirty="0" smtClean="0"/>
              <a:t>DX:AX так, что левые 16 бит лежат в регистре DX, а правые - в AX </a:t>
            </a:r>
            <a:br>
              <a:rPr lang="ru-RU" dirty="0" smtClean="0"/>
            </a:br>
            <a:r>
              <a:rPr lang="ru-RU" dirty="0" smtClean="0"/>
              <a:t>       </a:t>
            </a:r>
            <a:r>
              <a:rPr lang="ru-RU" dirty="0" err="1" smtClean="0"/>
              <a:t>Shl</a:t>
            </a:r>
            <a:r>
              <a:rPr lang="ru-RU" dirty="0" smtClean="0"/>
              <a:t> ax,1 ;Умножение пары регистров</a:t>
            </a:r>
            <a:br>
              <a:rPr lang="ru-RU" dirty="0" smtClean="0"/>
            </a:br>
            <a:r>
              <a:rPr lang="ru-RU" dirty="0" smtClean="0"/>
              <a:t>       </a:t>
            </a:r>
            <a:r>
              <a:rPr lang="ru-RU" dirty="0" err="1" smtClean="0"/>
              <a:t>Rcl</a:t>
            </a:r>
            <a:r>
              <a:rPr lang="ru-RU" dirty="0" smtClean="0"/>
              <a:t> dx,1 ; DX:AX на 2 </a:t>
            </a:r>
            <a:br>
              <a:rPr lang="ru-RU" dirty="0" smtClean="0"/>
            </a:b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0"/>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8195" name="TextBox 2"/>
          <p:cNvSpPr txBox="1">
            <a:spLocks noChangeArrowheads="1"/>
          </p:cNvSpPr>
          <p:nvPr/>
        </p:nvSpPr>
        <p:spPr bwMode="auto">
          <a:xfrm>
            <a:off x="2357438" y="285750"/>
            <a:ext cx="4621212" cy="579438"/>
          </a:xfrm>
          <a:prstGeom prst="rect">
            <a:avLst/>
          </a:prstGeom>
          <a:noFill/>
          <a:ln w="9525">
            <a:noFill/>
            <a:miter lim="800000"/>
            <a:headEnd/>
            <a:tailEnd/>
          </a:ln>
        </p:spPr>
        <p:txBody>
          <a:bodyPr wrap="none" lIns="0" tIns="0" rIns="0" bIns="0">
            <a:spAutoFit/>
          </a:bodyPr>
          <a:lstStyle/>
          <a:p>
            <a:pPr>
              <a:lnSpc>
                <a:spcPts val="4875"/>
              </a:lnSpc>
            </a:pPr>
            <a:r>
              <a:rPr lang="ru-RU" sz="3600">
                <a:solidFill>
                  <a:srgbClr val="000000"/>
                </a:solidFill>
                <a:latin typeface="Times New Roman" charset="0"/>
              </a:rPr>
              <a:t>Назначение ассемблера</a:t>
            </a:r>
          </a:p>
        </p:txBody>
      </p:sp>
      <p:sp>
        <p:nvSpPr>
          <p:cNvPr id="8196" name="TextBox 3"/>
          <p:cNvSpPr txBox="1">
            <a:spLocks noChangeArrowheads="1"/>
          </p:cNvSpPr>
          <p:nvPr/>
        </p:nvSpPr>
        <p:spPr bwMode="auto">
          <a:xfrm>
            <a:off x="469900" y="1114425"/>
            <a:ext cx="4315220" cy="3860031"/>
          </a:xfrm>
          <a:prstGeom prst="rect">
            <a:avLst/>
          </a:prstGeom>
          <a:noFill/>
          <a:ln w="9525">
            <a:noFill/>
            <a:miter lim="800000"/>
            <a:headEnd/>
            <a:tailEnd/>
          </a:ln>
        </p:spPr>
        <p:txBody>
          <a:bodyPr wrap="none" lIns="0" tIns="0" rIns="0" bIns="0">
            <a:spAutoFit/>
          </a:bodyPr>
          <a:lstStyle/>
          <a:p>
            <a:pPr>
              <a:lnSpc>
                <a:spcPts val="3538"/>
              </a:lnSpc>
              <a:tabLst>
                <a:tab pos="457200" algn="l"/>
                <a:tab pos="736600" algn="l"/>
                <a:tab pos="914400" algn="l"/>
                <a:tab pos="1143000" algn="l"/>
              </a:tabLst>
            </a:pPr>
            <a:r>
              <a:rPr lang="ru-RU" sz="3200" dirty="0" smtClean="0">
                <a:solidFill>
                  <a:srgbClr val="000000"/>
                </a:solidFill>
                <a:latin typeface="Times New Roman" charset="0"/>
              </a:rPr>
              <a:t>Применяется для</a:t>
            </a:r>
            <a:endParaRPr lang="ru-RU" sz="3200" dirty="0">
              <a:solidFill>
                <a:srgbClr val="000000"/>
              </a:solidFill>
              <a:latin typeface="Times New Roman" charset="0"/>
            </a:endParaRPr>
          </a:p>
          <a:p>
            <a:pPr>
              <a:lnSpc>
                <a:spcPts val="2900"/>
              </a:lnSpc>
              <a:tabLst>
                <a:tab pos="457200" algn="l"/>
                <a:tab pos="736600" algn="l"/>
                <a:tab pos="914400" algn="l"/>
                <a:tab pos="1143000" algn="l"/>
              </a:tabLst>
            </a:pPr>
            <a:r>
              <a:rPr lang="ru-RU" sz="3200" dirty="0">
                <a:solidFill>
                  <a:srgbClr val="000000"/>
                </a:solidFill>
                <a:latin typeface="Times New Roman" charset="0"/>
              </a:rPr>
              <a:t>	</a:t>
            </a:r>
            <a:r>
              <a:rPr lang="ru-RU" sz="2800" dirty="0" smtClean="0">
                <a:solidFill>
                  <a:srgbClr val="000000"/>
                </a:solidFill>
                <a:latin typeface="Times New Roman" charset="0"/>
              </a:rPr>
              <a:t> </a:t>
            </a:r>
            <a:r>
              <a:rPr lang="ru-RU" sz="2800" dirty="0">
                <a:solidFill>
                  <a:srgbClr val="000000"/>
                </a:solidFill>
                <a:latin typeface="Times New Roman" charset="0"/>
              </a:rPr>
              <a:t>анализа</a:t>
            </a:r>
          </a:p>
          <a:p>
            <a:pPr>
              <a:lnSpc>
                <a:spcPts val="2475"/>
              </a:lnSpc>
              <a:tabLst>
                <a:tab pos="457200" algn="l"/>
                <a:tab pos="736600" algn="l"/>
                <a:tab pos="914400" algn="l"/>
                <a:tab pos="1143000" algn="l"/>
              </a:tabLst>
            </a:pPr>
            <a:r>
              <a:rPr lang="ru-RU" sz="2800" dirty="0">
                <a:solidFill>
                  <a:srgbClr val="000000"/>
                </a:solidFill>
                <a:latin typeface="Times New Roman" charset="0"/>
              </a:rPr>
              <a:t>			</a:t>
            </a:r>
            <a:r>
              <a:rPr lang="ru-RU" sz="2400" dirty="0">
                <a:solidFill>
                  <a:srgbClr val="000000"/>
                </a:solidFill>
                <a:latin typeface="Times New Roman" charset="0"/>
              </a:rPr>
              <a:t>• сбоев</a:t>
            </a:r>
          </a:p>
          <a:p>
            <a:pPr>
              <a:lnSpc>
                <a:spcPts val="2488"/>
              </a:lnSpc>
              <a:tabLst>
                <a:tab pos="457200" algn="l"/>
                <a:tab pos="736600" algn="l"/>
                <a:tab pos="914400" algn="l"/>
                <a:tab pos="1143000" algn="l"/>
              </a:tabLst>
            </a:pPr>
            <a:r>
              <a:rPr lang="ru-RU" sz="2400" dirty="0">
                <a:solidFill>
                  <a:srgbClr val="000000"/>
                </a:solidFill>
                <a:latin typeface="Times New Roman" charset="0"/>
              </a:rPr>
              <a:t>			</a:t>
            </a:r>
            <a:r>
              <a:rPr lang="ru-RU" sz="2400" dirty="0" smtClean="0">
                <a:solidFill>
                  <a:srgbClr val="000000"/>
                </a:solidFill>
                <a:latin typeface="Times New Roman" charset="0"/>
              </a:rPr>
              <a:t>• </a:t>
            </a:r>
            <a:r>
              <a:rPr lang="ru-RU" sz="2400" dirty="0">
                <a:solidFill>
                  <a:srgbClr val="000000"/>
                </a:solidFill>
                <a:latin typeface="Times New Roman" charset="0"/>
              </a:rPr>
              <a:t>чужого кода</a:t>
            </a:r>
          </a:p>
          <a:p>
            <a:pPr>
              <a:lnSpc>
                <a:spcPts val="2900"/>
              </a:lnSpc>
              <a:tabLst>
                <a:tab pos="457200" algn="l"/>
                <a:tab pos="736600" algn="l"/>
                <a:tab pos="914400" algn="l"/>
                <a:tab pos="1143000" algn="l"/>
              </a:tabLst>
            </a:pPr>
            <a:r>
              <a:rPr lang="ru-RU" sz="2400" dirty="0">
                <a:solidFill>
                  <a:srgbClr val="000000"/>
                </a:solidFill>
                <a:latin typeface="Times New Roman" charset="0"/>
              </a:rPr>
              <a:t>	</a:t>
            </a:r>
            <a:r>
              <a:rPr lang="ru-RU" sz="2800" dirty="0" smtClean="0">
                <a:solidFill>
                  <a:srgbClr val="000000"/>
                </a:solidFill>
                <a:latin typeface="Times New Roman" charset="0"/>
              </a:rPr>
              <a:t>предельной </a:t>
            </a:r>
            <a:r>
              <a:rPr lang="ru-RU" sz="2800" dirty="0">
                <a:solidFill>
                  <a:srgbClr val="000000"/>
                </a:solidFill>
                <a:latin typeface="Times New Roman" charset="0"/>
              </a:rPr>
              <a:t>разработки</a:t>
            </a:r>
          </a:p>
          <a:p>
            <a:pPr>
              <a:lnSpc>
                <a:spcPts val="2475"/>
              </a:lnSpc>
              <a:tabLst>
                <a:tab pos="457200" algn="l"/>
                <a:tab pos="736600" algn="l"/>
                <a:tab pos="914400" algn="l"/>
                <a:tab pos="1143000" algn="l"/>
              </a:tabLst>
            </a:pPr>
            <a:r>
              <a:rPr lang="ru-RU" sz="2800" dirty="0">
                <a:solidFill>
                  <a:srgbClr val="000000"/>
                </a:solidFill>
                <a:latin typeface="Times New Roman" charset="0"/>
              </a:rPr>
              <a:t>			</a:t>
            </a:r>
            <a:r>
              <a:rPr lang="ru-RU" sz="2400" dirty="0">
                <a:solidFill>
                  <a:srgbClr val="000000"/>
                </a:solidFill>
                <a:latin typeface="Times New Roman" charset="0"/>
              </a:rPr>
              <a:t>• по производительности</a:t>
            </a:r>
          </a:p>
          <a:p>
            <a:pPr>
              <a:lnSpc>
                <a:spcPts val="1888"/>
              </a:lnSpc>
              <a:tabLst>
                <a:tab pos="457200" algn="l"/>
                <a:tab pos="736600" algn="l"/>
                <a:tab pos="914400" algn="l"/>
                <a:tab pos="1143000" algn="l"/>
              </a:tabLst>
            </a:pPr>
            <a:r>
              <a:rPr lang="ru-RU" sz="2400" dirty="0">
                <a:solidFill>
                  <a:srgbClr val="000000"/>
                </a:solidFill>
                <a:latin typeface="Times New Roman" charset="0"/>
              </a:rPr>
              <a:t>			</a:t>
            </a:r>
            <a:r>
              <a:rPr lang="ru-RU" sz="2400" dirty="0" smtClean="0">
                <a:solidFill>
                  <a:srgbClr val="000000"/>
                </a:solidFill>
                <a:latin typeface="Times New Roman" charset="0"/>
              </a:rPr>
              <a:t>• </a:t>
            </a:r>
            <a:r>
              <a:rPr lang="ru-RU" sz="2400" dirty="0">
                <a:solidFill>
                  <a:srgbClr val="000000"/>
                </a:solidFill>
                <a:latin typeface="Times New Roman" charset="0"/>
              </a:rPr>
              <a:t>по потреблению</a:t>
            </a:r>
          </a:p>
          <a:p>
            <a:pPr>
              <a:lnSpc>
                <a:spcPts val="1888"/>
              </a:lnSpc>
              <a:tabLst>
                <a:tab pos="457200" algn="l"/>
                <a:tab pos="736600" algn="l"/>
                <a:tab pos="914400" algn="l"/>
                <a:tab pos="1143000" algn="l"/>
              </a:tabLst>
            </a:pPr>
            <a:r>
              <a:rPr lang="ru-RU" sz="2400" dirty="0">
                <a:solidFill>
                  <a:srgbClr val="000000"/>
                </a:solidFill>
                <a:latin typeface="Times New Roman" charset="0"/>
              </a:rPr>
              <a:t>				ресурсов </a:t>
            </a:r>
          </a:p>
          <a:p>
            <a:pPr>
              <a:lnSpc>
                <a:spcPts val="2488"/>
              </a:lnSpc>
              <a:tabLst>
                <a:tab pos="457200" algn="l"/>
                <a:tab pos="736600" algn="l"/>
                <a:tab pos="914400" algn="l"/>
                <a:tab pos="1143000" algn="l"/>
              </a:tabLst>
            </a:pPr>
            <a:r>
              <a:rPr lang="ru-RU" sz="2400" dirty="0">
                <a:solidFill>
                  <a:srgbClr val="000000"/>
                </a:solidFill>
                <a:latin typeface="Times New Roman" charset="0"/>
              </a:rPr>
              <a:t>			• по степень доверия</a:t>
            </a:r>
          </a:p>
          <a:p>
            <a:pPr>
              <a:lnSpc>
                <a:spcPts val="1888"/>
              </a:lnSpc>
              <a:tabLst>
                <a:tab pos="457200" algn="l"/>
                <a:tab pos="736600" algn="l"/>
                <a:tab pos="914400" algn="l"/>
                <a:tab pos="1143000" algn="l"/>
              </a:tabLst>
            </a:pPr>
            <a:r>
              <a:rPr lang="ru-RU" sz="2400" dirty="0">
                <a:solidFill>
                  <a:srgbClr val="000000"/>
                </a:solidFill>
                <a:latin typeface="Times New Roman" charset="0"/>
              </a:rPr>
              <a:t>				</a:t>
            </a:r>
          </a:p>
          <a:p>
            <a:pPr>
              <a:lnSpc>
                <a:spcPts val="2913"/>
              </a:lnSpc>
              <a:tabLst>
                <a:tab pos="457200" algn="l"/>
                <a:tab pos="736600" algn="l"/>
                <a:tab pos="914400" algn="l"/>
                <a:tab pos="1143000" algn="l"/>
              </a:tabLst>
            </a:pPr>
            <a:r>
              <a:rPr lang="ru-RU" sz="2400" dirty="0">
                <a:solidFill>
                  <a:srgbClr val="000000"/>
                </a:solidFill>
                <a:latin typeface="Times New Roman" charset="0"/>
              </a:rPr>
              <a:t>	</a:t>
            </a:r>
            <a:r>
              <a:rPr lang="ru-RU" sz="2800" dirty="0" smtClean="0">
                <a:solidFill>
                  <a:srgbClr val="000000"/>
                </a:solidFill>
                <a:latin typeface="Times New Roman" charset="0"/>
              </a:rPr>
              <a:t>абстрагирования </a:t>
            </a:r>
            <a:r>
              <a:rPr lang="ru-RU" sz="2800" dirty="0">
                <a:solidFill>
                  <a:srgbClr val="000000"/>
                </a:solidFill>
                <a:latin typeface="Times New Roman" charset="0"/>
              </a:rPr>
              <a:t>от</a:t>
            </a:r>
          </a:p>
          <a:p>
            <a:pPr>
              <a:lnSpc>
                <a:spcPts val="2175"/>
              </a:lnSpc>
              <a:tabLst>
                <a:tab pos="457200" algn="l"/>
                <a:tab pos="736600" algn="l"/>
                <a:tab pos="914400" algn="l"/>
                <a:tab pos="1143000" algn="l"/>
              </a:tabLst>
            </a:pPr>
            <a:r>
              <a:rPr lang="ru-RU" sz="2800" dirty="0">
                <a:solidFill>
                  <a:srgbClr val="000000"/>
                </a:solidFill>
                <a:latin typeface="Times New Roman" charset="0"/>
              </a:rPr>
              <a:t>		аппаратуры (драйверы)</a:t>
            </a:r>
          </a:p>
        </p:txBody>
      </p:sp>
      <p:sp>
        <p:nvSpPr>
          <p:cNvPr id="8197" name="TextBox 4"/>
          <p:cNvSpPr txBox="1">
            <a:spLocks noChangeArrowheads="1"/>
          </p:cNvSpPr>
          <p:nvPr/>
        </p:nvSpPr>
        <p:spPr bwMode="auto">
          <a:xfrm>
            <a:off x="4805363" y="1028700"/>
            <a:ext cx="4064000" cy="2320925"/>
          </a:xfrm>
          <a:prstGeom prst="rect">
            <a:avLst/>
          </a:prstGeom>
          <a:noFill/>
          <a:ln w="9525">
            <a:noFill/>
            <a:miter lim="800000"/>
            <a:headEnd/>
            <a:tailEnd/>
          </a:ln>
        </p:spPr>
        <p:txBody>
          <a:bodyPr wrap="none" lIns="0" tIns="0" rIns="0" bIns="0">
            <a:spAutoFit/>
          </a:bodyPr>
          <a:lstStyle/>
          <a:p>
            <a:pPr>
              <a:lnSpc>
                <a:spcPts val="3538"/>
              </a:lnSpc>
              <a:tabLst>
                <a:tab pos="457200" algn="l"/>
                <a:tab pos="736600" algn="l"/>
              </a:tabLst>
            </a:pPr>
            <a:r>
              <a:rPr lang="ru-RU" sz="3200" dirty="0" smtClean="0">
                <a:solidFill>
                  <a:srgbClr val="000000"/>
                </a:solidFill>
                <a:latin typeface="Times New Roman" charset="0"/>
              </a:rPr>
              <a:t>Исключается для</a:t>
            </a:r>
            <a:endParaRPr lang="ru-RU" sz="3200" dirty="0">
              <a:solidFill>
                <a:srgbClr val="000000"/>
              </a:solidFill>
              <a:latin typeface="Times New Roman" charset="0"/>
            </a:endParaRPr>
          </a:p>
          <a:p>
            <a:pPr>
              <a:lnSpc>
                <a:spcPts val="3838"/>
              </a:lnSpc>
              <a:tabLst>
                <a:tab pos="457200" algn="l"/>
                <a:tab pos="736600" algn="l"/>
              </a:tabLst>
            </a:pPr>
            <a:r>
              <a:rPr lang="ru-RU" sz="3200" dirty="0">
                <a:solidFill>
                  <a:srgbClr val="000000"/>
                </a:solidFill>
                <a:latin typeface="Times New Roman" charset="0"/>
              </a:rPr>
              <a:t>	</a:t>
            </a:r>
            <a:r>
              <a:rPr lang="ru-RU" sz="2800" dirty="0">
                <a:solidFill>
                  <a:srgbClr val="000000"/>
                </a:solidFill>
                <a:latin typeface="Times New Roman" charset="0"/>
              </a:rPr>
              <a:t>– функционально</a:t>
            </a:r>
          </a:p>
          <a:p>
            <a:pPr>
              <a:lnSpc>
                <a:spcPts val="3125"/>
              </a:lnSpc>
              <a:tabLst>
                <a:tab pos="457200" algn="l"/>
                <a:tab pos="736600" algn="l"/>
              </a:tabLst>
            </a:pPr>
            <a:r>
              <a:rPr lang="ru-RU" sz="2800" dirty="0">
                <a:solidFill>
                  <a:srgbClr val="000000"/>
                </a:solidFill>
                <a:latin typeface="Times New Roman" charset="0"/>
              </a:rPr>
              <a:t>		сложного ПО</a:t>
            </a:r>
          </a:p>
          <a:p>
            <a:pPr>
              <a:lnSpc>
                <a:spcPts val="3875"/>
              </a:lnSpc>
              <a:tabLst>
                <a:tab pos="457200" algn="l"/>
                <a:tab pos="736600" algn="l"/>
              </a:tabLst>
            </a:pPr>
            <a:r>
              <a:rPr lang="ru-RU" sz="2800" dirty="0">
                <a:solidFill>
                  <a:srgbClr val="000000"/>
                </a:solidFill>
                <a:latin typeface="Times New Roman" charset="0"/>
              </a:rPr>
              <a:t>	– сопровождаемого ПО</a:t>
            </a:r>
          </a:p>
          <a:p>
            <a:pPr>
              <a:lnSpc>
                <a:spcPts val="3838"/>
              </a:lnSpc>
              <a:tabLst>
                <a:tab pos="457200" algn="l"/>
                <a:tab pos="736600" algn="l"/>
              </a:tabLst>
            </a:pPr>
            <a:r>
              <a:rPr lang="ru-RU" sz="2800" dirty="0">
                <a:solidFill>
                  <a:srgbClr val="000000"/>
                </a:solidFill>
                <a:latin typeface="Times New Roman" charset="0"/>
              </a:rPr>
              <a:t>	– переносимого ПО</a:t>
            </a:r>
          </a:p>
        </p:txBody>
      </p:sp>
      <p:sp>
        <p:nvSpPr>
          <p:cNvPr id="8" name="Номер слайда 7"/>
          <p:cNvSpPr>
            <a:spLocks noGrp="1"/>
          </p:cNvSpPr>
          <p:nvPr>
            <p:ph type="sldNum" sz="quarter" idx="12"/>
          </p:nvPr>
        </p:nvSpPr>
        <p:spPr/>
        <p:txBody>
          <a:bodyPr/>
          <a:lstStyle/>
          <a:p>
            <a:pPr>
              <a:defRPr/>
            </a:pPr>
            <a:fld id="{BC8D68CF-C97A-417C-9317-D558D593EE37}" type="slidenum">
              <a:rPr lang="ru-RU"/>
              <a:pPr>
                <a:defRPr/>
              </a:pPr>
              <a:t>2</a:t>
            </a:fld>
            <a:endParaRPr lang="ru-RU"/>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Рисунок 1" descr="ws_3DD.tmp"/>
          <p:cNvPicPr>
            <a:picLocks/>
          </p:cNvPicPr>
          <p:nvPr/>
        </p:nvPicPr>
        <p:blipFill>
          <a:blip r:embed="rId2" cstate="print"/>
          <a:srcRect/>
          <a:stretch>
            <a:fillRect/>
          </a:stretch>
        </p:blipFill>
        <p:spPr bwMode="auto">
          <a:xfrm>
            <a:off x="0" y="27384"/>
            <a:ext cx="9144000" cy="6858000"/>
          </a:xfrm>
          <a:prstGeom prst="rect">
            <a:avLst/>
          </a:prstGeom>
          <a:noFill/>
          <a:ln w="9525">
            <a:noFill/>
            <a:miter lim="800000"/>
            <a:headEnd/>
            <a:tailEnd/>
          </a:ln>
        </p:spPr>
      </p:pic>
      <p:sp>
        <p:nvSpPr>
          <p:cNvPr id="11267" name="TextBox 2"/>
          <p:cNvSpPr txBox="1">
            <a:spLocks noChangeArrowheads="1"/>
          </p:cNvSpPr>
          <p:nvPr/>
        </p:nvSpPr>
        <p:spPr bwMode="auto">
          <a:xfrm>
            <a:off x="2263775" y="73025"/>
            <a:ext cx="4314825" cy="579438"/>
          </a:xfrm>
          <a:prstGeom prst="rect">
            <a:avLst/>
          </a:prstGeom>
          <a:noFill/>
          <a:ln w="9525">
            <a:noFill/>
            <a:miter lim="800000"/>
            <a:headEnd/>
            <a:tailEnd/>
          </a:ln>
        </p:spPr>
        <p:txBody>
          <a:bodyPr wrap="none" lIns="0" tIns="0" rIns="0" bIns="0">
            <a:spAutoFit/>
          </a:bodyPr>
          <a:lstStyle/>
          <a:p>
            <a:pPr>
              <a:lnSpc>
                <a:spcPts val="4875"/>
              </a:lnSpc>
            </a:pPr>
            <a:r>
              <a:rPr lang="ru-RU" sz="3600">
                <a:solidFill>
                  <a:srgbClr val="000000"/>
                </a:solidFill>
                <a:latin typeface="Times New Roman" charset="0"/>
              </a:rPr>
              <a:t>Умножение и деление</a:t>
            </a:r>
          </a:p>
        </p:txBody>
      </p:sp>
      <p:sp>
        <p:nvSpPr>
          <p:cNvPr id="11268" name="TextBox 3"/>
          <p:cNvSpPr txBox="1">
            <a:spLocks noChangeArrowheads="1"/>
          </p:cNvSpPr>
          <p:nvPr/>
        </p:nvSpPr>
        <p:spPr bwMode="auto">
          <a:xfrm>
            <a:off x="471488" y="769938"/>
            <a:ext cx="2792412" cy="422275"/>
          </a:xfrm>
          <a:prstGeom prst="rect">
            <a:avLst/>
          </a:prstGeom>
          <a:noFill/>
          <a:ln w="9525">
            <a:noFill/>
            <a:miter lim="800000"/>
            <a:headEnd/>
            <a:tailEnd/>
          </a:ln>
        </p:spPr>
        <p:txBody>
          <a:bodyPr wrap="none" lIns="0" tIns="0" rIns="0" bIns="0">
            <a:spAutoFit/>
          </a:bodyPr>
          <a:lstStyle/>
          <a:p>
            <a:pPr>
              <a:lnSpc>
                <a:spcPts val="3263"/>
              </a:lnSpc>
            </a:pPr>
            <a:r>
              <a:rPr lang="en-US" sz="2800">
                <a:solidFill>
                  <a:srgbClr val="000000"/>
                </a:solidFill>
                <a:latin typeface="Courier New" pitchFamily="49" charset="0"/>
                <a:cs typeface="Courier New" pitchFamily="49" charset="0"/>
              </a:rPr>
              <a:t>• MUL </a:t>
            </a:r>
            <a:r>
              <a:rPr lang="ru-RU" sz="2800" i="1">
                <a:solidFill>
                  <a:srgbClr val="000000"/>
                </a:solidFill>
                <a:latin typeface="Courier New" pitchFamily="49" charset="0"/>
                <a:cs typeface="Courier New" pitchFamily="49" charset="0"/>
              </a:rPr>
              <a:t>операнд</a:t>
            </a:r>
          </a:p>
        </p:txBody>
      </p:sp>
      <p:sp>
        <p:nvSpPr>
          <p:cNvPr id="11269" name="TextBox 4"/>
          <p:cNvSpPr txBox="1">
            <a:spLocks noChangeArrowheads="1"/>
          </p:cNvSpPr>
          <p:nvPr/>
        </p:nvSpPr>
        <p:spPr bwMode="auto">
          <a:xfrm>
            <a:off x="4125913" y="781050"/>
            <a:ext cx="2578100" cy="411163"/>
          </a:xfrm>
          <a:prstGeom prst="rect">
            <a:avLst/>
          </a:prstGeom>
          <a:noFill/>
          <a:ln w="9525">
            <a:noFill/>
            <a:miter lim="800000"/>
            <a:headEnd/>
            <a:tailEnd/>
          </a:ln>
        </p:spPr>
        <p:txBody>
          <a:bodyPr wrap="none" lIns="0" tIns="0" rIns="0" bIns="0">
            <a:spAutoFit/>
          </a:bodyPr>
          <a:lstStyle/>
          <a:p>
            <a:pPr>
              <a:lnSpc>
                <a:spcPts val="3175"/>
              </a:lnSpc>
            </a:pPr>
            <a:r>
              <a:rPr lang="en-US" sz="2800">
                <a:solidFill>
                  <a:srgbClr val="000000"/>
                </a:solidFill>
                <a:latin typeface="Courier New" pitchFamily="49" charset="0"/>
                <a:cs typeface="Courier New" pitchFamily="49" charset="0"/>
              </a:rPr>
              <a:t>IMUL </a:t>
            </a:r>
            <a:r>
              <a:rPr lang="ru-RU" sz="2800" i="1">
                <a:solidFill>
                  <a:srgbClr val="000000"/>
                </a:solidFill>
                <a:latin typeface="Courier New" pitchFamily="49" charset="0"/>
                <a:cs typeface="Courier New" pitchFamily="49" charset="0"/>
              </a:rPr>
              <a:t>операнд</a:t>
            </a:r>
          </a:p>
        </p:txBody>
      </p:sp>
      <p:sp>
        <p:nvSpPr>
          <p:cNvPr id="11270" name="TextBox 5"/>
          <p:cNvSpPr txBox="1">
            <a:spLocks noChangeArrowheads="1"/>
          </p:cNvSpPr>
          <p:nvPr/>
        </p:nvSpPr>
        <p:spPr bwMode="auto">
          <a:xfrm>
            <a:off x="1043608" y="1340768"/>
            <a:ext cx="1735138" cy="2012950"/>
          </a:xfrm>
          <a:prstGeom prst="rect">
            <a:avLst/>
          </a:prstGeom>
          <a:noFill/>
          <a:ln w="9525">
            <a:noFill/>
            <a:miter lim="800000"/>
            <a:headEnd/>
            <a:tailEnd/>
          </a:ln>
        </p:spPr>
        <p:txBody>
          <a:bodyPr wrap="none" lIns="0" tIns="0" rIns="0" bIns="0">
            <a:spAutoFit/>
          </a:bodyPr>
          <a:lstStyle/>
          <a:p>
            <a:pPr>
              <a:lnSpc>
                <a:spcPts val="3100"/>
              </a:lnSpc>
              <a:tabLst>
                <a:tab pos="622300" algn="l"/>
              </a:tabLst>
            </a:pPr>
            <a:r>
              <a:rPr lang="ru-RU" sz="2800" dirty="0">
                <a:solidFill>
                  <a:srgbClr val="000000"/>
                </a:solidFill>
                <a:latin typeface="Times New Roman" charset="0"/>
              </a:rPr>
              <a:t>Множимое</a:t>
            </a:r>
          </a:p>
          <a:p>
            <a:pPr>
              <a:lnSpc>
                <a:spcPts val="1000"/>
              </a:lnSpc>
              <a:tabLst>
                <a:tab pos="622300" algn="l"/>
              </a:tabLst>
            </a:pPr>
            <a:endParaRPr lang="ru-RU" sz="2800" dirty="0">
              <a:solidFill>
                <a:srgbClr val="000000"/>
              </a:solidFill>
              <a:latin typeface="Times New Roman" charset="0"/>
            </a:endParaRPr>
          </a:p>
          <a:p>
            <a:pPr>
              <a:lnSpc>
                <a:spcPts val="3288"/>
              </a:lnSpc>
              <a:tabLst>
                <a:tab pos="622300" algn="l"/>
              </a:tabLst>
            </a:pPr>
            <a:r>
              <a:rPr lang="ru-RU" sz="2800" dirty="0">
                <a:solidFill>
                  <a:srgbClr val="000000"/>
                </a:solidFill>
                <a:latin typeface="Times New Roman" charset="0"/>
              </a:rPr>
              <a:t>	</a:t>
            </a:r>
            <a:r>
              <a:rPr lang="en-US" sz="2800" dirty="0">
                <a:solidFill>
                  <a:srgbClr val="000000"/>
                </a:solidFill>
                <a:latin typeface="Courier New" pitchFamily="49" charset="0"/>
                <a:cs typeface="Courier New" pitchFamily="49" charset="0"/>
              </a:rPr>
              <a:t>AL</a:t>
            </a:r>
          </a:p>
          <a:p>
            <a:pPr>
              <a:lnSpc>
                <a:spcPts val="1000"/>
              </a:lnSpc>
              <a:tabLst>
                <a:tab pos="622300" algn="l"/>
              </a:tabLst>
            </a:pPr>
            <a:endParaRPr lang="en-US" sz="2800" dirty="0">
              <a:solidFill>
                <a:srgbClr val="000000"/>
              </a:solidFill>
              <a:latin typeface="Times New Roman" charset="0"/>
            </a:endParaRPr>
          </a:p>
          <a:p>
            <a:pPr>
              <a:lnSpc>
                <a:spcPts val="3213"/>
              </a:lnSpc>
              <a:tabLst>
                <a:tab pos="622300" algn="l"/>
              </a:tabLst>
            </a:pPr>
            <a:r>
              <a:rPr lang="en-US" sz="2800" dirty="0">
                <a:solidFill>
                  <a:srgbClr val="000000"/>
                </a:solidFill>
                <a:latin typeface="Times New Roman" charset="0"/>
              </a:rPr>
              <a:t>	</a:t>
            </a:r>
            <a:r>
              <a:rPr lang="en-US" sz="2800" dirty="0">
                <a:solidFill>
                  <a:srgbClr val="000000"/>
                </a:solidFill>
                <a:latin typeface="Courier New" pitchFamily="49" charset="0"/>
                <a:cs typeface="Courier New" pitchFamily="49" charset="0"/>
              </a:rPr>
              <a:t>AX</a:t>
            </a:r>
          </a:p>
          <a:p>
            <a:pPr>
              <a:lnSpc>
                <a:spcPts val="4088"/>
              </a:lnSpc>
              <a:tabLst>
                <a:tab pos="622300" algn="l"/>
              </a:tabLst>
            </a:pPr>
            <a:endParaRPr lang="ru-RU" sz="2800" dirty="0">
              <a:solidFill>
                <a:srgbClr val="000000"/>
              </a:solidFill>
              <a:latin typeface="Times New Roman" charset="0"/>
            </a:endParaRPr>
          </a:p>
        </p:txBody>
      </p:sp>
      <p:sp>
        <p:nvSpPr>
          <p:cNvPr id="11271" name="TextBox 6"/>
          <p:cNvSpPr txBox="1">
            <a:spLocks noChangeArrowheads="1"/>
          </p:cNvSpPr>
          <p:nvPr/>
        </p:nvSpPr>
        <p:spPr bwMode="auto">
          <a:xfrm>
            <a:off x="3273425" y="1365250"/>
            <a:ext cx="1858586" cy="2013372"/>
          </a:xfrm>
          <a:prstGeom prst="rect">
            <a:avLst/>
          </a:prstGeom>
          <a:noFill/>
          <a:ln w="9525">
            <a:noFill/>
            <a:miter lim="800000"/>
            <a:headEnd/>
            <a:tailEnd/>
          </a:ln>
        </p:spPr>
        <p:txBody>
          <a:bodyPr wrap="none" lIns="0" tIns="0" rIns="0" bIns="0">
            <a:spAutoFit/>
          </a:bodyPr>
          <a:lstStyle/>
          <a:p>
            <a:pPr>
              <a:lnSpc>
                <a:spcPts val="3100"/>
              </a:lnSpc>
              <a:tabLst>
                <a:tab pos="76200" algn="l"/>
                <a:tab pos="114300" algn="l"/>
              </a:tabLst>
            </a:pPr>
            <a:r>
              <a:rPr lang="ru-RU" dirty="0">
                <a:latin typeface="Times New Roman" charset="0"/>
              </a:rPr>
              <a:t>	</a:t>
            </a:r>
            <a:r>
              <a:rPr lang="ru-RU" sz="2800" dirty="0">
                <a:solidFill>
                  <a:srgbClr val="000000"/>
                </a:solidFill>
                <a:latin typeface="Times New Roman" charset="0"/>
              </a:rPr>
              <a:t>Множитель</a:t>
            </a:r>
          </a:p>
          <a:p>
            <a:pPr>
              <a:lnSpc>
                <a:spcPts val="1000"/>
              </a:lnSpc>
              <a:tabLst>
                <a:tab pos="76200" algn="l"/>
                <a:tab pos="114300" algn="l"/>
              </a:tabLst>
            </a:pPr>
            <a:endParaRPr lang="ru-RU" sz="2800" dirty="0">
              <a:solidFill>
                <a:srgbClr val="000000"/>
              </a:solidFill>
              <a:latin typeface="Times New Roman" charset="0"/>
            </a:endParaRPr>
          </a:p>
          <a:p>
            <a:pPr>
              <a:lnSpc>
                <a:spcPts val="3313"/>
              </a:lnSpc>
              <a:tabLst>
                <a:tab pos="76200" algn="l"/>
                <a:tab pos="114300" algn="l"/>
              </a:tabLst>
            </a:pPr>
            <a:r>
              <a:rPr lang="ru-RU" sz="2800" dirty="0">
                <a:solidFill>
                  <a:srgbClr val="000000"/>
                </a:solidFill>
                <a:latin typeface="Times New Roman" charset="0"/>
              </a:rPr>
              <a:t>		</a:t>
            </a:r>
            <a:r>
              <a:rPr lang="en-US" sz="2800" i="1" dirty="0" err="1" smtClean="0">
                <a:solidFill>
                  <a:srgbClr val="000000"/>
                </a:solidFill>
                <a:latin typeface="Courier New" pitchFamily="49" charset="0"/>
                <a:cs typeface="Courier New" pitchFamily="49" charset="0"/>
              </a:rPr>
              <a:t>reg</a:t>
            </a:r>
            <a:r>
              <a:rPr lang="ru-RU" sz="2800" i="1" dirty="0" smtClean="0">
                <a:solidFill>
                  <a:srgbClr val="000000"/>
                </a:solidFill>
                <a:latin typeface="Courier New" pitchFamily="49" charset="0"/>
                <a:cs typeface="Courier New" pitchFamily="49" charset="0"/>
              </a:rPr>
              <a:t>8</a:t>
            </a:r>
            <a:endParaRPr lang="en-US" sz="2800" i="1" dirty="0">
              <a:solidFill>
                <a:srgbClr val="000000"/>
              </a:solidFill>
              <a:latin typeface="Courier New" pitchFamily="49" charset="0"/>
              <a:cs typeface="Courier New" pitchFamily="49" charset="0"/>
            </a:endParaRPr>
          </a:p>
          <a:p>
            <a:pPr>
              <a:lnSpc>
                <a:spcPts val="1000"/>
              </a:lnSpc>
              <a:tabLst>
                <a:tab pos="76200" algn="l"/>
                <a:tab pos="114300" algn="l"/>
              </a:tabLst>
            </a:pPr>
            <a:endParaRPr lang="en-US" sz="2800" i="1" dirty="0">
              <a:solidFill>
                <a:srgbClr val="000000"/>
              </a:solidFill>
              <a:latin typeface="Times New Roman" charset="0"/>
            </a:endParaRPr>
          </a:p>
          <a:p>
            <a:pPr>
              <a:lnSpc>
                <a:spcPts val="3200"/>
              </a:lnSpc>
              <a:tabLst>
                <a:tab pos="76200" algn="l"/>
                <a:tab pos="114300" algn="l"/>
              </a:tabLst>
            </a:pPr>
            <a:r>
              <a:rPr lang="en-US" sz="2800" i="1" dirty="0" err="1" smtClean="0">
                <a:solidFill>
                  <a:srgbClr val="000000"/>
                </a:solidFill>
                <a:latin typeface="Courier New" pitchFamily="49" charset="0"/>
                <a:cs typeface="Courier New" pitchFamily="49" charset="0"/>
              </a:rPr>
              <a:t>reg</a:t>
            </a:r>
            <a:r>
              <a:rPr lang="ru-RU" sz="2800" i="1" dirty="0" smtClean="0">
                <a:solidFill>
                  <a:srgbClr val="000000"/>
                </a:solidFill>
                <a:latin typeface="Courier New" pitchFamily="49" charset="0"/>
                <a:cs typeface="Courier New" pitchFamily="49" charset="0"/>
              </a:rPr>
              <a:t>16</a:t>
            </a:r>
            <a:endParaRPr lang="en-US" sz="2800" i="1" dirty="0">
              <a:solidFill>
                <a:srgbClr val="000000"/>
              </a:solidFill>
              <a:latin typeface="Courier New" pitchFamily="49" charset="0"/>
              <a:cs typeface="Courier New" pitchFamily="49" charset="0"/>
            </a:endParaRPr>
          </a:p>
          <a:p>
            <a:pPr>
              <a:lnSpc>
                <a:spcPts val="4063"/>
              </a:lnSpc>
              <a:tabLst>
                <a:tab pos="76200" algn="l"/>
                <a:tab pos="114300" algn="l"/>
              </a:tabLst>
            </a:pPr>
            <a:r>
              <a:rPr lang="en-US" sz="2800" i="1" dirty="0">
                <a:solidFill>
                  <a:srgbClr val="000000"/>
                </a:solidFill>
                <a:latin typeface="Times New Roman" charset="0"/>
              </a:rPr>
              <a:t>	</a:t>
            </a:r>
            <a:endParaRPr lang="ru-RU" sz="2800" dirty="0">
              <a:solidFill>
                <a:srgbClr val="000000"/>
              </a:solidFill>
              <a:latin typeface="Times New Roman" charset="0"/>
            </a:endParaRPr>
          </a:p>
        </p:txBody>
      </p:sp>
      <p:sp>
        <p:nvSpPr>
          <p:cNvPr id="11272" name="TextBox 7"/>
          <p:cNvSpPr txBox="1">
            <a:spLocks noChangeArrowheads="1"/>
          </p:cNvSpPr>
          <p:nvPr/>
        </p:nvSpPr>
        <p:spPr bwMode="auto">
          <a:xfrm>
            <a:off x="5641975" y="1365250"/>
            <a:ext cx="2232025" cy="2012950"/>
          </a:xfrm>
          <a:prstGeom prst="rect">
            <a:avLst/>
          </a:prstGeom>
          <a:noFill/>
          <a:ln w="9525">
            <a:noFill/>
            <a:miter lim="800000"/>
            <a:headEnd/>
            <a:tailEnd/>
          </a:ln>
        </p:spPr>
        <p:txBody>
          <a:bodyPr wrap="none" lIns="0" tIns="0" rIns="0" bIns="0">
            <a:spAutoFit/>
          </a:bodyPr>
          <a:lstStyle/>
          <a:p>
            <a:pPr>
              <a:lnSpc>
                <a:spcPts val="3100"/>
              </a:lnSpc>
              <a:tabLst>
                <a:tab pos="533400" algn="l"/>
                <a:tab pos="850900" algn="l"/>
              </a:tabLst>
            </a:pPr>
            <a:r>
              <a:rPr lang="ru-RU" sz="2800" dirty="0">
                <a:solidFill>
                  <a:srgbClr val="000000"/>
                </a:solidFill>
                <a:latin typeface="Times New Roman" charset="0"/>
              </a:rPr>
              <a:t>Произведение</a:t>
            </a:r>
          </a:p>
          <a:p>
            <a:pPr>
              <a:lnSpc>
                <a:spcPts val="1000"/>
              </a:lnSpc>
              <a:tabLst>
                <a:tab pos="533400" algn="l"/>
                <a:tab pos="850900" algn="l"/>
              </a:tabLst>
            </a:pPr>
            <a:endParaRPr lang="ru-RU" sz="2800" dirty="0">
              <a:solidFill>
                <a:srgbClr val="000000"/>
              </a:solidFill>
              <a:latin typeface="Times New Roman" charset="0"/>
            </a:endParaRPr>
          </a:p>
          <a:p>
            <a:pPr>
              <a:lnSpc>
                <a:spcPts val="3288"/>
              </a:lnSpc>
              <a:tabLst>
                <a:tab pos="533400" algn="l"/>
                <a:tab pos="850900" algn="l"/>
              </a:tabLst>
            </a:pPr>
            <a:r>
              <a:rPr lang="ru-RU" sz="2800" dirty="0">
                <a:solidFill>
                  <a:srgbClr val="000000"/>
                </a:solidFill>
                <a:latin typeface="Times New Roman" charset="0"/>
              </a:rPr>
              <a:t>		</a:t>
            </a:r>
            <a:r>
              <a:rPr lang="en-US" sz="2800" dirty="0">
                <a:solidFill>
                  <a:srgbClr val="000000"/>
                </a:solidFill>
                <a:latin typeface="Courier New" pitchFamily="49" charset="0"/>
                <a:cs typeface="Courier New" pitchFamily="49" charset="0"/>
              </a:rPr>
              <a:t>AX</a:t>
            </a:r>
          </a:p>
          <a:p>
            <a:pPr>
              <a:lnSpc>
                <a:spcPts val="1000"/>
              </a:lnSpc>
              <a:tabLst>
                <a:tab pos="533400" algn="l"/>
                <a:tab pos="850900" algn="l"/>
              </a:tabLst>
            </a:pPr>
            <a:endParaRPr lang="en-US" sz="2800" dirty="0">
              <a:solidFill>
                <a:srgbClr val="000000"/>
              </a:solidFill>
              <a:latin typeface="Times New Roman" charset="0"/>
            </a:endParaRPr>
          </a:p>
          <a:p>
            <a:pPr>
              <a:lnSpc>
                <a:spcPts val="3213"/>
              </a:lnSpc>
              <a:tabLst>
                <a:tab pos="533400" algn="l"/>
                <a:tab pos="850900" algn="l"/>
              </a:tabLst>
            </a:pPr>
            <a:r>
              <a:rPr lang="en-US" sz="2800" dirty="0">
                <a:solidFill>
                  <a:srgbClr val="000000"/>
                </a:solidFill>
                <a:latin typeface="Times New Roman" charset="0"/>
              </a:rPr>
              <a:t>	</a:t>
            </a:r>
            <a:r>
              <a:rPr lang="en-US" sz="2800" dirty="0">
                <a:solidFill>
                  <a:srgbClr val="000000"/>
                </a:solidFill>
                <a:latin typeface="Courier New" pitchFamily="49" charset="0"/>
                <a:cs typeface="Courier New" pitchFamily="49" charset="0"/>
              </a:rPr>
              <a:t>DX:AX</a:t>
            </a:r>
          </a:p>
          <a:p>
            <a:pPr>
              <a:lnSpc>
                <a:spcPts val="4088"/>
              </a:lnSpc>
              <a:tabLst>
                <a:tab pos="533400" algn="l"/>
                <a:tab pos="850900" algn="l"/>
              </a:tabLst>
            </a:pPr>
            <a:endParaRPr lang="ru-RU" sz="2800" dirty="0">
              <a:solidFill>
                <a:srgbClr val="000000"/>
              </a:solidFill>
              <a:latin typeface="Times New Roman" charset="0"/>
            </a:endParaRPr>
          </a:p>
        </p:txBody>
      </p:sp>
      <p:sp>
        <p:nvSpPr>
          <p:cNvPr id="11273" name="TextBox 8"/>
          <p:cNvSpPr txBox="1">
            <a:spLocks noChangeArrowheads="1"/>
          </p:cNvSpPr>
          <p:nvPr/>
        </p:nvSpPr>
        <p:spPr bwMode="auto">
          <a:xfrm>
            <a:off x="471488" y="3559175"/>
            <a:ext cx="858837" cy="425450"/>
          </a:xfrm>
          <a:prstGeom prst="rect">
            <a:avLst/>
          </a:prstGeom>
          <a:noFill/>
          <a:ln w="9525">
            <a:noFill/>
            <a:miter lim="800000"/>
            <a:headEnd/>
            <a:tailEnd/>
          </a:ln>
        </p:spPr>
        <p:txBody>
          <a:bodyPr wrap="none" lIns="0" tIns="0" rIns="0" bIns="0">
            <a:spAutoFit/>
          </a:bodyPr>
          <a:lstStyle/>
          <a:p>
            <a:pPr>
              <a:lnSpc>
                <a:spcPts val="3250"/>
              </a:lnSpc>
            </a:pPr>
            <a:r>
              <a:rPr lang="en-US" sz="2800">
                <a:solidFill>
                  <a:srgbClr val="000000"/>
                </a:solidFill>
                <a:latin typeface="Times New Roman" charset="0"/>
              </a:rPr>
              <a:t>• </a:t>
            </a:r>
            <a:r>
              <a:rPr lang="en-US" sz="2800">
                <a:solidFill>
                  <a:srgbClr val="000000"/>
                </a:solidFill>
                <a:latin typeface="Courier New" pitchFamily="49" charset="0"/>
                <a:cs typeface="Courier New" pitchFamily="49" charset="0"/>
              </a:rPr>
              <a:t>DIV</a:t>
            </a:r>
            <a:endParaRPr lang="ru-RU" sz="2800">
              <a:solidFill>
                <a:srgbClr val="000000"/>
              </a:solidFill>
              <a:latin typeface="Courier New" pitchFamily="49" charset="0"/>
              <a:cs typeface="Courier New" pitchFamily="49" charset="0"/>
            </a:endParaRPr>
          </a:p>
        </p:txBody>
      </p:sp>
      <p:sp>
        <p:nvSpPr>
          <p:cNvPr id="11274" name="TextBox 9"/>
          <p:cNvSpPr txBox="1">
            <a:spLocks noChangeArrowheads="1"/>
          </p:cNvSpPr>
          <p:nvPr/>
        </p:nvSpPr>
        <p:spPr bwMode="auto">
          <a:xfrm>
            <a:off x="1879600" y="3570288"/>
            <a:ext cx="1503363" cy="409575"/>
          </a:xfrm>
          <a:prstGeom prst="rect">
            <a:avLst/>
          </a:prstGeom>
          <a:noFill/>
          <a:ln w="9525">
            <a:noFill/>
            <a:miter lim="800000"/>
            <a:headEnd/>
            <a:tailEnd/>
          </a:ln>
        </p:spPr>
        <p:txBody>
          <a:bodyPr wrap="none" lIns="0" tIns="0" rIns="0" bIns="0">
            <a:spAutoFit/>
          </a:bodyPr>
          <a:lstStyle/>
          <a:p>
            <a:pPr>
              <a:lnSpc>
                <a:spcPts val="3175"/>
              </a:lnSpc>
            </a:pPr>
            <a:r>
              <a:rPr lang="ru-RU" sz="2800" i="1" dirty="0">
                <a:solidFill>
                  <a:srgbClr val="000000"/>
                </a:solidFill>
                <a:latin typeface="Courier New" pitchFamily="49" charset="0"/>
                <a:cs typeface="Courier New" pitchFamily="49" charset="0"/>
              </a:rPr>
              <a:t>операнд</a:t>
            </a:r>
          </a:p>
        </p:txBody>
      </p:sp>
      <p:sp>
        <p:nvSpPr>
          <p:cNvPr id="11275" name="TextBox 10"/>
          <p:cNvSpPr txBox="1">
            <a:spLocks noChangeArrowheads="1"/>
          </p:cNvSpPr>
          <p:nvPr/>
        </p:nvSpPr>
        <p:spPr bwMode="auto">
          <a:xfrm>
            <a:off x="4125913" y="3570288"/>
            <a:ext cx="2452687" cy="409575"/>
          </a:xfrm>
          <a:prstGeom prst="rect">
            <a:avLst/>
          </a:prstGeom>
          <a:noFill/>
          <a:ln w="9525">
            <a:noFill/>
            <a:miter lim="800000"/>
            <a:headEnd/>
            <a:tailEnd/>
          </a:ln>
        </p:spPr>
        <p:txBody>
          <a:bodyPr wrap="none" lIns="0" tIns="0" rIns="0" bIns="0">
            <a:spAutoFit/>
          </a:bodyPr>
          <a:lstStyle/>
          <a:p>
            <a:pPr>
              <a:lnSpc>
                <a:spcPts val="3175"/>
              </a:lnSpc>
            </a:pPr>
            <a:r>
              <a:rPr lang="en-US" sz="2800">
                <a:solidFill>
                  <a:srgbClr val="000000"/>
                </a:solidFill>
                <a:latin typeface="Courier New" pitchFamily="49" charset="0"/>
                <a:cs typeface="Courier New" pitchFamily="49" charset="0"/>
              </a:rPr>
              <a:t>IDIV</a:t>
            </a:r>
            <a:r>
              <a:rPr lang="en-US" sz="2800">
                <a:solidFill>
                  <a:srgbClr val="000000"/>
                </a:solidFill>
                <a:latin typeface="Times New Roman" charset="0"/>
              </a:rPr>
              <a:t> </a:t>
            </a:r>
            <a:r>
              <a:rPr lang="ru-RU" sz="2800" i="1">
                <a:solidFill>
                  <a:srgbClr val="000000"/>
                </a:solidFill>
                <a:latin typeface="Courier New" pitchFamily="49" charset="0"/>
                <a:cs typeface="Courier New" pitchFamily="49" charset="0"/>
              </a:rPr>
              <a:t>операнд</a:t>
            </a:r>
          </a:p>
        </p:txBody>
      </p:sp>
      <p:sp>
        <p:nvSpPr>
          <p:cNvPr id="11276" name="TextBox 11"/>
          <p:cNvSpPr txBox="1">
            <a:spLocks noChangeArrowheads="1"/>
          </p:cNvSpPr>
          <p:nvPr/>
        </p:nvSpPr>
        <p:spPr bwMode="auto">
          <a:xfrm>
            <a:off x="985838" y="4241800"/>
            <a:ext cx="1385887" cy="2014538"/>
          </a:xfrm>
          <a:prstGeom prst="rect">
            <a:avLst/>
          </a:prstGeom>
          <a:noFill/>
          <a:ln w="9525">
            <a:noFill/>
            <a:miter lim="800000"/>
            <a:headEnd/>
            <a:tailEnd/>
          </a:ln>
        </p:spPr>
        <p:txBody>
          <a:bodyPr wrap="none" lIns="0" tIns="0" rIns="0" bIns="0">
            <a:spAutoFit/>
          </a:bodyPr>
          <a:lstStyle/>
          <a:p>
            <a:pPr>
              <a:lnSpc>
                <a:spcPts val="3100"/>
              </a:lnSpc>
              <a:tabLst>
                <a:tab pos="127000" algn="l"/>
                <a:tab pos="457200" algn="l"/>
              </a:tabLst>
            </a:pPr>
            <a:r>
              <a:rPr lang="ru-RU" sz="2800">
                <a:solidFill>
                  <a:srgbClr val="000000"/>
                </a:solidFill>
                <a:latin typeface="Times New Roman" charset="0"/>
              </a:rPr>
              <a:t>Делимое</a:t>
            </a:r>
          </a:p>
          <a:p>
            <a:pPr>
              <a:lnSpc>
                <a:spcPts val="1000"/>
              </a:lnSpc>
              <a:tabLst>
                <a:tab pos="127000" algn="l"/>
                <a:tab pos="457200" algn="l"/>
              </a:tabLst>
            </a:pPr>
            <a:endParaRPr lang="ru-RU" sz="2800">
              <a:solidFill>
                <a:srgbClr val="000000"/>
              </a:solidFill>
              <a:latin typeface="Times New Roman" charset="0"/>
            </a:endParaRPr>
          </a:p>
          <a:p>
            <a:pPr>
              <a:lnSpc>
                <a:spcPts val="3288"/>
              </a:lnSpc>
              <a:tabLst>
                <a:tab pos="127000" algn="l"/>
                <a:tab pos="457200" algn="l"/>
              </a:tabLst>
            </a:pPr>
            <a:r>
              <a:rPr lang="ru-RU" sz="2800">
                <a:solidFill>
                  <a:srgbClr val="000000"/>
                </a:solidFill>
                <a:latin typeface="Times New Roman" charset="0"/>
              </a:rPr>
              <a:t>		</a:t>
            </a:r>
            <a:r>
              <a:rPr lang="en-US" sz="2800">
                <a:solidFill>
                  <a:srgbClr val="000000"/>
                </a:solidFill>
                <a:latin typeface="Courier New" pitchFamily="49" charset="0"/>
                <a:cs typeface="Courier New" pitchFamily="49" charset="0"/>
              </a:rPr>
              <a:t>AX</a:t>
            </a:r>
          </a:p>
          <a:p>
            <a:pPr>
              <a:lnSpc>
                <a:spcPts val="1000"/>
              </a:lnSpc>
              <a:tabLst>
                <a:tab pos="127000" algn="l"/>
                <a:tab pos="457200" algn="l"/>
              </a:tabLst>
            </a:pPr>
            <a:endParaRPr lang="en-US" sz="2800">
              <a:solidFill>
                <a:srgbClr val="000000"/>
              </a:solidFill>
              <a:latin typeface="Times New Roman" charset="0"/>
            </a:endParaRPr>
          </a:p>
          <a:p>
            <a:pPr>
              <a:lnSpc>
                <a:spcPts val="3213"/>
              </a:lnSpc>
              <a:tabLst>
                <a:tab pos="127000" algn="l"/>
                <a:tab pos="457200" algn="l"/>
              </a:tabLst>
            </a:pPr>
            <a:r>
              <a:rPr lang="en-US" sz="2800">
                <a:solidFill>
                  <a:srgbClr val="000000"/>
                </a:solidFill>
                <a:latin typeface="Times New Roman" charset="0"/>
              </a:rPr>
              <a:t>	</a:t>
            </a:r>
            <a:r>
              <a:rPr lang="en-US" sz="2800">
                <a:solidFill>
                  <a:srgbClr val="000000"/>
                </a:solidFill>
                <a:latin typeface="Courier New" pitchFamily="49" charset="0"/>
                <a:cs typeface="Courier New" pitchFamily="49" charset="0"/>
              </a:rPr>
              <a:t>DX:AX</a:t>
            </a:r>
          </a:p>
          <a:p>
            <a:pPr>
              <a:lnSpc>
                <a:spcPts val="4100"/>
              </a:lnSpc>
              <a:tabLst>
                <a:tab pos="127000" algn="l"/>
                <a:tab pos="457200" algn="l"/>
              </a:tabLst>
            </a:pPr>
            <a:r>
              <a:rPr lang="ru-RU" sz="2800">
                <a:solidFill>
                  <a:srgbClr val="000000"/>
                </a:solidFill>
                <a:latin typeface="Times New Roman" charset="0"/>
              </a:rPr>
              <a:t>Делимое</a:t>
            </a:r>
          </a:p>
        </p:txBody>
      </p:sp>
      <p:sp>
        <p:nvSpPr>
          <p:cNvPr id="11277" name="TextBox 12"/>
          <p:cNvSpPr txBox="1">
            <a:spLocks noChangeArrowheads="1"/>
          </p:cNvSpPr>
          <p:nvPr/>
        </p:nvSpPr>
        <p:spPr bwMode="auto">
          <a:xfrm>
            <a:off x="2921000" y="4241800"/>
            <a:ext cx="1718419" cy="2013372"/>
          </a:xfrm>
          <a:prstGeom prst="rect">
            <a:avLst/>
          </a:prstGeom>
          <a:noFill/>
          <a:ln w="9525">
            <a:noFill/>
            <a:miter lim="800000"/>
            <a:headEnd/>
            <a:tailEnd/>
          </a:ln>
        </p:spPr>
        <p:txBody>
          <a:bodyPr wrap="none" lIns="0" tIns="0" rIns="0" bIns="0">
            <a:spAutoFit/>
          </a:bodyPr>
          <a:lstStyle/>
          <a:p>
            <a:pPr>
              <a:lnSpc>
                <a:spcPts val="3100"/>
              </a:lnSpc>
              <a:tabLst>
                <a:tab pos="101600" algn="l"/>
                <a:tab pos="241300" algn="l"/>
              </a:tabLst>
            </a:pPr>
            <a:r>
              <a:rPr lang="ru-RU" dirty="0">
                <a:latin typeface="Times New Roman" charset="0"/>
              </a:rPr>
              <a:t>		</a:t>
            </a:r>
            <a:r>
              <a:rPr lang="ru-RU" sz="2800" dirty="0">
                <a:solidFill>
                  <a:srgbClr val="000000"/>
                </a:solidFill>
                <a:latin typeface="Times New Roman" charset="0"/>
              </a:rPr>
              <a:t>Делитель</a:t>
            </a:r>
          </a:p>
          <a:p>
            <a:pPr>
              <a:lnSpc>
                <a:spcPts val="1000"/>
              </a:lnSpc>
              <a:tabLst>
                <a:tab pos="101600" algn="l"/>
                <a:tab pos="241300" algn="l"/>
              </a:tabLst>
            </a:pPr>
            <a:endParaRPr lang="ru-RU" sz="2800" dirty="0">
              <a:solidFill>
                <a:srgbClr val="000000"/>
              </a:solidFill>
              <a:latin typeface="Times New Roman" charset="0"/>
            </a:endParaRPr>
          </a:p>
          <a:p>
            <a:pPr>
              <a:lnSpc>
                <a:spcPts val="3313"/>
              </a:lnSpc>
              <a:tabLst>
                <a:tab pos="101600" algn="l"/>
                <a:tab pos="241300" algn="l"/>
              </a:tabLst>
            </a:pPr>
            <a:r>
              <a:rPr lang="ru-RU" sz="2800" dirty="0">
                <a:solidFill>
                  <a:srgbClr val="000000"/>
                </a:solidFill>
                <a:latin typeface="Times New Roman" charset="0"/>
              </a:rPr>
              <a:t>	</a:t>
            </a:r>
            <a:r>
              <a:rPr lang="en-US" sz="2800" i="1" dirty="0" err="1" smtClean="0">
                <a:solidFill>
                  <a:srgbClr val="000000"/>
                </a:solidFill>
                <a:latin typeface="Courier New" pitchFamily="49" charset="0"/>
                <a:cs typeface="Courier New" pitchFamily="49" charset="0"/>
              </a:rPr>
              <a:t>reg</a:t>
            </a:r>
            <a:r>
              <a:rPr lang="ru-RU" sz="2800" i="1" dirty="0" smtClean="0">
                <a:solidFill>
                  <a:srgbClr val="000000"/>
                </a:solidFill>
                <a:latin typeface="Courier New" pitchFamily="49" charset="0"/>
                <a:cs typeface="Courier New" pitchFamily="49" charset="0"/>
              </a:rPr>
              <a:t>8</a:t>
            </a:r>
            <a:endParaRPr lang="en-US" sz="2800" i="1" dirty="0">
              <a:solidFill>
                <a:srgbClr val="000000"/>
              </a:solidFill>
              <a:latin typeface="Courier New" pitchFamily="49" charset="0"/>
              <a:cs typeface="Courier New" pitchFamily="49" charset="0"/>
            </a:endParaRPr>
          </a:p>
          <a:p>
            <a:pPr>
              <a:lnSpc>
                <a:spcPts val="1000"/>
              </a:lnSpc>
              <a:tabLst>
                <a:tab pos="101600" algn="l"/>
                <a:tab pos="241300" algn="l"/>
              </a:tabLst>
            </a:pPr>
            <a:endParaRPr lang="en-US" sz="2800" i="1" dirty="0">
              <a:solidFill>
                <a:srgbClr val="000000"/>
              </a:solidFill>
              <a:latin typeface="Times New Roman" charset="0"/>
            </a:endParaRPr>
          </a:p>
          <a:p>
            <a:pPr>
              <a:lnSpc>
                <a:spcPts val="3213"/>
              </a:lnSpc>
              <a:tabLst>
                <a:tab pos="101600" algn="l"/>
                <a:tab pos="241300" algn="l"/>
              </a:tabLst>
            </a:pPr>
            <a:r>
              <a:rPr lang="en-US" sz="2800" i="1" dirty="0" err="1" smtClean="0">
                <a:solidFill>
                  <a:srgbClr val="000000"/>
                </a:solidFill>
                <a:latin typeface="Courier New" pitchFamily="49" charset="0"/>
                <a:cs typeface="Courier New" pitchFamily="49" charset="0"/>
              </a:rPr>
              <a:t>reg</a:t>
            </a:r>
            <a:r>
              <a:rPr lang="ru-RU" sz="2800" i="1" dirty="0" smtClean="0">
                <a:solidFill>
                  <a:srgbClr val="000000"/>
                </a:solidFill>
                <a:latin typeface="Courier New" pitchFamily="49" charset="0"/>
                <a:cs typeface="Courier New" pitchFamily="49" charset="0"/>
              </a:rPr>
              <a:t>16</a:t>
            </a:r>
            <a:endParaRPr lang="en-US" sz="2800" i="1" dirty="0">
              <a:solidFill>
                <a:srgbClr val="000000"/>
              </a:solidFill>
              <a:latin typeface="Courier New" pitchFamily="49" charset="0"/>
              <a:cs typeface="Courier New" pitchFamily="49" charset="0"/>
            </a:endParaRPr>
          </a:p>
          <a:p>
            <a:pPr>
              <a:lnSpc>
                <a:spcPts val="4063"/>
              </a:lnSpc>
              <a:tabLst>
                <a:tab pos="101600" algn="l"/>
                <a:tab pos="241300" algn="l"/>
              </a:tabLst>
            </a:pPr>
            <a:r>
              <a:rPr lang="en-US" sz="2800" i="1" dirty="0">
                <a:solidFill>
                  <a:srgbClr val="000000"/>
                </a:solidFill>
                <a:latin typeface="Times New Roman" charset="0"/>
              </a:rPr>
              <a:t>		</a:t>
            </a:r>
            <a:r>
              <a:rPr lang="ru-RU" sz="2800" dirty="0">
                <a:solidFill>
                  <a:srgbClr val="000000"/>
                </a:solidFill>
                <a:latin typeface="Times New Roman" charset="0"/>
              </a:rPr>
              <a:t>Делитель</a:t>
            </a:r>
          </a:p>
        </p:txBody>
      </p:sp>
      <p:sp>
        <p:nvSpPr>
          <p:cNvPr id="11278" name="TextBox 13"/>
          <p:cNvSpPr txBox="1">
            <a:spLocks noChangeArrowheads="1"/>
          </p:cNvSpPr>
          <p:nvPr/>
        </p:nvSpPr>
        <p:spPr bwMode="auto">
          <a:xfrm>
            <a:off x="5324475" y="4241800"/>
            <a:ext cx="1243013" cy="2014538"/>
          </a:xfrm>
          <a:prstGeom prst="rect">
            <a:avLst/>
          </a:prstGeom>
          <a:noFill/>
          <a:ln w="9525">
            <a:noFill/>
            <a:miter lim="800000"/>
            <a:headEnd/>
            <a:tailEnd/>
          </a:ln>
        </p:spPr>
        <p:txBody>
          <a:bodyPr wrap="none" lIns="0" tIns="0" rIns="0" bIns="0">
            <a:spAutoFit/>
          </a:bodyPr>
          <a:lstStyle/>
          <a:p>
            <a:pPr>
              <a:lnSpc>
                <a:spcPts val="3100"/>
              </a:lnSpc>
              <a:tabLst>
                <a:tab pos="393700" algn="l"/>
              </a:tabLst>
            </a:pPr>
            <a:r>
              <a:rPr lang="ru-RU" sz="2800">
                <a:solidFill>
                  <a:srgbClr val="000000"/>
                </a:solidFill>
                <a:latin typeface="Times New Roman" charset="0"/>
              </a:rPr>
              <a:t>Частное</a:t>
            </a:r>
          </a:p>
          <a:p>
            <a:pPr>
              <a:lnSpc>
                <a:spcPts val="1000"/>
              </a:lnSpc>
              <a:tabLst>
                <a:tab pos="393700" algn="l"/>
              </a:tabLst>
            </a:pPr>
            <a:endParaRPr lang="ru-RU" sz="2800">
              <a:solidFill>
                <a:srgbClr val="000000"/>
              </a:solidFill>
              <a:latin typeface="Times New Roman" charset="0"/>
            </a:endParaRPr>
          </a:p>
          <a:p>
            <a:pPr>
              <a:lnSpc>
                <a:spcPts val="3288"/>
              </a:lnSpc>
              <a:tabLst>
                <a:tab pos="393700" algn="l"/>
              </a:tabLst>
            </a:pPr>
            <a:r>
              <a:rPr lang="ru-RU" sz="2800">
                <a:solidFill>
                  <a:srgbClr val="000000"/>
                </a:solidFill>
                <a:latin typeface="Times New Roman" charset="0"/>
              </a:rPr>
              <a:t>	</a:t>
            </a:r>
            <a:r>
              <a:rPr lang="en-US" sz="2800">
                <a:solidFill>
                  <a:srgbClr val="000000"/>
                </a:solidFill>
                <a:latin typeface="Courier New" pitchFamily="49" charset="0"/>
                <a:cs typeface="Courier New" pitchFamily="49" charset="0"/>
              </a:rPr>
              <a:t>AL</a:t>
            </a:r>
          </a:p>
          <a:p>
            <a:pPr>
              <a:lnSpc>
                <a:spcPts val="1000"/>
              </a:lnSpc>
              <a:tabLst>
                <a:tab pos="393700" algn="l"/>
              </a:tabLst>
            </a:pPr>
            <a:endParaRPr lang="en-US" sz="2800">
              <a:solidFill>
                <a:srgbClr val="000000"/>
              </a:solidFill>
              <a:latin typeface="Times New Roman" charset="0"/>
            </a:endParaRPr>
          </a:p>
          <a:p>
            <a:pPr>
              <a:lnSpc>
                <a:spcPts val="3213"/>
              </a:lnSpc>
              <a:tabLst>
                <a:tab pos="393700" algn="l"/>
              </a:tabLst>
            </a:pPr>
            <a:r>
              <a:rPr lang="en-US" sz="2800">
                <a:solidFill>
                  <a:srgbClr val="000000"/>
                </a:solidFill>
                <a:latin typeface="Times New Roman" charset="0"/>
              </a:rPr>
              <a:t>	</a:t>
            </a:r>
            <a:r>
              <a:rPr lang="en-US" sz="2800">
                <a:solidFill>
                  <a:srgbClr val="000000"/>
                </a:solidFill>
                <a:latin typeface="Courier New" pitchFamily="49" charset="0"/>
                <a:cs typeface="Courier New" pitchFamily="49" charset="0"/>
              </a:rPr>
              <a:t>AX</a:t>
            </a:r>
          </a:p>
          <a:p>
            <a:pPr>
              <a:lnSpc>
                <a:spcPts val="4100"/>
              </a:lnSpc>
              <a:tabLst>
                <a:tab pos="393700" algn="l"/>
              </a:tabLst>
            </a:pPr>
            <a:r>
              <a:rPr lang="ru-RU" sz="2800">
                <a:solidFill>
                  <a:srgbClr val="000000"/>
                </a:solidFill>
                <a:latin typeface="Times New Roman" charset="0"/>
              </a:rPr>
              <a:t>Частное</a:t>
            </a:r>
          </a:p>
        </p:txBody>
      </p:sp>
      <p:sp>
        <p:nvSpPr>
          <p:cNvPr id="11279" name="TextBox 14"/>
          <p:cNvSpPr txBox="1">
            <a:spLocks noChangeArrowheads="1"/>
          </p:cNvSpPr>
          <p:nvPr/>
        </p:nvSpPr>
        <p:spPr bwMode="auto">
          <a:xfrm>
            <a:off x="7199313" y="4241800"/>
            <a:ext cx="1236662" cy="2014538"/>
          </a:xfrm>
          <a:prstGeom prst="rect">
            <a:avLst/>
          </a:prstGeom>
          <a:noFill/>
          <a:ln w="9525">
            <a:noFill/>
            <a:miter lim="800000"/>
            <a:headEnd/>
            <a:tailEnd/>
          </a:ln>
        </p:spPr>
        <p:txBody>
          <a:bodyPr wrap="none" lIns="0" tIns="0" rIns="0" bIns="0">
            <a:spAutoFit/>
          </a:bodyPr>
          <a:lstStyle/>
          <a:p>
            <a:pPr>
              <a:lnSpc>
                <a:spcPts val="3100"/>
              </a:lnSpc>
              <a:tabLst>
                <a:tab pos="406400" algn="l"/>
              </a:tabLst>
            </a:pPr>
            <a:r>
              <a:rPr lang="ru-RU" sz="2800">
                <a:solidFill>
                  <a:srgbClr val="000000"/>
                </a:solidFill>
                <a:latin typeface="Times New Roman" charset="0"/>
              </a:rPr>
              <a:t>Остаток</a:t>
            </a:r>
          </a:p>
          <a:p>
            <a:pPr>
              <a:lnSpc>
                <a:spcPts val="1000"/>
              </a:lnSpc>
              <a:tabLst>
                <a:tab pos="406400" algn="l"/>
              </a:tabLst>
            </a:pPr>
            <a:endParaRPr lang="ru-RU" sz="2800">
              <a:solidFill>
                <a:srgbClr val="000000"/>
              </a:solidFill>
              <a:latin typeface="Times New Roman" charset="0"/>
            </a:endParaRPr>
          </a:p>
          <a:p>
            <a:pPr>
              <a:lnSpc>
                <a:spcPts val="3288"/>
              </a:lnSpc>
              <a:tabLst>
                <a:tab pos="406400" algn="l"/>
              </a:tabLst>
            </a:pPr>
            <a:r>
              <a:rPr lang="ru-RU" sz="2800">
                <a:solidFill>
                  <a:srgbClr val="000000"/>
                </a:solidFill>
                <a:latin typeface="Times New Roman" charset="0"/>
              </a:rPr>
              <a:t>	</a:t>
            </a:r>
            <a:r>
              <a:rPr lang="en-US" sz="2800">
                <a:solidFill>
                  <a:srgbClr val="000000"/>
                </a:solidFill>
                <a:latin typeface="Courier New" pitchFamily="49" charset="0"/>
                <a:cs typeface="Courier New" pitchFamily="49" charset="0"/>
              </a:rPr>
              <a:t>AH</a:t>
            </a:r>
          </a:p>
          <a:p>
            <a:pPr>
              <a:lnSpc>
                <a:spcPts val="1000"/>
              </a:lnSpc>
              <a:tabLst>
                <a:tab pos="406400" algn="l"/>
              </a:tabLst>
            </a:pPr>
            <a:endParaRPr lang="en-US" sz="2800">
              <a:solidFill>
                <a:srgbClr val="000000"/>
              </a:solidFill>
              <a:latin typeface="Times New Roman" charset="0"/>
            </a:endParaRPr>
          </a:p>
          <a:p>
            <a:pPr>
              <a:lnSpc>
                <a:spcPts val="3213"/>
              </a:lnSpc>
              <a:tabLst>
                <a:tab pos="406400" algn="l"/>
              </a:tabLst>
            </a:pPr>
            <a:r>
              <a:rPr lang="en-US" sz="2800">
                <a:solidFill>
                  <a:srgbClr val="000000"/>
                </a:solidFill>
                <a:latin typeface="Times New Roman" charset="0"/>
              </a:rPr>
              <a:t>	</a:t>
            </a:r>
            <a:r>
              <a:rPr lang="en-US" sz="2800">
                <a:solidFill>
                  <a:srgbClr val="000000"/>
                </a:solidFill>
                <a:latin typeface="Courier New" pitchFamily="49" charset="0"/>
                <a:cs typeface="Courier New" pitchFamily="49" charset="0"/>
              </a:rPr>
              <a:t>DX</a:t>
            </a:r>
          </a:p>
          <a:p>
            <a:pPr>
              <a:lnSpc>
                <a:spcPts val="4100"/>
              </a:lnSpc>
              <a:tabLst>
                <a:tab pos="406400" algn="l"/>
              </a:tabLst>
            </a:pPr>
            <a:r>
              <a:rPr lang="ru-RU" sz="2800">
                <a:solidFill>
                  <a:srgbClr val="000000"/>
                </a:solidFill>
                <a:latin typeface="Times New Roman" charset="0"/>
              </a:rPr>
              <a:t>Остаток</a:t>
            </a:r>
          </a:p>
        </p:txBody>
      </p:sp>
      <p:sp>
        <p:nvSpPr>
          <p:cNvPr id="11280" name="TextBox 15"/>
          <p:cNvSpPr txBox="1">
            <a:spLocks noChangeArrowheads="1"/>
          </p:cNvSpPr>
          <p:nvPr/>
        </p:nvSpPr>
        <p:spPr bwMode="auto">
          <a:xfrm>
            <a:off x="471488" y="6365875"/>
            <a:ext cx="1933575" cy="434975"/>
          </a:xfrm>
          <a:prstGeom prst="rect">
            <a:avLst/>
          </a:prstGeom>
          <a:noFill/>
          <a:ln w="9525">
            <a:noFill/>
            <a:miter lim="800000"/>
            <a:headEnd/>
            <a:tailEnd/>
          </a:ln>
        </p:spPr>
        <p:txBody>
          <a:bodyPr wrap="none" lIns="0" tIns="0" rIns="0" bIns="0">
            <a:spAutoFit/>
          </a:bodyPr>
          <a:lstStyle/>
          <a:p>
            <a:pPr>
              <a:lnSpc>
                <a:spcPts val="3375"/>
              </a:lnSpc>
            </a:pPr>
            <a:r>
              <a:rPr lang="en-US" sz="2800">
                <a:solidFill>
                  <a:srgbClr val="000000"/>
                </a:solidFill>
                <a:latin typeface="Times New Roman" charset="0"/>
              </a:rPr>
              <a:t>• </a:t>
            </a:r>
            <a:r>
              <a:rPr lang="en-US" sz="2800">
                <a:solidFill>
                  <a:srgbClr val="000000"/>
                </a:solidFill>
                <a:latin typeface="Courier New" pitchFamily="49" charset="0"/>
                <a:cs typeface="Courier New" pitchFamily="49" charset="0"/>
              </a:rPr>
              <a:t>CBW/CWBE</a:t>
            </a:r>
            <a:endParaRPr lang="ru-RU" sz="2800">
              <a:solidFill>
                <a:srgbClr val="000000"/>
              </a:solidFill>
              <a:latin typeface="Courier New" pitchFamily="49" charset="0"/>
              <a:cs typeface="Courier New" pitchFamily="49" charset="0"/>
            </a:endParaRPr>
          </a:p>
        </p:txBody>
      </p:sp>
      <p:sp>
        <p:nvSpPr>
          <p:cNvPr id="11281" name="TextBox 16"/>
          <p:cNvSpPr txBox="1">
            <a:spLocks noChangeArrowheads="1"/>
          </p:cNvSpPr>
          <p:nvPr/>
        </p:nvSpPr>
        <p:spPr bwMode="auto">
          <a:xfrm>
            <a:off x="3211513" y="6369050"/>
            <a:ext cx="5127625" cy="423863"/>
          </a:xfrm>
          <a:prstGeom prst="rect">
            <a:avLst/>
          </a:prstGeom>
          <a:noFill/>
          <a:ln w="9525">
            <a:noFill/>
            <a:miter lim="800000"/>
            <a:headEnd/>
            <a:tailEnd/>
          </a:ln>
        </p:spPr>
        <p:txBody>
          <a:bodyPr wrap="none" lIns="0" tIns="0" rIns="0" bIns="0">
            <a:spAutoFit/>
          </a:bodyPr>
          <a:lstStyle/>
          <a:p>
            <a:pPr>
              <a:lnSpc>
                <a:spcPts val="3338"/>
              </a:lnSpc>
            </a:pPr>
            <a:r>
              <a:rPr lang="en-US" sz="2800">
                <a:solidFill>
                  <a:srgbClr val="000000"/>
                </a:solidFill>
                <a:latin typeface="Courier New" pitchFamily="49" charset="0"/>
                <a:cs typeface="Courier New" pitchFamily="49" charset="0"/>
              </a:rPr>
              <a:t>CWD/CDQ</a:t>
            </a:r>
            <a:r>
              <a:rPr lang="en-US" sz="2800">
                <a:solidFill>
                  <a:srgbClr val="000000"/>
                </a:solidFill>
                <a:latin typeface="Times New Roman" charset="0"/>
              </a:rPr>
              <a:t> -</a:t>
            </a:r>
            <a:r>
              <a:rPr lang="ru-RU" sz="2800">
                <a:solidFill>
                  <a:srgbClr val="000000"/>
                </a:solidFill>
                <a:latin typeface="Times New Roman" charset="0"/>
              </a:rPr>
              <a:t>расширение со знаком</a:t>
            </a:r>
          </a:p>
        </p:txBody>
      </p:sp>
      <p:sp>
        <p:nvSpPr>
          <p:cNvPr id="20" name="Номер слайда 19"/>
          <p:cNvSpPr>
            <a:spLocks noGrp="1"/>
          </p:cNvSpPr>
          <p:nvPr>
            <p:ph type="sldNum" sz="quarter" idx="12"/>
          </p:nvPr>
        </p:nvSpPr>
        <p:spPr/>
        <p:txBody>
          <a:bodyPr/>
          <a:lstStyle/>
          <a:p>
            <a:pPr>
              <a:defRPr/>
            </a:pPr>
            <a:fld id="{F7656D30-470C-405F-8DF5-B26664F9555B}" type="slidenum">
              <a:rPr lang="ru-RU"/>
              <a:pPr>
                <a:defRPr/>
              </a:pPr>
              <a:t>20</a:t>
            </a:fld>
            <a:endParaRPr lang="ru-RU"/>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0"/>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9219" name="TextBox 2"/>
          <p:cNvSpPr txBox="1">
            <a:spLocks noChangeArrowheads="1"/>
          </p:cNvSpPr>
          <p:nvPr/>
        </p:nvSpPr>
        <p:spPr bwMode="auto">
          <a:xfrm>
            <a:off x="2381250" y="300038"/>
            <a:ext cx="3625850" cy="579437"/>
          </a:xfrm>
          <a:prstGeom prst="rect">
            <a:avLst/>
          </a:prstGeom>
          <a:noFill/>
          <a:ln w="9525">
            <a:noFill/>
            <a:miter lim="800000"/>
            <a:headEnd/>
            <a:tailEnd/>
          </a:ln>
        </p:spPr>
        <p:txBody>
          <a:bodyPr wrap="none" lIns="0" tIns="0" rIns="0" bIns="0">
            <a:spAutoFit/>
          </a:bodyPr>
          <a:lstStyle/>
          <a:p>
            <a:pPr>
              <a:lnSpc>
                <a:spcPts val="4875"/>
              </a:lnSpc>
            </a:pPr>
            <a:r>
              <a:rPr lang="ru-RU" sz="3600" dirty="0">
                <a:solidFill>
                  <a:srgbClr val="000000"/>
                </a:solidFill>
                <a:latin typeface="Times New Roman" charset="0"/>
              </a:rPr>
              <a:t>Массивы и строки</a:t>
            </a:r>
          </a:p>
        </p:txBody>
      </p:sp>
      <p:sp>
        <p:nvSpPr>
          <p:cNvPr id="9220" name="TextBox 3"/>
          <p:cNvSpPr txBox="1">
            <a:spLocks noChangeArrowheads="1"/>
          </p:cNvSpPr>
          <p:nvPr/>
        </p:nvSpPr>
        <p:spPr bwMode="auto">
          <a:xfrm>
            <a:off x="471488" y="1114425"/>
            <a:ext cx="3127375" cy="396875"/>
          </a:xfrm>
          <a:prstGeom prst="rect">
            <a:avLst/>
          </a:prstGeom>
          <a:noFill/>
          <a:ln w="9525">
            <a:noFill/>
            <a:miter lim="800000"/>
            <a:headEnd/>
            <a:tailEnd/>
          </a:ln>
        </p:spPr>
        <p:txBody>
          <a:bodyPr wrap="none" lIns="0" tIns="0" rIns="0" bIns="0">
            <a:spAutoFit/>
          </a:bodyPr>
          <a:lstStyle/>
          <a:p>
            <a:pPr>
              <a:lnSpc>
                <a:spcPts val="3125"/>
              </a:lnSpc>
            </a:pPr>
            <a:r>
              <a:rPr lang="ru-RU" sz="2800">
                <a:solidFill>
                  <a:srgbClr val="000000"/>
                </a:solidFill>
                <a:latin typeface="Times New Roman" charset="0"/>
              </a:rPr>
              <a:t>•  Присвоить массив</a:t>
            </a:r>
          </a:p>
        </p:txBody>
      </p:sp>
      <p:sp>
        <p:nvSpPr>
          <p:cNvPr id="9221" name="TextBox 4"/>
          <p:cNvSpPr txBox="1">
            <a:spLocks noChangeArrowheads="1"/>
          </p:cNvSpPr>
          <p:nvPr/>
        </p:nvSpPr>
        <p:spPr bwMode="auto">
          <a:xfrm>
            <a:off x="928688" y="1590675"/>
            <a:ext cx="5891212" cy="346075"/>
          </a:xfrm>
          <a:prstGeom prst="rect">
            <a:avLst/>
          </a:prstGeom>
          <a:noFill/>
          <a:ln w="9525">
            <a:noFill/>
            <a:miter lim="800000"/>
            <a:headEnd/>
            <a:tailEnd/>
          </a:ln>
        </p:spPr>
        <p:txBody>
          <a:bodyPr wrap="none" lIns="0" tIns="0" rIns="0" bIns="0">
            <a:spAutoFit/>
          </a:bodyPr>
          <a:lstStyle/>
          <a:p>
            <a:pPr>
              <a:lnSpc>
                <a:spcPts val="2663"/>
              </a:lnSpc>
            </a:pPr>
            <a:r>
              <a:rPr lang="ru-RU" sz="2400" dirty="0">
                <a:solidFill>
                  <a:srgbClr val="000000"/>
                </a:solidFill>
                <a:latin typeface="Times New Roman" charset="0"/>
              </a:rPr>
              <a:t>– Установить начала источника и получателя</a:t>
            </a:r>
          </a:p>
        </p:txBody>
      </p:sp>
      <p:sp>
        <p:nvSpPr>
          <p:cNvPr id="9222" name="TextBox 5"/>
          <p:cNvSpPr txBox="1">
            <a:spLocks noChangeArrowheads="1"/>
          </p:cNvSpPr>
          <p:nvPr/>
        </p:nvSpPr>
        <p:spPr bwMode="auto">
          <a:xfrm>
            <a:off x="1212850" y="1933575"/>
            <a:ext cx="3967163" cy="369888"/>
          </a:xfrm>
          <a:prstGeom prst="rect">
            <a:avLst/>
          </a:prstGeom>
          <a:noFill/>
          <a:ln w="9525">
            <a:noFill/>
            <a:miter lim="800000"/>
            <a:headEnd/>
            <a:tailEnd/>
          </a:ln>
        </p:spPr>
        <p:txBody>
          <a:bodyPr wrap="none" lIns="0" tIns="0" rIns="0" bIns="0">
            <a:spAutoFit/>
          </a:bodyPr>
          <a:lstStyle/>
          <a:p>
            <a:pPr>
              <a:lnSpc>
                <a:spcPts val="2863"/>
              </a:lnSpc>
            </a:pPr>
            <a:r>
              <a:rPr lang="ru-RU" sz="2400">
                <a:solidFill>
                  <a:srgbClr val="000000"/>
                </a:solidFill>
                <a:latin typeface="Times New Roman" charset="0"/>
              </a:rPr>
              <a:t>в регистрах </a:t>
            </a:r>
            <a:r>
              <a:rPr lang="en-US" sz="2400">
                <a:solidFill>
                  <a:srgbClr val="000000"/>
                </a:solidFill>
                <a:latin typeface="Courier New" pitchFamily="49" charset="0"/>
                <a:cs typeface="Courier New" pitchFamily="49" charset="0"/>
              </a:rPr>
              <a:t>DS:ESI</a:t>
            </a:r>
            <a:r>
              <a:rPr lang="en-US" sz="2400">
                <a:solidFill>
                  <a:srgbClr val="000000"/>
                </a:solidFill>
                <a:latin typeface="Times New Roman" charset="0"/>
              </a:rPr>
              <a:t>, </a:t>
            </a:r>
            <a:r>
              <a:rPr lang="en-US" sz="2400">
                <a:solidFill>
                  <a:srgbClr val="000000"/>
                </a:solidFill>
                <a:latin typeface="Courier New" pitchFamily="49" charset="0"/>
                <a:cs typeface="Courier New" pitchFamily="49" charset="0"/>
              </a:rPr>
              <a:t>ES:EDI</a:t>
            </a:r>
            <a:endParaRPr lang="ru-RU" sz="2400">
              <a:solidFill>
                <a:srgbClr val="000000"/>
              </a:solidFill>
              <a:latin typeface="Courier New" pitchFamily="49" charset="0"/>
              <a:cs typeface="Courier New" pitchFamily="49" charset="0"/>
            </a:endParaRPr>
          </a:p>
        </p:txBody>
      </p:sp>
      <p:sp>
        <p:nvSpPr>
          <p:cNvPr id="9223" name="TextBox 6"/>
          <p:cNvSpPr txBox="1">
            <a:spLocks noChangeArrowheads="1"/>
          </p:cNvSpPr>
          <p:nvPr/>
        </p:nvSpPr>
        <p:spPr bwMode="auto">
          <a:xfrm>
            <a:off x="928688" y="2366963"/>
            <a:ext cx="7712075"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 Установить направление изменения адресов командами</a:t>
            </a:r>
          </a:p>
        </p:txBody>
      </p:sp>
      <p:sp>
        <p:nvSpPr>
          <p:cNvPr id="9224" name="TextBox 7"/>
          <p:cNvSpPr txBox="1">
            <a:spLocks noChangeArrowheads="1"/>
          </p:cNvSpPr>
          <p:nvPr/>
        </p:nvSpPr>
        <p:spPr bwMode="auto">
          <a:xfrm>
            <a:off x="1212850" y="2697163"/>
            <a:ext cx="1260475" cy="352425"/>
          </a:xfrm>
          <a:prstGeom prst="rect">
            <a:avLst/>
          </a:prstGeom>
          <a:noFill/>
          <a:ln w="9525">
            <a:noFill/>
            <a:miter lim="800000"/>
            <a:headEnd/>
            <a:tailEnd/>
          </a:ln>
        </p:spPr>
        <p:txBody>
          <a:bodyPr wrap="none" lIns="0" tIns="0" rIns="0" bIns="0">
            <a:spAutoFit/>
          </a:bodyPr>
          <a:lstStyle/>
          <a:p>
            <a:pPr>
              <a:lnSpc>
                <a:spcPts val="2713"/>
              </a:lnSpc>
            </a:pPr>
            <a:r>
              <a:rPr lang="en-US" sz="2400">
                <a:solidFill>
                  <a:srgbClr val="000000"/>
                </a:solidFill>
                <a:latin typeface="Courier New" pitchFamily="49" charset="0"/>
                <a:cs typeface="Courier New" pitchFamily="49" charset="0"/>
              </a:rPr>
              <a:t>CLD</a:t>
            </a:r>
            <a:r>
              <a:rPr lang="en-US" sz="2400">
                <a:solidFill>
                  <a:srgbClr val="000000"/>
                </a:solidFill>
                <a:latin typeface="Times New Roman" charset="0"/>
              </a:rPr>
              <a:t>, </a:t>
            </a:r>
            <a:r>
              <a:rPr lang="en-US" sz="2400">
                <a:solidFill>
                  <a:srgbClr val="000000"/>
                </a:solidFill>
                <a:latin typeface="Courier New" pitchFamily="49" charset="0"/>
                <a:cs typeface="Courier New" pitchFamily="49" charset="0"/>
              </a:rPr>
              <a:t>STD</a:t>
            </a:r>
            <a:endParaRPr lang="ru-RU" sz="2400">
              <a:solidFill>
                <a:srgbClr val="000000"/>
              </a:solidFill>
              <a:latin typeface="Courier New" pitchFamily="49" charset="0"/>
              <a:cs typeface="Courier New" pitchFamily="49" charset="0"/>
            </a:endParaRPr>
          </a:p>
        </p:txBody>
      </p:sp>
      <p:sp>
        <p:nvSpPr>
          <p:cNvPr id="9225" name="TextBox 8"/>
          <p:cNvSpPr txBox="1">
            <a:spLocks noChangeArrowheads="1"/>
          </p:cNvSpPr>
          <p:nvPr/>
        </p:nvSpPr>
        <p:spPr bwMode="auto">
          <a:xfrm>
            <a:off x="928688" y="3114675"/>
            <a:ext cx="4705350"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 Установить количество пересылок</a:t>
            </a:r>
          </a:p>
        </p:txBody>
      </p:sp>
      <p:sp>
        <p:nvSpPr>
          <p:cNvPr id="9226" name="TextBox 9"/>
          <p:cNvSpPr txBox="1">
            <a:spLocks noChangeArrowheads="1"/>
          </p:cNvSpPr>
          <p:nvPr/>
        </p:nvSpPr>
        <p:spPr bwMode="auto">
          <a:xfrm>
            <a:off x="1212850" y="3457575"/>
            <a:ext cx="2000250" cy="371475"/>
          </a:xfrm>
          <a:prstGeom prst="rect">
            <a:avLst/>
          </a:prstGeom>
          <a:noFill/>
          <a:ln w="9525">
            <a:noFill/>
            <a:miter lim="800000"/>
            <a:headEnd/>
            <a:tailEnd/>
          </a:ln>
        </p:spPr>
        <p:txBody>
          <a:bodyPr wrap="none" lIns="0" tIns="0" rIns="0" bIns="0">
            <a:spAutoFit/>
          </a:bodyPr>
          <a:lstStyle/>
          <a:p>
            <a:pPr>
              <a:lnSpc>
                <a:spcPts val="2863"/>
              </a:lnSpc>
            </a:pPr>
            <a:r>
              <a:rPr lang="ru-RU" sz="2400">
                <a:solidFill>
                  <a:srgbClr val="000000"/>
                </a:solidFill>
                <a:latin typeface="Times New Roman" charset="0"/>
              </a:rPr>
              <a:t>в регистре </a:t>
            </a:r>
            <a:r>
              <a:rPr lang="en-US" sz="2400">
                <a:solidFill>
                  <a:srgbClr val="000000"/>
                </a:solidFill>
                <a:latin typeface="Courier New" pitchFamily="49" charset="0"/>
                <a:cs typeface="Courier New" pitchFamily="49" charset="0"/>
              </a:rPr>
              <a:t>ECX</a:t>
            </a:r>
            <a:endParaRPr lang="ru-RU" sz="2400">
              <a:solidFill>
                <a:srgbClr val="000000"/>
              </a:solidFill>
              <a:latin typeface="Courier New" pitchFamily="49" charset="0"/>
              <a:cs typeface="Courier New" pitchFamily="49" charset="0"/>
            </a:endParaRPr>
          </a:p>
        </p:txBody>
      </p:sp>
      <p:sp>
        <p:nvSpPr>
          <p:cNvPr id="9227" name="TextBox 10"/>
          <p:cNvSpPr txBox="1">
            <a:spLocks noChangeArrowheads="1"/>
          </p:cNvSpPr>
          <p:nvPr/>
        </p:nvSpPr>
        <p:spPr bwMode="auto">
          <a:xfrm>
            <a:off x="928688" y="3890963"/>
            <a:ext cx="6718300" cy="706437"/>
          </a:xfrm>
          <a:prstGeom prst="rect">
            <a:avLst/>
          </a:prstGeom>
          <a:noFill/>
          <a:ln w="9525">
            <a:noFill/>
            <a:miter lim="800000"/>
            <a:headEnd/>
            <a:tailEnd/>
          </a:ln>
        </p:spPr>
        <p:txBody>
          <a:bodyPr wrap="none" lIns="0" tIns="0" rIns="0" bIns="0">
            <a:spAutoFit/>
          </a:bodyPr>
          <a:lstStyle/>
          <a:p>
            <a:pPr>
              <a:lnSpc>
                <a:spcPts val="2663"/>
              </a:lnSpc>
              <a:tabLst>
                <a:tab pos="279400" algn="l"/>
              </a:tabLst>
            </a:pPr>
            <a:r>
              <a:rPr lang="ru-RU" sz="2400">
                <a:solidFill>
                  <a:srgbClr val="000000"/>
                </a:solidFill>
                <a:latin typeface="Times New Roman" charset="0"/>
              </a:rPr>
              <a:t>– Многократно выполнить пересылку командой с</a:t>
            </a:r>
          </a:p>
          <a:p>
            <a:pPr>
              <a:lnSpc>
                <a:spcPts val="2900"/>
              </a:lnSpc>
              <a:tabLst>
                <a:tab pos="279400" algn="l"/>
              </a:tabLst>
            </a:pPr>
            <a:r>
              <a:rPr lang="ru-RU" sz="2400">
                <a:solidFill>
                  <a:srgbClr val="000000"/>
                </a:solidFill>
                <a:latin typeface="Times New Roman" charset="0"/>
              </a:rPr>
              <a:t>	префиксом: </a:t>
            </a:r>
            <a:r>
              <a:rPr lang="ru-RU" sz="2400">
                <a:solidFill>
                  <a:srgbClr val="000000"/>
                </a:solidFill>
                <a:latin typeface="Courier New" pitchFamily="49" charset="0"/>
                <a:cs typeface="Courier New" pitchFamily="49" charset="0"/>
              </a:rPr>
              <a:t>rep</a:t>
            </a:r>
            <a:r>
              <a:rPr lang="ru-RU" sz="2400">
                <a:solidFill>
                  <a:srgbClr val="000000"/>
                </a:solidFill>
                <a:latin typeface="Times New Roman" charset="0"/>
              </a:rPr>
              <a:t> </a:t>
            </a:r>
            <a:r>
              <a:rPr lang="ru-RU" sz="2400">
                <a:solidFill>
                  <a:srgbClr val="000000"/>
                </a:solidFill>
                <a:latin typeface="Courier New" pitchFamily="49" charset="0"/>
                <a:cs typeface="Courier New" pitchFamily="49" charset="0"/>
              </a:rPr>
              <a:t>movsb</a:t>
            </a:r>
            <a:r>
              <a:rPr lang="ru-RU" sz="2400">
                <a:solidFill>
                  <a:srgbClr val="000000"/>
                </a:solidFill>
                <a:latin typeface="Times New Roman" charset="0"/>
              </a:rPr>
              <a:t> </a:t>
            </a:r>
            <a:r>
              <a:rPr lang="ru-RU" sz="2400">
                <a:solidFill>
                  <a:srgbClr val="000000"/>
                </a:solidFill>
                <a:latin typeface="Courier New" pitchFamily="49" charset="0"/>
                <a:cs typeface="Courier New" pitchFamily="49" charset="0"/>
              </a:rPr>
              <a:t>rep</a:t>
            </a:r>
            <a:r>
              <a:rPr lang="ru-RU" sz="2400">
                <a:solidFill>
                  <a:srgbClr val="000000"/>
                </a:solidFill>
                <a:latin typeface="Times New Roman" charset="0"/>
              </a:rPr>
              <a:t> </a:t>
            </a:r>
            <a:r>
              <a:rPr lang="ru-RU" sz="2400">
                <a:solidFill>
                  <a:srgbClr val="000000"/>
                </a:solidFill>
                <a:latin typeface="Courier New" pitchFamily="49" charset="0"/>
                <a:cs typeface="Courier New" pitchFamily="49" charset="0"/>
              </a:rPr>
              <a:t>movsw</a:t>
            </a:r>
            <a:r>
              <a:rPr lang="ru-RU" sz="2400">
                <a:solidFill>
                  <a:srgbClr val="000000"/>
                </a:solidFill>
                <a:latin typeface="Times New Roman" charset="0"/>
              </a:rPr>
              <a:t>, </a:t>
            </a:r>
            <a:r>
              <a:rPr lang="ru-RU" sz="2400">
                <a:solidFill>
                  <a:srgbClr val="000000"/>
                </a:solidFill>
                <a:latin typeface="Courier New" pitchFamily="49" charset="0"/>
                <a:cs typeface="Courier New" pitchFamily="49" charset="0"/>
              </a:rPr>
              <a:t>rep</a:t>
            </a:r>
            <a:r>
              <a:rPr lang="ru-RU" sz="2400">
                <a:solidFill>
                  <a:srgbClr val="000000"/>
                </a:solidFill>
                <a:latin typeface="Times New Roman" charset="0"/>
              </a:rPr>
              <a:t> </a:t>
            </a:r>
            <a:r>
              <a:rPr lang="ru-RU" sz="2400">
                <a:solidFill>
                  <a:srgbClr val="000000"/>
                </a:solidFill>
                <a:latin typeface="Courier New" pitchFamily="49" charset="0"/>
                <a:cs typeface="Courier New" pitchFamily="49" charset="0"/>
              </a:rPr>
              <a:t>movsd</a:t>
            </a:r>
          </a:p>
        </p:txBody>
      </p:sp>
      <p:sp>
        <p:nvSpPr>
          <p:cNvPr id="9228" name="TextBox 11"/>
          <p:cNvSpPr txBox="1">
            <a:spLocks noChangeArrowheads="1"/>
          </p:cNvSpPr>
          <p:nvPr/>
        </p:nvSpPr>
        <p:spPr bwMode="auto">
          <a:xfrm>
            <a:off x="471488" y="4679950"/>
            <a:ext cx="7956550" cy="928688"/>
          </a:xfrm>
          <a:prstGeom prst="rect">
            <a:avLst/>
          </a:prstGeom>
          <a:noFill/>
          <a:ln w="9525">
            <a:noFill/>
            <a:miter lim="800000"/>
            <a:headEnd/>
            <a:tailEnd/>
          </a:ln>
        </p:spPr>
        <p:txBody>
          <a:bodyPr wrap="none" lIns="0" tIns="0" rIns="0" bIns="0">
            <a:spAutoFit/>
          </a:bodyPr>
          <a:lstStyle/>
          <a:p>
            <a:pPr>
              <a:lnSpc>
                <a:spcPts val="3338"/>
              </a:lnSpc>
            </a:pPr>
            <a:r>
              <a:rPr lang="ru-RU" sz="2800" dirty="0">
                <a:solidFill>
                  <a:srgbClr val="000000"/>
                </a:solidFill>
                <a:latin typeface="Times New Roman" charset="0"/>
              </a:rPr>
              <a:t>•  Префиксы для строк: </a:t>
            </a:r>
            <a:r>
              <a:rPr lang="en-US" sz="2800" dirty="0" err="1">
                <a:solidFill>
                  <a:srgbClr val="000000"/>
                </a:solidFill>
                <a:latin typeface="Courier New" pitchFamily="49" charset="0"/>
                <a:cs typeface="Courier New" pitchFamily="49" charset="0"/>
              </a:rPr>
              <a:t>repz</a:t>
            </a:r>
            <a:r>
              <a:rPr lang="en-US" sz="2800" dirty="0">
                <a:solidFill>
                  <a:srgbClr val="000000"/>
                </a:solidFill>
                <a:latin typeface="Courier New" pitchFamily="49" charset="0"/>
                <a:cs typeface="Courier New" pitchFamily="49" charset="0"/>
              </a:rPr>
              <a:t>/</a:t>
            </a:r>
            <a:r>
              <a:rPr lang="en-US" sz="2800" dirty="0" err="1">
                <a:solidFill>
                  <a:srgbClr val="000000"/>
                </a:solidFill>
                <a:latin typeface="Courier New" pitchFamily="49" charset="0"/>
                <a:cs typeface="Courier New" pitchFamily="49" charset="0"/>
              </a:rPr>
              <a:t>repe</a:t>
            </a:r>
            <a:r>
              <a:rPr lang="en-US" sz="2800" dirty="0">
                <a:solidFill>
                  <a:srgbClr val="000000"/>
                </a:solidFill>
                <a:latin typeface="Times New Roman" charset="0"/>
              </a:rPr>
              <a:t> </a:t>
            </a:r>
            <a:r>
              <a:rPr lang="en-US" sz="2800" dirty="0" err="1">
                <a:solidFill>
                  <a:srgbClr val="000000"/>
                </a:solidFill>
                <a:latin typeface="Courier New" pitchFamily="49" charset="0"/>
                <a:cs typeface="Courier New" pitchFamily="49" charset="0"/>
              </a:rPr>
              <a:t>repnz</a:t>
            </a:r>
            <a:r>
              <a:rPr lang="en-US" sz="2800" dirty="0">
                <a:solidFill>
                  <a:srgbClr val="000000"/>
                </a:solidFill>
                <a:latin typeface="Courier New" pitchFamily="49" charset="0"/>
                <a:cs typeface="Courier New" pitchFamily="49" charset="0"/>
              </a:rPr>
              <a:t>/</a:t>
            </a:r>
            <a:r>
              <a:rPr lang="en-US" sz="2800" dirty="0" err="1">
                <a:solidFill>
                  <a:srgbClr val="000000"/>
                </a:solidFill>
                <a:latin typeface="Courier New" pitchFamily="49" charset="0"/>
                <a:cs typeface="Courier New" pitchFamily="49" charset="0"/>
              </a:rPr>
              <a:t>repne</a:t>
            </a:r>
            <a:endParaRPr lang="en-US" sz="2800" dirty="0">
              <a:solidFill>
                <a:srgbClr val="000000"/>
              </a:solidFill>
              <a:latin typeface="Courier New" pitchFamily="49" charset="0"/>
              <a:cs typeface="Courier New" pitchFamily="49" charset="0"/>
            </a:endParaRPr>
          </a:p>
          <a:p>
            <a:pPr>
              <a:lnSpc>
                <a:spcPts val="3975"/>
              </a:lnSpc>
            </a:pPr>
            <a:r>
              <a:rPr lang="en-US" sz="2800" dirty="0">
                <a:solidFill>
                  <a:srgbClr val="000000"/>
                </a:solidFill>
                <a:latin typeface="Times New Roman" charset="0"/>
              </a:rPr>
              <a:t>•  </a:t>
            </a:r>
            <a:r>
              <a:rPr lang="ru-RU" sz="2800" dirty="0">
                <a:solidFill>
                  <a:srgbClr val="000000"/>
                </a:solidFill>
                <a:latin typeface="Times New Roman" charset="0"/>
              </a:rPr>
              <a:t>Сравнить </a:t>
            </a:r>
            <a:r>
              <a:rPr lang="en-US" sz="2800" dirty="0" err="1" smtClean="0">
                <a:solidFill>
                  <a:srgbClr val="000000"/>
                </a:solidFill>
                <a:latin typeface="Courier New" pitchFamily="49" charset="0"/>
                <a:cs typeface="Courier New" pitchFamily="49" charset="0"/>
              </a:rPr>
              <a:t>cmps</a:t>
            </a:r>
            <a:r>
              <a:rPr lang="ru-RU" sz="2800" dirty="0" smtClean="0">
                <a:solidFill>
                  <a:srgbClr val="000000"/>
                </a:solidFill>
                <a:latin typeface="Courier New" pitchFamily="49" charset="0"/>
                <a:cs typeface="Courier New" pitchFamily="49" charset="0"/>
              </a:rPr>
              <a:t>,</a:t>
            </a:r>
            <a:r>
              <a:rPr lang="en-US" sz="2800" dirty="0" smtClean="0">
                <a:solidFill>
                  <a:srgbClr val="000000"/>
                </a:solidFill>
                <a:latin typeface="Times New Roman" charset="0"/>
              </a:rPr>
              <a:t> </a:t>
            </a:r>
            <a:r>
              <a:rPr lang="ru-RU" sz="2800" dirty="0">
                <a:solidFill>
                  <a:srgbClr val="000000"/>
                </a:solidFill>
                <a:latin typeface="Times New Roman" charset="0"/>
              </a:rPr>
              <a:t>сканировать </a:t>
            </a:r>
            <a:r>
              <a:rPr lang="en-US" sz="2800" dirty="0" err="1" smtClean="0">
                <a:solidFill>
                  <a:srgbClr val="000000"/>
                </a:solidFill>
                <a:latin typeface="Courier New" pitchFamily="49" charset="0"/>
                <a:cs typeface="Courier New" pitchFamily="49" charset="0"/>
              </a:rPr>
              <a:t>scas</a:t>
            </a:r>
            <a:r>
              <a:rPr lang="ru-RU" sz="2800" dirty="0" smtClean="0">
                <a:solidFill>
                  <a:srgbClr val="000000"/>
                </a:solidFill>
                <a:latin typeface="Times New Roman" charset="0"/>
              </a:rPr>
              <a:t>,</a:t>
            </a:r>
            <a:endParaRPr lang="ru-RU" sz="2800" dirty="0">
              <a:solidFill>
                <a:srgbClr val="000000"/>
              </a:solidFill>
              <a:latin typeface="Times New Roman" charset="0"/>
            </a:endParaRPr>
          </a:p>
        </p:txBody>
      </p:sp>
      <p:sp>
        <p:nvSpPr>
          <p:cNvPr id="9229" name="TextBox 12"/>
          <p:cNvSpPr txBox="1">
            <a:spLocks noChangeArrowheads="1"/>
          </p:cNvSpPr>
          <p:nvPr/>
        </p:nvSpPr>
        <p:spPr bwMode="auto">
          <a:xfrm>
            <a:off x="812800" y="5600700"/>
            <a:ext cx="5369227" cy="424219"/>
          </a:xfrm>
          <a:prstGeom prst="rect">
            <a:avLst/>
          </a:prstGeom>
          <a:noFill/>
          <a:ln w="9525">
            <a:noFill/>
            <a:miter lim="800000"/>
            <a:headEnd/>
            <a:tailEnd/>
          </a:ln>
        </p:spPr>
        <p:txBody>
          <a:bodyPr wrap="none" lIns="0" tIns="0" rIns="0" bIns="0">
            <a:spAutoFit/>
          </a:bodyPr>
          <a:lstStyle/>
          <a:p>
            <a:pPr>
              <a:lnSpc>
                <a:spcPts val="3338"/>
              </a:lnSpc>
            </a:pPr>
            <a:r>
              <a:rPr lang="ru-RU" sz="2800" dirty="0">
                <a:solidFill>
                  <a:srgbClr val="000000"/>
                </a:solidFill>
                <a:latin typeface="Times New Roman" charset="0"/>
              </a:rPr>
              <a:t>сохранить </a:t>
            </a:r>
            <a:r>
              <a:rPr lang="en-US" sz="2800" dirty="0" err="1" smtClean="0">
                <a:solidFill>
                  <a:srgbClr val="000000"/>
                </a:solidFill>
                <a:latin typeface="Courier New" pitchFamily="49" charset="0"/>
                <a:cs typeface="Courier New" pitchFamily="49" charset="0"/>
              </a:rPr>
              <a:t>stos</a:t>
            </a:r>
            <a:r>
              <a:rPr lang="ru-RU" sz="2800" dirty="0" smtClean="0">
                <a:solidFill>
                  <a:srgbClr val="000000"/>
                </a:solidFill>
                <a:latin typeface="Courier New" pitchFamily="49" charset="0"/>
                <a:cs typeface="Courier New" pitchFamily="49" charset="0"/>
              </a:rPr>
              <a:t>,</a:t>
            </a:r>
            <a:r>
              <a:rPr lang="en-US" sz="2800" dirty="0" smtClean="0">
                <a:solidFill>
                  <a:srgbClr val="000000"/>
                </a:solidFill>
                <a:latin typeface="Times New Roman" charset="0"/>
              </a:rPr>
              <a:t> </a:t>
            </a:r>
            <a:r>
              <a:rPr lang="ru-RU" sz="2800" dirty="0">
                <a:solidFill>
                  <a:srgbClr val="000000"/>
                </a:solidFill>
                <a:latin typeface="Times New Roman" charset="0"/>
              </a:rPr>
              <a:t>загрузить </a:t>
            </a:r>
            <a:r>
              <a:rPr lang="en-US" sz="2800" dirty="0" err="1" smtClean="0">
                <a:solidFill>
                  <a:srgbClr val="000000"/>
                </a:solidFill>
                <a:latin typeface="Courier New" pitchFamily="49" charset="0"/>
                <a:cs typeface="Courier New" pitchFamily="49" charset="0"/>
              </a:rPr>
              <a:t>lods</a:t>
            </a:r>
            <a:r>
              <a:rPr lang="ru-RU" sz="2800" dirty="0" smtClean="0">
                <a:solidFill>
                  <a:srgbClr val="000000"/>
                </a:solidFill>
                <a:latin typeface="Times New Roman" charset="0"/>
              </a:rPr>
              <a:t>.</a:t>
            </a:r>
            <a:endParaRPr lang="ru-RU" sz="2800" dirty="0">
              <a:solidFill>
                <a:srgbClr val="000000"/>
              </a:solidFill>
              <a:latin typeface="Times New Roman" charset="0"/>
            </a:endParaRPr>
          </a:p>
        </p:txBody>
      </p:sp>
      <p:sp>
        <p:nvSpPr>
          <p:cNvPr id="16" name="Номер слайда 15"/>
          <p:cNvSpPr>
            <a:spLocks noGrp="1"/>
          </p:cNvSpPr>
          <p:nvPr>
            <p:ph type="sldNum" sz="quarter" idx="12"/>
          </p:nvPr>
        </p:nvSpPr>
        <p:spPr/>
        <p:txBody>
          <a:bodyPr/>
          <a:lstStyle/>
          <a:p>
            <a:pPr>
              <a:defRPr/>
            </a:pPr>
            <a:fld id="{50E95579-A53B-4720-B5DB-9F615E875C70}" type="slidenum">
              <a:rPr lang="ru-RU"/>
              <a:pPr>
                <a:defRPr/>
              </a:pPr>
              <a:t>21</a:t>
            </a:fld>
            <a:endParaRPr lang="ru-RU"/>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0"/>
            <a:ext cx="8352928" cy="6986528"/>
          </a:xfrm>
          <a:prstGeom prst="rect">
            <a:avLst/>
          </a:prstGeom>
          <a:noFill/>
        </p:spPr>
        <p:txBody>
          <a:bodyPr wrap="square" rtlCol="0">
            <a:spAutoFit/>
          </a:bodyPr>
          <a:lstStyle/>
          <a:p>
            <a:r>
              <a:rPr lang="ru-RU" sz="1600" dirty="0" smtClean="0"/>
              <a:t>{</a:t>
            </a:r>
            <a:r>
              <a:rPr lang="en-US" sz="1600" b="1" dirty="0" smtClean="0"/>
              <a:t>	char </a:t>
            </a:r>
            <a:r>
              <a:rPr lang="en-US" sz="1600" b="1" dirty="0" err="1" smtClean="0"/>
              <a:t>ch</a:t>
            </a:r>
            <a:r>
              <a:rPr lang="ru-RU" sz="1600" b="1" dirty="0" smtClean="0"/>
              <a:t>, </a:t>
            </a:r>
            <a:r>
              <a:rPr lang="en-US" sz="1600" b="1" dirty="0" smtClean="0"/>
              <a:t>len1,cch;  	char source[] = "send string", </a:t>
            </a:r>
            <a:r>
              <a:rPr lang="en-US" sz="1600" b="1" dirty="0" err="1" smtClean="0"/>
              <a:t>dest</a:t>
            </a:r>
            <a:r>
              <a:rPr lang="en-US" sz="1600" b="1" dirty="0" smtClean="0"/>
              <a:t>[15];</a:t>
            </a:r>
          </a:p>
          <a:p>
            <a:r>
              <a:rPr lang="en-US" sz="1600" b="1" dirty="0" smtClean="0"/>
              <a:t>	 len1 = </a:t>
            </a:r>
            <a:r>
              <a:rPr lang="en-US" sz="1600" b="1" dirty="0" err="1" smtClean="0"/>
              <a:t>strlen</a:t>
            </a:r>
            <a:r>
              <a:rPr lang="en-US" sz="1600" b="1" dirty="0" smtClean="0"/>
              <a:t>(source);  </a:t>
            </a:r>
            <a:r>
              <a:rPr lang="en-US" sz="1600" b="1" dirty="0" err="1" smtClean="0"/>
              <a:t>ch</a:t>
            </a:r>
            <a:r>
              <a:rPr lang="en-US" sz="1600" b="1" dirty="0" smtClean="0"/>
              <a:t> = _</a:t>
            </a:r>
            <a:r>
              <a:rPr lang="en-US" sz="1600" b="1" dirty="0" err="1" smtClean="0"/>
              <a:t>getch</a:t>
            </a:r>
            <a:r>
              <a:rPr lang="en-US" sz="1600" b="1" dirty="0" smtClean="0"/>
              <a:t>();</a:t>
            </a:r>
            <a:r>
              <a:rPr lang="ru-RU" sz="1600" b="1" dirty="0" smtClean="0"/>
              <a:t>   </a:t>
            </a:r>
            <a:r>
              <a:rPr lang="en-US" sz="1600" b="1" dirty="0" err="1" smtClean="0"/>
              <a:t>cch</a:t>
            </a:r>
            <a:r>
              <a:rPr lang="en-US" sz="1600" b="1" dirty="0" smtClean="0"/>
              <a:t> = </a:t>
            </a:r>
            <a:r>
              <a:rPr lang="en-US" sz="1600" b="1" dirty="0" err="1" smtClean="0"/>
              <a:t>int</a:t>
            </a:r>
            <a:r>
              <a:rPr lang="en-US" sz="1600" b="1" dirty="0" smtClean="0"/>
              <a:t>(</a:t>
            </a:r>
            <a:r>
              <a:rPr lang="en-US" sz="1600" b="1" dirty="0" err="1" smtClean="0"/>
              <a:t>ch</a:t>
            </a:r>
            <a:r>
              <a:rPr lang="en-US" sz="1600" b="1" dirty="0" smtClean="0"/>
              <a:t>);</a:t>
            </a:r>
          </a:p>
          <a:p>
            <a:r>
              <a:rPr lang="en-US" sz="1600" b="1" dirty="0" smtClean="0"/>
              <a:t>	_</a:t>
            </a:r>
            <a:r>
              <a:rPr lang="en-US" sz="1600" b="1" dirty="0" err="1" smtClean="0"/>
              <a:t>asm</a:t>
            </a:r>
            <a:r>
              <a:rPr lang="en-US" sz="1600" b="1" dirty="0" smtClean="0"/>
              <a:t>{		lea	</a:t>
            </a:r>
            <a:r>
              <a:rPr lang="en-US" sz="1600" b="1" dirty="0" err="1" smtClean="0"/>
              <a:t>edi</a:t>
            </a:r>
            <a:r>
              <a:rPr lang="en-US" sz="1600" b="1" dirty="0" smtClean="0"/>
              <a:t>, source</a:t>
            </a:r>
          </a:p>
          <a:p>
            <a:r>
              <a:rPr lang="en-US" sz="1600" b="1" dirty="0" smtClean="0"/>
              <a:t>	</a:t>
            </a:r>
            <a:r>
              <a:rPr lang="en-US" sz="1600" b="1" dirty="0" err="1" smtClean="0"/>
              <a:t>mov</a:t>
            </a:r>
            <a:r>
              <a:rPr lang="en-US" sz="1600" b="1" dirty="0" smtClean="0"/>
              <a:t>	al, byte </a:t>
            </a:r>
            <a:r>
              <a:rPr lang="en-US" sz="1600" b="1" dirty="0" err="1" smtClean="0"/>
              <a:t>ptr</a:t>
            </a:r>
            <a:r>
              <a:rPr lang="en-US" sz="1600" b="1" dirty="0" smtClean="0"/>
              <a:t> </a:t>
            </a:r>
            <a:r>
              <a:rPr lang="en-US" sz="1600" b="1" dirty="0" err="1" smtClean="0"/>
              <a:t>cch</a:t>
            </a:r>
            <a:endParaRPr lang="en-US" sz="1600" b="1" dirty="0" smtClean="0"/>
          </a:p>
          <a:p>
            <a:r>
              <a:rPr lang="en-US" sz="1600" b="1" dirty="0" smtClean="0"/>
              <a:t>	</a:t>
            </a:r>
            <a:r>
              <a:rPr lang="en-US" sz="1600" b="1" dirty="0" err="1" smtClean="0"/>
              <a:t>mov</a:t>
            </a:r>
            <a:r>
              <a:rPr lang="en-US" sz="1600" b="1" dirty="0" smtClean="0"/>
              <a:t>	</a:t>
            </a:r>
            <a:r>
              <a:rPr lang="en-US" sz="1600" b="1" dirty="0" err="1" smtClean="0"/>
              <a:t>ecx</a:t>
            </a:r>
            <a:r>
              <a:rPr lang="en-US" sz="1600" b="1" dirty="0" smtClean="0"/>
              <a:t>, len1</a:t>
            </a:r>
          </a:p>
          <a:p>
            <a:r>
              <a:rPr lang="en-US" sz="1600" b="1" dirty="0" smtClean="0"/>
              <a:t>	</a:t>
            </a:r>
            <a:r>
              <a:rPr lang="en-US" sz="1600" b="1" dirty="0" err="1" smtClean="0"/>
              <a:t>repne</a:t>
            </a:r>
            <a:r>
              <a:rPr lang="en-US" sz="1600" b="1" dirty="0" smtClean="0"/>
              <a:t>	</a:t>
            </a:r>
            <a:r>
              <a:rPr lang="en-US" sz="1600" b="1" dirty="0" err="1" smtClean="0"/>
              <a:t>scasb</a:t>
            </a:r>
            <a:endParaRPr lang="en-US" sz="1600" b="1" dirty="0" smtClean="0"/>
          </a:p>
          <a:p>
            <a:r>
              <a:rPr lang="en-US" sz="1600" b="1" dirty="0" smtClean="0"/>
              <a:t>	</a:t>
            </a:r>
            <a:r>
              <a:rPr lang="en-US" sz="1600" b="1" dirty="0" err="1" smtClean="0"/>
              <a:t>mov</a:t>
            </a:r>
            <a:r>
              <a:rPr lang="en-US" sz="1600" b="1" dirty="0" smtClean="0"/>
              <a:t>	al, byte </a:t>
            </a:r>
            <a:r>
              <a:rPr lang="en-US" sz="1600" b="1" dirty="0" err="1" smtClean="0"/>
              <a:t>ptr</a:t>
            </a:r>
            <a:r>
              <a:rPr lang="en-US" sz="1600" b="1" dirty="0" smtClean="0"/>
              <a:t>[</a:t>
            </a:r>
            <a:r>
              <a:rPr lang="en-US" sz="1600" b="1" dirty="0" err="1" smtClean="0"/>
              <a:t>edi</a:t>
            </a:r>
            <a:r>
              <a:rPr lang="en-US" sz="1600" b="1" dirty="0" smtClean="0"/>
              <a:t>]</a:t>
            </a:r>
          </a:p>
          <a:p>
            <a:r>
              <a:rPr lang="en-US" sz="1600" b="1" dirty="0" smtClean="0"/>
              <a:t>	</a:t>
            </a:r>
            <a:r>
              <a:rPr lang="en-US" sz="1600" b="1" dirty="0" err="1" smtClean="0"/>
              <a:t>dec</a:t>
            </a:r>
            <a:r>
              <a:rPr lang="en-US" sz="1600" b="1" dirty="0" smtClean="0"/>
              <a:t>	</a:t>
            </a:r>
            <a:r>
              <a:rPr lang="en-US" sz="1600" b="1" dirty="0" err="1" smtClean="0"/>
              <a:t>edi</a:t>
            </a:r>
            <a:endParaRPr lang="en-US" sz="1600" b="1" dirty="0" smtClean="0"/>
          </a:p>
          <a:p>
            <a:r>
              <a:rPr lang="ru-RU" sz="1600" b="1" dirty="0" smtClean="0"/>
              <a:t>	</a:t>
            </a:r>
            <a:r>
              <a:rPr lang="en-US" sz="1600" b="1" dirty="0" err="1" smtClean="0"/>
              <a:t>mov</a:t>
            </a:r>
            <a:r>
              <a:rPr lang="en-US" sz="1600" b="1" dirty="0" smtClean="0"/>
              <a:t> 	</a:t>
            </a:r>
            <a:r>
              <a:rPr lang="en-US" sz="1600" b="1" dirty="0" err="1" smtClean="0"/>
              <a:t>ebx</a:t>
            </a:r>
            <a:r>
              <a:rPr lang="en-US" sz="1600" b="1" dirty="0" smtClean="0"/>
              <a:t>, </a:t>
            </a:r>
            <a:r>
              <a:rPr lang="en-US" sz="1600" b="1" dirty="0" err="1" smtClean="0"/>
              <a:t>edi</a:t>
            </a:r>
            <a:r>
              <a:rPr lang="en-US" sz="1600" b="1" dirty="0" smtClean="0"/>
              <a:t>	// </a:t>
            </a:r>
            <a:r>
              <a:rPr lang="ru-RU" sz="1600" b="1" dirty="0" smtClean="0"/>
              <a:t>в </a:t>
            </a:r>
            <a:r>
              <a:rPr lang="en-US" sz="1600" b="1" dirty="0" err="1" smtClean="0"/>
              <a:t>bx</a:t>
            </a:r>
            <a:r>
              <a:rPr lang="en-US" sz="1600" b="1" dirty="0" smtClean="0"/>
              <a:t> </a:t>
            </a:r>
            <a:r>
              <a:rPr lang="ru-RU" sz="1600" b="1" dirty="0" smtClean="0"/>
              <a:t>адрес буквы </a:t>
            </a:r>
            <a:r>
              <a:rPr lang="en-US" sz="1600" b="1" dirty="0" smtClean="0"/>
              <a:t>s</a:t>
            </a:r>
          </a:p>
          <a:p>
            <a:r>
              <a:rPr lang="en-US" sz="1600" b="1" dirty="0" smtClean="0"/>
              <a:t>	</a:t>
            </a:r>
            <a:r>
              <a:rPr lang="en-US" sz="1600" b="1" dirty="0" err="1" smtClean="0"/>
              <a:t>mov</a:t>
            </a:r>
            <a:r>
              <a:rPr lang="en-US" sz="1600" b="1" dirty="0" smtClean="0"/>
              <a:t>	al, ' '</a:t>
            </a:r>
          </a:p>
          <a:p>
            <a:r>
              <a:rPr lang="en-US" sz="1600" b="1" dirty="0" err="1" smtClean="0"/>
              <a:t>repne</a:t>
            </a:r>
            <a:r>
              <a:rPr lang="en-US" sz="1600" b="1" dirty="0" smtClean="0"/>
              <a:t>	</a:t>
            </a:r>
            <a:r>
              <a:rPr lang="en-US" sz="1600" b="1" dirty="0" err="1" smtClean="0"/>
              <a:t>scasb</a:t>
            </a:r>
            <a:endParaRPr lang="en-US" sz="1600" b="1" dirty="0" smtClean="0"/>
          </a:p>
          <a:p>
            <a:r>
              <a:rPr lang="en-US" sz="1600" b="1" dirty="0" smtClean="0"/>
              <a:t>	</a:t>
            </a:r>
            <a:r>
              <a:rPr lang="en-US" sz="1600" b="1" dirty="0" err="1" smtClean="0"/>
              <a:t>dec</a:t>
            </a:r>
            <a:r>
              <a:rPr lang="en-US" sz="1600" b="1" dirty="0" smtClean="0"/>
              <a:t>	</a:t>
            </a:r>
            <a:r>
              <a:rPr lang="en-US" sz="1600" b="1" dirty="0" err="1" smtClean="0"/>
              <a:t>edi</a:t>
            </a:r>
            <a:endParaRPr lang="en-US" sz="1600" b="1" dirty="0" smtClean="0"/>
          </a:p>
          <a:p>
            <a:r>
              <a:rPr lang="en-US" sz="1600" b="1" dirty="0" smtClean="0"/>
              <a:t>	</a:t>
            </a:r>
            <a:r>
              <a:rPr lang="en-US" sz="1600" b="1" dirty="0" err="1" smtClean="0"/>
              <a:t>mov</a:t>
            </a:r>
            <a:r>
              <a:rPr lang="en-US" sz="1600" b="1" dirty="0" smtClean="0"/>
              <a:t>	al, [</a:t>
            </a:r>
            <a:r>
              <a:rPr lang="en-US" sz="1600" b="1" dirty="0" err="1" smtClean="0"/>
              <a:t>edi</a:t>
            </a:r>
            <a:r>
              <a:rPr lang="en-US" sz="1600" b="1" dirty="0" smtClean="0"/>
              <a:t>]</a:t>
            </a:r>
          </a:p>
          <a:p>
            <a:r>
              <a:rPr lang="en-US" sz="1600" b="1" dirty="0" smtClean="0"/>
              <a:t>	</a:t>
            </a:r>
            <a:r>
              <a:rPr lang="en-US" sz="1600" b="1" dirty="0" err="1" smtClean="0"/>
              <a:t>mov</a:t>
            </a:r>
            <a:r>
              <a:rPr lang="en-US" sz="1600" b="1" dirty="0" smtClean="0"/>
              <a:t> 	</a:t>
            </a:r>
            <a:r>
              <a:rPr lang="en-US" sz="1600" b="1" dirty="0" err="1" smtClean="0"/>
              <a:t>edx</a:t>
            </a:r>
            <a:r>
              <a:rPr lang="en-US" sz="1600" b="1" dirty="0" smtClean="0"/>
              <a:t>, </a:t>
            </a:r>
            <a:r>
              <a:rPr lang="en-US" sz="1600" b="1" dirty="0" err="1" smtClean="0"/>
              <a:t>edi</a:t>
            </a:r>
            <a:r>
              <a:rPr lang="en-US" sz="1600" b="1" dirty="0" smtClean="0"/>
              <a:t>	// </a:t>
            </a:r>
            <a:r>
              <a:rPr lang="ru-RU" sz="1600" b="1" dirty="0" smtClean="0"/>
              <a:t>в </a:t>
            </a:r>
            <a:r>
              <a:rPr lang="en-US" sz="1600" b="1" dirty="0" err="1" smtClean="0"/>
              <a:t>edx</a:t>
            </a:r>
            <a:r>
              <a:rPr lang="en-US" sz="1600" b="1" dirty="0" smtClean="0"/>
              <a:t> </a:t>
            </a:r>
            <a:r>
              <a:rPr lang="ru-RU" sz="1600" b="1" dirty="0" smtClean="0"/>
              <a:t>адрес пробела</a:t>
            </a:r>
          </a:p>
          <a:p>
            <a:r>
              <a:rPr lang="ru-RU" sz="1600" b="1" dirty="0" smtClean="0"/>
              <a:t>	</a:t>
            </a:r>
            <a:r>
              <a:rPr lang="en-US" sz="1600" b="1" dirty="0" err="1" smtClean="0"/>
              <a:t>mov</a:t>
            </a:r>
            <a:r>
              <a:rPr lang="en-US" sz="1600" b="1" dirty="0" smtClean="0"/>
              <a:t> 	</a:t>
            </a:r>
            <a:r>
              <a:rPr lang="en-US" sz="1600" b="1" dirty="0" err="1" smtClean="0"/>
              <a:t>ecx</a:t>
            </a:r>
            <a:r>
              <a:rPr lang="en-US" sz="1600" b="1" dirty="0" smtClean="0"/>
              <a:t>, </a:t>
            </a:r>
            <a:r>
              <a:rPr lang="en-US" sz="1600" b="1" dirty="0" err="1" smtClean="0"/>
              <a:t>edx</a:t>
            </a:r>
            <a:endParaRPr lang="en-US" sz="1600" b="1" dirty="0" smtClean="0"/>
          </a:p>
          <a:p>
            <a:r>
              <a:rPr lang="en-US" sz="1600" b="1" dirty="0" smtClean="0"/>
              <a:t>	sub    </a:t>
            </a:r>
            <a:r>
              <a:rPr lang="ru-RU" sz="1600" b="1" dirty="0" smtClean="0"/>
              <a:t>      </a:t>
            </a:r>
            <a:r>
              <a:rPr lang="en-US" sz="1600" b="1" dirty="0" smtClean="0"/>
              <a:t> </a:t>
            </a:r>
            <a:r>
              <a:rPr lang="en-US" sz="1600" b="1" dirty="0" err="1" smtClean="0"/>
              <a:t>ecx</a:t>
            </a:r>
            <a:r>
              <a:rPr lang="en-US" sz="1600" b="1" dirty="0" smtClean="0"/>
              <a:t>, </a:t>
            </a:r>
            <a:r>
              <a:rPr lang="en-US" sz="1600" b="1" dirty="0" err="1" smtClean="0"/>
              <a:t>ebx</a:t>
            </a:r>
            <a:r>
              <a:rPr lang="en-US" sz="1600" b="1" dirty="0" smtClean="0"/>
              <a:t>	// </a:t>
            </a:r>
            <a:r>
              <a:rPr lang="en-US" sz="1600" b="1" dirty="0" err="1" smtClean="0"/>
              <a:t>cx</a:t>
            </a:r>
            <a:r>
              <a:rPr lang="en-US" sz="1600" b="1" dirty="0" smtClean="0"/>
              <a:t> -  </a:t>
            </a:r>
            <a:r>
              <a:rPr lang="ru-RU" sz="1600" b="1" dirty="0" smtClean="0"/>
              <a:t>длина слова</a:t>
            </a:r>
          </a:p>
          <a:p>
            <a:r>
              <a:rPr lang="ru-RU" sz="1600" b="1" dirty="0" smtClean="0"/>
              <a:t>	</a:t>
            </a:r>
            <a:r>
              <a:rPr lang="en-US" sz="1600" b="1" dirty="0" err="1" smtClean="0"/>
              <a:t>dec</a:t>
            </a:r>
            <a:r>
              <a:rPr lang="en-US" sz="1600" b="1" dirty="0" smtClean="0"/>
              <a:t>	</a:t>
            </a:r>
            <a:r>
              <a:rPr lang="en-US" sz="1600" b="1" dirty="0" err="1" smtClean="0"/>
              <a:t>edx</a:t>
            </a:r>
            <a:endParaRPr lang="en-US" sz="1600" b="1" dirty="0" smtClean="0"/>
          </a:p>
          <a:p>
            <a:r>
              <a:rPr lang="en-US" sz="1600" b="1" dirty="0" smtClean="0"/>
              <a:t>	</a:t>
            </a:r>
            <a:r>
              <a:rPr lang="en-US" sz="1600" b="1" dirty="0" err="1" smtClean="0"/>
              <a:t>mov</a:t>
            </a:r>
            <a:r>
              <a:rPr lang="en-US" sz="1600" b="1" dirty="0" smtClean="0"/>
              <a:t>     </a:t>
            </a:r>
            <a:r>
              <a:rPr lang="en-US" sz="1600" b="1" dirty="0" err="1" smtClean="0"/>
              <a:t>esi</a:t>
            </a:r>
            <a:r>
              <a:rPr lang="en-US" sz="1600" b="1" dirty="0" smtClean="0"/>
              <a:t>, </a:t>
            </a:r>
            <a:r>
              <a:rPr lang="en-US" sz="1600" b="1" dirty="0" err="1" smtClean="0"/>
              <a:t>edx</a:t>
            </a:r>
            <a:r>
              <a:rPr lang="ru-RU" sz="1600" b="1" dirty="0" smtClean="0"/>
              <a:t>  </a:t>
            </a:r>
            <a:r>
              <a:rPr lang="en-US" sz="1600" b="1" dirty="0" smtClean="0"/>
              <a:t>// </a:t>
            </a:r>
            <a:r>
              <a:rPr lang="ru-RU" sz="1600" b="1" dirty="0" smtClean="0"/>
              <a:t>в </a:t>
            </a:r>
            <a:r>
              <a:rPr lang="en-US" sz="1600" b="1" dirty="0" err="1" smtClean="0"/>
              <a:t>si</a:t>
            </a:r>
            <a:r>
              <a:rPr lang="en-US" sz="1600" b="1" dirty="0" smtClean="0"/>
              <a:t> </a:t>
            </a:r>
            <a:r>
              <a:rPr lang="ru-RU" sz="1600" b="1" dirty="0" smtClean="0"/>
              <a:t>адрес последней буквы слова - адрес источника</a:t>
            </a:r>
          </a:p>
          <a:p>
            <a:r>
              <a:rPr lang="ru-RU" sz="1600" b="1" dirty="0" smtClean="0"/>
              <a:t>	</a:t>
            </a:r>
            <a:r>
              <a:rPr lang="en-US" sz="1600" b="1" dirty="0" smtClean="0"/>
              <a:t>lea	</a:t>
            </a:r>
            <a:r>
              <a:rPr lang="en-US" sz="1600" b="1" dirty="0" err="1" smtClean="0"/>
              <a:t>edi</a:t>
            </a:r>
            <a:r>
              <a:rPr lang="en-US" sz="1600" b="1" dirty="0" smtClean="0"/>
              <a:t>, </a:t>
            </a:r>
            <a:r>
              <a:rPr lang="en-US" sz="1600" b="1" dirty="0" err="1" smtClean="0"/>
              <a:t>dest</a:t>
            </a:r>
            <a:endParaRPr lang="en-US" sz="1600" b="1" dirty="0" smtClean="0"/>
          </a:p>
          <a:p>
            <a:r>
              <a:rPr lang="en-US" sz="1600" b="1" dirty="0" err="1" smtClean="0"/>
              <a:t>copir</a:t>
            </a:r>
            <a:r>
              <a:rPr lang="en-US" sz="1600" b="1" dirty="0" smtClean="0"/>
              <a:t> :	</a:t>
            </a:r>
            <a:r>
              <a:rPr lang="en-US" sz="1600" b="1" dirty="0" err="1" smtClean="0"/>
              <a:t>mov</a:t>
            </a:r>
            <a:r>
              <a:rPr lang="en-US" sz="1600" b="1" dirty="0" smtClean="0"/>
              <a:t>	al, byte </a:t>
            </a:r>
            <a:r>
              <a:rPr lang="en-US" sz="1600" b="1" dirty="0" err="1" smtClean="0"/>
              <a:t>ptr</a:t>
            </a:r>
            <a:r>
              <a:rPr lang="en-US" sz="1600" b="1" dirty="0" smtClean="0"/>
              <a:t>[</a:t>
            </a:r>
            <a:r>
              <a:rPr lang="en-US" sz="1600" b="1" dirty="0" err="1" smtClean="0"/>
              <a:t>esi</a:t>
            </a:r>
            <a:r>
              <a:rPr lang="en-US" sz="1600" b="1" dirty="0" smtClean="0"/>
              <a:t>]</a:t>
            </a:r>
          </a:p>
          <a:p>
            <a:r>
              <a:rPr lang="ru-RU" sz="1600" b="1" dirty="0" smtClean="0"/>
              <a:t>	</a:t>
            </a:r>
            <a:r>
              <a:rPr lang="en-US" sz="1600" b="1" dirty="0" err="1" smtClean="0"/>
              <a:t>mov</a:t>
            </a:r>
            <a:r>
              <a:rPr lang="en-US" sz="1600" b="1" dirty="0" smtClean="0"/>
              <a:t>  </a:t>
            </a:r>
            <a:r>
              <a:rPr lang="ru-RU" sz="1600" b="1" dirty="0" smtClean="0"/>
              <a:t>         </a:t>
            </a:r>
            <a:r>
              <a:rPr lang="en-US" sz="1600" b="1" dirty="0" smtClean="0"/>
              <a:t>[</a:t>
            </a:r>
            <a:r>
              <a:rPr lang="en-US" sz="1600" b="1" dirty="0" err="1" smtClean="0"/>
              <a:t>edi</a:t>
            </a:r>
            <a:r>
              <a:rPr lang="en-US" sz="1600" b="1" dirty="0" smtClean="0"/>
              <a:t>], al</a:t>
            </a:r>
          </a:p>
          <a:p>
            <a:r>
              <a:rPr lang="en-US" sz="1600" b="1" dirty="0" smtClean="0"/>
              <a:t>	</a:t>
            </a:r>
            <a:r>
              <a:rPr lang="en-US" sz="1600" b="1" dirty="0" err="1" smtClean="0"/>
              <a:t>dec</a:t>
            </a:r>
            <a:r>
              <a:rPr lang="en-US" sz="1600" b="1" dirty="0" smtClean="0"/>
              <a:t>	</a:t>
            </a:r>
            <a:r>
              <a:rPr lang="en-US" sz="1600" b="1" dirty="0" err="1" smtClean="0"/>
              <a:t>esi</a:t>
            </a:r>
            <a:endParaRPr lang="en-US" sz="1600" b="1" dirty="0" smtClean="0"/>
          </a:p>
          <a:p>
            <a:r>
              <a:rPr lang="en-US" sz="1600" b="1" dirty="0" smtClean="0"/>
              <a:t>	inc	</a:t>
            </a:r>
            <a:r>
              <a:rPr lang="en-US" sz="1600" b="1" dirty="0" err="1" smtClean="0"/>
              <a:t>edi</a:t>
            </a:r>
            <a:endParaRPr lang="en-US" sz="1600" b="1" dirty="0" smtClean="0"/>
          </a:p>
          <a:p>
            <a:r>
              <a:rPr lang="en-US" sz="1600" b="1" dirty="0" smtClean="0"/>
              <a:t>	</a:t>
            </a:r>
            <a:r>
              <a:rPr lang="en-US" sz="1600" b="1" dirty="0" err="1" smtClean="0"/>
              <a:t>dec</a:t>
            </a:r>
            <a:r>
              <a:rPr lang="en-US" sz="1600" b="1" dirty="0" smtClean="0"/>
              <a:t>	</a:t>
            </a:r>
            <a:r>
              <a:rPr lang="en-US" sz="1600" b="1" dirty="0" err="1" smtClean="0"/>
              <a:t>cx</a:t>
            </a:r>
            <a:endParaRPr lang="en-US" sz="1600" b="1" dirty="0" smtClean="0"/>
          </a:p>
          <a:p>
            <a:r>
              <a:rPr lang="en-US" sz="1600" b="1" dirty="0" smtClean="0"/>
              <a:t>	</a:t>
            </a:r>
            <a:r>
              <a:rPr lang="en-US" sz="1600" b="1" dirty="0" err="1" smtClean="0"/>
              <a:t>jne</a:t>
            </a:r>
            <a:r>
              <a:rPr lang="en-US" sz="1600" b="1" dirty="0" smtClean="0"/>
              <a:t>	</a:t>
            </a:r>
            <a:r>
              <a:rPr lang="en-US" sz="1600" b="1" dirty="0" err="1" smtClean="0"/>
              <a:t>copir</a:t>
            </a:r>
            <a:r>
              <a:rPr lang="en-US" sz="1600" dirty="0" smtClean="0"/>
              <a:t>   </a:t>
            </a:r>
            <a:r>
              <a:rPr lang="ru-RU" sz="1600" b="1" dirty="0" smtClean="0"/>
              <a:t>}</a:t>
            </a:r>
          </a:p>
          <a:p>
            <a:r>
              <a:rPr lang="en-US" sz="1600" b="1" dirty="0" smtClean="0"/>
              <a:t>	</a:t>
            </a:r>
            <a:r>
              <a:rPr lang="en-US" sz="1600" b="1" dirty="0" err="1" smtClean="0"/>
              <a:t>cout</a:t>
            </a:r>
            <a:r>
              <a:rPr lang="en-US" sz="1600" b="1" dirty="0" smtClean="0"/>
              <a:t> &lt;&lt; "source:" &lt;&lt; source &lt;&lt; "\n";</a:t>
            </a:r>
          </a:p>
          <a:p>
            <a:r>
              <a:rPr lang="en-US" sz="1600" b="1" dirty="0" smtClean="0"/>
              <a:t>	</a:t>
            </a:r>
            <a:r>
              <a:rPr lang="en-US" sz="1600" b="1" dirty="0" err="1" smtClean="0"/>
              <a:t>cout</a:t>
            </a:r>
            <a:r>
              <a:rPr lang="en-US" sz="1600" b="1" dirty="0" smtClean="0"/>
              <a:t> &lt;&lt; "</a:t>
            </a:r>
            <a:r>
              <a:rPr lang="en-US" sz="1600" b="1" dirty="0" err="1" smtClean="0"/>
              <a:t>dest</a:t>
            </a:r>
            <a:r>
              <a:rPr lang="en-US" sz="1600" b="1" dirty="0" smtClean="0"/>
              <a:t>:" &lt;&lt; </a:t>
            </a:r>
            <a:r>
              <a:rPr lang="en-US" sz="1600" b="1" dirty="0" err="1" smtClean="0"/>
              <a:t>dest</a:t>
            </a:r>
            <a:r>
              <a:rPr lang="en-US" sz="1600" b="1" dirty="0" smtClean="0"/>
              <a:t>;</a:t>
            </a:r>
          </a:p>
          <a:p>
            <a:r>
              <a:rPr lang="en-US" sz="1600" b="1" dirty="0" smtClean="0"/>
              <a:t>	_</a:t>
            </a:r>
            <a:r>
              <a:rPr lang="en-US" sz="1600" b="1" dirty="0" err="1" smtClean="0"/>
              <a:t>getch</a:t>
            </a:r>
            <a:r>
              <a:rPr lang="en-US" sz="1600" b="1" dirty="0" smtClean="0"/>
              <a:t>();   return 0;  </a:t>
            </a:r>
            <a:r>
              <a:rPr lang="ru-RU" sz="1600" dirty="0" smtClean="0"/>
              <a:t>}</a:t>
            </a:r>
            <a:endParaRPr lang="ru-RU"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0"/>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sz="2000" b="1">
              <a:latin typeface="Courier New" pitchFamily="49" charset="0"/>
              <a:cs typeface="Courier New" pitchFamily="49" charset="0"/>
            </a:endParaRPr>
          </a:p>
        </p:txBody>
      </p:sp>
      <p:sp>
        <p:nvSpPr>
          <p:cNvPr id="10243" name="TextBox 2"/>
          <p:cNvSpPr txBox="1">
            <a:spLocks noChangeArrowheads="1"/>
          </p:cNvSpPr>
          <p:nvPr/>
        </p:nvSpPr>
        <p:spPr bwMode="auto">
          <a:xfrm>
            <a:off x="814388" y="4051300"/>
            <a:ext cx="457200" cy="230188"/>
          </a:xfrm>
          <a:prstGeom prst="rect">
            <a:avLst/>
          </a:prstGeom>
          <a:noFill/>
          <a:ln w="9525">
            <a:noFill/>
            <a:miter lim="800000"/>
            <a:headEnd/>
            <a:tailEnd/>
          </a:ln>
        </p:spPr>
        <p:txBody>
          <a:bodyPr wrap="none" lIns="0" tIns="0" rIns="0" bIns="0">
            <a:spAutoFit/>
          </a:bodyPr>
          <a:lstStyle/>
          <a:p>
            <a:pPr>
              <a:lnSpc>
                <a:spcPts val="1813"/>
              </a:lnSpc>
            </a:pPr>
            <a:r>
              <a:rPr lang="en-US" sz="2000" b="1">
                <a:solidFill>
                  <a:srgbClr val="000000"/>
                </a:solidFill>
                <a:latin typeface="Courier New" pitchFamily="49" charset="0"/>
                <a:cs typeface="Courier New" pitchFamily="49" charset="0"/>
              </a:rPr>
              <a:t>mov</a:t>
            </a:r>
            <a:endParaRPr lang="ru-RU" sz="2000" b="1">
              <a:solidFill>
                <a:srgbClr val="000000"/>
              </a:solidFill>
              <a:latin typeface="Courier New" pitchFamily="49" charset="0"/>
              <a:cs typeface="Courier New" pitchFamily="49" charset="0"/>
            </a:endParaRPr>
          </a:p>
        </p:txBody>
      </p:sp>
      <p:sp>
        <p:nvSpPr>
          <p:cNvPr id="10244" name="TextBox 3"/>
          <p:cNvSpPr txBox="1">
            <a:spLocks noChangeArrowheads="1"/>
          </p:cNvSpPr>
          <p:nvPr/>
        </p:nvSpPr>
        <p:spPr bwMode="auto">
          <a:xfrm>
            <a:off x="2117725" y="300038"/>
            <a:ext cx="4328749" cy="579454"/>
          </a:xfrm>
          <a:prstGeom prst="rect">
            <a:avLst/>
          </a:prstGeom>
          <a:noFill/>
          <a:ln w="9525">
            <a:noFill/>
            <a:miter lim="800000"/>
            <a:headEnd/>
            <a:tailEnd/>
          </a:ln>
        </p:spPr>
        <p:txBody>
          <a:bodyPr wrap="none" lIns="0" tIns="0" rIns="0" bIns="0">
            <a:spAutoFit/>
          </a:bodyPr>
          <a:lstStyle/>
          <a:p>
            <a:pPr>
              <a:lnSpc>
                <a:spcPts val="4875"/>
              </a:lnSpc>
            </a:pPr>
            <a:r>
              <a:rPr lang="ru-RU" sz="3600" b="1" dirty="0">
                <a:solidFill>
                  <a:srgbClr val="000000"/>
                </a:solidFill>
                <a:latin typeface="Times New Roman" charset="0"/>
              </a:rPr>
              <a:t>Двумерные массивы</a:t>
            </a:r>
          </a:p>
        </p:txBody>
      </p:sp>
      <p:sp>
        <p:nvSpPr>
          <p:cNvPr id="10245" name="TextBox 4"/>
          <p:cNvSpPr txBox="1">
            <a:spLocks noChangeArrowheads="1"/>
          </p:cNvSpPr>
          <p:nvPr/>
        </p:nvSpPr>
        <p:spPr bwMode="auto">
          <a:xfrm>
            <a:off x="467544" y="1484784"/>
            <a:ext cx="4154984" cy="230832"/>
          </a:xfrm>
          <a:prstGeom prst="rect">
            <a:avLst/>
          </a:prstGeom>
          <a:noFill/>
          <a:ln w="9525">
            <a:noFill/>
            <a:miter lim="800000"/>
            <a:headEnd/>
            <a:tailEnd/>
          </a:ln>
        </p:spPr>
        <p:txBody>
          <a:bodyPr wrap="none" lIns="0" tIns="0" rIns="0" bIns="0">
            <a:spAutoFit/>
          </a:bodyPr>
          <a:lstStyle/>
          <a:p>
            <a:pPr>
              <a:lnSpc>
                <a:spcPts val="1813"/>
              </a:lnSpc>
            </a:pPr>
            <a:r>
              <a:rPr lang="en-US" sz="2000" b="1" dirty="0">
                <a:solidFill>
                  <a:srgbClr val="000000"/>
                </a:solidFill>
                <a:latin typeface="Courier New" pitchFamily="49" charset="0"/>
                <a:cs typeface="Courier New" pitchFamily="49" charset="0"/>
              </a:rPr>
              <a:t>TITLE Two-Dimensional </a:t>
            </a:r>
            <a:r>
              <a:rPr lang="en-US" sz="2000" b="1" dirty="0" smtClean="0">
                <a:solidFill>
                  <a:srgbClr val="000000"/>
                </a:solidFill>
                <a:latin typeface="Courier New" pitchFamily="49" charset="0"/>
                <a:cs typeface="Courier New" pitchFamily="49" charset="0"/>
              </a:rPr>
              <a:t>Table</a:t>
            </a:r>
            <a:endParaRPr lang="en-US" sz="2000" b="1" dirty="0">
              <a:solidFill>
                <a:srgbClr val="000000"/>
              </a:solidFill>
              <a:latin typeface="Courier New" pitchFamily="49" charset="0"/>
              <a:cs typeface="Courier New" pitchFamily="49" charset="0"/>
            </a:endParaRPr>
          </a:p>
        </p:txBody>
      </p:sp>
      <p:sp>
        <p:nvSpPr>
          <p:cNvPr id="10247" name="TextBox 6"/>
          <p:cNvSpPr txBox="1">
            <a:spLocks noChangeArrowheads="1"/>
          </p:cNvSpPr>
          <p:nvPr/>
        </p:nvSpPr>
        <p:spPr bwMode="auto">
          <a:xfrm>
            <a:off x="471488" y="2006600"/>
            <a:ext cx="923330" cy="461665"/>
          </a:xfrm>
          <a:prstGeom prst="rect">
            <a:avLst/>
          </a:prstGeom>
          <a:noFill/>
          <a:ln w="9525">
            <a:noFill/>
            <a:miter lim="800000"/>
            <a:headEnd/>
            <a:tailEnd/>
          </a:ln>
        </p:spPr>
        <p:txBody>
          <a:bodyPr wrap="none" lIns="0" tIns="0" rIns="0" bIns="0">
            <a:spAutoFit/>
          </a:bodyPr>
          <a:lstStyle/>
          <a:p>
            <a:pPr>
              <a:lnSpc>
                <a:spcPts val="1813"/>
              </a:lnSpc>
            </a:pPr>
            <a:r>
              <a:rPr lang="en-US" sz="2000" b="1">
                <a:solidFill>
                  <a:srgbClr val="000000"/>
                </a:solidFill>
                <a:latin typeface="Courier New" pitchFamily="49" charset="0"/>
                <a:cs typeface="Courier New" pitchFamily="49" charset="0"/>
              </a:rPr>
              <a:t>.data</a:t>
            </a:r>
          </a:p>
          <a:p>
            <a:pPr>
              <a:lnSpc>
                <a:spcPts val="1775"/>
              </a:lnSpc>
            </a:pPr>
            <a:r>
              <a:rPr lang="en-US" sz="2000" b="1">
                <a:solidFill>
                  <a:srgbClr val="000000"/>
                </a:solidFill>
                <a:latin typeface="Courier New" pitchFamily="49" charset="0"/>
                <a:cs typeface="Courier New" pitchFamily="49" charset="0"/>
              </a:rPr>
              <a:t>tableB</a:t>
            </a:r>
            <a:endParaRPr lang="ru-RU" sz="2000" b="1">
              <a:solidFill>
                <a:srgbClr val="000000"/>
              </a:solidFill>
              <a:latin typeface="Courier New" pitchFamily="49" charset="0"/>
              <a:cs typeface="Courier New" pitchFamily="49" charset="0"/>
            </a:endParaRPr>
          </a:p>
        </p:txBody>
      </p:sp>
      <p:sp>
        <p:nvSpPr>
          <p:cNvPr id="10248" name="TextBox 7"/>
          <p:cNvSpPr txBox="1">
            <a:spLocks noChangeArrowheads="1"/>
          </p:cNvSpPr>
          <p:nvPr/>
        </p:nvSpPr>
        <p:spPr bwMode="auto">
          <a:xfrm>
            <a:off x="1446213" y="2232025"/>
            <a:ext cx="615950" cy="461963"/>
          </a:xfrm>
          <a:prstGeom prst="rect">
            <a:avLst/>
          </a:prstGeom>
          <a:noFill/>
          <a:ln w="9525">
            <a:noFill/>
            <a:miter lim="800000"/>
            <a:headEnd/>
            <a:tailEnd/>
          </a:ln>
        </p:spPr>
        <p:txBody>
          <a:bodyPr wrap="none" lIns="0" tIns="0" rIns="0" bIns="0">
            <a:spAutoFit/>
          </a:bodyPr>
          <a:lstStyle/>
          <a:p>
            <a:pPr>
              <a:lnSpc>
                <a:spcPts val="1813"/>
              </a:lnSpc>
            </a:pPr>
            <a:r>
              <a:rPr lang="en-US" sz="2000" b="1">
                <a:solidFill>
                  <a:srgbClr val="000000"/>
                </a:solidFill>
                <a:latin typeface="Courier New" pitchFamily="49" charset="0"/>
                <a:cs typeface="Courier New" pitchFamily="49" charset="0"/>
              </a:rPr>
              <a:t>BYTE</a:t>
            </a:r>
          </a:p>
          <a:p>
            <a:pPr>
              <a:lnSpc>
                <a:spcPts val="1788"/>
              </a:lnSpc>
            </a:pPr>
            <a:r>
              <a:rPr lang="en-US" sz="2000" b="1">
                <a:solidFill>
                  <a:srgbClr val="000000"/>
                </a:solidFill>
                <a:latin typeface="Courier New" pitchFamily="49" charset="0"/>
                <a:cs typeface="Courier New" pitchFamily="49" charset="0"/>
              </a:rPr>
              <a:t>BYTE</a:t>
            </a:r>
            <a:endParaRPr lang="ru-RU" sz="2000" b="1">
              <a:solidFill>
                <a:srgbClr val="000000"/>
              </a:solidFill>
              <a:latin typeface="Courier New" pitchFamily="49" charset="0"/>
              <a:cs typeface="Courier New" pitchFamily="49" charset="0"/>
            </a:endParaRPr>
          </a:p>
        </p:txBody>
      </p:sp>
      <p:sp>
        <p:nvSpPr>
          <p:cNvPr id="10249" name="TextBox 8"/>
          <p:cNvSpPr txBox="1">
            <a:spLocks noChangeArrowheads="1"/>
          </p:cNvSpPr>
          <p:nvPr/>
        </p:nvSpPr>
        <p:spPr bwMode="auto">
          <a:xfrm>
            <a:off x="2178050" y="2232025"/>
            <a:ext cx="4154488" cy="461963"/>
          </a:xfrm>
          <a:prstGeom prst="rect">
            <a:avLst/>
          </a:prstGeom>
          <a:noFill/>
          <a:ln w="9525">
            <a:noFill/>
            <a:miter lim="800000"/>
            <a:headEnd/>
            <a:tailEnd/>
          </a:ln>
        </p:spPr>
        <p:txBody>
          <a:bodyPr wrap="none" lIns="0" tIns="0" rIns="0" bIns="0">
            <a:spAutoFit/>
          </a:bodyPr>
          <a:lstStyle/>
          <a:p>
            <a:pPr>
              <a:lnSpc>
                <a:spcPts val="1813"/>
              </a:lnSpc>
            </a:pPr>
            <a:r>
              <a:rPr lang="pt-BR" sz="2000" b="1" dirty="0">
                <a:solidFill>
                  <a:srgbClr val="000000"/>
                </a:solidFill>
                <a:latin typeface="Courier New" pitchFamily="49" charset="0"/>
                <a:cs typeface="Courier New" pitchFamily="49" charset="0"/>
              </a:rPr>
              <a:t>10h,  20h,  30h,  40h,  50h</a:t>
            </a:r>
          </a:p>
          <a:p>
            <a:pPr>
              <a:lnSpc>
                <a:spcPts val="1788"/>
              </a:lnSpc>
            </a:pPr>
            <a:r>
              <a:rPr lang="pt-BR" sz="2000" b="1" dirty="0">
                <a:solidFill>
                  <a:srgbClr val="000000"/>
                </a:solidFill>
                <a:latin typeface="Courier New" pitchFamily="49" charset="0"/>
                <a:cs typeface="Courier New" pitchFamily="49" charset="0"/>
              </a:rPr>
              <a:t>60h,  70h,  80h,  90h, 0A0h</a:t>
            </a:r>
            <a:endParaRPr lang="ru-RU" sz="2000" b="1" dirty="0">
              <a:solidFill>
                <a:srgbClr val="000000"/>
              </a:solidFill>
              <a:latin typeface="Courier New" pitchFamily="49" charset="0"/>
              <a:cs typeface="Courier New" pitchFamily="49" charset="0"/>
            </a:endParaRPr>
          </a:p>
        </p:txBody>
      </p:sp>
      <p:sp>
        <p:nvSpPr>
          <p:cNvPr id="10250" name="TextBox 9"/>
          <p:cNvSpPr txBox="1">
            <a:spLocks noChangeArrowheads="1"/>
          </p:cNvSpPr>
          <p:nvPr/>
        </p:nvSpPr>
        <p:spPr bwMode="auto">
          <a:xfrm>
            <a:off x="471488" y="2689225"/>
            <a:ext cx="1692771" cy="1154162"/>
          </a:xfrm>
          <a:prstGeom prst="rect">
            <a:avLst/>
          </a:prstGeom>
          <a:noFill/>
          <a:ln w="9525">
            <a:noFill/>
            <a:miter lim="800000"/>
            <a:headEnd/>
            <a:tailEnd/>
          </a:ln>
        </p:spPr>
        <p:txBody>
          <a:bodyPr wrap="none" lIns="0" tIns="0" rIns="0" bIns="0">
            <a:spAutoFit/>
          </a:bodyPr>
          <a:lstStyle/>
          <a:p>
            <a:pPr>
              <a:lnSpc>
                <a:spcPts val="1813"/>
              </a:lnSpc>
              <a:tabLst>
                <a:tab pos="965200" algn="l"/>
              </a:tabLst>
            </a:pPr>
            <a:r>
              <a:rPr lang="en-US" sz="2000" b="1">
                <a:latin typeface="Courier New" pitchFamily="49" charset="0"/>
                <a:cs typeface="Courier New" pitchFamily="49" charset="0"/>
              </a:rPr>
              <a:t>	</a:t>
            </a:r>
            <a:r>
              <a:rPr lang="en-US" sz="2000" b="1">
                <a:solidFill>
                  <a:srgbClr val="000000"/>
                </a:solidFill>
                <a:latin typeface="Courier New" pitchFamily="49" charset="0"/>
                <a:cs typeface="Courier New" pitchFamily="49" charset="0"/>
              </a:rPr>
              <a:t>BYTE</a:t>
            </a:r>
          </a:p>
          <a:p>
            <a:pPr>
              <a:lnSpc>
                <a:spcPts val="1788"/>
              </a:lnSpc>
              <a:tabLst>
                <a:tab pos="965200" algn="l"/>
              </a:tabLst>
            </a:pPr>
            <a:r>
              <a:rPr lang="en-US" sz="2000" b="1">
                <a:solidFill>
                  <a:srgbClr val="000000"/>
                </a:solidFill>
                <a:latin typeface="Courier New" pitchFamily="49" charset="0"/>
                <a:cs typeface="Courier New" pitchFamily="49" charset="0"/>
              </a:rPr>
              <a:t>RowSiZe = 5</a:t>
            </a:r>
          </a:p>
          <a:p>
            <a:pPr>
              <a:lnSpc>
                <a:spcPts val="1000"/>
              </a:lnSpc>
              <a:tabLst>
                <a:tab pos="965200" algn="l"/>
              </a:tabLst>
            </a:pPr>
            <a:endParaRPr lang="en-US" sz="2000" b="1">
              <a:solidFill>
                <a:srgbClr val="000000"/>
              </a:solidFill>
              <a:latin typeface="Courier New" pitchFamily="49" charset="0"/>
              <a:cs typeface="Courier New" pitchFamily="49" charset="0"/>
            </a:endParaRPr>
          </a:p>
          <a:p>
            <a:pPr>
              <a:lnSpc>
                <a:spcPts val="2600"/>
              </a:lnSpc>
              <a:tabLst>
                <a:tab pos="965200" algn="l"/>
              </a:tabLst>
            </a:pPr>
            <a:r>
              <a:rPr lang="en-US" sz="2000" b="1">
                <a:solidFill>
                  <a:srgbClr val="000000"/>
                </a:solidFill>
                <a:latin typeface="Courier New" pitchFamily="49" charset="0"/>
                <a:cs typeface="Courier New" pitchFamily="49" charset="0"/>
              </a:rPr>
              <a:t>.code</a:t>
            </a:r>
          </a:p>
          <a:p>
            <a:pPr>
              <a:lnSpc>
                <a:spcPts val="1775"/>
              </a:lnSpc>
              <a:tabLst>
                <a:tab pos="965200" algn="l"/>
              </a:tabLst>
            </a:pPr>
            <a:r>
              <a:rPr lang="en-US" sz="2000" b="1">
                <a:solidFill>
                  <a:srgbClr val="000000"/>
                </a:solidFill>
                <a:latin typeface="Courier New" pitchFamily="49" charset="0"/>
                <a:cs typeface="Courier New" pitchFamily="49" charset="0"/>
              </a:rPr>
              <a:t>main PROC</a:t>
            </a:r>
            <a:endParaRPr lang="ru-RU" sz="2000" b="1">
              <a:solidFill>
                <a:srgbClr val="000000"/>
              </a:solidFill>
              <a:latin typeface="Courier New" pitchFamily="49" charset="0"/>
              <a:cs typeface="Courier New" pitchFamily="49" charset="0"/>
            </a:endParaRPr>
          </a:p>
        </p:txBody>
      </p:sp>
      <p:sp>
        <p:nvSpPr>
          <p:cNvPr id="10251" name="TextBox 10"/>
          <p:cNvSpPr txBox="1">
            <a:spLocks noChangeArrowheads="1"/>
          </p:cNvSpPr>
          <p:nvPr/>
        </p:nvSpPr>
        <p:spPr bwMode="auto">
          <a:xfrm>
            <a:off x="2178050" y="2689225"/>
            <a:ext cx="4308475" cy="230188"/>
          </a:xfrm>
          <a:prstGeom prst="rect">
            <a:avLst/>
          </a:prstGeom>
          <a:noFill/>
          <a:ln w="9525">
            <a:noFill/>
            <a:miter lim="800000"/>
            <a:headEnd/>
            <a:tailEnd/>
          </a:ln>
        </p:spPr>
        <p:txBody>
          <a:bodyPr wrap="none" lIns="0" tIns="0" rIns="0" bIns="0">
            <a:spAutoFit/>
          </a:bodyPr>
          <a:lstStyle/>
          <a:p>
            <a:pPr>
              <a:lnSpc>
                <a:spcPts val="1813"/>
              </a:lnSpc>
            </a:pPr>
            <a:r>
              <a:rPr lang="pt-BR" sz="2000" b="1">
                <a:solidFill>
                  <a:srgbClr val="000000"/>
                </a:solidFill>
                <a:latin typeface="Courier New" pitchFamily="49" charset="0"/>
                <a:cs typeface="Courier New" pitchFamily="49" charset="0"/>
              </a:rPr>
              <a:t>0B0h, 0C0h, 0D0h, 0E0h, 0F0h</a:t>
            </a:r>
            <a:endParaRPr lang="ru-RU" sz="2000" b="1">
              <a:solidFill>
                <a:srgbClr val="000000"/>
              </a:solidFill>
              <a:latin typeface="Courier New" pitchFamily="49" charset="0"/>
              <a:cs typeface="Courier New" pitchFamily="49" charset="0"/>
            </a:endParaRPr>
          </a:p>
        </p:txBody>
      </p:sp>
      <p:sp>
        <p:nvSpPr>
          <p:cNvPr id="10252" name="TextBox 11"/>
          <p:cNvSpPr txBox="1">
            <a:spLocks noChangeArrowheads="1"/>
          </p:cNvSpPr>
          <p:nvPr/>
        </p:nvSpPr>
        <p:spPr bwMode="auto">
          <a:xfrm>
            <a:off x="1423988" y="4051300"/>
            <a:ext cx="2286000" cy="230188"/>
          </a:xfrm>
          <a:prstGeom prst="rect">
            <a:avLst/>
          </a:prstGeom>
          <a:noFill/>
          <a:ln w="9525">
            <a:noFill/>
            <a:miter lim="800000"/>
            <a:headEnd/>
            <a:tailEnd/>
          </a:ln>
        </p:spPr>
        <p:txBody>
          <a:bodyPr wrap="none" lIns="0" tIns="0" rIns="0" bIns="0">
            <a:spAutoFit/>
          </a:bodyPr>
          <a:lstStyle/>
          <a:p>
            <a:pPr>
              <a:lnSpc>
                <a:spcPts val="1813"/>
              </a:lnSpc>
            </a:pPr>
            <a:r>
              <a:rPr lang="en-US" sz="2000" b="1">
                <a:solidFill>
                  <a:srgbClr val="000000"/>
                </a:solidFill>
                <a:latin typeface="Courier New" pitchFamily="49" charset="0"/>
                <a:cs typeface="Courier New" pitchFamily="49" charset="0"/>
              </a:rPr>
              <a:t>ebx,(1*RowSiZe)</a:t>
            </a:r>
            <a:endParaRPr lang="ru-RU" sz="2000" b="1">
              <a:solidFill>
                <a:srgbClr val="000000"/>
              </a:solidFill>
              <a:latin typeface="Courier New" pitchFamily="49" charset="0"/>
              <a:cs typeface="Courier New" pitchFamily="49" charset="0"/>
            </a:endParaRPr>
          </a:p>
        </p:txBody>
      </p:sp>
      <p:sp>
        <p:nvSpPr>
          <p:cNvPr id="10253" name="TextBox 12"/>
          <p:cNvSpPr txBox="1">
            <a:spLocks noChangeArrowheads="1"/>
          </p:cNvSpPr>
          <p:nvPr/>
        </p:nvSpPr>
        <p:spPr bwMode="auto">
          <a:xfrm>
            <a:off x="4598988" y="4051300"/>
            <a:ext cx="2616200" cy="230188"/>
          </a:xfrm>
          <a:prstGeom prst="rect">
            <a:avLst/>
          </a:prstGeom>
          <a:noFill/>
          <a:ln w="9525">
            <a:noFill/>
            <a:miter lim="800000"/>
            <a:headEnd/>
            <a:tailEnd/>
          </a:ln>
        </p:spPr>
        <p:txBody>
          <a:bodyPr wrap="none" lIns="0" tIns="0" rIns="0" bIns="0">
            <a:spAutoFit/>
          </a:bodyPr>
          <a:lstStyle/>
          <a:p>
            <a:pPr>
              <a:lnSpc>
                <a:spcPts val="1813"/>
              </a:lnSpc>
            </a:pPr>
            <a:r>
              <a:rPr lang="ru-RU" sz="2000" b="1">
                <a:solidFill>
                  <a:srgbClr val="000000"/>
                </a:solidFill>
                <a:latin typeface="Courier New" pitchFamily="49" charset="0"/>
                <a:cs typeface="Courier New" pitchFamily="49" charset="0"/>
              </a:rPr>
              <a:t>; 1-индекс строки</a:t>
            </a:r>
          </a:p>
        </p:txBody>
      </p:sp>
      <p:sp>
        <p:nvSpPr>
          <p:cNvPr id="10254" name="TextBox 13"/>
          <p:cNvSpPr txBox="1">
            <a:spLocks noChangeArrowheads="1"/>
          </p:cNvSpPr>
          <p:nvPr/>
        </p:nvSpPr>
        <p:spPr bwMode="auto">
          <a:xfrm>
            <a:off x="814388" y="4284663"/>
            <a:ext cx="457200" cy="463550"/>
          </a:xfrm>
          <a:prstGeom prst="rect">
            <a:avLst/>
          </a:prstGeom>
          <a:noFill/>
          <a:ln w="9525">
            <a:noFill/>
            <a:miter lim="800000"/>
            <a:headEnd/>
            <a:tailEnd/>
          </a:ln>
        </p:spPr>
        <p:txBody>
          <a:bodyPr wrap="none" lIns="0" tIns="0" rIns="0" bIns="0">
            <a:spAutoFit/>
          </a:bodyPr>
          <a:lstStyle/>
          <a:p>
            <a:pPr>
              <a:lnSpc>
                <a:spcPts val="1813"/>
              </a:lnSpc>
            </a:pPr>
            <a:r>
              <a:rPr lang="en-US" sz="2000" b="1">
                <a:solidFill>
                  <a:srgbClr val="000000"/>
                </a:solidFill>
                <a:latin typeface="Courier New" pitchFamily="49" charset="0"/>
                <a:cs typeface="Courier New" pitchFamily="49" charset="0"/>
              </a:rPr>
              <a:t>mov</a:t>
            </a:r>
          </a:p>
          <a:p>
            <a:pPr>
              <a:lnSpc>
                <a:spcPts val="1838"/>
              </a:lnSpc>
            </a:pPr>
            <a:r>
              <a:rPr lang="en-US" sz="2000" b="1">
                <a:solidFill>
                  <a:srgbClr val="000000"/>
                </a:solidFill>
                <a:latin typeface="Courier New" pitchFamily="49" charset="0"/>
                <a:cs typeface="Courier New" pitchFamily="49" charset="0"/>
              </a:rPr>
              <a:t>mov</a:t>
            </a:r>
            <a:endParaRPr lang="ru-RU" sz="2000" b="1">
              <a:solidFill>
                <a:srgbClr val="000000"/>
              </a:solidFill>
              <a:latin typeface="Courier New" pitchFamily="49" charset="0"/>
              <a:cs typeface="Courier New" pitchFamily="49" charset="0"/>
            </a:endParaRPr>
          </a:p>
        </p:txBody>
      </p:sp>
      <p:sp>
        <p:nvSpPr>
          <p:cNvPr id="10255" name="TextBox 14"/>
          <p:cNvSpPr txBox="1">
            <a:spLocks noChangeArrowheads="1"/>
          </p:cNvSpPr>
          <p:nvPr/>
        </p:nvSpPr>
        <p:spPr bwMode="auto">
          <a:xfrm>
            <a:off x="1423988" y="4284663"/>
            <a:ext cx="3048000" cy="463550"/>
          </a:xfrm>
          <a:prstGeom prst="rect">
            <a:avLst/>
          </a:prstGeom>
          <a:noFill/>
          <a:ln w="9525">
            <a:noFill/>
            <a:miter lim="800000"/>
            <a:headEnd/>
            <a:tailEnd/>
          </a:ln>
        </p:spPr>
        <p:txBody>
          <a:bodyPr wrap="none" lIns="0" tIns="0" rIns="0" bIns="0">
            <a:spAutoFit/>
          </a:bodyPr>
          <a:lstStyle/>
          <a:p>
            <a:pPr>
              <a:lnSpc>
                <a:spcPts val="1813"/>
              </a:lnSpc>
            </a:pPr>
            <a:r>
              <a:rPr lang="en-US" sz="2000" b="1" dirty="0" err="1">
                <a:solidFill>
                  <a:srgbClr val="000000"/>
                </a:solidFill>
                <a:latin typeface="Courier New" pitchFamily="49" charset="0"/>
                <a:cs typeface="Courier New" pitchFamily="49" charset="0"/>
              </a:rPr>
              <a:t>esi</a:t>
            </a:r>
            <a:r>
              <a:rPr lang="en-US" sz="2000" b="1" dirty="0">
                <a:solidFill>
                  <a:srgbClr val="000000"/>
                </a:solidFill>
                <a:latin typeface="Courier New" pitchFamily="49" charset="0"/>
                <a:cs typeface="Courier New" pitchFamily="49" charset="0"/>
              </a:rPr>
              <a:t>, 2</a:t>
            </a:r>
          </a:p>
          <a:p>
            <a:pPr>
              <a:lnSpc>
                <a:spcPts val="1838"/>
              </a:lnSpc>
            </a:pPr>
            <a:r>
              <a:rPr lang="en-US" sz="2000" b="1" dirty="0" err="1">
                <a:solidFill>
                  <a:srgbClr val="000000"/>
                </a:solidFill>
                <a:latin typeface="Courier New" pitchFamily="49" charset="0"/>
                <a:cs typeface="Courier New" pitchFamily="49" charset="0"/>
              </a:rPr>
              <a:t>al,tableB</a:t>
            </a:r>
            <a:r>
              <a:rPr lang="en-US" sz="2000" b="1" dirty="0">
                <a:solidFill>
                  <a:srgbClr val="000000"/>
                </a:solidFill>
                <a:latin typeface="Courier New" pitchFamily="49" charset="0"/>
                <a:cs typeface="Courier New" pitchFamily="49" charset="0"/>
              </a:rPr>
              <a:t>[</a:t>
            </a:r>
            <a:r>
              <a:rPr lang="en-US" sz="2000" b="1" dirty="0" err="1">
                <a:solidFill>
                  <a:srgbClr val="000000"/>
                </a:solidFill>
                <a:latin typeface="Courier New" pitchFamily="49" charset="0"/>
                <a:cs typeface="Courier New" pitchFamily="49" charset="0"/>
              </a:rPr>
              <a:t>ebx</a:t>
            </a:r>
            <a:r>
              <a:rPr lang="en-US" sz="2000" b="1" dirty="0">
                <a:solidFill>
                  <a:srgbClr val="000000"/>
                </a:solidFill>
                <a:latin typeface="Courier New" pitchFamily="49" charset="0"/>
                <a:cs typeface="Courier New" pitchFamily="49" charset="0"/>
              </a:rPr>
              <a:t> + </a:t>
            </a:r>
            <a:r>
              <a:rPr lang="en-US" sz="2000" b="1" dirty="0" err="1">
                <a:solidFill>
                  <a:srgbClr val="000000"/>
                </a:solidFill>
                <a:latin typeface="Courier New" pitchFamily="49" charset="0"/>
                <a:cs typeface="Courier New" pitchFamily="49" charset="0"/>
              </a:rPr>
              <a:t>esi</a:t>
            </a:r>
            <a:r>
              <a:rPr lang="en-US" sz="2000" b="1" dirty="0">
                <a:solidFill>
                  <a:srgbClr val="000000"/>
                </a:solidFill>
                <a:latin typeface="Courier New" pitchFamily="49" charset="0"/>
                <a:cs typeface="Courier New" pitchFamily="49" charset="0"/>
              </a:rPr>
              <a:t>]</a:t>
            </a:r>
            <a:endParaRPr lang="ru-RU" sz="2000" b="1" dirty="0">
              <a:solidFill>
                <a:srgbClr val="000000"/>
              </a:solidFill>
              <a:latin typeface="Courier New" pitchFamily="49" charset="0"/>
              <a:cs typeface="Courier New" pitchFamily="49" charset="0"/>
            </a:endParaRPr>
          </a:p>
        </p:txBody>
      </p:sp>
      <p:sp>
        <p:nvSpPr>
          <p:cNvPr id="10256" name="TextBox 15"/>
          <p:cNvSpPr txBox="1">
            <a:spLocks noChangeArrowheads="1"/>
          </p:cNvSpPr>
          <p:nvPr/>
        </p:nvSpPr>
        <p:spPr bwMode="auto">
          <a:xfrm>
            <a:off x="4587875" y="4284663"/>
            <a:ext cx="2770188" cy="461962"/>
          </a:xfrm>
          <a:prstGeom prst="rect">
            <a:avLst/>
          </a:prstGeom>
          <a:noFill/>
          <a:ln w="9525">
            <a:noFill/>
            <a:miter lim="800000"/>
            <a:headEnd/>
            <a:tailEnd/>
          </a:ln>
        </p:spPr>
        <p:txBody>
          <a:bodyPr wrap="none" lIns="0" tIns="0" rIns="0" bIns="0">
            <a:spAutoFit/>
          </a:bodyPr>
          <a:lstStyle/>
          <a:p>
            <a:pPr>
              <a:lnSpc>
                <a:spcPts val="1813"/>
              </a:lnSpc>
            </a:pPr>
            <a:r>
              <a:rPr lang="ru-RU" sz="2000" b="1">
                <a:solidFill>
                  <a:srgbClr val="000000"/>
                </a:solidFill>
                <a:latin typeface="Courier New" pitchFamily="49" charset="0"/>
                <a:cs typeface="Courier New" pitchFamily="49" charset="0"/>
              </a:rPr>
              <a:t>; 2-индекс столбца</a:t>
            </a:r>
          </a:p>
          <a:p>
            <a:pPr>
              <a:lnSpc>
                <a:spcPts val="1838"/>
              </a:lnSpc>
            </a:pPr>
            <a:r>
              <a:rPr lang="ru-RU" sz="2000" b="1">
                <a:solidFill>
                  <a:srgbClr val="000000"/>
                </a:solidFill>
                <a:latin typeface="Courier New" pitchFamily="49" charset="0"/>
                <a:cs typeface="Courier New" pitchFamily="49" charset="0"/>
              </a:rPr>
              <a:t>; </a:t>
            </a:r>
            <a:r>
              <a:rPr lang="en-US" sz="2000" b="1">
                <a:solidFill>
                  <a:srgbClr val="000000"/>
                </a:solidFill>
                <a:latin typeface="Courier New" pitchFamily="49" charset="0"/>
                <a:cs typeface="Courier New" pitchFamily="49" charset="0"/>
              </a:rPr>
              <a:t>AL = 80h</a:t>
            </a:r>
            <a:endParaRPr lang="ru-RU" sz="2000" b="1">
              <a:solidFill>
                <a:srgbClr val="000000"/>
              </a:solidFill>
              <a:latin typeface="Courier New" pitchFamily="49" charset="0"/>
              <a:cs typeface="Courier New" pitchFamily="49" charset="0"/>
            </a:endParaRPr>
          </a:p>
        </p:txBody>
      </p:sp>
      <p:sp>
        <p:nvSpPr>
          <p:cNvPr id="10257" name="TextBox 16"/>
          <p:cNvSpPr txBox="1">
            <a:spLocks noChangeArrowheads="1"/>
          </p:cNvSpPr>
          <p:nvPr/>
        </p:nvSpPr>
        <p:spPr bwMode="auto">
          <a:xfrm>
            <a:off x="471488" y="4975225"/>
            <a:ext cx="1384300" cy="692150"/>
          </a:xfrm>
          <a:prstGeom prst="rect">
            <a:avLst/>
          </a:prstGeom>
          <a:noFill/>
          <a:ln w="9525">
            <a:noFill/>
            <a:miter lim="800000"/>
            <a:headEnd/>
            <a:tailEnd/>
          </a:ln>
        </p:spPr>
        <p:txBody>
          <a:bodyPr wrap="none" lIns="0" tIns="0" rIns="0" bIns="0">
            <a:spAutoFit/>
          </a:bodyPr>
          <a:lstStyle/>
          <a:p>
            <a:pPr>
              <a:lnSpc>
                <a:spcPts val="1813"/>
              </a:lnSpc>
              <a:tabLst>
                <a:tab pos="342900" algn="l"/>
              </a:tabLst>
            </a:pPr>
            <a:r>
              <a:rPr lang="en-US" sz="2000" b="1">
                <a:latin typeface="Courier New" pitchFamily="49" charset="0"/>
                <a:cs typeface="Courier New" pitchFamily="49" charset="0"/>
              </a:rPr>
              <a:t>	</a:t>
            </a:r>
            <a:r>
              <a:rPr lang="en-US" sz="2000" b="1">
                <a:solidFill>
                  <a:srgbClr val="000000"/>
                </a:solidFill>
                <a:latin typeface="Courier New" pitchFamily="49" charset="0"/>
                <a:cs typeface="Courier New" pitchFamily="49" charset="0"/>
              </a:rPr>
              <a:t>exit</a:t>
            </a:r>
          </a:p>
          <a:p>
            <a:pPr>
              <a:lnSpc>
                <a:spcPts val="1775"/>
              </a:lnSpc>
              <a:tabLst>
                <a:tab pos="342900" algn="l"/>
              </a:tabLst>
            </a:pPr>
            <a:r>
              <a:rPr lang="en-US" sz="2000" b="1">
                <a:solidFill>
                  <a:srgbClr val="000000"/>
                </a:solidFill>
                <a:latin typeface="Courier New" pitchFamily="49" charset="0"/>
                <a:cs typeface="Courier New" pitchFamily="49" charset="0"/>
              </a:rPr>
              <a:t>main ENDP</a:t>
            </a:r>
          </a:p>
          <a:p>
            <a:pPr>
              <a:lnSpc>
                <a:spcPts val="1775"/>
              </a:lnSpc>
              <a:tabLst>
                <a:tab pos="342900" algn="l"/>
              </a:tabLst>
            </a:pPr>
            <a:r>
              <a:rPr lang="en-US" sz="2000" b="1">
                <a:solidFill>
                  <a:srgbClr val="000000"/>
                </a:solidFill>
                <a:latin typeface="Courier New" pitchFamily="49" charset="0"/>
                <a:cs typeface="Courier New" pitchFamily="49" charset="0"/>
              </a:rPr>
              <a:t>END main</a:t>
            </a:r>
            <a:endParaRPr lang="ru-RU" sz="2000" b="1">
              <a:solidFill>
                <a:srgbClr val="000000"/>
              </a:solidFill>
              <a:latin typeface="Courier New" pitchFamily="49" charset="0"/>
              <a:cs typeface="Courier New" pitchFamily="49" charset="0"/>
            </a:endParaRPr>
          </a:p>
        </p:txBody>
      </p:sp>
      <p:sp>
        <p:nvSpPr>
          <p:cNvPr id="20" name="Номер слайда 19"/>
          <p:cNvSpPr>
            <a:spLocks noGrp="1"/>
          </p:cNvSpPr>
          <p:nvPr>
            <p:ph type="sldNum" sz="quarter" idx="12"/>
          </p:nvPr>
        </p:nvSpPr>
        <p:spPr/>
        <p:txBody>
          <a:bodyPr/>
          <a:lstStyle/>
          <a:p>
            <a:pPr>
              <a:defRPr/>
            </a:pPr>
            <a:fld id="{D042EFD7-46A6-4A4B-9181-C4E9794A0F5D}" type="slidenum">
              <a:rPr lang="ru-RU" b="1"/>
              <a:pPr>
                <a:defRPr/>
              </a:pPr>
              <a:t>23</a:t>
            </a:fld>
            <a:endParaRPr lang="ru-RU" b="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0"/>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8675" name="TextBox 2"/>
          <p:cNvSpPr txBox="1">
            <a:spLocks noChangeArrowheads="1"/>
          </p:cNvSpPr>
          <p:nvPr/>
        </p:nvSpPr>
        <p:spPr bwMode="auto">
          <a:xfrm>
            <a:off x="928688" y="1557338"/>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a:t>
            </a:r>
          </a:p>
        </p:txBody>
      </p:sp>
      <p:sp>
        <p:nvSpPr>
          <p:cNvPr id="28676" name="TextBox 3"/>
          <p:cNvSpPr txBox="1">
            <a:spLocks noChangeArrowheads="1"/>
          </p:cNvSpPr>
          <p:nvPr/>
        </p:nvSpPr>
        <p:spPr bwMode="auto">
          <a:xfrm>
            <a:off x="928688" y="1941513"/>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a:t>
            </a:r>
          </a:p>
        </p:txBody>
      </p:sp>
      <p:sp>
        <p:nvSpPr>
          <p:cNvPr id="28677" name="TextBox 4"/>
          <p:cNvSpPr txBox="1">
            <a:spLocks noChangeArrowheads="1"/>
          </p:cNvSpPr>
          <p:nvPr/>
        </p:nvSpPr>
        <p:spPr bwMode="auto">
          <a:xfrm>
            <a:off x="928688" y="2325688"/>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a:t>
            </a:r>
          </a:p>
        </p:txBody>
      </p:sp>
      <p:sp>
        <p:nvSpPr>
          <p:cNvPr id="28679" name="TextBox 6"/>
          <p:cNvSpPr txBox="1">
            <a:spLocks noChangeArrowheads="1"/>
          </p:cNvSpPr>
          <p:nvPr/>
        </p:nvSpPr>
        <p:spPr bwMode="auto">
          <a:xfrm>
            <a:off x="899592" y="2780928"/>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dirty="0">
                <a:solidFill>
                  <a:srgbClr val="000000"/>
                </a:solidFill>
                <a:latin typeface="Times New Roman" charset="0"/>
              </a:rPr>
              <a:t>–</a:t>
            </a:r>
          </a:p>
        </p:txBody>
      </p:sp>
      <p:sp>
        <p:nvSpPr>
          <p:cNvPr id="28680" name="TextBox 7"/>
          <p:cNvSpPr txBox="1">
            <a:spLocks noChangeArrowheads="1"/>
          </p:cNvSpPr>
          <p:nvPr/>
        </p:nvSpPr>
        <p:spPr bwMode="auto">
          <a:xfrm>
            <a:off x="971600" y="3212976"/>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dirty="0">
                <a:solidFill>
                  <a:srgbClr val="000000"/>
                </a:solidFill>
                <a:latin typeface="Times New Roman" charset="0"/>
              </a:rPr>
              <a:t>–</a:t>
            </a:r>
          </a:p>
        </p:txBody>
      </p:sp>
      <p:sp>
        <p:nvSpPr>
          <p:cNvPr id="28681" name="TextBox 8"/>
          <p:cNvSpPr txBox="1">
            <a:spLocks noChangeArrowheads="1"/>
          </p:cNvSpPr>
          <p:nvPr/>
        </p:nvSpPr>
        <p:spPr bwMode="auto">
          <a:xfrm>
            <a:off x="831850" y="328613"/>
            <a:ext cx="6807200" cy="531812"/>
          </a:xfrm>
          <a:prstGeom prst="rect">
            <a:avLst/>
          </a:prstGeom>
          <a:noFill/>
          <a:ln w="9525">
            <a:noFill/>
            <a:miter lim="800000"/>
            <a:headEnd/>
            <a:tailEnd/>
          </a:ln>
        </p:spPr>
        <p:txBody>
          <a:bodyPr wrap="none" lIns="0" tIns="0" rIns="0" bIns="0">
            <a:spAutoFit/>
          </a:bodyPr>
          <a:lstStyle/>
          <a:p>
            <a:pPr>
              <a:lnSpc>
                <a:spcPts val="4425"/>
              </a:lnSpc>
            </a:pPr>
            <a:r>
              <a:rPr lang="ru-RU" sz="3600" dirty="0">
                <a:solidFill>
                  <a:srgbClr val="000000"/>
                </a:solidFill>
                <a:latin typeface="Times New Roman" charset="0"/>
              </a:rPr>
              <a:t>Ассемблерные вставки </a:t>
            </a:r>
            <a:r>
              <a:rPr lang="en-US" sz="3600" dirty="0">
                <a:solidFill>
                  <a:srgbClr val="000000"/>
                </a:solidFill>
                <a:latin typeface="Times New Roman" charset="0"/>
              </a:rPr>
              <a:t>Visual C++</a:t>
            </a:r>
            <a:endParaRPr lang="ru-RU" sz="3600" dirty="0">
              <a:solidFill>
                <a:srgbClr val="000000"/>
              </a:solidFill>
              <a:latin typeface="Times New Roman" charset="0"/>
            </a:endParaRPr>
          </a:p>
        </p:txBody>
      </p:sp>
      <p:sp>
        <p:nvSpPr>
          <p:cNvPr id="28682" name="TextBox 9"/>
          <p:cNvSpPr txBox="1">
            <a:spLocks noChangeArrowheads="1"/>
          </p:cNvSpPr>
          <p:nvPr/>
        </p:nvSpPr>
        <p:spPr bwMode="auto">
          <a:xfrm>
            <a:off x="471488" y="1116013"/>
            <a:ext cx="1404937" cy="396875"/>
          </a:xfrm>
          <a:prstGeom prst="rect">
            <a:avLst/>
          </a:prstGeom>
          <a:noFill/>
          <a:ln w="9525">
            <a:noFill/>
            <a:miter lim="800000"/>
            <a:headEnd/>
            <a:tailEnd/>
          </a:ln>
        </p:spPr>
        <p:txBody>
          <a:bodyPr wrap="none" lIns="0" tIns="0" rIns="0" bIns="0">
            <a:spAutoFit/>
          </a:bodyPr>
          <a:lstStyle/>
          <a:p>
            <a:pPr>
              <a:lnSpc>
                <a:spcPts val="3125"/>
              </a:lnSpc>
            </a:pPr>
            <a:r>
              <a:rPr lang="ru-RU" sz="2800">
                <a:solidFill>
                  <a:srgbClr val="000000"/>
                </a:solidFill>
                <a:latin typeface="Times New Roman" charset="0"/>
              </a:rPr>
              <a:t>•  Можно</a:t>
            </a:r>
          </a:p>
        </p:txBody>
      </p:sp>
      <p:sp>
        <p:nvSpPr>
          <p:cNvPr id="28683" name="TextBox 10"/>
          <p:cNvSpPr txBox="1">
            <a:spLocks noChangeArrowheads="1"/>
          </p:cNvSpPr>
          <p:nvPr/>
        </p:nvSpPr>
        <p:spPr bwMode="auto">
          <a:xfrm>
            <a:off x="1212850" y="1557338"/>
            <a:ext cx="3227388"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Обращаться к регистрам</a:t>
            </a:r>
          </a:p>
        </p:txBody>
      </p:sp>
      <p:sp>
        <p:nvSpPr>
          <p:cNvPr id="28684" name="TextBox 11"/>
          <p:cNvSpPr txBox="1">
            <a:spLocks noChangeArrowheads="1"/>
          </p:cNvSpPr>
          <p:nvPr/>
        </p:nvSpPr>
        <p:spPr bwMode="auto">
          <a:xfrm>
            <a:off x="1212850" y="1941513"/>
            <a:ext cx="5788572" cy="706925"/>
          </a:xfrm>
          <a:prstGeom prst="rect">
            <a:avLst/>
          </a:prstGeom>
          <a:noFill/>
          <a:ln w="9525">
            <a:noFill/>
            <a:miter lim="800000"/>
            <a:headEnd/>
            <a:tailEnd/>
          </a:ln>
        </p:spPr>
        <p:txBody>
          <a:bodyPr wrap="none" lIns="0" tIns="0" rIns="0" bIns="0">
            <a:spAutoFit/>
          </a:bodyPr>
          <a:lstStyle/>
          <a:p>
            <a:pPr>
              <a:lnSpc>
                <a:spcPts val="2663"/>
              </a:lnSpc>
            </a:pPr>
            <a:r>
              <a:rPr lang="ru-RU" sz="2400" dirty="0">
                <a:solidFill>
                  <a:srgbClr val="000000"/>
                </a:solidFill>
                <a:latin typeface="Times New Roman" charset="0"/>
              </a:rPr>
              <a:t>Обращаться к меткам и переменным С++</a:t>
            </a:r>
          </a:p>
          <a:p>
            <a:pPr>
              <a:lnSpc>
                <a:spcPts val="3025"/>
              </a:lnSpc>
            </a:pPr>
            <a:r>
              <a:rPr lang="ru-RU" sz="2400" dirty="0">
                <a:solidFill>
                  <a:srgbClr val="000000"/>
                </a:solidFill>
                <a:latin typeface="Times New Roman" charset="0"/>
              </a:rPr>
              <a:t>Обращаться к параметру функции по </a:t>
            </a:r>
            <a:r>
              <a:rPr lang="ru-RU" sz="2400" dirty="0" smtClean="0">
                <a:solidFill>
                  <a:srgbClr val="000000"/>
                </a:solidFill>
                <a:latin typeface="Times New Roman" charset="0"/>
              </a:rPr>
              <a:t>имени</a:t>
            </a:r>
            <a:endParaRPr lang="ru-RU" sz="2400" dirty="0">
              <a:solidFill>
                <a:srgbClr val="000000"/>
              </a:solidFill>
              <a:latin typeface="Times New Roman" charset="0"/>
            </a:endParaRPr>
          </a:p>
        </p:txBody>
      </p:sp>
      <p:sp>
        <p:nvSpPr>
          <p:cNvPr id="28685" name="TextBox 12"/>
          <p:cNvSpPr txBox="1">
            <a:spLocks noChangeArrowheads="1"/>
          </p:cNvSpPr>
          <p:nvPr/>
        </p:nvSpPr>
        <p:spPr bwMode="auto">
          <a:xfrm>
            <a:off x="1259632" y="2780928"/>
            <a:ext cx="7011988" cy="769937"/>
          </a:xfrm>
          <a:prstGeom prst="rect">
            <a:avLst/>
          </a:prstGeom>
          <a:noFill/>
          <a:ln w="9525">
            <a:noFill/>
            <a:miter lim="800000"/>
            <a:headEnd/>
            <a:tailEnd/>
          </a:ln>
        </p:spPr>
        <p:txBody>
          <a:bodyPr wrap="none" lIns="0" tIns="0" rIns="0" bIns="0">
            <a:spAutoFit/>
          </a:bodyPr>
          <a:lstStyle/>
          <a:p>
            <a:pPr>
              <a:lnSpc>
                <a:spcPts val="2863"/>
              </a:lnSpc>
            </a:pPr>
            <a:r>
              <a:rPr lang="ru-RU" sz="2400" dirty="0">
                <a:solidFill>
                  <a:srgbClr val="000000"/>
                </a:solidFill>
                <a:latin typeface="Times New Roman" charset="0"/>
              </a:rPr>
              <a:t>Использовать операторы </a:t>
            </a:r>
            <a:r>
              <a:rPr lang="ru-RU" sz="2400" dirty="0">
                <a:solidFill>
                  <a:srgbClr val="000000"/>
                </a:solidFill>
                <a:latin typeface="Courier New" pitchFamily="49" charset="0"/>
                <a:cs typeface="Courier New" pitchFamily="49" charset="0"/>
              </a:rPr>
              <a:t>PTR,LENGTH,SIZE,TYPE</a:t>
            </a:r>
          </a:p>
          <a:p>
            <a:pPr>
              <a:lnSpc>
                <a:spcPts val="3125"/>
              </a:lnSpc>
            </a:pPr>
            <a:r>
              <a:rPr lang="ru-RU" sz="2400" dirty="0">
                <a:solidFill>
                  <a:srgbClr val="000000"/>
                </a:solidFill>
                <a:latin typeface="Times New Roman" charset="0"/>
              </a:rPr>
              <a:t>Загружать адрес командой </a:t>
            </a:r>
            <a:r>
              <a:rPr lang="ru-RU" sz="2400" dirty="0">
                <a:solidFill>
                  <a:srgbClr val="000000"/>
                </a:solidFill>
                <a:latin typeface="Courier New" pitchFamily="49" charset="0"/>
                <a:cs typeface="Courier New" pitchFamily="49" charset="0"/>
              </a:rPr>
              <a:t>LEA</a:t>
            </a:r>
          </a:p>
        </p:txBody>
      </p:sp>
      <p:sp>
        <p:nvSpPr>
          <p:cNvPr id="28686" name="TextBox 13"/>
          <p:cNvSpPr txBox="1">
            <a:spLocks noChangeArrowheads="1"/>
          </p:cNvSpPr>
          <p:nvPr/>
        </p:nvSpPr>
        <p:spPr bwMode="auto">
          <a:xfrm>
            <a:off x="471488" y="3898900"/>
            <a:ext cx="1412875" cy="396875"/>
          </a:xfrm>
          <a:prstGeom prst="rect">
            <a:avLst/>
          </a:prstGeom>
          <a:noFill/>
          <a:ln w="9525">
            <a:noFill/>
            <a:miter lim="800000"/>
            <a:headEnd/>
            <a:tailEnd/>
          </a:ln>
        </p:spPr>
        <p:txBody>
          <a:bodyPr wrap="none" lIns="0" tIns="0" rIns="0" bIns="0">
            <a:spAutoFit/>
          </a:bodyPr>
          <a:lstStyle/>
          <a:p>
            <a:pPr>
              <a:lnSpc>
                <a:spcPts val="3125"/>
              </a:lnSpc>
            </a:pPr>
            <a:r>
              <a:rPr lang="ru-RU" sz="2800">
                <a:solidFill>
                  <a:srgbClr val="000000"/>
                </a:solidFill>
                <a:latin typeface="Times New Roman" charset="0"/>
              </a:rPr>
              <a:t>•  Нельзя</a:t>
            </a:r>
          </a:p>
        </p:txBody>
      </p:sp>
      <p:sp>
        <p:nvSpPr>
          <p:cNvPr id="28687" name="TextBox 14"/>
          <p:cNvSpPr txBox="1">
            <a:spLocks noChangeArrowheads="1"/>
          </p:cNvSpPr>
          <p:nvPr/>
        </p:nvSpPr>
        <p:spPr bwMode="auto">
          <a:xfrm>
            <a:off x="928688" y="4338638"/>
            <a:ext cx="46370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 определять данные директивами</a:t>
            </a:r>
          </a:p>
        </p:txBody>
      </p:sp>
      <p:sp>
        <p:nvSpPr>
          <p:cNvPr id="28688" name="TextBox 15"/>
          <p:cNvSpPr txBox="1">
            <a:spLocks noChangeArrowheads="1"/>
          </p:cNvSpPr>
          <p:nvPr/>
        </p:nvSpPr>
        <p:spPr bwMode="auto">
          <a:xfrm>
            <a:off x="928688" y="4722813"/>
            <a:ext cx="7051675" cy="346075"/>
          </a:xfrm>
          <a:prstGeom prst="rect">
            <a:avLst/>
          </a:prstGeom>
          <a:noFill/>
          <a:ln w="9525">
            <a:noFill/>
            <a:miter lim="800000"/>
            <a:headEnd/>
            <a:tailEnd/>
          </a:ln>
        </p:spPr>
        <p:txBody>
          <a:bodyPr wrap="none" lIns="0" tIns="0" rIns="0" bIns="0">
            <a:spAutoFit/>
          </a:bodyPr>
          <a:lstStyle/>
          <a:p>
            <a:pPr>
              <a:lnSpc>
                <a:spcPts val="2663"/>
              </a:lnSpc>
            </a:pPr>
            <a:r>
              <a:rPr lang="ru-RU" sz="2400" dirty="0">
                <a:solidFill>
                  <a:srgbClr val="000000"/>
                </a:solidFill>
                <a:latin typeface="Times New Roman" charset="0"/>
              </a:rPr>
              <a:t>– использовать операторы кроме разрешённых выше</a:t>
            </a:r>
          </a:p>
        </p:txBody>
      </p:sp>
      <p:sp>
        <p:nvSpPr>
          <p:cNvPr id="28689" name="TextBox 16"/>
          <p:cNvSpPr txBox="1">
            <a:spLocks noChangeArrowheads="1"/>
          </p:cNvSpPr>
          <p:nvPr/>
        </p:nvSpPr>
        <p:spPr bwMode="auto">
          <a:xfrm>
            <a:off x="1385888" y="5100638"/>
            <a:ext cx="4437062" cy="307975"/>
          </a:xfrm>
          <a:prstGeom prst="rect">
            <a:avLst/>
          </a:prstGeom>
          <a:noFill/>
          <a:ln w="9525">
            <a:noFill/>
            <a:miter lim="800000"/>
            <a:headEnd/>
            <a:tailEnd/>
          </a:ln>
        </p:spPr>
        <p:txBody>
          <a:bodyPr wrap="none" lIns="0" tIns="0" rIns="0" bIns="0">
            <a:spAutoFit/>
          </a:bodyPr>
          <a:lstStyle/>
          <a:p>
            <a:pPr>
              <a:lnSpc>
                <a:spcPts val="2388"/>
              </a:lnSpc>
            </a:pPr>
            <a:r>
              <a:rPr lang="ru-RU" sz="2000">
                <a:solidFill>
                  <a:srgbClr val="000000"/>
                </a:solidFill>
                <a:latin typeface="Times New Roman" charset="0"/>
              </a:rPr>
              <a:t>•  определять адрес директивой </a:t>
            </a:r>
            <a:r>
              <a:rPr lang="en-US" sz="2000">
                <a:solidFill>
                  <a:srgbClr val="000000"/>
                </a:solidFill>
                <a:latin typeface="Times New Roman" charset="0"/>
              </a:rPr>
              <a:t>OFFSET</a:t>
            </a:r>
            <a:endParaRPr lang="ru-RU" sz="2000">
              <a:solidFill>
                <a:srgbClr val="000000"/>
              </a:solidFill>
              <a:latin typeface="Times New Roman" charset="0"/>
            </a:endParaRPr>
          </a:p>
        </p:txBody>
      </p:sp>
      <p:sp>
        <p:nvSpPr>
          <p:cNvPr id="28690" name="TextBox 17"/>
          <p:cNvSpPr txBox="1">
            <a:spLocks noChangeArrowheads="1"/>
          </p:cNvSpPr>
          <p:nvPr/>
        </p:nvSpPr>
        <p:spPr bwMode="auto">
          <a:xfrm>
            <a:off x="928688" y="5440363"/>
            <a:ext cx="4754562" cy="731837"/>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 использовать макроопределения</a:t>
            </a:r>
          </a:p>
          <a:p>
            <a:pPr>
              <a:lnSpc>
                <a:spcPts val="3025"/>
              </a:lnSpc>
            </a:pPr>
            <a:r>
              <a:rPr lang="ru-RU" sz="2400">
                <a:solidFill>
                  <a:srgbClr val="000000"/>
                </a:solidFill>
                <a:latin typeface="Times New Roman" charset="0"/>
              </a:rPr>
              <a:t>– обращаться к сегментам по имени</a:t>
            </a:r>
          </a:p>
        </p:txBody>
      </p:sp>
      <p:sp>
        <p:nvSpPr>
          <p:cNvPr id="21" name="Номер слайда 20"/>
          <p:cNvSpPr>
            <a:spLocks noGrp="1"/>
          </p:cNvSpPr>
          <p:nvPr>
            <p:ph type="sldNum" sz="quarter" idx="12"/>
          </p:nvPr>
        </p:nvSpPr>
        <p:spPr/>
        <p:txBody>
          <a:bodyPr/>
          <a:lstStyle/>
          <a:p>
            <a:pPr>
              <a:defRPr/>
            </a:pPr>
            <a:fld id="{83CBA71B-0EA4-4785-A42C-B777E5E3A908}" type="slidenum">
              <a:rPr lang="ru-RU"/>
              <a:pPr>
                <a:defRPr/>
              </a:pPr>
              <a:t>24</a:t>
            </a:fld>
            <a:endParaRPr lang="ru-RU"/>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p:nvPr/>
        </p:nvGraphicFramePr>
        <p:xfrm>
          <a:off x="827584" y="476672"/>
          <a:ext cx="7992888" cy="6192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2699792" y="0"/>
            <a:ext cx="4176464" cy="369332"/>
          </a:xfrm>
          <a:prstGeom prst="rect">
            <a:avLst/>
          </a:prstGeom>
          <a:noFill/>
        </p:spPr>
        <p:txBody>
          <a:bodyPr wrap="square" rtlCol="0">
            <a:spAutoFit/>
          </a:bodyPr>
          <a:lstStyle/>
          <a:p>
            <a:r>
              <a:rPr lang="ru-RU" dirty="0" smtClean="0"/>
              <a:t>Классификация команд перехода</a:t>
            </a:r>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0"/>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0243" name="TextBox 2"/>
          <p:cNvSpPr txBox="1">
            <a:spLocks noChangeArrowheads="1"/>
          </p:cNvSpPr>
          <p:nvPr/>
        </p:nvSpPr>
        <p:spPr bwMode="auto">
          <a:xfrm>
            <a:off x="1120775" y="300038"/>
            <a:ext cx="5659438" cy="579437"/>
          </a:xfrm>
          <a:prstGeom prst="rect">
            <a:avLst/>
          </a:prstGeom>
          <a:noFill/>
          <a:ln w="9525">
            <a:noFill/>
            <a:miter lim="800000"/>
            <a:headEnd/>
            <a:tailEnd/>
          </a:ln>
        </p:spPr>
        <p:txBody>
          <a:bodyPr wrap="none" lIns="0" tIns="0" rIns="0" bIns="0">
            <a:spAutoFit/>
          </a:bodyPr>
          <a:lstStyle/>
          <a:p>
            <a:pPr>
              <a:lnSpc>
                <a:spcPts val="4875"/>
              </a:lnSpc>
            </a:pPr>
            <a:r>
              <a:rPr lang="ru-RU" sz="3600">
                <a:solidFill>
                  <a:srgbClr val="000000"/>
                </a:solidFill>
                <a:latin typeface="Times New Roman" charset="0"/>
              </a:rPr>
              <a:t>Безусловный переход и цикл</a:t>
            </a:r>
          </a:p>
        </p:txBody>
      </p:sp>
      <p:sp>
        <p:nvSpPr>
          <p:cNvPr id="10244" name="TextBox 3"/>
          <p:cNvSpPr txBox="1">
            <a:spLocks noChangeArrowheads="1"/>
          </p:cNvSpPr>
          <p:nvPr/>
        </p:nvSpPr>
        <p:spPr bwMode="auto">
          <a:xfrm>
            <a:off x="471488" y="1112838"/>
            <a:ext cx="4443412" cy="468312"/>
          </a:xfrm>
          <a:prstGeom prst="rect">
            <a:avLst/>
          </a:prstGeom>
          <a:noFill/>
          <a:ln w="9525">
            <a:noFill/>
            <a:miter lim="800000"/>
            <a:headEnd/>
            <a:tailEnd/>
          </a:ln>
        </p:spPr>
        <p:txBody>
          <a:bodyPr wrap="none" lIns="0" tIns="0" rIns="0" bIns="0">
            <a:spAutoFit/>
          </a:bodyPr>
          <a:lstStyle/>
          <a:p>
            <a:pPr>
              <a:lnSpc>
                <a:spcPts val="3625"/>
              </a:lnSpc>
            </a:pPr>
            <a:r>
              <a:rPr lang="en-US" sz="3200">
                <a:solidFill>
                  <a:srgbClr val="000000"/>
                </a:solidFill>
                <a:latin typeface="Courier New" pitchFamily="49" charset="0"/>
                <a:cs typeface="Courier New" pitchFamily="49" charset="0"/>
              </a:rPr>
              <a:t>JMP </a:t>
            </a:r>
            <a:r>
              <a:rPr lang="ru-RU" sz="3200" i="1">
                <a:solidFill>
                  <a:srgbClr val="000000"/>
                </a:solidFill>
                <a:latin typeface="Courier New" pitchFamily="49" charset="0"/>
                <a:cs typeface="Courier New" pitchFamily="49" charset="0"/>
              </a:rPr>
              <a:t>метка_перехода</a:t>
            </a:r>
          </a:p>
        </p:txBody>
      </p:sp>
      <p:sp>
        <p:nvSpPr>
          <p:cNvPr id="10245" name="TextBox 4"/>
          <p:cNvSpPr txBox="1">
            <a:spLocks noChangeArrowheads="1"/>
          </p:cNvSpPr>
          <p:nvPr/>
        </p:nvSpPr>
        <p:spPr bwMode="auto">
          <a:xfrm>
            <a:off x="928688" y="1663700"/>
            <a:ext cx="3603625" cy="396875"/>
          </a:xfrm>
          <a:prstGeom prst="rect">
            <a:avLst/>
          </a:prstGeom>
          <a:noFill/>
          <a:ln w="9525">
            <a:noFill/>
            <a:miter lim="800000"/>
            <a:headEnd/>
            <a:tailEnd/>
          </a:ln>
        </p:spPr>
        <p:txBody>
          <a:bodyPr wrap="none" lIns="0" tIns="0" rIns="0" bIns="0">
            <a:spAutoFit/>
          </a:bodyPr>
          <a:lstStyle/>
          <a:p>
            <a:pPr>
              <a:lnSpc>
                <a:spcPts val="3125"/>
              </a:lnSpc>
            </a:pPr>
            <a:r>
              <a:rPr lang="ru-RU" sz="2800">
                <a:solidFill>
                  <a:srgbClr val="000000"/>
                </a:solidFill>
                <a:latin typeface="Times New Roman" charset="0"/>
              </a:rPr>
              <a:t>– безусловный переход</a:t>
            </a:r>
          </a:p>
        </p:txBody>
      </p:sp>
      <p:sp>
        <p:nvSpPr>
          <p:cNvPr id="10246" name="TextBox 5"/>
          <p:cNvSpPr txBox="1">
            <a:spLocks noChangeArrowheads="1"/>
          </p:cNvSpPr>
          <p:nvPr/>
        </p:nvSpPr>
        <p:spPr bwMode="auto">
          <a:xfrm>
            <a:off x="471488" y="2162175"/>
            <a:ext cx="4689475" cy="469900"/>
          </a:xfrm>
          <a:prstGeom prst="rect">
            <a:avLst/>
          </a:prstGeom>
          <a:noFill/>
          <a:ln w="9525">
            <a:noFill/>
            <a:miter lim="800000"/>
            <a:headEnd/>
            <a:tailEnd/>
          </a:ln>
        </p:spPr>
        <p:txBody>
          <a:bodyPr wrap="none" lIns="0" tIns="0" rIns="0" bIns="0">
            <a:spAutoFit/>
          </a:bodyPr>
          <a:lstStyle/>
          <a:p>
            <a:pPr>
              <a:lnSpc>
                <a:spcPts val="3625"/>
              </a:lnSpc>
            </a:pPr>
            <a:r>
              <a:rPr lang="en-US" sz="3200">
                <a:solidFill>
                  <a:srgbClr val="000000"/>
                </a:solidFill>
                <a:latin typeface="Courier New" pitchFamily="49" charset="0"/>
                <a:cs typeface="Courier New" pitchFamily="49" charset="0"/>
              </a:rPr>
              <a:t>LOOP </a:t>
            </a:r>
            <a:r>
              <a:rPr lang="ru-RU" sz="3200" i="1">
                <a:solidFill>
                  <a:srgbClr val="000000"/>
                </a:solidFill>
                <a:latin typeface="Courier New" pitchFamily="49" charset="0"/>
                <a:cs typeface="Courier New" pitchFamily="49" charset="0"/>
              </a:rPr>
              <a:t>метка_перехода</a:t>
            </a:r>
          </a:p>
        </p:txBody>
      </p:sp>
      <p:sp>
        <p:nvSpPr>
          <p:cNvPr id="10247" name="TextBox 6"/>
          <p:cNvSpPr txBox="1">
            <a:spLocks noChangeArrowheads="1"/>
          </p:cNvSpPr>
          <p:nvPr/>
        </p:nvSpPr>
        <p:spPr bwMode="auto">
          <a:xfrm>
            <a:off x="928688" y="2708275"/>
            <a:ext cx="5459412" cy="433388"/>
          </a:xfrm>
          <a:prstGeom prst="rect">
            <a:avLst/>
          </a:prstGeom>
          <a:noFill/>
          <a:ln w="9525">
            <a:noFill/>
            <a:miter lim="800000"/>
            <a:headEnd/>
            <a:tailEnd/>
          </a:ln>
        </p:spPr>
        <p:txBody>
          <a:bodyPr wrap="none" lIns="0" tIns="0" rIns="0" bIns="0">
            <a:spAutoFit/>
          </a:bodyPr>
          <a:lstStyle/>
          <a:p>
            <a:pPr>
              <a:lnSpc>
                <a:spcPts val="3375"/>
              </a:lnSpc>
            </a:pPr>
            <a:r>
              <a:rPr lang="en-US" sz="2800">
                <a:solidFill>
                  <a:srgbClr val="000000"/>
                </a:solidFill>
                <a:latin typeface="Times New Roman" charset="0"/>
              </a:rPr>
              <a:t>– </a:t>
            </a:r>
            <a:r>
              <a:rPr lang="en-US" sz="2800">
                <a:solidFill>
                  <a:srgbClr val="000000"/>
                </a:solidFill>
                <a:latin typeface="Courier New" pitchFamily="49" charset="0"/>
                <a:cs typeface="Courier New" pitchFamily="49" charset="0"/>
              </a:rPr>
              <a:t>ECX/CX</a:t>
            </a:r>
            <a:r>
              <a:rPr lang="en-US" sz="2800">
                <a:solidFill>
                  <a:srgbClr val="000000"/>
                </a:solidFill>
                <a:latin typeface="Times New Roman" charset="0"/>
              </a:rPr>
              <a:t> </a:t>
            </a:r>
            <a:r>
              <a:rPr lang="ru-RU" sz="2800">
                <a:solidFill>
                  <a:srgbClr val="000000"/>
                </a:solidFill>
                <a:latin typeface="Times New Roman" charset="0"/>
              </a:rPr>
              <a:t>уменьшается на единицу</a:t>
            </a:r>
          </a:p>
        </p:txBody>
      </p:sp>
      <p:sp>
        <p:nvSpPr>
          <p:cNvPr id="10248" name="TextBox 7"/>
          <p:cNvSpPr txBox="1">
            <a:spLocks noChangeArrowheads="1"/>
          </p:cNvSpPr>
          <p:nvPr/>
        </p:nvSpPr>
        <p:spPr bwMode="auto">
          <a:xfrm>
            <a:off x="928688" y="3217863"/>
            <a:ext cx="6837362" cy="873125"/>
          </a:xfrm>
          <a:prstGeom prst="rect">
            <a:avLst/>
          </a:prstGeom>
          <a:noFill/>
          <a:ln w="9525">
            <a:noFill/>
            <a:miter lim="800000"/>
            <a:headEnd/>
            <a:tailEnd/>
          </a:ln>
        </p:spPr>
        <p:txBody>
          <a:bodyPr wrap="none" lIns="0" tIns="0" rIns="0" bIns="0">
            <a:spAutoFit/>
          </a:bodyPr>
          <a:lstStyle/>
          <a:p>
            <a:pPr>
              <a:lnSpc>
                <a:spcPts val="3338"/>
              </a:lnSpc>
            </a:pPr>
            <a:r>
              <a:rPr lang="ru-RU" sz="2800">
                <a:solidFill>
                  <a:srgbClr val="000000"/>
                </a:solidFill>
                <a:latin typeface="Times New Roman" charset="0"/>
              </a:rPr>
              <a:t>– если </a:t>
            </a:r>
            <a:r>
              <a:rPr lang="ru-RU" sz="2800">
                <a:solidFill>
                  <a:srgbClr val="000000"/>
                </a:solidFill>
                <a:latin typeface="Courier New" pitchFamily="49" charset="0"/>
                <a:cs typeface="Courier New" pitchFamily="49" charset="0"/>
              </a:rPr>
              <a:t>ECX/CX</a:t>
            </a:r>
            <a:r>
              <a:rPr lang="ru-RU" sz="2800">
                <a:solidFill>
                  <a:srgbClr val="000000"/>
                </a:solidFill>
                <a:latin typeface="Times New Roman" charset="0"/>
              </a:rPr>
              <a:t> не ноль, то переход по метке</a:t>
            </a:r>
          </a:p>
          <a:p>
            <a:pPr>
              <a:lnSpc>
                <a:spcPts val="3763"/>
              </a:lnSpc>
            </a:pPr>
            <a:r>
              <a:rPr lang="ru-RU" sz="2800">
                <a:solidFill>
                  <a:srgbClr val="000000"/>
                </a:solidFill>
                <a:latin typeface="Times New Roman" charset="0"/>
              </a:rPr>
              <a:t>– иначе следующая команда</a:t>
            </a:r>
          </a:p>
        </p:txBody>
      </p:sp>
      <p:sp>
        <p:nvSpPr>
          <p:cNvPr id="10249" name="TextBox 8"/>
          <p:cNvSpPr txBox="1">
            <a:spLocks noChangeArrowheads="1"/>
          </p:cNvSpPr>
          <p:nvPr/>
        </p:nvSpPr>
        <p:spPr bwMode="auto">
          <a:xfrm>
            <a:off x="471488" y="4222750"/>
            <a:ext cx="3281362" cy="1076325"/>
          </a:xfrm>
          <a:prstGeom prst="rect">
            <a:avLst/>
          </a:prstGeom>
          <a:noFill/>
          <a:ln w="9525">
            <a:noFill/>
            <a:miter lim="800000"/>
            <a:headEnd/>
            <a:tailEnd/>
          </a:ln>
        </p:spPr>
        <p:txBody>
          <a:bodyPr wrap="none" lIns="0" tIns="0" rIns="0" bIns="0">
            <a:spAutoFit/>
          </a:bodyPr>
          <a:lstStyle/>
          <a:p>
            <a:pPr>
              <a:lnSpc>
                <a:spcPts val="3813"/>
              </a:lnSpc>
            </a:pPr>
            <a:r>
              <a:rPr lang="ru-RU" sz="3200">
                <a:solidFill>
                  <a:srgbClr val="000000"/>
                </a:solidFill>
                <a:latin typeface="Courier New" pitchFamily="49" charset="0"/>
                <a:cs typeface="Courier New" pitchFamily="49" charset="0"/>
              </a:rPr>
              <a:t>LOOPD</a:t>
            </a:r>
            <a:r>
              <a:rPr lang="ru-RU" sz="3200">
                <a:solidFill>
                  <a:srgbClr val="000000"/>
                </a:solidFill>
                <a:latin typeface="Times New Roman" charset="0"/>
              </a:rPr>
              <a:t> всегда </a:t>
            </a:r>
            <a:r>
              <a:rPr lang="ru-RU" sz="3200">
                <a:solidFill>
                  <a:srgbClr val="000000"/>
                </a:solidFill>
                <a:latin typeface="Courier New" pitchFamily="49" charset="0"/>
                <a:cs typeface="Courier New" pitchFamily="49" charset="0"/>
              </a:rPr>
              <a:t>ECX</a:t>
            </a:r>
          </a:p>
          <a:p>
            <a:pPr>
              <a:lnSpc>
                <a:spcPts val="4613"/>
              </a:lnSpc>
            </a:pPr>
            <a:r>
              <a:rPr lang="ru-RU" sz="3200">
                <a:solidFill>
                  <a:srgbClr val="000000"/>
                </a:solidFill>
                <a:latin typeface="Courier New" pitchFamily="49" charset="0"/>
                <a:cs typeface="Courier New" pitchFamily="49" charset="0"/>
              </a:rPr>
              <a:t>LOOPW</a:t>
            </a:r>
            <a:r>
              <a:rPr lang="ru-RU" sz="3200">
                <a:solidFill>
                  <a:srgbClr val="000000"/>
                </a:solidFill>
                <a:latin typeface="Times New Roman" charset="0"/>
              </a:rPr>
              <a:t> всегда </a:t>
            </a:r>
            <a:r>
              <a:rPr lang="ru-RU" sz="3200">
                <a:solidFill>
                  <a:srgbClr val="000000"/>
                </a:solidFill>
                <a:latin typeface="Courier New" pitchFamily="49" charset="0"/>
                <a:cs typeface="Courier New" pitchFamily="49" charset="0"/>
              </a:rPr>
              <a:t>CX</a:t>
            </a:r>
          </a:p>
        </p:txBody>
      </p:sp>
      <p:sp>
        <p:nvSpPr>
          <p:cNvPr id="12" name="Номер слайда 11"/>
          <p:cNvSpPr>
            <a:spLocks noGrp="1"/>
          </p:cNvSpPr>
          <p:nvPr>
            <p:ph type="sldNum" sz="quarter" idx="12"/>
          </p:nvPr>
        </p:nvSpPr>
        <p:spPr/>
        <p:txBody>
          <a:bodyPr/>
          <a:lstStyle/>
          <a:p>
            <a:pPr>
              <a:defRPr/>
            </a:pPr>
            <a:fld id="{AC3219E1-C402-46B0-96D2-F6683B677657}" type="slidenum">
              <a:rPr lang="ru-RU"/>
              <a:pPr>
                <a:defRPr/>
              </a:pPr>
              <a:t>26</a:t>
            </a:fld>
            <a:endParaRPr lang="ru-RU"/>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Рисунок 1" descr="ws_3D9.tmp"/>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099" name="TextBox 2"/>
          <p:cNvSpPr txBox="1">
            <a:spLocks noChangeArrowheads="1"/>
          </p:cNvSpPr>
          <p:nvPr/>
        </p:nvSpPr>
        <p:spPr bwMode="auto">
          <a:xfrm>
            <a:off x="1004888" y="2640013"/>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a:t>
            </a:r>
          </a:p>
        </p:txBody>
      </p:sp>
      <p:sp>
        <p:nvSpPr>
          <p:cNvPr id="4100" name="TextBox 3"/>
          <p:cNvSpPr txBox="1">
            <a:spLocks noChangeArrowheads="1"/>
          </p:cNvSpPr>
          <p:nvPr/>
        </p:nvSpPr>
        <p:spPr bwMode="auto">
          <a:xfrm>
            <a:off x="1004888" y="3028950"/>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a:t>
            </a:r>
          </a:p>
        </p:txBody>
      </p:sp>
      <p:sp>
        <p:nvSpPr>
          <p:cNvPr id="4101" name="TextBox 4"/>
          <p:cNvSpPr txBox="1">
            <a:spLocks noChangeArrowheads="1"/>
          </p:cNvSpPr>
          <p:nvPr/>
        </p:nvSpPr>
        <p:spPr bwMode="auto">
          <a:xfrm>
            <a:off x="1004888" y="3417888"/>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a:t>
            </a:r>
          </a:p>
        </p:txBody>
      </p:sp>
      <p:sp>
        <p:nvSpPr>
          <p:cNvPr id="4102" name="TextBox 5"/>
          <p:cNvSpPr txBox="1">
            <a:spLocks noChangeArrowheads="1"/>
          </p:cNvSpPr>
          <p:nvPr/>
        </p:nvSpPr>
        <p:spPr bwMode="auto">
          <a:xfrm>
            <a:off x="1004888" y="3811588"/>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a:t>
            </a:r>
          </a:p>
        </p:txBody>
      </p:sp>
      <p:sp>
        <p:nvSpPr>
          <p:cNvPr id="4103" name="TextBox 6"/>
          <p:cNvSpPr txBox="1">
            <a:spLocks noChangeArrowheads="1"/>
          </p:cNvSpPr>
          <p:nvPr/>
        </p:nvSpPr>
        <p:spPr bwMode="auto">
          <a:xfrm>
            <a:off x="936625" y="71438"/>
            <a:ext cx="5927725" cy="579437"/>
          </a:xfrm>
          <a:prstGeom prst="rect">
            <a:avLst/>
          </a:prstGeom>
          <a:noFill/>
          <a:ln w="9525">
            <a:noFill/>
            <a:miter lim="800000"/>
            <a:headEnd/>
            <a:tailEnd/>
          </a:ln>
        </p:spPr>
        <p:txBody>
          <a:bodyPr wrap="none" lIns="0" tIns="0" rIns="0" bIns="0">
            <a:spAutoFit/>
          </a:bodyPr>
          <a:lstStyle/>
          <a:p>
            <a:pPr>
              <a:lnSpc>
                <a:spcPts val="4875"/>
              </a:lnSpc>
            </a:pPr>
            <a:r>
              <a:rPr lang="ru-RU" sz="3600">
                <a:solidFill>
                  <a:srgbClr val="000000"/>
                </a:solidFill>
                <a:latin typeface="Times New Roman" charset="0"/>
              </a:rPr>
              <a:t>Команды условных переходов</a:t>
            </a:r>
          </a:p>
        </p:txBody>
      </p:sp>
      <p:sp>
        <p:nvSpPr>
          <p:cNvPr id="4104" name="TextBox 7"/>
          <p:cNvSpPr txBox="1">
            <a:spLocks noChangeArrowheads="1"/>
          </p:cNvSpPr>
          <p:nvPr/>
        </p:nvSpPr>
        <p:spPr bwMode="auto">
          <a:xfrm>
            <a:off x="547688" y="957263"/>
            <a:ext cx="4616450" cy="436562"/>
          </a:xfrm>
          <a:prstGeom prst="rect">
            <a:avLst/>
          </a:prstGeom>
          <a:noFill/>
          <a:ln w="9525">
            <a:noFill/>
            <a:miter lim="800000"/>
            <a:headEnd/>
            <a:tailEnd/>
          </a:ln>
        </p:spPr>
        <p:txBody>
          <a:bodyPr wrap="none" lIns="0" tIns="0" rIns="0" bIns="0">
            <a:spAutoFit/>
          </a:bodyPr>
          <a:lstStyle/>
          <a:p>
            <a:pPr>
              <a:lnSpc>
                <a:spcPts val="3375"/>
              </a:lnSpc>
            </a:pPr>
            <a:r>
              <a:rPr lang="en-US" sz="2800" dirty="0">
                <a:solidFill>
                  <a:srgbClr val="000000"/>
                </a:solidFill>
                <a:latin typeface="Times New Roman" charset="0"/>
              </a:rPr>
              <a:t>• </a:t>
            </a:r>
            <a:r>
              <a:rPr lang="en-US" sz="2800" dirty="0">
                <a:solidFill>
                  <a:srgbClr val="000000"/>
                </a:solidFill>
                <a:latin typeface="Courier New" pitchFamily="49" charset="0"/>
                <a:cs typeface="Courier New" pitchFamily="49" charset="0"/>
              </a:rPr>
              <a:t>J??</a:t>
            </a:r>
            <a:r>
              <a:rPr lang="en-US" sz="2800" dirty="0">
                <a:solidFill>
                  <a:srgbClr val="000000"/>
                </a:solidFill>
                <a:latin typeface="Times New Roman" charset="0"/>
              </a:rPr>
              <a:t> </a:t>
            </a:r>
            <a:r>
              <a:rPr lang="en-US" sz="2800" dirty="0">
                <a:solidFill>
                  <a:srgbClr val="000000"/>
                </a:solidFill>
                <a:latin typeface="Courier New" pitchFamily="49" charset="0"/>
                <a:cs typeface="Courier New" pitchFamily="49" charset="0"/>
              </a:rPr>
              <a:t>&lt;op&gt;</a:t>
            </a:r>
            <a:r>
              <a:rPr lang="en-US" sz="2800" dirty="0">
                <a:solidFill>
                  <a:srgbClr val="000000"/>
                </a:solidFill>
                <a:latin typeface="Times New Roman" charset="0"/>
              </a:rPr>
              <a:t> ; </a:t>
            </a:r>
            <a:r>
              <a:rPr lang="ru-RU" sz="2800" dirty="0">
                <a:solidFill>
                  <a:srgbClr val="000000"/>
                </a:solidFill>
                <a:latin typeface="Times New Roman" charset="0"/>
              </a:rPr>
              <a:t>много вариантов</a:t>
            </a:r>
          </a:p>
        </p:txBody>
      </p:sp>
      <p:sp>
        <p:nvSpPr>
          <p:cNvPr id="4105" name="TextBox 8"/>
          <p:cNvSpPr txBox="1">
            <a:spLocks noChangeArrowheads="1"/>
          </p:cNvSpPr>
          <p:nvPr/>
        </p:nvSpPr>
        <p:spPr bwMode="auto">
          <a:xfrm>
            <a:off x="1004888" y="1420813"/>
            <a:ext cx="2887662" cy="346075"/>
          </a:xfrm>
          <a:prstGeom prst="rect">
            <a:avLst/>
          </a:prstGeom>
          <a:noFill/>
          <a:ln w="9525">
            <a:noFill/>
            <a:miter lim="800000"/>
            <a:headEnd/>
            <a:tailEnd/>
          </a:ln>
        </p:spPr>
        <p:txBody>
          <a:bodyPr wrap="none" lIns="0" tIns="0" rIns="0" bIns="0">
            <a:spAutoFit/>
          </a:bodyPr>
          <a:lstStyle/>
          <a:p>
            <a:pPr>
              <a:lnSpc>
                <a:spcPts val="2663"/>
              </a:lnSpc>
            </a:pPr>
            <a:r>
              <a:rPr lang="ru-RU" sz="2400" dirty="0">
                <a:solidFill>
                  <a:srgbClr val="000000"/>
                </a:solidFill>
                <a:latin typeface="Times New Roman" charset="0"/>
              </a:rPr>
              <a:t>– Условия – во флагах</a:t>
            </a:r>
          </a:p>
        </p:txBody>
      </p:sp>
      <p:sp>
        <p:nvSpPr>
          <p:cNvPr id="4106" name="TextBox 9"/>
          <p:cNvSpPr txBox="1">
            <a:spLocks noChangeArrowheads="1"/>
          </p:cNvSpPr>
          <p:nvPr/>
        </p:nvSpPr>
        <p:spPr bwMode="auto">
          <a:xfrm>
            <a:off x="1004888" y="1806575"/>
            <a:ext cx="4873578" cy="346249"/>
          </a:xfrm>
          <a:prstGeom prst="rect">
            <a:avLst/>
          </a:prstGeom>
          <a:noFill/>
          <a:ln w="9525">
            <a:noFill/>
            <a:miter lim="800000"/>
            <a:headEnd/>
            <a:tailEnd/>
          </a:ln>
        </p:spPr>
        <p:txBody>
          <a:bodyPr wrap="none" lIns="0" tIns="0" rIns="0" bIns="0">
            <a:spAutoFit/>
          </a:bodyPr>
          <a:lstStyle/>
          <a:p>
            <a:pPr>
              <a:lnSpc>
                <a:spcPts val="2663"/>
              </a:lnSpc>
            </a:pPr>
            <a:r>
              <a:rPr lang="ru-RU" sz="2400" dirty="0">
                <a:solidFill>
                  <a:srgbClr val="000000"/>
                </a:solidFill>
                <a:latin typeface="Times New Roman" charset="0"/>
              </a:rPr>
              <a:t>– </a:t>
            </a:r>
            <a:r>
              <a:rPr lang="ru-RU" sz="2400" dirty="0" smtClean="0">
                <a:solidFill>
                  <a:srgbClr val="000000"/>
                </a:solidFill>
                <a:latin typeface="Times New Roman" charset="0"/>
              </a:rPr>
              <a:t>метка </a:t>
            </a:r>
            <a:r>
              <a:rPr lang="ru-RU" sz="2400" dirty="0">
                <a:solidFill>
                  <a:srgbClr val="000000"/>
                </a:solidFill>
                <a:latin typeface="Times New Roman" charset="0"/>
              </a:rPr>
              <a:t>– ближняя (-128…+127 байт)</a:t>
            </a:r>
          </a:p>
        </p:txBody>
      </p:sp>
      <p:sp>
        <p:nvSpPr>
          <p:cNvPr id="4107" name="TextBox 10"/>
          <p:cNvSpPr txBox="1">
            <a:spLocks noChangeArrowheads="1"/>
          </p:cNvSpPr>
          <p:nvPr/>
        </p:nvSpPr>
        <p:spPr bwMode="auto">
          <a:xfrm>
            <a:off x="547688" y="2197100"/>
            <a:ext cx="4765675" cy="396875"/>
          </a:xfrm>
          <a:prstGeom prst="rect">
            <a:avLst/>
          </a:prstGeom>
          <a:noFill/>
          <a:ln w="9525">
            <a:noFill/>
            <a:miter lim="800000"/>
            <a:headEnd/>
            <a:tailEnd/>
          </a:ln>
        </p:spPr>
        <p:txBody>
          <a:bodyPr wrap="none" lIns="0" tIns="0" rIns="0" bIns="0">
            <a:spAutoFit/>
          </a:bodyPr>
          <a:lstStyle/>
          <a:p>
            <a:pPr>
              <a:lnSpc>
                <a:spcPts val="3125"/>
              </a:lnSpc>
            </a:pPr>
            <a:r>
              <a:rPr lang="ru-RU" sz="2800" dirty="0">
                <a:solidFill>
                  <a:srgbClr val="000000"/>
                </a:solidFill>
                <a:latin typeface="Times New Roman" charset="0"/>
              </a:rPr>
              <a:t>•  По результатам «сравнения»</a:t>
            </a:r>
          </a:p>
        </p:txBody>
      </p:sp>
      <p:sp>
        <p:nvSpPr>
          <p:cNvPr id="4108" name="TextBox 11"/>
          <p:cNvSpPr txBox="1">
            <a:spLocks noChangeArrowheads="1"/>
          </p:cNvSpPr>
          <p:nvPr/>
        </p:nvSpPr>
        <p:spPr bwMode="auto">
          <a:xfrm>
            <a:off x="1289050" y="2643188"/>
            <a:ext cx="2284413" cy="346075"/>
          </a:xfrm>
          <a:prstGeom prst="rect">
            <a:avLst/>
          </a:prstGeom>
          <a:noFill/>
          <a:ln w="9525">
            <a:noFill/>
            <a:miter lim="800000"/>
            <a:headEnd/>
            <a:tailEnd/>
          </a:ln>
        </p:spPr>
        <p:txBody>
          <a:bodyPr wrap="none" lIns="0" tIns="0" rIns="0" bIns="0">
            <a:spAutoFit/>
          </a:bodyPr>
          <a:lstStyle/>
          <a:p>
            <a:pPr>
              <a:lnSpc>
                <a:spcPts val="2663"/>
              </a:lnSpc>
            </a:pPr>
            <a:r>
              <a:rPr lang="en-US" sz="2400" b="1">
                <a:solidFill>
                  <a:srgbClr val="000000"/>
                </a:solidFill>
                <a:latin typeface="Times New Roman" charset="0"/>
              </a:rPr>
              <a:t>Equal, Not Equal</a:t>
            </a:r>
            <a:endParaRPr lang="ru-RU" sz="2400" b="1">
              <a:solidFill>
                <a:srgbClr val="000000"/>
              </a:solidFill>
              <a:latin typeface="Times New Roman" charset="0"/>
            </a:endParaRPr>
          </a:p>
        </p:txBody>
      </p:sp>
      <p:sp>
        <p:nvSpPr>
          <p:cNvPr id="4109" name="TextBox 12"/>
          <p:cNvSpPr txBox="1">
            <a:spLocks noChangeArrowheads="1"/>
          </p:cNvSpPr>
          <p:nvPr/>
        </p:nvSpPr>
        <p:spPr bwMode="auto">
          <a:xfrm>
            <a:off x="547688" y="3032125"/>
            <a:ext cx="8349273" cy="1590179"/>
          </a:xfrm>
          <a:prstGeom prst="rect">
            <a:avLst/>
          </a:prstGeom>
          <a:noFill/>
          <a:ln w="9525">
            <a:noFill/>
            <a:miter lim="800000"/>
            <a:headEnd/>
            <a:tailEnd/>
          </a:ln>
        </p:spPr>
        <p:txBody>
          <a:bodyPr wrap="none" lIns="0" tIns="0" rIns="0" bIns="0">
            <a:spAutoFit/>
          </a:bodyPr>
          <a:lstStyle/>
          <a:p>
            <a:pPr>
              <a:lnSpc>
                <a:spcPts val="2663"/>
              </a:lnSpc>
              <a:tabLst>
                <a:tab pos="736600" algn="l"/>
              </a:tabLst>
            </a:pPr>
            <a:r>
              <a:rPr lang="en-US" dirty="0">
                <a:latin typeface="Book Antiqua" pitchFamily="18" charset="0"/>
              </a:rPr>
              <a:t>	</a:t>
            </a:r>
            <a:r>
              <a:rPr lang="en-US" sz="2400" b="1" dirty="0">
                <a:solidFill>
                  <a:srgbClr val="000000"/>
                </a:solidFill>
                <a:latin typeface="Times New Roman" charset="0"/>
              </a:rPr>
              <a:t>Greater, Less, Greater </a:t>
            </a:r>
            <a:r>
              <a:rPr lang="en-US" sz="2400" dirty="0">
                <a:solidFill>
                  <a:srgbClr val="000000"/>
                </a:solidFill>
                <a:latin typeface="Times New Roman" charset="0"/>
              </a:rPr>
              <a:t>or </a:t>
            </a:r>
            <a:r>
              <a:rPr lang="en-US" sz="2400" b="1" dirty="0">
                <a:solidFill>
                  <a:srgbClr val="000000"/>
                </a:solidFill>
                <a:latin typeface="Times New Roman" charset="0"/>
              </a:rPr>
              <a:t>Equal, Less </a:t>
            </a:r>
            <a:r>
              <a:rPr lang="en-US" sz="2400" dirty="0">
                <a:solidFill>
                  <a:srgbClr val="000000"/>
                </a:solidFill>
                <a:latin typeface="Times New Roman" charset="0"/>
              </a:rPr>
              <a:t>or </a:t>
            </a:r>
            <a:r>
              <a:rPr lang="en-US" sz="2400" b="1" dirty="0">
                <a:solidFill>
                  <a:srgbClr val="000000"/>
                </a:solidFill>
                <a:latin typeface="Times New Roman" charset="0"/>
              </a:rPr>
              <a:t>Equal </a:t>
            </a:r>
            <a:r>
              <a:rPr lang="en-US" sz="2400" dirty="0">
                <a:solidFill>
                  <a:srgbClr val="000000"/>
                </a:solidFill>
                <a:latin typeface="Times New Roman" charset="0"/>
              </a:rPr>
              <a:t>(</a:t>
            </a:r>
            <a:r>
              <a:rPr lang="ru-RU" sz="2400" dirty="0">
                <a:solidFill>
                  <a:srgbClr val="000000"/>
                </a:solidFill>
                <a:latin typeface="Times New Roman" charset="0"/>
              </a:rPr>
              <a:t>со знаком)</a:t>
            </a:r>
          </a:p>
          <a:p>
            <a:pPr>
              <a:lnSpc>
                <a:spcPts val="3063"/>
              </a:lnSpc>
              <a:tabLst>
                <a:tab pos="736600" algn="l"/>
              </a:tabLst>
            </a:pPr>
            <a:r>
              <a:rPr lang="ru-RU" sz="2400" dirty="0">
                <a:solidFill>
                  <a:srgbClr val="000000"/>
                </a:solidFill>
                <a:latin typeface="Times New Roman" charset="0"/>
              </a:rPr>
              <a:t>	</a:t>
            </a:r>
            <a:r>
              <a:rPr lang="en-US" sz="2400" b="1" dirty="0">
                <a:solidFill>
                  <a:srgbClr val="000000"/>
                </a:solidFill>
                <a:latin typeface="Times New Roman" charset="0"/>
              </a:rPr>
              <a:t>Above, Below, Above </a:t>
            </a:r>
            <a:r>
              <a:rPr lang="en-US" sz="2400" dirty="0">
                <a:solidFill>
                  <a:srgbClr val="000000"/>
                </a:solidFill>
                <a:latin typeface="Times New Roman" charset="0"/>
              </a:rPr>
              <a:t>or </a:t>
            </a:r>
            <a:r>
              <a:rPr lang="en-US" sz="2400" b="1" dirty="0">
                <a:solidFill>
                  <a:srgbClr val="000000"/>
                </a:solidFill>
                <a:latin typeface="Times New Roman" charset="0"/>
              </a:rPr>
              <a:t>Equal, Below </a:t>
            </a:r>
            <a:r>
              <a:rPr lang="en-US" sz="2400" dirty="0">
                <a:solidFill>
                  <a:srgbClr val="000000"/>
                </a:solidFill>
                <a:latin typeface="Times New Roman" charset="0"/>
              </a:rPr>
              <a:t>or </a:t>
            </a:r>
            <a:r>
              <a:rPr lang="en-US" sz="2400" b="1" dirty="0">
                <a:solidFill>
                  <a:srgbClr val="000000"/>
                </a:solidFill>
                <a:latin typeface="Times New Roman" charset="0"/>
              </a:rPr>
              <a:t>Equal </a:t>
            </a:r>
            <a:r>
              <a:rPr lang="en-US" sz="2400" dirty="0">
                <a:solidFill>
                  <a:srgbClr val="000000"/>
                </a:solidFill>
                <a:latin typeface="Times New Roman" charset="0"/>
              </a:rPr>
              <a:t>(</a:t>
            </a:r>
            <a:r>
              <a:rPr lang="ru-RU" sz="2400" dirty="0">
                <a:solidFill>
                  <a:srgbClr val="000000"/>
                </a:solidFill>
                <a:latin typeface="Times New Roman" charset="0"/>
              </a:rPr>
              <a:t>без знака</a:t>
            </a:r>
            <a:r>
              <a:rPr lang="ru-RU" sz="2400" dirty="0" smtClean="0">
                <a:solidFill>
                  <a:srgbClr val="000000"/>
                </a:solidFill>
                <a:latin typeface="Times New Roman" charset="0"/>
              </a:rPr>
              <a:t>)</a:t>
            </a:r>
            <a:r>
              <a:rPr lang="en-US" sz="2400" dirty="0" smtClean="0">
                <a:solidFill>
                  <a:srgbClr val="000000"/>
                </a:solidFill>
                <a:latin typeface="Times New Roman" charset="0"/>
              </a:rPr>
              <a:t/>
            </a:r>
            <a:br>
              <a:rPr lang="en-US" sz="2400" dirty="0" smtClean="0">
                <a:solidFill>
                  <a:srgbClr val="000000"/>
                </a:solidFill>
                <a:latin typeface="Times New Roman" charset="0"/>
              </a:rPr>
            </a:br>
            <a:endParaRPr lang="en-US" sz="2400" dirty="0">
              <a:solidFill>
                <a:srgbClr val="000000"/>
              </a:solidFill>
              <a:latin typeface="Courier New" pitchFamily="49" charset="0"/>
              <a:cs typeface="Courier New" pitchFamily="49" charset="0"/>
            </a:endParaRPr>
          </a:p>
          <a:p>
            <a:pPr>
              <a:lnSpc>
                <a:spcPts val="3450"/>
              </a:lnSpc>
              <a:tabLst>
                <a:tab pos="736600" algn="l"/>
              </a:tabLst>
            </a:pPr>
            <a:r>
              <a:rPr lang="en-US" sz="2800" dirty="0">
                <a:solidFill>
                  <a:srgbClr val="000000"/>
                </a:solidFill>
                <a:latin typeface="Times New Roman" charset="0"/>
              </a:rPr>
              <a:t>•  </a:t>
            </a:r>
            <a:r>
              <a:rPr lang="ru-RU" sz="2800" dirty="0">
                <a:solidFill>
                  <a:srgbClr val="000000"/>
                </a:solidFill>
                <a:latin typeface="Times New Roman" charset="0"/>
              </a:rPr>
              <a:t>По состоянию определённого флага</a:t>
            </a:r>
          </a:p>
        </p:txBody>
      </p:sp>
      <p:sp>
        <p:nvSpPr>
          <p:cNvPr id="4111" name="TextBox 14"/>
          <p:cNvSpPr txBox="1">
            <a:spLocks noChangeArrowheads="1"/>
          </p:cNvSpPr>
          <p:nvPr/>
        </p:nvSpPr>
        <p:spPr bwMode="auto">
          <a:xfrm>
            <a:off x="827584" y="4941168"/>
            <a:ext cx="2949575" cy="346075"/>
          </a:xfrm>
          <a:prstGeom prst="rect">
            <a:avLst/>
          </a:prstGeom>
          <a:noFill/>
          <a:ln w="9525">
            <a:noFill/>
            <a:miter lim="800000"/>
            <a:headEnd/>
            <a:tailEnd/>
          </a:ln>
        </p:spPr>
        <p:txBody>
          <a:bodyPr wrap="none" lIns="0" tIns="0" rIns="0" bIns="0">
            <a:spAutoFit/>
          </a:bodyPr>
          <a:lstStyle/>
          <a:p>
            <a:pPr>
              <a:lnSpc>
                <a:spcPts val="2713"/>
              </a:lnSpc>
            </a:pPr>
            <a:r>
              <a:rPr lang="en-US" sz="2400" dirty="0">
                <a:solidFill>
                  <a:srgbClr val="000000"/>
                </a:solidFill>
                <a:latin typeface="Courier New" pitchFamily="49" charset="0"/>
                <a:cs typeface="Courier New" pitchFamily="49" charset="0"/>
              </a:rPr>
              <a:t>JZ, JNZ,…,JP,JNP</a:t>
            </a:r>
            <a:endParaRPr lang="ru-RU" sz="2400" dirty="0">
              <a:solidFill>
                <a:srgbClr val="000000"/>
              </a:solidFill>
              <a:latin typeface="Courier New" pitchFamily="49" charset="0"/>
              <a:cs typeface="Courier New" pitchFamily="49" charset="0"/>
            </a:endParaRPr>
          </a:p>
        </p:txBody>
      </p:sp>
      <p:sp>
        <p:nvSpPr>
          <p:cNvPr id="4112" name="TextBox 15"/>
          <p:cNvSpPr txBox="1">
            <a:spLocks noChangeArrowheads="1"/>
          </p:cNvSpPr>
          <p:nvPr/>
        </p:nvSpPr>
        <p:spPr bwMode="auto">
          <a:xfrm>
            <a:off x="547688" y="5416550"/>
            <a:ext cx="3884612" cy="398463"/>
          </a:xfrm>
          <a:prstGeom prst="rect">
            <a:avLst/>
          </a:prstGeom>
          <a:noFill/>
          <a:ln w="9525">
            <a:noFill/>
            <a:miter lim="800000"/>
            <a:headEnd/>
            <a:tailEnd/>
          </a:ln>
        </p:spPr>
        <p:txBody>
          <a:bodyPr wrap="none" lIns="0" tIns="0" rIns="0" bIns="0">
            <a:spAutoFit/>
          </a:bodyPr>
          <a:lstStyle/>
          <a:p>
            <a:pPr>
              <a:lnSpc>
                <a:spcPts val="3125"/>
              </a:lnSpc>
            </a:pPr>
            <a:r>
              <a:rPr lang="ru-RU" sz="2800" dirty="0">
                <a:solidFill>
                  <a:srgbClr val="000000"/>
                </a:solidFill>
                <a:latin typeface="Times New Roman" charset="0"/>
              </a:rPr>
              <a:t>•  По состоянию счётчика</a:t>
            </a:r>
          </a:p>
        </p:txBody>
      </p:sp>
      <p:sp>
        <p:nvSpPr>
          <p:cNvPr id="4113" name="TextBox 16"/>
          <p:cNvSpPr txBox="1">
            <a:spLocks noChangeArrowheads="1"/>
          </p:cNvSpPr>
          <p:nvPr/>
        </p:nvSpPr>
        <p:spPr bwMode="auto">
          <a:xfrm>
            <a:off x="547688" y="5857875"/>
            <a:ext cx="7842250" cy="371475"/>
          </a:xfrm>
          <a:prstGeom prst="rect">
            <a:avLst/>
          </a:prstGeom>
          <a:noFill/>
          <a:ln w="9525">
            <a:noFill/>
            <a:miter lim="800000"/>
            <a:headEnd/>
            <a:tailEnd/>
          </a:ln>
        </p:spPr>
        <p:txBody>
          <a:bodyPr wrap="none" lIns="0" tIns="0" rIns="0" bIns="0">
            <a:spAutoFit/>
          </a:bodyPr>
          <a:lstStyle/>
          <a:p>
            <a:pPr>
              <a:lnSpc>
                <a:spcPts val="2863"/>
              </a:lnSpc>
            </a:pPr>
            <a:r>
              <a:rPr lang="ru-RU" sz="2400">
                <a:solidFill>
                  <a:srgbClr val="000000"/>
                </a:solidFill>
                <a:latin typeface="Courier New" pitchFamily="49" charset="0"/>
                <a:cs typeface="Courier New" pitchFamily="49" charset="0"/>
              </a:rPr>
              <a:t>JCXZ</a:t>
            </a:r>
            <a:r>
              <a:rPr lang="ru-RU" sz="2400">
                <a:solidFill>
                  <a:srgbClr val="000000"/>
                </a:solidFill>
                <a:latin typeface="Times New Roman" charset="0"/>
              </a:rPr>
              <a:t> </a:t>
            </a:r>
            <a:r>
              <a:rPr lang="ru-RU" sz="2400">
                <a:solidFill>
                  <a:srgbClr val="000000"/>
                </a:solidFill>
                <a:latin typeface="Courier New" pitchFamily="49" charset="0"/>
                <a:cs typeface="Courier New" pitchFamily="49" charset="0"/>
              </a:rPr>
              <a:t>JЕCXZ–</a:t>
            </a:r>
            <a:r>
              <a:rPr lang="ru-RU" sz="2400">
                <a:solidFill>
                  <a:srgbClr val="000000"/>
                </a:solidFill>
                <a:latin typeface="Times New Roman" charset="0"/>
                <a:cs typeface="Times New Roman" charset="0"/>
              </a:rPr>
              <a:t>обход</a:t>
            </a:r>
            <a:r>
              <a:rPr lang="ru-RU" sz="2400">
                <a:solidFill>
                  <a:srgbClr val="000000"/>
                </a:solidFill>
                <a:latin typeface="Times New Roman" charset="0"/>
              </a:rPr>
              <a:t> цикла для реализации «предусловия»</a:t>
            </a:r>
          </a:p>
        </p:txBody>
      </p:sp>
      <p:sp>
        <p:nvSpPr>
          <p:cNvPr id="20" name="Номер слайда 19"/>
          <p:cNvSpPr>
            <a:spLocks noGrp="1"/>
          </p:cNvSpPr>
          <p:nvPr>
            <p:ph type="sldNum" sz="quarter" idx="12"/>
          </p:nvPr>
        </p:nvSpPr>
        <p:spPr/>
        <p:txBody>
          <a:bodyPr/>
          <a:lstStyle/>
          <a:p>
            <a:pPr>
              <a:defRPr/>
            </a:pPr>
            <a:fld id="{388DD3ED-C960-4397-AD95-30EB1D35B784}" type="slidenum">
              <a:rPr lang="ru-RU"/>
              <a:pPr>
                <a:defRPr/>
              </a:pPr>
              <a:t>27</a:t>
            </a:fld>
            <a:endParaRPr lang="ru-RU"/>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2"/>
          <p:cNvSpPr txBox="1">
            <a:spLocks noChangeArrowheads="1"/>
          </p:cNvSpPr>
          <p:nvPr/>
        </p:nvSpPr>
        <p:spPr bwMode="auto">
          <a:xfrm>
            <a:off x="2549525" y="300038"/>
            <a:ext cx="3306763" cy="579437"/>
          </a:xfrm>
          <a:prstGeom prst="rect">
            <a:avLst/>
          </a:prstGeom>
          <a:noFill/>
          <a:ln w="9525">
            <a:noFill/>
            <a:miter lim="800000"/>
            <a:headEnd/>
            <a:tailEnd/>
          </a:ln>
        </p:spPr>
        <p:txBody>
          <a:bodyPr wrap="none" lIns="0" tIns="0" rIns="0" bIns="0">
            <a:spAutoFit/>
          </a:bodyPr>
          <a:lstStyle/>
          <a:p>
            <a:pPr>
              <a:lnSpc>
                <a:spcPts val="4875"/>
              </a:lnSpc>
            </a:pPr>
            <a:r>
              <a:rPr lang="ru-RU" sz="3600">
                <a:solidFill>
                  <a:srgbClr val="000000"/>
                </a:solidFill>
                <a:latin typeface="Times New Roman" charset="0"/>
              </a:rPr>
              <a:t>Команды циклов</a:t>
            </a:r>
          </a:p>
        </p:txBody>
      </p:sp>
      <p:sp>
        <p:nvSpPr>
          <p:cNvPr id="5124" name="TextBox 3"/>
          <p:cNvSpPr txBox="1">
            <a:spLocks noChangeArrowheads="1"/>
          </p:cNvSpPr>
          <p:nvPr/>
        </p:nvSpPr>
        <p:spPr bwMode="auto">
          <a:xfrm>
            <a:off x="558800" y="1168400"/>
            <a:ext cx="2401298" cy="433837"/>
          </a:xfrm>
          <a:prstGeom prst="rect">
            <a:avLst/>
          </a:prstGeom>
          <a:noFill/>
          <a:ln w="9525">
            <a:noFill/>
            <a:miter lim="800000"/>
            <a:headEnd/>
            <a:tailEnd/>
          </a:ln>
        </p:spPr>
        <p:txBody>
          <a:bodyPr wrap="none" lIns="0" tIns="0" rIns="0" bIns="0">
            <a:spAutoFit/>
          </a:bodyPr>
          <a:lstStyle/>
          <a:p>
            <a:pPr>
              <a:lnSpc>
                <a:spcPts val="3375"/>
              </a:lnSpc>
            </a:pPr>
            <a:r>
              <a:rPr lang="en-US" sz="2800" dirty="0">
                <a:solidFill>
                  <a:srgbClr val="000000"/>
                </a:solidFill>
                <a:latin typeface="Times New Roman" charset="0"/>
              </a:rPr>
              <a:t>• </a:t>
            </a:r>
            <a:r>
              <a:rPr lang="en-US" sz="2800" dirty="0">
                <a:solidFill>
                  <a:srgbClr val="000000"/>
                </a:solidFill>
                <a:latin typeface="Courier New" pitchFamily="49" charset="0"/>
                <a:cs typeface="Courier New" pitchFamily="49" charset="0"/>
              </a:rPr>
              <a:t>LOOP*</a:t>
            </a:r>
            <a:r>
              <a:rPr lang="en-US" sz="2800" dirty="0">
                <a:solidFill>
                  <a:srgbClr val="000000"/>
                </a:solidFill>
                <a:latin typeface="Times New Roman" charset="0"/>
              </a:rPr>
              <a:t> &lt;</a:t>
            </a:r>
            <a:r>
              <a:rPr lang="en-US" sz="2800" dirty="0">
                <a:solidFill>
                  <a:srgbClr val="000000"/>
                </a:solidFill>
                <a:latin typeface="Courier New" pitchFamily="49" charset="0"/>
                <a:cs typeface="Courier New" pitchFamily="49" charset="0"/>
              </a:rPr>
              <a:t>op</a:t>
            </a:r>
            <a:r>
              <a:rPr lang="en-US" sz="2800" dirty="0">
                <a:solidFill>
                  <a:srgbClr val="000000"/>
                </a:solidFill>
                <a:latin typeface="Times New Roman" charset="0"/>
              </a:rPr>
              <a:t>&gt;; </a:t>
            </a:r>
            <a:endParaRPr lang="ru-RU" sz="2800" dirty="0">
              <a:solidFill>
                <a:srgbClr val="000000"/>
              </a:solidFill>
              <a:latin typeface="Times New Roman" charset="0"/>
            </a:endParaRPr>
          </a:p>
        </p:txBody>
      </p:sp>
      <p:sp>
        <p:nvSpPr>
          <p:cNvPr id="5125" name="TextBox 4"/>
          <p:cNvSpPr txBox="1">
            <a:spLocks noChangeArrowheads="1"/>
          </p:cNvSpPr>
          <p:nvPr/>
        </p:nvSpPr>
        <p:spPr bwMode="auto">
          <a:xfrm>
            <a:off x="558800" y="1649413"/>
            <a:ext cx="7019925" cy="427037"/>
          </a:xfrm>
          <a:prstGeom prst="rect">
            <a:avLst/>
          </a:prstGeom>
          <a:noFill/>
          <a:ln w="9525">
            <a:noFill/>
            <a:miter lim="800000"/>
            <a:headEnd/>
            <a:tailEnd/>
          </a:ln>
        </p:spPr>
        <p:txBody>
          <a:bodyPr wrap="none" lIns="0" tIns="0" rIns="0" bIns="0">
            <a:spAutoFit/>
          </a:bodyPr>
          <a:lstStyle/>
          <a:p>
            <a:pPr>
              <a:lnSpc>
                <a:spcPts val="3363"/>
              </a:lnSpc>
            </a:pPr>
            <a:r>
              <a:rPr lang="en-US" sz="2800" dirty="0">
                <a:solidFill>
                  <a:srgbClr val="000000"/>
                </a:solidFill>
                <a:latin typeface="Courier New" pitchFamily="49" charset="0"/>
                <a:cs typeface="Courier New" pitchFamily="49" charset="0"/>
              </a:rPr>
              <a:t>• LOOP: </a:t>
            </a:r>
            <a:r>
              <a:rPr lang="en-US" sz="2800" b="1" dirty="0">
                <a:solidFill>
                  <a:srgbClr val="000000"/>
                </a:solidFill>
                <a:latin typeface="Courier New" pitchFamily="49" charset="0"/>
                <a:cs typeface="Courier New" pitchFamily="49" charset="0"/>
              </a:rPr>
              <a:t>if (!--ECX) </a:t>
            </a:r>
            <a:r>
              <a:rPr lang="en-US" sz="2800" b="1" dirty="0" err="1">
                <a:solidFill>
                  <a:srgbClr val="000000"/>
                </a:solidFill>
                <a:latin typeface="Courier New" pitchFamily="49" charset="0"/>
                <a:cs typeface="Courier New" pitchFamily="49" charset="0"/>
              </a:rPr>
              <a:t>goto</a:t>
            </a:r>
            <a:r>
              <a:rPr lang="en-US" sz="2800" b="1" dirty="0">
                <a:solidFill>
                  <a:srgbClr val="000000"/>
                </a:solidFill>
                <a:latin typeface="Courier New" pitchFamily="49" charset="0"/>
                <a:cs typeface="Courier New" pitchFamily="49" charset="0"/>
              </a:rPr>
              <a:t> &lt;</a:t>
            </a:r>
            <a:r>
              <a:rPr lang="ru-RU" sz="2800" b="1" dirty="0">
                <a:solidFill>
                  <a:srgbClr val="000000"/>
                </a:solidFill>
                <a:latin typeface="Courier New" pitchFamily="49" charset="0"/>
                <a:cs typeface="Courier New" pitchFamily="49" charset="0"/>
              </a:rPr>
              <a:t>метка&gt;.</a:t>
            </a:r>
          </a:p>
        </p:txBody>
      </p:sp>
      <p:sp>
        <p:nvSpPr>
          <p:cNvPr id="5126" name="TextBox 5"/>
          <p:cNvSpPr txBox="1">
            <a:spLocks noChangeArrowheads="1"/>
          </p:cNvSpPr>
          <p:nvPr/>
        </p:nvSpPr>
        <p:spPr bwMode="auto">
          <a:xfrm>
            <a:off x="1016000" y="2139950"/>
            <a:ext cx="4318000" cy="422275"/>
          </a:xfrm>
          <a:prstGeom prst="rect">
            <a:avLst/>
          </a:prstGeom>
          <a:noFill/>
          <a:ln w="9525">
            <a:noFill/>
            <a:miter lim="800000"/>
            <a:headEnd/>
            <a:tailEnd/>
          </a:ln>
        </p:spPr>
        <p:txBody>
          <a:bodyPr wrap="none" lIns="0" tIns="0" rIns="0" bIns="0">
            <a:spAutoFit/>
          </a:bodyPr>
          <a:lstStyle/>
          <a:p>
            <a:pPr>
              <a:lnSpc>
                <a:spcPts val="3338"/>
              </a:lnSpc>
            </a:pPr>
            <a:r>
              <a:rPr lang="ru-RU" sz="2800">
                <a:solidFill>
                  <a:srgbClr val="000000"/>
                </a:solidFill>
                <a:latin typeface="Times New Roman" charset="0"/>
              </a:rPr>
              <a:t>– счётчик только в </a:t>
            </a:r>
            <a:r>
              <a:rPr lang="en-US" sz="2800">
                <a:solidFill>
                  <a:srgbClr val="000000"/>
                </a:solidFill>
                <a:latin typeface="Courier New" pitchFamily="49" charset="0"/>
                <a:cs typeface="Courier New" pitchFamily="49" charset="0"/>
              </a:rPr>
              <a:t>CX/ECX</a:t>
            </a:r>
            <a:r>
              <a:rPr lang="en-US" sz="2800">
                <a:solidFill>
                  <a:srgbClr val="000000"/>
                </a:solidFill>
                <a:latin typeface="Times New Roman" charset="0"/>
              </a:rPr>
              <a:t>,</a:t>
            </a:r>
            <a:endParaRPr lang="ru-RU" sz="2800">
              <a:solidFill>
                <a:srgbClr val="000000"/>
              </a:solidFill>
              <a:latin typeface="Times New Roman" charset="0"/>
            </a:endParaRPr>
          </a:p>
        </p:txBody>
      </p:sp>
      <p:sp>
        <p:nvSpPr>
          <p:cNvPr id="5127" name="TextBox 6"/>
          <p:cNvSpPr txBox="1">
            <a:spLocks noChangeArrowheads="1"/>
          </p:cNvSpPr>
          <p:nvPr/>
        </p:nvSpPr>
        <p:spPr bwMode="auto">
          <a:xfrm>
            <a:off x="558800" y="2603500"/>
            <a:ext cx="6502400" cy="1398588"/>
          </a:xfrm>
          <a:prstGeom prst="rect">
            <a:avLst/>
          </a:prstGeom>
          <a:noFill/>
          <a:ln w="9525">
            <a:noFill/>
            <a:miter lim="800000"/>
            <a:headEnd/>
            <a:tailEnd/>
          </a:ln>
        </p:spPr>
        <p:txBody>
          <a:bodyPr wrap="none" lIns="0" tIns="0" rIns="0" bIns="0">
            <a:spAutoFit/>
          </a:bodyPr>
          <a:lstStyle/>
          <a:p>
            <a:pPr>
              <a:lnSpc>
                <a:spcPts val="3125"/>
              </a:lnSpc>
              <a:tabLst>
                <a:tab pos="457200" algn="l"/>
              </a:tabLst>
            </a:pPr>
            <a:r>
              <a:rPr lang="ru-RU" dirty="0">
                <a:latin typeface="Times New Roman" charset="0"/>
              </a:rPr>
              <a:t>	</a:t>
            </a:r>
            <a:r>
              <a:rPr lang="ru-RU" sz="2800" dirty="0">
                <a:solidFill>
                  <a:srgbClr val="000000"/>
                </a:solidFill>
                <a:latin typeface="Times New Roman" charset="0"/>
              </a:rPr>
              <a:t>– традиционно: цикл с постусловием!</a:t>
            </a:r>
          </a:p>
          <a:p>
            <a:pPr>
              <a:lnSpc>
                <a:spcPts val="3725"/>
              </a:lnSpc>
              <a:tabLst>
                <a:tab pos="457200" algn="l"/>
              </a:tabLst>
            </a:pPr>
            <a:r>
              <a:rPr lang="ru-RU" sz="2800" dirty="0">
                <a:solidFill>
                  <a:srgbClr val="000000"/>
                </a:solidFill>
                <a:latin typeface="Times New Roman" charset="0"/>
              </a:rPr>
              <a:t>	– “вошёл с </a:t>
            </a:r>
            <a:r>
              <a:rPr lang="ru-RU" sz="2800" dirty="0">
                <a:solidFill>
                  <a:srgbClr val="000000"/>
                </a:solidFill>
                <a:latin typeface="Courier New" pitchFamily="49" charset="0"/>
                <a:cs typeface="Courier New" pitchFamily="49" charset="0"/>
              </a:rPr>
              <a:t>СХ/ECX=0</a:t>
            </a:r>
            <a:r>
              <a:rPr lang="ru-RU" sz="2800" dirty="0">
                <a:solidFill>
                  <a:srgbClr val="000000"/>
                </a:solidFill>
                <a:latin typeface="Times New Roman" charset="0"/>
              </a:rPr>
              <a:t>”: ещё 2</a:t>
            </a:r>
            <a:r>
              <a:rPr lang="ru-RU" sz="2000" baseline="100000" dirty="0">
                <a:solidFill>
                  <a:srgbClr val="000000"/>
                </a:solidFill>
                <a:latin typeface="Times New Roman" charset="0"/>
              </a:rPr>
              <a:t>16</a:t>
            </a:r>
            <a:r>
              <a:rPr lang="ru-RU" sz="2800" dirty="0">
                <a:solidFill>
                  <a:srgbClr val="000000"/>
                </a:solidFill>
                <a:latin typeface="Times New Roman" charset="0"/>
              </a:rPr>
              <a:t>/2</a:t>
            </a:r>
            <a:r>
              <a:rPr lang="ru-RU" sz="2000" baseline="100000" dirty="0">
                <a:solidFill>
                  <a:srgbClr val="000000"/>
                </a:solidFill>
                <a:latin typeface="Times New Roman" charset="0"/>
              </a:rPr>
              <a:t>32</a:t>
            </a:r>
            <a:r>
              <a:rPr lang="ru-RU" sz="2800" dirty="0">
                <a:solidFill>
                  <a:srgbClr val="000000"/>
                </a:solidFill>
                <a:latin typeface="Times New Roman" charset="0"/>
              </a:rPr>
              <a:t>раз.</a:t>
            </a:r>
          </a:p>
          <a:p>
            <a:pPr>
              <a:lnSpc>
                <a:spcPts val="4063"/>
              </a:lnSpc>
              <a:tabLst>
                <a:tab pos="457200" algn="l"/>
              </a:tabLst>
            </a:pPr>
            <a:endParaRPr lang="ru-RU" sz="3200" dirty="0">
              <a:solidFill>
                <a:srgbClr val="000000"/>
              </a:solidFill>
              <a:latin typeface="Times New Roman" charset="0"/>
            </a:endParaRPr>
          </a:p>
        </p:txBody>
      </p:sp>
      <p:sp>
        <p:nvSpPr>
          <p:cNvPr id="5131" name="TextBox 10"/>
          <p:cNvSpPr txBox="1">
            <a:spLocks noChangeArrowheads="1"/>
          </p:cNvSpPr>
          <p:nvPr/>
        </p:nvSpPr>
        <p:spPr bwMode="auto">
          <a:xfrm>
            <a:off x="395536" y="3645024"/>
            <a:ext cx="7616825" cy="423863"/>
          </a:xfrm>
          <a:prstGeom prst="rect">
            <a:avLst/>
          </a:prstGeom>
          <a:noFill/>
          <a:ln w="9525">
            <a:noFill/>
            <a:miter lim="800000"/>
            <a:headEnd/>
            <a:tailEnd/>
          </a:ln>
        </p:spPr>
        <p:txBody>
          <a:bodyPr wrap="none" lIns="0" tIns="0" rIns="0" bIns="0">
            <a:spAutoFit/>
          </a:bodyPr>
          <a:lstStyle/>
          <a:p>
            <a:pPr>
              <a:lnSpc>
                <a:spcPts val="3338"/>
              </a:lnSpc>
            </a:pPr>
            <a:r>
              <a:rPr lang="ru-RU" sz="2800" dirty="0">
                <a:solidFill>
                  <a:srgbClr val="000000"/>
                </a:solidFill>
                <a:latin typeface="Times New Roman" charset="0"/>
              </a:rPr>
              <a:t>•  </a:t>
            </a:r>
            <a:r>
              <a:rPr lang="ru-RU" sz="2800" b="1" dirty="0">
                <a:solidFill>
                  <a:srgbClr val="000000"/>
                </a:solidFill>
                <a:latin typeface="Times New Roman" charset="0"/>
              </a:rPr>
              <a:t>Важно: </a:t>
            </a:r>
            <a:r>
              <a:rPr lang="ru-RU" sz="2800" dirty="0">
                <a:solidFill>
                  <a:srgbClr val="000000"/>
                </a:solidFill>
                <a:latin typeface="Times New Roman" charset="0"/>
              </a:rPr>
              <a:t>расстояние до &lt;</a:t>
            </a:r>
            <a:r>
              <a:rPr lang="ru-RU" sz="2800" dirty="0" err="1">
                <a:solidFill>
                  <a:srgbClr val="000000"/>
                </a:solidFill>
                <a:latin typeface="Courier New" pitchFamily="49" charset="0"/>
                <a:cs typeface="Courier New" pitchFamily="49" charset="0"/>
              </a:rPr>
              <a:t>op</a:t>
            </a:r>
            <a:r>
              <a:rPr lang="ru-RU" sz="2800" dirty="0">
                <a:solidFill>
                  <a:srgbClr val="000000"/>
                </a:solidFill>
                <a:latin typeface="Times New Roman" charset="0"/>
              </a:rPr>
              <a:t>&gt; от -128 до 128 байт</a:t>
            </a:r>
          </a:p>
        </p:txBody>
      </p:sp>
      <p:sp>
        <p:nvSpPr>
          <p:cNvPr id="14" name="Номер слайда 13"/>
          <p:cNvSpPr>
            <a:spLocks noGrp="1"/>
          </p:cNvSpPr>
          <p:nvPr>
            <p:ph type="sldNum" sz="quarter" idx="12"/>
          </p:nvPr>
        </p:nvSpPr>
        <p:spPr/>
        <p:txBody>
          <a:bodyPr/>
          <a:lstStyle/>
          <a:p>
            <a:pPr>
              <a:defRPr/>
            </a:pPr>
            <a:fld id="{D2540FB4-9FE7-402D-9283-7198DB8CB7E0}" type="slidenum">
              <a:rPr lang="ru-RU"/>
              <a:pPr>
                <a:defRPr/>
              </a:pPr>
              <a:t>28</a:t>
            </a:fld>
            <a:endParaRPr lang="ru-RU"/>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568952" cy="7109639"/>
          </a:xfrm>
          <a:prstGeom prst="rect">
            <a:avLst/>
          </a:prstGeom>
          <a:noFill/>
        </p:spPr>
        <p:txBody>
          <a:bodyPr wrap="square" rtlCol="0">
            <a:spAutoFit/>
          </a:bodyPr>
          <a:lstStyle/>
          <a:p>
            <a:r>
              <a:rPr lang="en-US" sz="2400" dirty="0" smtClean="0"/>
              <a:t>//</a:t>
            </a:r>
            <a:r>
              <a:rPr lang="ru-RU" sz="2400" dirty="0" smtClean="0"/>
              <a:t>заполнение массива числами 1,2,…,9</a:t>
            </a:r>
            <a:endParaRPr lang="en-US" sz="2400" dirty="0" smtClean="0"/>
          </a:p>
          <a:p>
            <a:r>
              <a:rPr lang="en-US" sz="2400" dirty="0" smtClean="0"/>
              <a:t>short</a:t>
            </a:r>
            <a:r>
              <a:rPr lang="en-US" sz="2400" b="1" dirty="0" smtClean="0"/>
              <a:t> </a:t>
            </a:r>
            <a:r>
              <a:rPr lang="en-US" sz="2400" b="1" dirty="0" err="1" smtClean="0"/>
              <a:t>mas</a:t>
            </a:r>
            <a:r>
              <a:rPr lang="en-US" sz="2400" b="1" dirty="0" smtClean="0"/>
              <a:t>[3*3];</a:t>
            </a:r>
            <a:endParaRPr lang="ru-RU" sz="2400" dirty="0" smtClean="0"/>
          </a:p>
          <a:p>
            <a:r>
              <a:rPr lang="en-US" sz="2400" dirty="0" err="1" smtClean="0"/>
              <a:t>int</a:t>
            </a:r>
            <a:r>
              <a:rPr lang="en-US" sz="2400" b="1" dirty="0" smtClean="0"/>
              <a:t> </a:t>
            </a:r>
            <a:r>
              <a:rPr lang="en-US" sz="2400" b="1" dirty="0" err="1" smtClean="0"/>
              <a:t>i</a:t>
            </a:r>
            <a:r>
              <a:rPr lang="en-US" sz="2400" b="1" dirty="0" smtClean="0"/>
              <a:t>;</a:t>
            </a:r>
            <a:endParaRPr lang="ru-RU" sz="2400" dirty="0" smtClean="0"/>
          </a:p>
          <a:p>
            <a:r>
              <a:rPr lang="en-US" sz="2400" b="1" dirty="0" smtClean="0"/>
              <a:t>	</a:t>
            </a:r>
            <a:r>
              <a:rPr lang="en-US" sz="2400" dirty="0" smtClean="0"/>
              <a:t>_</a:t>
            </a:r>
            <a:r>
              <a:rPr lang="en-US" sz="2400" dirty="0" err="1" smtClean="0"/>
              <a:t>asm</a:t>
            </a:r>
            <a:r>
              <a:rPr lang="en-US" sz="2400" dirty="0" smtClean="0"/>
              <a:t>{</a:t>
            </a:r>
            <a:endParaRPr lang="ru-RU" sz="2400" dirty="0" smtClean="0"/>
          </a:p>
          <a:p>
            <a:r>
              <a:rPr lang="en-US" sz="2400" b="1" dirty="0" smtClean="0"/>
              <a:t>	</a:t>
            </a:r>
            <a:r>
              <a:rPr lang="en-US" sz="2400" b="1" dirty="0" err="1" smtClean="0"/>
              <a:t>mov</a:t>
            </a:r>
            <a:r>
              <a:rPr lang="en-US" sz="2400" b="1" dirty="0" smtClean="0"/>
              <a:t> </a:t>
            </a:r>
            <a:r>
              <a:rPr lang="ru-RU" sz="2400" b="1" dirty="0" smtClean="0"/>
              <a:t>        </a:t>
            </a:r>
            <a:r>
              <a:rPr lang="en-US" sz="2400" b="1" dirty="0" err="1" smtClean="0"/>
              <a:t>cx</a:t>
            </a:r>
            <a:r>
              <a:rPr lang="en-US" sz="2400" b="1" dirty="0" smtClean="0"/>
              <a:t>,</a:t>
            </a:r>
            <a:r>
              <a:rPr lang="ru-RU" sz="2400" b="1" dirty="0" smtClean="0"/>
              <a:t>   </a:t>
            </a:r>
            <a:r>
              <a:rPr lang="en-US" sz="2400" b="1" dirty="0" smtClean="0"/>
              <a:t>9</a:t>
            </a:r>
            <a:endParaRPr lang="ru-RU" sz="2400" dirty="0" smtClean="0"/>
          </a:p>
          <a:p>
            <a:r>
              <a:rPr lang="en-US" sz="2400" b="1" dirty="0" smtClean="0"/>
              <a:t>	lea	</a:t>
            </a:r>
            <a:r>
              <a:rPr lang="ru-RU" sz="2400" b="1" dirty="0" smtClean="0"/>
              <a:t>    </a:t>
            </a:r>
            <a:r>
              <a:rPr lang="en-US" sz="2400" b="1" dirty="0" err="1" smtClean="0"/>
              <a:t>ebx</a:t>
            </a:r>
            <a:r>
              <a:rPr lang="en-US" sz="2400" b="1" dirty="0" smtClean="0"/>
              <a:t>, </a:t>
            </a:r>
            <a:r>
              <a:rPr lang="en-US" sz="2400" b="1" dirty="0" err="1" smtClean="0"/>
              <a:t>mas</a:t>
            </a:r>
            <a:endParaRPr lang="ru-RU" sz="2400" dirty="0" smtClean="0"/>
          </a:p>
          <a:p>
            <a:r>
              <a:rPr lang="en-US" sz="2400" b="1" dirty="0" smtClean="0"/>
              <a:t>	</a:t>
            </a:r>
            <a:r>
              <a:rPr lang="en-US" sz="2400" b="1" dirty="0" err="1" smtClean="0"/>
              <a:t>mov</a:t>
            </a:r>
            <a:r>
              <a:rPr lang="en-US" sz="2400" b="1" dirty="0" smtClean="0"/>
              <a:t> </a:t>
            </a:r>
            <a:r>
              <a:rPr lang="ru-RU" sz="2400" b="1" dirty="0" smtClean="0"/>
              <a:t>        </a:t>
            </a:r>
            <a:r>
              <a:rPr lang="en-US" sz="2400" b="1" dirty="0" smtClean="0"/>
              <a:t>ax,1</a:t>
            </a:r>
            <a:endParaRPr lang="ru-RU" sz="2400" dirty="0" smtClean="0"/>
          </a:p>
          <a:p>
            <a:r>
              <a:rPr lang="en-US" sz="2400" dirty="0" smtClean="0"/>
              <a:t>n</a:t>
            </a:r>
            <a:r>
              <a:rPr lang="ru-RU" sz="2400" dirty="0" smtClean="0"/>
              <a:t>:	</a:t>
            </a:r>
            <a:r>
              <a:rPr lang="en-US" sz="2400" dirty="0" err="1" smtClean="0"/>
              <a:t>mov</a:t>
            </a:r>
            <a:r>
              <a:rPr lang="ru-RU" sz="2400" dirty="0" smtClean="0"/>
              <a:t>         [</a:t>
            </a:r>
            <a:r>
              <a:rPr lang="en-US" sz="2400" dirty="0" err="1" smtClean="0"/>
              <a:t>ebx</a:t>
            </a:r>
            <a:r>
              <a:rPr lang="ru-RU" sz="2400" dirty="0" smtClean="0"/>
              <a:t>],</a:t>
            </a:r>
            <a:r>
              <a:rPr lang="en-US" sz="2400" dirty="0" smtClean="0"/>
              <a:t>ax</a:t>
            </a:r>
            <a:r>
              <a:rPr lang="ru-RU" sz="2400" dirty="0" smtClean="0"/>
              <a:t>  //косвенная регистровая адресация</a:t>
            </a:r>
          </a:p>
          <a:p>
            <a:r>
              <a:rPr lang="ru-RU" sz="2400" b="1" dirty="0" smtClean="0"/>
              <a:t>	</a:t>
            </a:r>
            <a:r>
              <a:rPr lang="en-US" sz="2400" b="1" dirty="0" smtClean="0"/>
              <a:t>add</a:t>
            </a:r>
            <a:r>
              <a:rPr lang="ru-RU" sz="2400" b="1" dirty="0" smtClean="0"/>
              <a:t>	    </a:t>
            </a:r>
            <a:r>
              <a:rPr lang="en-US" sz="2400" b="1" dirty="0" smtClean="0"/>
              <a:t>ax</a:t>
            </a:r>
            <a:r>
              <a:rPr lang="ru-RU" sz="2400" b="1" dirty="0" smtClean="0"/>
              <a:t>,1</a:t>
            </a:r>
            <a:endParaRPr lang="ru-RU" sz="2400" dirty="0" smtClean="0"/>
          </a:p>
          <a:p>
            <a:r>
              <a:rPr lang="ru-RU" sz="2400" b="1" dirty="0" smtClean="0"/>
              <a:t>	</a:t>
            </a:r>
            <a:r>
              <a:rPr lang="en-US" sz="2400" b="1" dirty="0" smtClean="0"/>
              <a:t>add</a:t>
            </a:r>
            <a:r>
              <a:rPr lang="ru-RU" sz="2400" b="1" dirty="0" smtClean="0"/>
              <a:t>	    </a:t>
            </a:r>
            <a:r>
              <a:rPr lang="en-US" sz="2400" b="1" dirty="0" err="1" smtClean="0"/>
              <a:t>ebx</a:t>
            </a:r>
            <a:r>
              <a:rPr lang="ru-RU" sz="2400" b="1" dirty="0" smtClean="0"/>
              <a:t>,2     // 2-2 байта тип </a:t>
            </a:r>
            <a:r>
              <a:rPr lang="en-US" sz="2400" b="1" dirty="0" smtClean="0"/>
              <a:t>short</a:t>
            </a:r>
            <a:r>
              <a:rPr lang="ru-RU" sz="2400" b="1" dirty="0" smtClean="0"/>
              <a:t> (для </a:t>
            </a:r>
            <a:r>
              <a:rPr lang="en-US" sz="2400" b="1" dirty="0" err="1" smtClean="0"/>
              <a:t>int</a:t>
            </a:r>
            <a:r>
              <a:rPr lang="ru-RU" sz="2400" b="1" dirty="0" smtClean="0"/>
              <a:t> 4 байта) и </a:t>
            </a:r>
            <a:r>
              <a:rPr lang="en-US" sz="2400" b="1" dirty="0" smtClean="0"/>
              <a:t>				// </a:t>
            </a:r>
            <a:r>
              <a:rPr lang="en-US" sz="2400" b="1" dirty="0" err="1" smtClean="0"/>
              <a:t>eax</a:t>
            </a:r>
            <a:r>
              <a:rPr lang="en-US" sz="2400" b="1" dirty="0" smtClean="0"/>
              <a:t> </a:t>
            </a:r>
            <a:r>
              <a:rPr lang="ru-RU" sz="2400" b="1" dirty="0" smtClean="0"/>
              <a:t>вместо </a:t>
            </a:r>
            <a:r>
              <a:rPr lang="en-US" sz="2400" b="1" dirty="0" smtClean="0"/>
              <a:t>ax</a:t>
            </a:r>
            <a:endParaRPr lang="ru-RU" sz="2400" dirty="0" smtClean="0"/>
          </a:p>
          <a:p>
            <a:r>
              <a:rPr lang="ru-RU" sz="2400" b="1" dirty="0" smtClean="0"/>
              <a:t>	</a:t>
            </a:r>
            <a:r>
              <a:rPr lang="en-US" sz="2400" b="1" dirty="0" smtClean="0"/>
              <a:t>loop n</a:t>
            </a:r>
            <a:endParaRPr lang="ru-RU" sz="2400" dirty="0" smtClean="0"/>
          </a:p>
          <a:p>
            <a:r>
              <a:rPr lang="en-US" sz="2400" dirty="0" smtClean="0"/>
              <a:t> </a:t>
            </a:r>
            <a:endParaRPr lang="ru-RU" sz="2400" dirty="0" smtClean="0"/>
          </a:p>
          <a:p>
            <a:r>
              <a:rPr lang="en-US" sz="2400" b="1" dirty="0" smtClean="0"/>
              <a:t>	}</a:t>
            </a:r>
            <a:endParaRPr lang="ru-RU" sz="2400" dirty="0" smtClean="0"/>
          </a:p>
          <a:p>
            <a:r>
              <a:rPr lang="en-US" sz="2400" b="1" dirty="0" smtClean="0"/>
              <a:t>	</a:t>
            </a:r>
            <a:r>
              <a:rPr lang="en-US" sz="2400" dirty="0" smtClean="0"/>
              <a:t>for</a:t>
            </a:r>
            <a:r>
              <a:rPr lang="en-US" sz="2400" b="1" dirty="0" smtClean="0"/>
              <a:t> (</a:t>
            </a:r>
            <a:r>
              <a:rPr lang="en-US" sz="2400" b="1" dirty="0" err="1" smtClean="0"/>
              <a:t>i</a:t>
            </a:r>
            <a:r>
              <a:rPr lang="en-US" sz="2400" b="1" dirty="0" smtClean="0"/>
              <a:t>=1;i&lt;9;i++) </a:t>
            </a:r>
            <a:r>
              <a:rPr lang="en-US" sz="2400" b="1" dirty="0" err="1" smtClean="0"/>
              <a:t>cout</a:t>
            </a:r>
            <a:r>
              <a:rPr lang="en-US" sz="2400" b="1" dirty="0" smtClean="0"/>
              <a:t> &lt;&lt; </a:t>
            </a:r>
            <a:r>
              <a:rPr lang="en-US" sz="2400" b="1" dirty="0" err="1" smtClean="0"/>
              <a:t>mas</a:t>
            </a:r>
            <a:r>
              <a:rPr lang="en-US" sz="2400" b="1" dirty="0" smtClean="0"/>
              <a:t>[</a:t>
            </a:r>
            <a:r>
              <a:rPr lang="en-US" sz="2400" b="1" dirty="0" err="1" smtClean="0"/>
              <a:t>i</a:t>
            </a:r>
            <a:r>
              <a:rPr lang="en-US" sz="2400" b="1" dirty="0" smtClean="0"/>
              <a:t>] &lt;&lt; </a:t>
            </a:r>
            <a:r>
              <a:rPr lang="en-US" sz="2400" dirty="0" smtClean="0"/>
              <a:t>" ";</a:t>
            </a:r>
            <a:r>
              <a:rPr lang="ru-RU" sz="2400" dirty="0" smtClean="0"/>
              <a:t> // 1 2 3 4 5 6 7 8 9</a:t>
            </a:r>
          </a:p>
          <a:p>
            <a:r>
              <a:rPr lang="en-US" sz="2400" b="1" dirty="0" smtClean="0"/>
              <a:t>	</a:t>
            </a:r>
            <a:r>
              <a:rPr lang="en-US" sz="2400" b="1" dirty="0" err="1" smtClean="0"/>
              <a:t>getch</a:t>
            </a:r>
            <a:r>
              <a:rPr lang="en-US" sz="2400" b="1" dirty="0" smtClean="0"/>
              <a:t>();</a:t>
            </a:r>
            <a:endParaRPr lang="ru-RU" sz="2400" dirty="0" smtClean="0"/>
          </a:p>
          <a:p>
            <a:r>
              <a:rPr lang="en-US" sz="2400" b="1" dirty="0" smtClean="0"/>
              <a:t>	</a:t>
            </a:r>
            <a:r>
              <a:rPr lang="en-US" sz="2400" dirty="0" smtClean="0"/>
              <a:t>return</a:t>
            </a:r>
            <a:r>
              <a:rPr lang="en-US" sz="2400" b="1" dirty="0" smtClean="0"/>
              <a:t> 0;</a:t>
            </a:r>
            <a:endParaRPr lang="ru-RU" sz="2400" dirty="0" smtClean="0"/>
          </a:p>
          <a:p>
            <a:r>
              <a:rPr lang="en-US" sz="2400" dirty="0" smtClean="0"/>
              <a:t>}</a:t>
            </a:r>
            <a:endParaRPr lang="ru-RU" sz="2400" dirty="0" smtClean="0"/>
          </a:p>
          <a:p>
            <a:endParaRPr lang="ru-RU"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842"/>
            <a:ext cx="8568952" cy="7543091"/>
          </a:xfrm>
          <a:prstGeom prst="rect">
            <a:avLst/>
          </a:prstGeom>
          <a:noFill/>
        </p:spPr>
        <p:txBody>
          <a:bodyPr wrap="square" rtlCol="0">
            <a:spAutoFit/>
          </a:bodyPr>
          <a:lstStyle/>
          <a:p>
            <a:pPr algn="ctr"/>
            <a:r>
              <a:rPr lang="ru-RU" sz="2400" dirty="0" smtClean="0"/>
              <a:t>пример программы</a:t>
            </a:r>
          </a:p>
          <a:p>
            <a:r>
              <a:rPr lang="ru-RU" sz="2400" dirty="0" smtClean="0"/>
              <a:t>TITLE Сложение</a:t>
            </a:r>
          </a:p>
          <a:p>
            <a:r>
              <a:rPr lang="en-US" sz="2400" dirty="0" smtClean="0"/>
              <a:t> .386			;</a:t>
            </a:r>
            <a:r>
              <a:rPr lang="ru-RU" sz="2400" dirty="0" smtClean="0"/>
              <a:t>модель процессора</a:t>
            </a:r>
            <a:endParaRPr lang="en-US" sz="2400" dirty="0" smtClean="0"/>
          </a:p>
          <a:p>
            <a:r>
              <a:rPr lang="en-US" sz="2400" dirty="0" smtClean="0"/>
              <a:t> .model flat,</a:t>
            </a:r>
            <a:r>
              <a:rPr lang="ru-RU" sz="2400" dirty="0" smtClean="0"/>
              <a:t> </a:t>
            </a:r>
            <a:r>
              <a:rPr lang="en-US" sz="2400" dirty="0" err="1" smtClean="0"/>
              <a:t>stdcall</a:t>
            </a:r>
            <a:r>
              <a:rPr lang="ru-RU" sz="2400" dirty="0" smtClean="0"/>
              <a:t>	</a:t>
            </a:r>
            <a:r>
              <a:rPr lang="en-US" sz="2400" dirty="0" smtClean="0"/>
              <a:t> ;</a:t>
            </a:r>
            <a:r>
              <a:rPr lang="ru-RU" sz="2400" dirty="0" smtClean="0"/>
              <a:t>модель памяти</a:t>
            </a:r>
            <a:endParaRPr lang="en-US" sz="2400" dirty="0" smtClean="0"/>
          </a:p>
          <a:p>
            <a:r>
              <a:rPr lang="en-US" sz="2400" dirty="0" smtClean="0"/>
              <a:t>.STACK 4096</a:t>
            </a:r>
            <a:r>
              <a:rPr lang="ru-RU" sz="2400" dirty="0" smtClean="0"/>
              <a:t>		</a:t>
            </a:r>
            <a:r>
              <a:rPr lang="en-US" sz="2400" dirty="0" smtClean="0"/>
              <a:t> ;</a:t>
            </a:r>
            <a:r>
              <a:rPr lang="ru-RU" sz="2400" dirty="0" smtClean="0"/>
              <a:t>начало сегмента </a:t>
            </a:r>
            <a:r>
              <a:rPr lang="ru-RU" sz="2400" dirty="0" err="1" smtClean="0"/>
              <a:t>стека,количество</a:t>
            </a:r>
            <a:r>
              <a:rPr lang="ru-RU" sz="2400" dirty="0" smtClean="0"/>
              <a:t> памяти</a:t>
            </a:r>
          </a:p>
          <a:p>
            <a:r>
              <a:rPr lang="en-US" sz="2400" dirty="0" smtClean="0"/>
              <a:t> </a:t>
            </a:r>
            <a:r>
              <a:rPr lang="en-US" sz="2400" dirty="0" err="1" smtClean="0"/>
              <a:t>includelib</a:t>
            </a:r>
            <a:r>
              <a:rPr lang="en-US" sz="2400" dirty="0" smtClean="0"/>
              <a:t> kernel32.lib</a:t>
            </a:r>
            <a:endParaRPr lang="ru-RU" sz="2400" dirty="0" smtClean="0"/>
          </a:p>
          <a:p>
            <a:r>
              <a:rPr lang="en-US" sz="2400" dirty="0" err="1" smtClean="0"/>
              <a:t>ExitProcess</a:t>
            </a:r>
            <a:r>
              <a:rPr lang="en-US" sz="2400" dirty="0" smtClean="0"/>
              <a:t> PROTO :DWORD</a:t>
            </a:r>
          </a:p>
          <a:p>
            <a:r>
              <a:rPr lang="en-US" sz="2400" dirty="0" smtClean="0"/>
              <a:t>.data</a:t>
            </a:r>
            <a:r>
              <a:rPr lang="ru-RU" sz="2400" dirty="0" smtClean="0"/>
              <a:t>			</a:t>
            </a:r>
            <a:r>
              <a:rPr lang="en-US" sz="2400" dirty="0" smtClean="0"/>
              <a:t> ; </a:t>
            </a:r>
            <a:r>
              <a:rPr lang="ru-RU" sz="2400" dirty="0" smtClean="0"/>
              <a:t>начало сегмента данных</a:t>
            </a:r>
            <a:endParaRPr lang="en-US" sz="2400" dirty="0" smtClean="0"/>
          </a:p>
          <a:p>
            <a:r>
              <a:rPr lang="en-US" sz="2400" dirty="0" smtClean="0"/>
              <a:t>a1 </a:t>
            </a:r>
            <a:r>
              <a:rPr lang="ru-RU" sz="2400" dirty="0" smtClean="0"/>
              <a:t> </a:t>
            </a:r>
            <a:r>
              <a:rPr lang="en-US" sz="2400" dirty="0" err="1" smtClean="0"/>
              <a:t>dd</a:t>
            </a:r>
            <a:r>
              <a:rPr lang="en-US" sz="2400" dirty="0" smtClean="0"/>
              <a:t>	1000h</a:t>
            </a:r>
            <a:r>
              <a:rPr lang="ru-RU" sz="2400" dirty="0" smtClean="0"/>
              <a:t>		</a:t>
            </a:r>
            <a:r>
              <a:rPr lang="en-US" sz="2400" dirty="0" smtClean="0"/>
              <a:t>;</a:t>
            </a:r>
            <a:r>
              <a:rPr lang="ru-RU" sz="2400" dirty="0" smtClean="0"/>
              <a:t>директивы описания данных</a:t>
            </a:r>
            <a:endParaRPr lang="en-US" sz="2400" dirty="0" smtClean="0"/>
          </a:p>
          <a:p>
            <a:r>
              <a:rPr lang="en-US" sz="2400" dirty="0" smtClean="0"/>
              <a:t>a2  </a:t>
            </a:r>
            <a:r>
              <a:rPr lang="en-US" sz="2400" dirty="0" err="1" smtClean="0"/>
              <a:t>dd</a:t>
            </a:r>
            <a:r>
              <a:rPr lang="en-US" sz="2400" dirty="0" smtClean="0"/>
              <a:t>  4000h</a:t>
            </a:r>
            <a:endParaRPr lang="ru-RU" sz="2400" dirty="0" smtClean="0"/>
          </a:p>
          <a:p>
            <a:r>
              <a:rPr lang="en-US" sz="2400" dirty="0" err="1" smtClean="0"/>
              <a:t>Rez</a:t>
            </a:r>
            <a:r>
              <a:rPr lang="en-US" sz="2400" dirty="0" smtClean="0"/>
              <a:t> </a:t>
            </a:r>
            <a:r>
              <a:rPr lang="en-US" sz="2400" dirty="0" err="1" smtClean="0"/>
              <a:t>dd</a:t>
            </a:r>
            <a:r>
              <a:rPr lang="en-US" sz="2400" dirty="0" smtClean="0"/>
              <a:t> ?</a:t>
            </a:r>
            <a:endParaRPr lang="ru-RU" sz="2400" dirty="0" smtClean="0"/>
          </a:p>
          <a:p>
            <a:r>
              <a:rPr lang="en-US" sz="2400" dirty="0" smtClean="0"/>
              <a:t> .code</a:t>
            </a:r>
            <a:r>
              <a:rPr lang="ru-RU" sz="2400" dirty="0" smtClean="0"/>
              <a:t>			</a:t>
            </a:r>
            <a:r>
              <a:rPr lang="en-US" sz="2400" dirty="0" smtClean="0"/>
              <a:t> ; </a:t>
            </a:r>
            <a:r>
              <a:rPr lang="ru-RU" sz="2400" dirty="0" smtClean="0"/>
              <a:t>начало сегмента кода</a:t>
            </a:r>
          </a:p>
          <a:p>
            <a:r>
              <a:rPr lang="en-US" sz="2400" dirty="0" err="1" smtClean="0"/>
              <a:t>WinMain</a:t>
            </a:r>
            <a:r>
              <a:rPr lang="en-US" sz="2400" dirty="0" smtClean="0"/>
              <a:t> PROC</a:t>
            </a:r>
            <a:endParaRPr lang="ru-RU" sz="2400" dirty="0" smtClean="0"/>
          </a:p>
          <a:p>
            <a:pPr>
              <a:lnSpc>
                <a:spcPts val="2713"/>
              </a:lnSpc>
            </a:pPr>
            <a:r>
              <a:rPr lang="pt-BR" sz="2400" dirty="0" smtClean="0"/>
              <a:t>mov  eax,a1</a:t>
            </a:r>
          </a:p>
          <a:p>
            <a:pPr>
              <a:lnSpc>
                <a:spcPts val="2513"/>
              </a:lnSpc>
            </a:pPr>
            <a:r>
              <a:rPr lang="pt-BR" sz="2400" dirty="0" smtClean="0"/>
              <a:t>add  eax,a2</a:t>
            </a:r>
            <a:endParaRPr lang="ru-RU" sz="2400" dirty="0" smtClean="0"/>
          </a:p>
          <a:p>
            <a:pPr>
              <a:lnSpc>
                <a:spcPts val="2513"/>
              </a:lnSpc>
            </a:pPr>
            <a:r>
              <a:rPr lang="pt-BR" sz="2400" dirty="0" smtClean="0"/>
              <a:t>push  0</a:t>
            </a:r>
          </a:p>
          <a:p>
            <a:r>
              <a:rPr lang="en-US" sz="2400" dirty="0" smtClean="0"/>
              <a:t> call </a:t>
            </a:r>
            <a:r>
              <a:rPr lang="en-US" sz="2400" dirty="0" err="1" smtClean="0"/>
              <a:t>ExitProcess</a:t>
            </a:r>
            <a:endParaRPr lang="ru-RU" sz="2400" dirty="0" smtClean="0"/>
          </a:p>
          <a:p>
            <a:r>
              <a:rPr lang="en-US" sz="2400" dirty="0" err="1" smtClean="0"/>
              <a:t>WinMain</a:t>
            </a:r>
            <a:r>
              <a:rPr lang="en-US" sz="2400" dirty="0" smtClean="0"/>
              <a:t> ENDP</a:t>
            </a:r>
            <a:endParaRPr lang="ru-RU" sz="2400" dirty="0" smtClean="0"/>
          </a:p>
          <a:p>
            <a:r>
              <a:rPr lang="en-US" sz="2400" dirty="0" smtClean="0"/>
              <a:t>end </a:t>
            </a:r>
            <a:r>
              <a:rPr lang="en-US" sz="2400" dirty="0" err="1" smtClean="0"/>
              <a:t>WinMain</a:t>
            </a:r>
            <a:endParaRPr lang="ru-RU" sz="2400" dirty="0" smtClean="0"/>
          </a:p>
          <a:p>
            <a:endParaRPr lang="ru-RU" dirty="0" smtClean="0"/>
          </a:p>
          <a:p>
            <a:endParaRPr lang="ru-R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48680"/>
            <a:ext cx="8424936" cy="6001643"/>
          </a:xfrm>
          <a:prstGeom prst="rect">
            <a:avLst/>
          </a:prstGeom>
          <a:noFill/>
        </p:spPr>
        <p:txBody>
          <a:bodyPr wrap="square" rtlCol="0">
            <a:spAutoFit/>
          </a:bodyPr>
          <a:lstStyle/>
          <a:p>
            <a:r>
              <a:rPr lang="en-US" sz="2400" dirty="0" err="1" smtClean="0"/>
              <a:t>int</a:t>
            </a:r>
            <a:r>
              <a:rPr lang="en-US" sz="2400" b="1" dirty="0" smtClean="0"/>
              <a:t> </a:t>
            </a:r>
            <a:r>
              <a:rPr lang="en-US" sz="2400" b="1" dirty="0" err="1" smtClean="0"/>
              <a:t>mas</a:t>
            </a:r>
            <a:r>
              <a:rPr lang="en-US" sz="2400" b="1" dirty="0" smtClean="0"/>
              <a:t>[3*3];</a:t>
            </a:r>
            <a:endParaRPr lang="ru-RU" sz="2400" dirty="0" smtClean="0"/>
          </a:p>
          <a:p>
            <a:r>
              <a:rPr lang="en-US" sz="2400" dirty="0" err="1" smtClean="0"/>
              <a:t>int</a:t>
            </a:r>
            <a:r>
              <a:rPr lang="en-US" sz="2400" b="1" dirty="0" smtClean="0"/>
              <a:t> </a:t>
            </a:r>
            <a:r>
              <a:rPr lang="en-US" sz="2400" b="1" dirty="0" err="1" smtClean="0"/>
              <a:t>i</a:t>
            </a:r>
            <a:r>
              <a:rPr lang="en-US" sz="2400" b="1" dirty="0" smtClean="0"/>
              <a:t>;</a:t>
            </a:r>
            <a:endParaRPr lang="ru-RU" sz="2400" dirty="0" smtClean="0"/>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_</a:t>
            </a:r>
            <a:r>
              <a:rPr lang="en-US" sz="2400" dirty="0" err="1" smtClean="0">
                <a:latin typeface="Times New Roman" pitchFamily="18" charset="0"/>
                <a:cs typeface="Times New Roman" pitchFamily="18" charset="0"/>
              </a:rPr>
              <a:t>asm</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mov</a:t>
            </a:r>
            <a:r>
              <a:rPr lang="en-US" sz="2400" b="1" dirty="0" smtClean="0">
                <a:latin typeface="Times New Roman" pitchFamily="18" charset="0"/>
                <a:cs typeface="Times New Roman" pitchFamily="18" charset="0"/>
              </a:rPr>
              <a:t> </a:t>
            </a:r>
            <a:r>
              <a:rPr lang="ru-RU"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cx,9		</a:t>
            </a:r>
            <a:r>
              <a:rPr lang="ru-RU"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jmp</a:t>
            </a:r>
            <a:r>
              <a:rPr lang="en-US" sz="2400" b="1" dirty="0" smtClean="0">
                <a:latin typeface="Times New Roman" pitchFamily="18" charset="0"/>
                <a:cs typeface="Times New Roman" pitchFamily="18" charset="0"/>
              </a:rPr>
              <a:t> </a:t>
            </a:r>
            <a:r>
              <a:rPr lang="ru-RU" sz="2400" b="1" dirty="0" smtClean="0">
                <a:latin typeface="Times New Roman" pitchFamily="18" charset="0"/>
                <a:cs typeface="Times New Roman" pitchFamily="18" charset="0"/>
              </a:rPr>
              <a:t>вместо </a:t>
            </a:r>
            <a:r>
              <a:rPr lang="en-US" sz="2400" b="1" dirty="0" smtClean="0">
                <a:latin typeface="Times New Roman" pitchFamily="18" charset="0"/>
                <a:cs typeface="Times New Roman" pitchFamily="18" charset="0"/>
              </a:rPr>
              <a:t>loop</a:t>
            </a:r>
            <a:endParaRPr lang="ru-RU"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xor</a:t>
            </a:r>
            <a:r>
              <a:rPr lang="en-US" sz="2400" b="1" dirty="0" smtClean="0">
                <a:latin typeface="Times New Roman" pitchFamily="18" charset="0"/>
                <a:cs typeface="Times New Roman" pitchFamily="18" charset="0"/>
              </a:rPr>
              <a:t> </a:t>
            </a:r>
            <a:r>
              <a:rPr lang="ru-RU"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ebx,ebx</a:t>
            </a:r>
            <a:endParaRPr lang="ru-RU"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mov</a:t>
            </a:r>
            <a:r>
              <a:rPr lang="en-US" sz="2400" b="1" dirty="0" smtClean="0">
                <a:latin typeface="Times New Roman" pitchFamily="18" charset="0"/>
                <a:cs typeface="Times New Roman" pitchFamily="18" charset="0"/>
              </a:rPr>
              <a:t> </a:t>
            </a:r>
            <a:r>
              <a:rPr lang="ru-RU"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eax</a:t>
            </a:r>
            <a:r>
              <a:rPr lang="ru-RU" sz="2400" b="1" dirty="0" smtClean="0">
                <a:latin typeface="Times New Roman" pitchFamily="18" charset="0"/>
                <a:cs typeface="Times New Roman" pitchFamily="18" charset="0"/>
              </a:rPr>
              <a:t>,1</a:t>
            </a:r>
            <a:endParaRPr lang="ru-RU"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n</a:t>
            </a:r>
            <a:r>
              <a:rPr lang="ru-RU"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mov</a:t>
            </a:r>
            <a:r>
              <a:rPr lang="ru-RU"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mas</a:t>
            </a:r>
            <a:r>
              <a:rPr lang="ru-RU"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ebx</a:t>
            </a:r>
            <a:r>
              <a:rPr lang="ru-RU"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eax</a:t>
            </a:r>
            <a:r>
              <a:rPr lang="en-US" sz="2400" dirty="0" smtClean="0">
                <a:latin typeface="Times New Roman" pitchFamily="18" charset="0"/>
                <a:cs typeface="Times New Roman" pitchFamily="18" charset="0"/>
              </a:rPr>
              <a:t> 	//</a:t>
            </a:r>
            <a:r>
              <a:rPr lang="ru-RU" sz="2400" dirty="0" err="1" smtClean="0">
                <a:latin typeface="Times New Roman" pitchFamily="18" charset="0"/>
                <a:cs typeface="Times New Roman" pitchFamily="18" charset="0"/>
              </a:rPr>
              <a:t>адр</a:t>
            </a:r>
            <a:r>
              <a:rPr lang="ru-RU" sz="2400" dirty="0" smtClean="0">
                <a:latin typeface="Times New Roman" pitchFamily="18" charset="0"/>
                <a:cs typeface="Times New Roman" pitchFamily="18" charset="0"/>
              </a:rPr>
              <a:t>  регистровая относительная</a:t>
            </a:r>
          </a:p>
          <a:p>
            <a:r>
              <a:rPr lang="ru-RU"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add</a:t>
            </a:r>
            <a:r>
              <a:rPr lang="ru-RU"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eax</a:t>
            </a:r>
            <a:r>
              <a:rPr lang="ru-RU" sz="2400" b="1" dirty="0" smtClean="0">
                <a:latin typeface="Times New Roman" pitchFamily="18" charset="0"/>
                <a:cs typeface="Times New Roman" pitchFamily="18" charset="0"/>
              </a:rPr>
              <a:t>,1</a:t>
            </a:r>
            <a:endParaRPr lang="ru-RU"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add</a:t>
            </a:r>
            <a:r>
              <a:rPr lang="ru-RU"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ebx</a:t>
            </a:r>
            <a:r>
              <a:rPr lang="ru-RU" sz="2400" b="1" dirty="0" smtClean="0">
                <a:latin typeface="Times New Roman" pitchFamily="18" charset="0"/>
                <a:cs typeface="Times New Roman" pitchFamily="18" charset="0"/>
              </a:rPr>
              <a:t>,4     </a:t>
            </a:r>
            <a:r>
              <a:rPr lang="ru-RU" sz="2400" dirty="0" smtClean="0">
                <a:latin typeface="Times New Roman" pitchFamily="18" charset="0"/>
                <a:cs typeface="Times New Roman" pitchFamily="18" charset="0"/>
              </a:rPr>
              <a:t>// 2-2 байта тип </a:t>
            </a:r>
            <a:r>
              <a:rPr lang="en-US" sz="2400" dirty="0" smtClean="0">
                <a:latin typeface="Times New Roman" pitchFamily="18" charset="0"/>
                <a:cs typeface="Times New Roman" pitchFamily="18" charset="0"/>
              </a:rPr>
              <a:t>short</a:t>
            </a:r>
            <a:r>
              <a:rPr lang="ru-RU" sz="2400" dirty="0" smtClean="0">
                <a:latin typeface="Times New Roman" pitchFamily="18" charset="0"/>
                <a:cs typeface="Times New Roman" pitchFamily="18" charset="0"/>
              </a:rPr>
              <a:t>, 4 байта тип </a:t>
            </a:r>
            <a:r>
              <a:rPr lang="en-US" sz="2400" dirty="0" err="1" smtClean="0">
                <a:latin typeface="Times New Roman" pitchFamily="18" charset="0"/>
                <a:cs typeface="Times New Roman" pitchFamily="18" charset="0"/>
              </a:rPr>
              <a:t>int</a:t>
            </a:r>
            <a:endParaRPr lang="ru-RU"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sub </a:t>
            </a:r>
            <a:r>
              <a:rPr lang="ru-RU"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cx,1</a:t>
            </a:r>
            <a:endParaRPr lang="ru-RU"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cmp</a:t>
            </a:r>
            <a:r>
              <a:rPr lang="en-US" sz="2400" b="1" dirty="0" smtClean="0">
                <a:latin typeface="Times New Roman" pitchFamily="18" charset="0"/>
                <a:cs typeface="Times New Roman" pitchFamily="18" charset="0"/>
              </a:rPr>
              <a:t>	cx,0</a:t>
            </a:r>
            <a:endParaRPr lang="ru-RU"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jne</a:t>
            </a:r>
            <a:r>
              <a:rPr lang="en-US" sz="2400" b="1" dirty="0" smtClean="0">
                <a:latin typeface="Times New Roman" pitchFamily="18" charset="0"/>
                <a:cs typeface="Times New Roman" pitchFamily="18" charset="0"/>
              </a:rPr>
              <a:t> n</a:t>
            </a:r>
            <a:endParaRPr lang="ru-RU"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endParaRPr lang="ru-RU" sz="2400" dirty="0" smtClean="0">
              <a:latin typeface="Times New Roman" pitchFamily="18" charset="0"/>
              <a:cs typeface="Times New Roman" pitchFamily="18" charset="0"/>
            </a:endParaRPr>
          </a:p>
          <a:p>
            <a:endParaRPr lang="ru-RU" sz="2400" dirty="0" smtClean="0">
              <a:latin typeface="Times New Roman" pitchFamily="18" charset="0"/>
              <a:cs typeface="Times New Roman" pitchFamily="18" charset="0"/>
            </a:endParaRPr>
          </a:p>
          <a:p>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27384"/>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b="1"/>
          </a:p>
        </p:txBody>
      </p:sp>
      <p:sp>
        <p:nvSpPr>
          <p:cNvPr id="11267" name="TextBox 2"/>
          <p:cNvSpPr txBox="1">
            <a:spLocks noChangeArrowheads="1"/>
          </p:cNvSpPr>
          <p:nvPr/>
        </p:nvSpPr>
        <p:spPr bwMode="auto">
          <a:xfrm>
            <a:off x="485775" y="71438"/>
            <a:ext cx="5182701" cy="3706143"/>
          </a:xfrm>
          <a:prstGeom prst="rect">
            <a:avLst/>
          </a:prstGeom>
          <a:noFill/>
          <a:ln w="9525">
            <a:noFill/>
            <a:miter lim="800000"/>
            <a:headEnd/>
            <a:tailEnd/>
          </a:ln>
        </p:spPr>
        <p:txBody>
          <a:bodyPr wrap="none" lIns="0" tIns="0" rIns="0" bIns="0">
            <a:spAutoFit/>
          </a:bodyPr>
          <a:lstStyle/>
          <a:p>
            <a:pPr>
              <a:lnSpc>
                <a:spcPts val="4875"/>
              </a:lnSpc>
              <a:tabLst>
                <a:tab pos="342900" algn="l"/>
                <a:tab pos="2781300" algn="l"/>
              </a:tabLst>
            </a:pPr>
            <a:r>
              <a:rPr lang="ru-RU" b="1" dirty="0">
                <a:latin typeface="Times New Roman" charset="0"/>
              </a:rPr>
              <a:t>		</a:t>
            </a:r>
            <a:r>
              <a:rPr lang="ru-RU" sz="3600" b="1" dirty="0">
                <a:solidFill>
                  <a:srgbClr val="000000"/>
                </a:solidFill>
                <a:latin typeface="Times New Roman" charset="0"/>
              </a:rPr>
              <a:t>Структуры</a:t>
            </a:r>
          </a:p>
          <a:p>
            <a:pPr>
              <a:lnSpc>
                <a:spcPts val="3638"/>
              </a:lnSpc>
              <a:tabLst>
                <a:tab pos="342900" algn="l"/>
                <a:tab pos="2781300" algn="l"/>
              </a:tabLst>
            </a:pPr>
            <a:r>
              <a:rPr lang="ru-RU" sz="2400" b="1" dirty="0">
                <a:solidFill>
                  <a:srgbClr val="000000"/>
                </a:solidFill>
                <a:latin typeface="Times New Roman" charset="0"/>
              </a:rPr>
              <a:t>•   Определение типа</a:t>
            </a:r>
          </a:p>
          <a:p>
            <a:pPr>
              <a:lnSpc>
                <a:spcPts val="2288"/>
              </a:lnSpc>
              <a:tabLst>
                <a:tab pos="342900" algn="l"/>
                <a:tab pos="2781300" algn="l"/>
              </a:tabLst>
            </a:pPr>
            <a:r>
              <a:rPr lang="en-US" sz="2000" b="1" dirty="0">
                <a:solidFill>
                  <a:srgbClr val="000000"/>
                </a:solidFill>
                <a:latin typeface="Courier New" pitchFamily="49" charset="0"/>
                <a:cs typeface="Courier New" pitchFamily="49" charset="0"/>
              </a:rPr>
              <a:t>COORD STRUCT</a:t>
            </a:r>
          </a:p>
          <a:p>
            <a:pPr>
              <a:lnSpc>
                <a:spcPts val="2225"/>
              </a:lnSpc>
              <a:tabLst>
                <a:tab pos="342900" algn="l"/>
                <a:tab pos="2781300" algn="l"/>
              </a:tabLst>
            </a:pPr>
            <a:r>
              <a:rPr lang="en-US" sz="2000" b="1" dirty="0">
                <a:solidFill>
                  <a:srgbClr val="000000"/>
                </a:solidFill>
                <a:latin typeface="Courier New" pitchFamily="49" charset="0"/>
                <a:cs typeface="Courier New" pitchFamily="49" charset="0"/>
              </a:rPr>
              <a:t>	X        WORD        ?</a:t>
            </a:r>
          </a:p>
          <a:p>
            <a:pPr>
              <a:lnSpc>
                <a:spcPts val="2225"/>
              </a:lnSpc>
              <a:tabLst>
                <a:tab pos="342900" algn="l"/>
                <a:tab pos="2781300" algn="l"/>
              </a:tabLst>
            </a:pPr>
            <a:r>
              <a:rPr lang="en-US" sz="2000" b="1" dirty="0">
                <a:solidFill>
                  <a:srgbClr val="000000"/>
                </a:solidFill>
                <a:latin typeface="Courier New" pitchFamily="49" charset="0"/>
                <a:cs typeface="Courier New" pitchFamily="49" charset="0"/>
              </a:rPr>
              <a:t>	Y        WORD        ?</a:t>
            </a:r>
          </a:p>
          <a:p>
            <a:pPr>
              <a:lnSpc>
                <a:spcPts val="2213"/>
              </a:lnSpc>
              <a:tabLst>
                <a:tab pos="342900" algn="l"/>
                <a:tab pos="2781300" algn="l"/>
              </a:tabLst>
            </a:pPr>
            <a:r>
              <a:rPr lang="en-US" sz="2000" b="1" dirty="0">
                <a:solidFill>
                  <a:srgbClr val="000000"/>
                </a:solidFill>
                <a:latin typeface="Courier New" pitchFamily="49" charset="0"/>
                <a:cs typeface="Courier New" pitchFamily="49" charset="0"/>
              </a:rPr>
              <a:t>COORD ENDS</a:t>
            </a:r>
          </a:p>
          <a:p>
            <a:pPr>
              <a:lnSpc>
                <a:spcPts val="2225"/>
              </a:lnSpc>
              <a:tabLst>
                <a:tab pos="342900" algn="l"/>
                <a:tab pos="2781300" algn="l"/>
              </a:tabLst>
            </a:pPr>
            <a:r>
              <a:rPr lang="en-US" sz="2000" b="1" dirty="0">
                <a:solidFill>
                  <a:srgbClr val="000000"/>
                </a:solidFill>
                <a:latin typeface="Courier New" pitchFamily="49" charset="0"/>
                <a:cs typeface="Courier New" pitchFamily="49" charset="0"/>
              </a:rPr>
              <a:t>RECTANGLE STRUCT</a:t>
            </a:r>
          </a:p>
          <a:p>
            <a:pPr>
              <a:lnSpc>
                <a:spcPts val="2225"/>
              </a:lnSpc>
              <a:tabLst>
                <a:tab pos="342900" algn="l"/>
                <a:tab pos="2781300" algn="l"/>
              </a:tabLst>
            </a:pP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UpperLeft</a:t>
            </a:r>
            <a:r>
              <a:rPr lang="en-US" sz="2000" b="1" dirty="0">
                <a:solidFill>
                  <a:srgbClr val="000000"/>
                </a:solidFill>
                <a:latin typeface="Courier New" pitchFamily="49" charset="0"/>
                <a:cs typeface="Courier New" pitchFamily="49" charset="0"/>
              </a:rPr>
              <a:t> COORD &lt;&gt;</a:t>
            </a:r>
          </a:p>
          <a:p>
            <a:pPr>
              <a:lnSpc>
                <a:spcPts val="2213"/>
              </a:lnSpc>
              <a:tabLst>
                <a:tab pos="342900" algn="l"/>
                <a:tab pos="2781300" algn="l"/>
              </a:tabLst>
            </a:pP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LowerRight</a:t>
            </a:r>
            <a:r>
              <a:rPr lang="en-US" sz="2000" b="1" dirty="0">
                <a:solidFill>
                  <a:srgbClr val="000000"/>
                </a:solidFill>
                <a:latin typeface="Courier New" pitchFamily="49" charset="0"/>
                <a:cs typeface="Courier New" pitchFamily="49" charset="0"/>
              </a:rPr>
              <a:t>     COORD &lt;&gt;</a:t>
            </a:r>
          </a:p>
          <a:p>
            <a:pPr>
              <a:lnSpc>
                <a:spcPts val="2225"/>
              </a:lnSpc>
              <a:tabLst>
                <a:tab pos="342900" algn="l"/>
                <a:tab pos="2781300" algn="l"/>
              </a:tabLst>
            </a:pPr>
            <a:r>
              <a:rPr lang="en-US" sz="2000" b="1" dirty="0">
                <a:solidFill>
                  <a:srgbClr val="000000"/>
                </a:solidFill>
                <a:latin typeface="Courier New" pitchFamily="49" charset="0"/>
                <a:cs typeface="Courier New" pitchFamily="49" charset="0"/>
              </a:rPr>
              <a:t>RECTANGLE ENDS</a:t>
            </a:r>
          </a:p>
          <a:p>
            <a:pPr>
              <a:lnSpc>
                <a:spcPts val="2688"/>
              </a:lnSpc>
              <a:tabLst>
                <a:tab pos="342900" algn="l"/>
                <a:tab pos="2781300" algn="l"/>
              </a:tabLst>
            </a:pPr>
            <a:r>
              <a:rPr lang="en-US" sz="2400" b="1" dirty="0">
                <a:solidFill>
                  <a:srgbClr val="000000"/>
                </a:solidFill>
                <a:latin typeface="Times New Roman" charset="0"/>
              </a:rPr>
              <a:t>•   </a:t>
            </a:r>
            <a:r>
              <a:rPr lang="ru-RU" sz="2400" b="1" dirty="0">
                <a:solidFill>
                  <a:srgbClr val="000000"/>
                </a:solidFill>
                <a:latin typeface="Times New Roman" charset="0"/>
              </a:rPr>
              <a:t>Определение переменной</a:t>
            </a:r>
          </a:p>
        </p:txBody>
      </p:sp>
      <p:sp>
        <p:nvSpPr>
          <p:cNvPr id="11268" name="TextBox 3"/>
          <p:cNvSpPr txBox="1">
            <a:spLocks noChangeArrowheads="1"/>
          </p:cNvSpPr>
          <p:nvPr/>
        </p:nvSpPr>
        <p:spPr bwMode="auto">
          <a:xfrm>
            <a:off x="485775" y="3757613"/>
            <a:ext cx="2308324" cy="865622"/>
          </a:xfrm>
          <a:prstGeom prst="rect">
            <a:avLst/>
          </a:prstGeom>
          <a:noFill/>
          <a:ln w="9525">
            <a:noFill/>
            <a:miter lim="800000"/>
            <a:headEnd/>
            <a:tailEnd/>
          </a:ln>
        </p:spPr>
        <p:txBody>
          <a:bodyPr wrap="none" lIns="0" tIns="0" rIns="0" bIns="0">
            <a:spAutoFit/>
          </a:bodyPr>
          <a:lstStyle/>
          <a:p>
            <a:pPr>
              <a:lnSpc>
                <a:spcPts val="2263"/>
              </a:lnSpc>
            </a:pPr>
            <a:r>
              <a:rPr lang="en-US" sz="2000" b="1">
                <a:solidFill>
                  <a:srgbClr val="000000"/>
                </a:solidFill>
                <a:latin typeface="Courier New" pitchFamily="49" charset="0"/>
                <a:cs typeface="Courier New" pitchFamily="49" charset="0"/>
              </a:rPr>
              <a:t>.data</a:t>
            </a:r>
          </a:p>
          <a:p>
            <a:pPr>
              <a:lnSpc>
                <a:spcPts val="2213"/>
              </a:lnSpc>
            </a:pPr>
            <a:r>
              <a:rPr lang="en-US" sz="2000" b="1">
                <a:solidFill>
                  <a:srgbClr val="000000"/>
                </a:solidFill>
                <a:latin typeface="Courier New" pitchFamily="49" charset="0"/>
                <a:cs typeface="Courier New" pitchFamily="49" charset="0"/>
              </a:rPr>
              <a:t>point1 COORD</a:t>
            </a:r>
          </a:p>
          <a:p>
            <a:pPr>
              <a:lnSpc>
                <a:spcPts val="2225"/>
              </a:lnSpc>
            </a:pPr>
            <a:r>
              <a:rPr lang="en-US" sz="2000" b="1">
                <a:solidFill>
                  <a:srgbClr val="000000"/>
                </a:solidFill>
                <a:latin typeface="Courier New" pitchFamily="49" charset="0"/>
                <a:cs typeface="Courier New" pitchFamily="49" charset="0"/>
              </a:rPr>
              <a:t>AllPoints COORD</a:t>
            </a:r>
            <a:endParaRPr lang="ru-RU" sz="2000" b="1">
              <a:solidFill>
                <a:srgbClr val="000000"/>
              </a:solidFill>
              <a:latin typeface="Courier New" pitchFamily="49" charset="0"/>
              <a:cs typeface="Courier New" pitchFamily="49" charset="0"/>
            </a:endParaRPr>
          </a:p>
        </p:txBody>
      </p:sp>
      <p:sp>
        <p:nvSpPr>
          <p:cNvPr id="11269" name="TextBox 4"/>
          <p:cNvSpPr txBox="1">
            <a:spLocks noChangeArrowheads="1"/>
          </p:cNvSpPr>
          <p:nvPr/>
        </p:nvSpPr>
        <p:spPr bwMode="auto">
          <a:xfrm>
            <a:off x="3225800" y="4038600"/>
            <a:ext cx="1676741" cy="582788"/>
          </a:xfrm>
          <a:prstGeom prst="rect">
            <a:avLst/>
          </a:prstGeom>
          <a:noFill/>
          <a:ln w="9525">
            <a:noFill/>
            <a:miter lim="800000"/>
            <a:headEnd/>
            <a:tailEnd/>
          </a:ln>
        </p:spPr>
        <p:txBody>
          <a:bodyPr wrap="none" lIns="0" tIns="0" rIns="0" bIns="0">
            <a:spAutoFit/>
          </a:bodyPr>
          <a:lstStyle/>
          <a:p>
            <a:pPr>
              <a:lnSpc>
                <a:spcPts val="2263"/>
              </a:lnSpc>
              <a:tabLst>
                <a:tab pos="914400" algn="l"/>
              </a:tabLst>
            </a:pPr>
            <a:r>
              <a:rPr lang="en-US" b="1">
                <a:latin typeface="Book Antiqua" pitchFamily="18" charset="0"/>
              </a:rPr>
              <a:t>	</a:t>
            </a:r>
            <a:r>
              <a:rPr lang="en-US" sz="2000" b="1">
                <a:solidFill>
                  <a:srgbClr val="000000"/>
                </a:solidFill>
                <a:latin typeface="Times New Roman" charset="0"/>
              </a:rPr>
              <a:t>&lt;&gt;</a:t>
            </a:r>
          </a:p>
          <a:p>
            <a:pPr>
              <a:lnSpc>
                <a:spcPts val="2225"/>
              </a:lnSpc>
              <a:tabLst>
                <a:tab pos="914400" algn="l"/>
              </a:tabLst>
            </a:pPr>
            <a:r>
              <a:rPr lang="en-US" sz="2000" b="1">
                <a:solidFill>
                  <a:srgbClr val="000000"/>
                </a:solidFill>
                <a:latin typeface="Courier New" pitchFamily="49" charset="0"/>
                <a:cs typeface="Courier New" pitchFamily="49" charset="0"/>
              </a:rPr>
              <a:t>3 DUP </a:t>
            </a:r>
            <a:r>
              <a:rPr lang="en-US" sz="2000" b="1">
                <a:solidFill>
                  <a:srgbClr val="000000"/>
                </a:solidFill>
                <a:latin typeface="Times New Roman" charset="0"/>
              </a:rPr>
              <a:t>&lt;</a:t>
            </a:r>
            <a:r>
              <a:rPr lang="en-US" sz="2000" b="1">
                <a:solidFill>
                  <a:srgbClr val="000000"/>
                </a:solidFill>
                <a:latin typeface="Courier New" pitchFamily="49" charset="0"/>
                <a:cs typeface="Courier New" pitchFamily="49" charset="0"/>
              </a:rPr>
              <a:t>0,0</a:t>
            </a:r>
            <a:r>
              <a:rPr lang="en-US" sz="2000" b="1">
                <a:solidFill>
                  <a:srgbClr val="000000"/>
                </a:solidFill>
                <a:latin typeface="Times New Roman" charset="0"/>
              </a:rPr>
              <a:t>&gt;</a:t>
            </a:r>
            <a:endParaRPr lang="ru-RU" sz="2000" b="1">
              <a:solidFill>
                <a:srgbClr val="000000"/>
              </a:solidFill>
              <a:latin typeface="Times New Roman" charset="0"/>
            </a:endParaRPr>
          </a:p>
        </p:txBody>
      </p:sp>
      <p:sp>
        <p:nvSpPr>
          <p:cNvPr id="11270" name="TextBox 5"/>
          <p:cNvSpPr txBox="1">
            <a:spLocks noChangeArrowheads="1"/>
          </p:cNvSpPr>
          <p:nvPr/>
        </p:nvSpPr>
        <p:spPr bwMode="auto">
          <a:xfrm>
            <a:off x="485775" y="4611688"/>
            <a:ext cx="6309420" cy="1776127"/>
          </a:xfrm>
          <a:prstGeom prst="rect">
            <a:avLst/>
          </a:prstGeom>
          <a:noFill/>
          <a:ln w="9525">
            <a:noFill/>
            <a:miter lim="800000"/>
            <a:headEnd/>
            <a:tailEnd/>
          </a:ln>
        </p:spPr>
        <p:txBody>
          <a:bodyPr wrap="none" lIns="0" tIns="0" rIns="0" bIns="0">
            <a:spAutoFit/>
          </a:bodyPr>
          <a:lstStyle/>
          <a:p>
            <a:pPr>
              <a:lnSpc>
                <a:spcPts val="2663"/>
              </a:lnSpc>
            </a:pPr>
            <a:r>
              <a:rPr lang="ru-RU" sz="2400" b="1">
                <a:solidFill>
                  <a:srgbClr val="000000"/>
                </a:solidFill>
                <a:latin typeface="Times New Roman" charset="0"/>
              </a:rPr>
              <a:t>•   Обращение</a:t>
            </a:r>
          </a:p>
          <a:p>
            <a:pPr>
              <a:lnSpc>
                <a:spcPts val="2288"/>
              </a:lnSpc>
            </a:pPr>
            <a:r>
              <a:rPr lang="ru-RU" sz="2000" b="1">
                <a:solidFill>
                  <a:srgbClr val="000000"/>
                </a:solidFill>
                <a:latin typeface="Times New Roman" charset="0"/>
              </a:rPr>
              <a:t>.</a:t>
            </a:r>
            <a:r>
              <a:rPr lang="en-US" sz="2000" b="1">
                <a:solidFill>
                  <a:srgbClr val="000000"/>
                </a:solidFill>
                <a:latin typeface="Courier New" pitchFamily="49" charset="0"/>
                <a:cs typeface="Courier New" pitchFamily="49" charset="0"/>
              </a:rPr>
              <a:t>code</a:t>
            </a:r>
          </a:p>
          <a:p>
            <a:pPr>
              <a:lnSpc>
                <a:spcPts val="2225"/>
              </a:lnSpc>
            </a:pPr>
            <a:r>
              <a:rPr lang="en-US" sz="2000" b="1">
                <a:solidFill>
                  <a:srgbClr val="000000"/>
                </a:solidFill>
                <a:latin typeface="Courier New" pitchFamily="49" charset="0"/>
                <a:cs typeface="Courier New" pitchFamily="49" charset="0"/>
              </a:rPr>
              <a:t>mov point1.X, 1</a:t>
            </a:r>
          </a:p>
          <a:p>
            <a:pPr>
              <a:lnSpc>
                <a:spcPts val="2225"/>
              </a:lnSpc>
            </a:pPr>
            <a:r>
              <a:rPr lang="en-US" sz="2000" b="1">
                <a:solidFill>
                  <a:srgbClr val="000000"/>
                </a:solidFill>
                <a:latin typeface="Courier New" pitchFamily="49" charset="0"/>
                <a:cs typeface="Courier New" pitchFamily="49" charset="0"/>
              </a:rPr>
              <a:t>mov (COORD PTR AllPoints[edi]).X,ax</a:t>
            </a:r>
          </a:p>
          <a:p>
            <a:pPr>
              <a:lnSpc>
                <a:spcPts val="2213"/>
              </a:lnSpc>
            </a:pPr>
            <a:r>
              <a:rPr lang="en-US" sz="2000" b="1">
                <a:solidFill>
                  <a:srgbClr val="000000"/>
                </a:solidFill>
                <a:latin typeface="Courier New" pitchFamily="49" charset="0"/>
                <a:cs typeface="Courier New" pitchFamily="49" charset="0"/>
              </a:rPr>
              <a:t>add edi, TYPE COORD</a:t>
            </a:r>
          </a:p>
          <a:p>
            <a:pPr>
              <a:lnSpc>
                <a:spcPts val="2225"/>
              </a:lnSpc>
            </a:pPr>
            <a:r>
              <a:rPr lang="en-US" sz="2000" b="1">
                <a:solidFill>
                  <a:srgbClr val="000000"/>
                </a:solidFill>
                <a:latin typeface="Courier New" pitchFamily="49" charset="0"/>
                <a:cs typeface="Courier New" pitchFamily="49" charset="0"/>
              </a:rPr>
              <a:t>mov (Rectangle PTR [esi]).UpperLeft.Y, 10</a:t>
            </a:r>
            <a:endParaRPr lang="ru-RU" sz="2000" b="1">
              <a:solidFill>
                <a:srgbClr val="000000"/>
              </a:solidFill>
              <a:latin typeface="Courier New" pitchFamily="49" charset="0"/>
              <a:cs typeface="Courier New" pitchFamily="49" charset="0"/>
            </a:endParaRPr>
          </a:p>
        </p:txBody>
      </p:sp>
      <p:sp>
        <p:nvSpPr>
          <p:cNvPr id="9" name="Номер слайда 8"/>
          <p:cNvSpPr>
            <a:spLocks noGrp="1"/>
          </p:cNvSpPr>
          <p:nvPr>
            <p:ph type="sldNum" sz="quarter" idx="12"/>
          </p:nvPr>
        </p:nvSpPr>
        <p:spPr/>
        <p:txBody>
          <a:bodyPr/>
          <a:lstStyle/>
          <a:p>
            <a:pPr>
              <a:defRPr/>
            </a:pPr>
            <a:fld id="{1A633AF3-8251-43BE-A3CD-ADCA46155133}" type="slidenum">
              <a:rPr lang="ru-RU" b="1"/>
              <a:pPr>
                <a:defRPr/>
              </a:pPr>
              <a:t>31</a:t>
            </a:fld>
            <a:endParaRPr lang="ru-RU"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0"/>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b="1" dirty="0"/>
          </a:p>
        </p:txBody>
      </p:sp>
      <p:sp>
        <p:nvSpPr>
          <p:cNvPr id="12291" name="TextBox 2"/>
          <p:cNvSpPr txBox="1">
            <a:spLocks noChangeArrowheads="1"/>
          </p:cNvSpPr>
          <p:nvPr/>
        </p:nvSpPr>
        <p:spPr bwMode="auto">
          <a:xfrm>
            <a:off x="485775" y="71438"/>
            <a:ext cx="5314019" cy="1046761"/>
          </a:xfrm>
          <a:prstGeom prst="rect">
            <a:avLst/>
          </a:prstGeom>
          <a:noFill/>
          <a:ln w="9525">
            <a:noFill/>
            <a:miter lim="800000"/>
            <a:headEnd/>
            <a:tailEnd/>
          </a:ln>
        </p:spPr>
        <p:txBody>
          <a:bodyPr wrap="none" lIns="0" tIns="0" rIns="0" bIns="0">
            <a:spAutoFit/>
          </a:bodyPr>
          <a:lstStyle/>
          <a:p>
            <a:pPr>
              <a:lnSpc>
                <a:spcPts val="4875"/>
              </a:lnSpc>
              <a:tabLst>
                <a:tab pos="2489200" algn="l"/>
              </a:tabLst>
            </a:pPr>
            <a:r>
              <a:rPr lang="ru-RU" b="1">
                <a:latin typeface="Times New Roman" charset="0"/>
              </a:rPr>
              <a:t>	</a:t>
            </a:r>
            <a:r>
              <a:rPr lang="ru-RU" sz="3600" b="1">
                <a:solidFill>
                  <a:srgbClr val="000000"/>
                </a:solidFill>
                <a:latin typeface="Times New Roman" charset="0"/>
              </a:rPr>
              <a:t>Объединения</a:t>
            </a:r>
          </a:p>
          <a:p>
            <a:pPr>
              <a:lnSpc>
                <a:spcPts val="3638"/>
              </a:lnSpc>
              <a:tabLst>
                <a:tab pos="2489200" algn="l"/>
              </a:tabLst>
            </a:pPr>
            <a:r>
              <a:rPr lang="ru-RU" sz="2400" b="1">
                <a:solidFill>
                  <a:srgbClr val="000000"/>
                </a:solidFill>
                <a:latin typeface="Times New Roman" charset="0"/>
              </a:rPr>
              <a:t>•   Определение типа</a:t>
            </a:r>
          </a:p>
        </p:txBody>
      </p:sp>
      <p:sp>
        <p:nvSpPr>
          <p:cNvPr id="12292" name="TextBox 3"/>
          <p:cNvSpPr txBox="1">
            <a:spLocks noChangeArrowheads="1"/>
          </p:cNvSpPr>
          <p:nvPr/>
        </p:nvSpPr>
        <p:spPr bwMode="auto">
          <a:xfrm>
            <a:off x="485775" y="1154113"/>
            <a:ext cx="2500685" cy="1705595"/>
          </a:xfrm>
          <a:prstGeom prst="rect">
            <a:avLst/>
          </a:prstGeom>
          <a:noFill/>
          <a:ln w="9525">
            <a:noFill/>
            <a:miter lim="800000"/>
            <a:headEnd/>
            <a:tailEnd/>
          </a:ln>
        </p:spPr>
        <p:txBody>
          <a:bodyPr wrap="none" lIns="0" tIns="0" rIns="0" bIns="0">
            <a:spAutoFit/>
          </a:bodyPr>
          <a:lstStyle/>
          <a:p>
            <a:pPr>
              <a:lnSpc>
                <a:spcPts val="2263"/>
              </a:lnSpc>
              <a:tabLst>
                <a:tab pos="342900" algn="l"/>
              </a:tabLst>
            </a:pPr>
            <a:r>
              <a:rPr lang="en-US" sz="2000" b="1" dirty="0">
                <a:solidFill>
                  <a:srgbClr val="000000"/>
                </a:solidFill>
                <a:latin typeface="Courier New" pitchFamily="49" charset="0"/>
                <a:cs typeface="Courier New" pitchFamily="49" charset="0"/>
              </a:rPr>
              <a:t>Integer Union</a:t>
            </a:r>
          </a:p>
          <a:p>
            <a:pPr>
              <a:lnSpc>
                <a:spcPts val="2225"/>
              </a:lnSpc>
              <a:tabLst>
                <a:tab pos="342900" algn="l"/>
              </a:tabLst>
            </a:pPr>
            <a:r>
              <a:rPr lang="en-US" sz="2000" b="1" dirty="0">
                <a:solidFill>
                  <a:srgbClr val="000000"/>
                </a:solidFill>
                <a:latin typeface="Courier New" pitchFamily="49" charset="0"/>
                <a:cs typeface="Courier New" pitchFamily="49" charset="0"/>
              </a:rPr>
              <a:t>	D        DWORD</a:t>
            </a:r>
          </a:p>
          <a:p>
            <a:pPr>
              <a:lnSpc>
                <a:spcPts val="2225"/>
              </a:lnSpc>
              <a:tabLst>
                <a:tab pos="342900" algn="l"/>
              </a:tabLst>
            </a:pPr>
            <a:r>
              <a:rPr lang="en-US" sz="2000" b="1" dirty="0">
                <a:solidFill>
                  <a:srgbClr val="000000"/>
                </a:solidFill>
                <a:latin typeface="Courier New" pitchFamily="49" charset="0"/>
                <a:cs typeface="Courier New" pitchFamily="49" charset="0"/>
              </a:rPr>
              <a:t>	W        WORD</a:t>
            </a:r>
          </a:p>
          <a:p>
            <a:pPr>
              <a:lnSpc>
                <a:spcPts val="2213"/>
              </a:lnSpc>
              <a:tabLst>
                <a:tab pos="342900" algn="l"/>
              </a:tabLst>
            </a:pPr>
            <a:r>
              <a:rPr lang="en-US" sz="2000" b="1" dirty="0">
                <a:solidFill>
                  <a:srgbClr val="000000"/>
                </a:solidFill>
                <a:latin typeface="Courier New" pitchFamily="49" charset="0"/>
                <a:cs typeface="Courier New" pitchFamily="49" charset="0"/>
              </a:rPr>
              <a:t>	B        BYTE</a:t>
            </a:r>
          </a:p>
          <a:p>
            <a:pPr>
              <a:lnSpc>
                <a:spcPts val="2225"/>
              </a:lnSpc>
              <a:tabLst>
                <a:tab pos="342900" algn="l"/>
              </a:tabLst>
            </a:pPr>
            <a:r>
              <a:rPr lang="en-US" sz="2000" b="1" dirty="0">
                <a:solidFill>
                  <a:srgbClr val="000000"/>
                </a:solidFill>
                <a:latin typeface="Courier New" pitchFamily="49" charset="0"/>
                <a:cs typeface="Courier New" pitchFamily="49" charset="0"/>
              </a:rPr>
              <a:t>Integer ENDS</a:t>
            </a:r>
          </a:p>
          <a:p>
            <a:pPr>
              <a:lnSpc>
                <a:spcPts val="2225"/>
              </a:lnSpc>
              <a:tabLst>
                <a:tab pos="342900" algn="l"/>
              </a:tabLst>
            </a:pPr>
            <a:endParaRPr lang="ru-RU" sz="2000" b="1" dirty="0">
              <a:solidFill>
                <a:srgbClr val="000000"/>
              </a:solidFill>
              <a:latin typeface="Courier New" pitchFamily="49" charset="0"/>
              <a:cs typeface="Courier New" pitchFamily="49" charset="0"/>
            </a:endParaRPr>
          </a:p>
        </p:txBody>
      </p:sp>
      <p:sp>
        <p:nvSpPr>
          <p:cNvPr id="12293" name="TextBox 4"/>
          <p:cNvSpPr txBox="1">
            <a:spLocks noChangeArrowheads="1"/>
          </p:cNvSpPr>
          <p:nvPr/>
        </p:nvSpPr>
        <p:spPr bwMode="auto">
          <a:xfrm>
            <a:off x="3225800" y="1435100"/>
            <a:ext cx="128240" cy="2000548"/>
          </a:xfrm>
          <a:prstGeom prst="rect">
            <a:avLst/>
          </a:prstGeom>
          <a:noFill/>
          <a:ln w="9525">
            <a:noFill/>
            <a:miter lim="800000"/>
            <a:headEnd/>
            <a:tailEnd/>
          </a:ln>
        </p:spPr>
        <p:txBody>
          <a:bodyPr wrap="none" lIns="0" tIns="0" rIns="0" bIns="0">
            <a:spAutoFit/>
          </a:bodyPr>
          <a:lstStyle/>
          <a:p>
            <a:pPr>
              <a:lnSpc>
                <a:spcPts val="2263"/>
              </a:lnSpc>
            </a:pPr>
            <a:r>
              <a:rPr lang="en-US" sz="2000" b="1" dirty="0">
                <a:solidFill>
                  <a:srgbClr val="000000"/>
                </a:solidFill>
                <a:latin typeface="Times New Roman" charset="0"/>
              </a:rPr>
              <a:t>0</a:t>
            </a:r>
          </a:p>
          <a:p>
            <a:pPr>
              <a:lnSpc>
                <a:spcPts val="2225"/>
              </a:lnSpc>
            </a:pPr>
            <a:r>
              <a:rPr lang="en-US" sz="2000" b="1" dirty="0">
                <a:solidFill>
                  <a:srgbClr val="000000"/>
                </a:solidFill>
                <a:latin typeface="Times New Roman" charset="0"/>
              </a:rPr>
              <a:t>0</a:t>
            </a:r>
          </a:p>
          <a:p>
            <a:pPr>
              <a:lnSpc>
                <a:spcPts val="2213"/>
              </a:lnSpc>
            </a:pPr>
            <a:r>
              <a:rPr lang="en-US" sz="2000" b="1" dirty="0">
                <a:solidFill>
                  <a:srgbClr val="000000"/>
                </a:solidFill>
                <a:latin typeface="Times New Roman" charset="0"/>
              </a:rPr>
              <a:t>0</a:t>
            </a:r>
          </a:p>
          <a:p>
            <a:pPr>
              <a:lnSpc>
                <a:spcPts val="1000"/>
              </a:lnSpc>
            </a:pPr>
            <a:endParaRPr lang="en-US" sz="2000" b="1" dirty="0">
              <a:solidFill>
                <a:srgbClr val="000000"/>
              </a:solidFill>
              <a:latin typeface="Times New Roman" charset="0"/>
            </a:endParaRPr>
          </a:p>
          <a:p>
            <a:pPr>
              <a:lnSpc>
                <a:spcPts val="1000"/>
              </a:lnSpc>
            </a:pPr>
            <a:endParaRPr lang="en-US" sz="2000" b="1" dirty="0">
              <a:solidFill>
                <a:srgbClr val="000000"/>
              </a:solidFill>
              <a:latin typeface="Times New Roman" charset="0"/>
            </a:endParaRPr>
          </a:p>
          <a:p>
            <a:pPr>
              <a:lnSpc>
                <a:spcPts val="1000"/>
              </a:lnSpc>
            </a:pPr>
            <a:endParaRPr lang="en-US" sz="2000" b="1" dirty="0">
              <a:solidFill>
                <a:srgbClr val="000000"/>
              </a:solidFill>
              <a:latin typeface="Times New Roman" charset="0"/>
            </a:endParaRPr>
          </a:p>
          <a:p>
            <a:pPr>
              <a:lnSpc>
                <a:spcPts val="1000"/>
              </a:lnSpc>
            </a:pPr>
            <a:endParaRPr lang="en-US" sz="2000" b="1" dirty="0">
              <a:solidFill>
                <a:srgbClr val="000000"/>
              </a:solidFill>
              <a:latin typeface="Times New Roman" charset="0"/>
            </a:endParaRPr>
          </a:p>
          <a:p>
            <a:pPr>
              <a:lnSpc>
                <a:spcPts val="2650"/>
              </a:lnSpc>
            </a:pPr>
            <a:endParaRPr lang="en-US" sz="2000" b="1" dirty="0">
              <a:solidFill>
                <a:srgbClr val="000000"/>
              </a:solidFill>
              <a:latin typeface="Times New Roman" charset="0"/>
            </a:endParaRPr>
          </a:p>
          <a:p>
            <a:pPr>
              <a:lnSpc>
                <a:spcPts val="2225"/>
              </a:lnSpc>
            </a:pPr>
            <a:endParaRPr lang="ru-RU" sz="2000" b="1" dirty="0">
              <a:solidFill>
                <a:srgbClr val="000000"/>
              </a:solidFill>
              <a:latin typeface="Times New Roman" charset="0"/>
            </a:endParaRPr>
          </a:p>
        </p:txBody>
      </p:sp>
      <p:sp>
        <p:nvSpPr>
          <p:cNvPr id="12294" name="TextBox 5"/>
          <p:cNvSpPr txBox="1">
            <a:spLocks noChangeArrowheads="1"/>
          </p:cNvSpPr>
          <p:nvPr/>
        </p:nvSpPr>
        <p:spPr bwMode="auto">
          <a:xfrm>
            <a:off x="485775" y="3698875"/>
            <a:ext cx="3884846" cy="2417328"/>
          </a:xfrm>
          <a:prstGeom prst="rect">
            <a:avLst/>
          </a:prstGeom>
          <a:noFill/>
          <a:ln w="9525">
            <a:noFill/>
            <a:miter lim="800000"/>
            <a:headEnd/>
            <a:tailEnd/>
          </a:ln>
        </p:spPr>
        <p:txBody>
          <a:bodyPr wrap="none" lIns="0" tIns="0" rIns="0" bIns="0">
            <a:spAutoFit/>
          </a:bodyPr>
          <a:lstStyle/>
          <a:p>
            <a:pPr>
              <a:lnSpc>
                <a:spcPts val="2663"/>
              </a:lnSpc>
            </a:pPr>
            <a:r>
              <a:rPr lang="ru-RU" sz="2400" b="1">
                <a:solidFill>
                  <a:srgbClr val="000000"/>
                </a:solidFill>
                <a:latin typeface="Times New Roman" charset="0"/>
              </a:rPr>
              <a:t>•   Определение переменной</a:t>
            </a:r>
          </a:p>
          <a:p>
            <a:pPr>
              <a:lnSpc>
                <a:spcPts val="2288"/>
              </a:lnSpc>
            </a:pPr>
            <a:r>
              <a:rPr lang="ru-RU" sz="2000" b="1">
                <a:solidFill>
                  <a:srgbClr val="000000"/>
                </a:solidFill>
                <a:latin typeface="Times New Roman" charset="0"/>
              </a:rPr>
              <a:t>.</a:t>
            </a:r>
            <a:r>
              <a:rPr lang="en-US" sz="2000" b="1">
                <a:solidFill>
                  <a:srgbClr val="000000"/>
                </a:solidFill>
                <a:latin typeface="Courier New" pitchFamily="49" charset="0"/>
                <a:cs typeface="Courier New" pitchFamily="49" charset="0"/>
              </a:rPr>
              <a:t>data</a:t>
            </a:r>
          </a:p>
          <a:p>
            <a:pPr>
              <a:lnSpc>
                <a:spcPts val="2225"/>
              </a:lnSpc>
            </a:pPr>
            <a:r>
              <a:rPr lang="en-US" sz="2000" b="1">
                <a:solidFill>
                  <a:srgbClr val="000000"/>
                </a:solidFill>
                <a:latin typeface="Courier New" pitchFamily="49" charset="0"/>
                <a:cs typeface="Courier New" pitchFamily="49" charset="0"/>
              </a:rPr>
              <a:t>val3 Integer &lt;12345678h&gt;</a:t>
            </a:r>
          </a:p>
          <a:p>
            <a:pPr>
              <a:lnSpc>
                <a:spcPts val="2688"/>
              </a:lnSpc>
            </a:pPr>
            <a:r>
              <a:rPr lang="en-US" sz="2400" b="1">
                <a:solidFill>
                  <a:srgbClr val="000000"/>
                </a:solidFill>
                <a:latin typeface="Times New Roman" charset="0"/>
              </a:rPr>
              <a:t>•   </a:t>
            </a:r>
            <a:r>
              <a:rPr lang="ru-RU" sz="2400" b="1">
                <a:solidFill>
                  <a:srgbClr val="000000"/>
                </a:solidFill>
                <a:latin typeface="Times New Roman" charset="0"/>
              </a:rPr>
              <a:t>Обращение</a:t>
            </a:r>
          </a:p>
          <a:p>
            <a:pPr>
              <a:lnSpc>
                <a:spcPts val="2288"/>
              </a:lnSpc>
            </a:pPr>
            <a:r>
              <a:rPr lang="ru-RU" sz="2000" b="1">
                <a:solidFill>
                  <a:srgbClr val="000000"/>
                </a:solidFill>
                <a:latin typeface="Times New Roman" charset="0"/>
              </a:rPr>
              <a:t>.</a:t>
            </a:r>
            <a:r>
              <a:rPr lang="en-US" sz="2000" b="1">
                <a:solidFill>
                  <a:srgbClr val="000000"/>
                </a:solidFill>
                <a:latin typeface="Courier New" pitchFamily="49" charset="0"/>
                <a:cs typeface="Courier New" pitchFamily="49" charset="0"/>
              </a:rPr>
              <a:t>code</a:t>
            </a:r>
          </a:p>
          <a:p>
            <a:pPr>
              <a:lnSpc>
                <a:spcPts val="2225"/>
              </a:lnSpc>
            </a:pPr>
            <a:r>
              <a:rPr lang="en-US" sz="2000" b="1">
                <a:solidFill>
                  <a:srgbClr val="000000"/>
                </a:solidFill>
                <a:latin typeface="Courier New" pitchFamily="49" charset="0"/>
                <a:cs typeface="Courier New" pitchFamily="49" charset="0"/>
              </a:rPr>
              <a:t>mov val3.B, al</a:t>
            </a:r>
          </a:p>
          <a:p>
            <a:pPr>
              <a:lnSpc>
                <a:spcPts val="2225"/>
              </a:lnSpc>
            </a:pPr>
            <a:r>
              <a:rPr lang="en-US" sz="2000" b="1">
                <a:solidFill>
                  <a:srgbClr val="000000"/>
                </a:solidFill>
                <a:latin typeface="Courier New" pitchFamily="49" charset="0"/>
                <a:cs typeface="Courier New" pitchFamily="49" charset="0"/>
              </a:rPr>
              <a:t>mov val3.W, ax</a:t>
            </a:r>
          </a:p>
          <a:p>
            <a:pPr>
              <a:lnSpc>
                <a:spcPts val="2213"/>
              </a:lnSpc>
            </a:pPr>
            <a:r>
              <a:rPr lang="en-US" sz="2000" b="1">
                <a:solidFill>
                  <a:srgbClr val="000000"/>
                </a:solidFill>
                <a:latin typeface="Courier New" pitchFamily="49" charset="0"/>
                <a:cs typeface="Courier New" pitchFamily="49" charset="0"/>
              </a:rPr>
              <a:t>mov val3.D, eax</a:t>
            </a:r>
            <a:endParaRPr lang="ru-RU" sz="2000" b="1">
              <a:solidFill>
                <a:srgbClr val="000000"/>
              </a:solidFill>
              <a:latin typeface="Courier New" pitchFamily="49" charset="0"/>
              <a:cs typeface="Courier New" pitchFamily="49" charset="0"/>
            </a:endParaRPr>
          </a:p>
        </p:txBody>
      </p:sp>
      <p:sp>
        <p:nvSpPr>
          <p:cNvPr id="9" name="Номер слайда 8"/>
          <p:cNvSpPr>
            <a:spLocks noGrp="1"/>
          </p:cNvSpPr>
          <p:nvPr>
            <p:ph type="sldNum" sz="quarter" idx="12"/>
          </p:nvPr>
        </p:nvSpPr>
        <p:spPr/>
        <p:txBody>
          <a:bodyPr/>
          <a:lstStyle/>
          <a:p>
            <a:pPr>
              <a:defRPr/>
            </a:pPr>
            <a:fld id="{9133712D-D571-41E1-9C77-31863D99586A}" type="slidenum">
              <a:rPr lang="ru-RU" b="1"/>
              <a:pPr>
                <a:defRPr/>
              </a:pPr>
              <a:t>32</a:t>
            </a:fld>
            <a:endParaRPr lang="ru-RU"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www.bestreferat.ru/images/paper/35/90/9529035.jpeg"/>
          <p:cNvPicPr/>
          <p:nvPr/>
        </p:nvPicPr>
        <p:blipFill>
          <a:blip r:embed="rId3" cstate="print"/>
          <a:srcRect/>
          <a:stretch>
            <a:fillRect/>
          </a:stretch>
        </p:blipFill>
        <p:spPr bwMode="auto">
          <a:xfrm>
            <a:off x="1043608" y="260648"/>
            <a:ext cx="5760640" cy="2304256"/>
          </a:xfrm>
          <a:prstGeom prst="rect">
            <a:avLst/>
          </a:prstGeom>
          <a:noFill/>
          <a:ln w="9525">
            <a:noFill/>
            <a:miter lim="800000"/>
            <a:headEnd/>
            <a:tailEnd/>
          </a:ln>
        </p:spPr>
      </p:pic>
      <p:sp>
        <p:nvSpPr>
          <p:cNvPr id="3" name="TextBox 2"/>
          <p:cNvSpPr txBox="1"/>
          <p:nvPr/>
        </p:nvSpPr>
        <p:spPr>
          <a:xfrm>
            <a:off x="179512" y="2564905"/>
            <a:ext cx="4248472" cy="1200329"/>
          </a:xfrm>
          <a:prstGeom prst="rect">
            <a:avLst/>
          </a:prstGeom>
          <a:noFill/>
        </p:spPr>
        <p:txBody>
          <a:bodyPr wrap="square" rtlCol="0">
            <a:spAutoFit/>
          </a:bodyPr>
          <a:lstStyle/>
          <a:p>
            <a:r>
              <a:rPr lang="en-US" dirty="0" smtClean="0"/>
              <a:t>S - </a:t>
            </a:r>
            <a:r>
              <a:rPr lang="ru-RU" dirty="0" smtClean="0"/>
              <a:t>однобитовый знак числа,   </a:t>
            </a:r>
            <a:endParaRPr lang="en-US" dirty="0" smtClean="0"/>
          </a:p>
          <a:p>
            <a:r>
              <a:rPr lang="en-US" dirty="0" smtClean="0"/>
              <a:t>M </a:t>
            </a:r>
            <a:r>
              <a:rPr lang="ru-RU" dirty="0" smtClean="0"/>
              <a:t>– нормализованная мантисса,   </a:t>
            </a:r>
            <a:endParaRPr lang="en-US" dirty="0" smtClean="0"/>
          </a:p>
          <a:p>
            <a:r>
              <a:rPr lang="en-US" dirty="0" smtClean="0"/>
              <a:t>E- </a:t>
            </a:r>
            <a:r>
              <a:rPr lang="ru-RU" dirty="0" smtClean="0"/>
              <a:t>порядок (показатель степени двойки)</a:t>
            </a:r>
          </a:p>
          <a:p>
            <a:r>
              <a:rPr lang="en-US" dirty="0" smtClean="0"/>
              <a:t> </a:t>
            </a:r>
            <a:r>
              <a:rPr lang="ru-RU" dirty="0" smtClean="0"/>
              <a:t>     </a:t>
            </a:r>
            <a:endParaRPr lang="ru-RU" dirty="0"/>
          </a:p>
        </p:txBody>
      </p:sp>
      <p:pic>
        <p:nvPicPr>
          <p:cNvPr id="4" name="Рисунок 3" descr="http://www.bestreferat.ru/images/paper/44/90/9529044.gif"/>
          <p:cNvPicPr/>
          <p:nvPr/>
        </p:nvPicPr>
        <p:blipFill>
          <a:blip r:embed="rId4" cstate="print"/>
          <a:srcRect/>
          <a:stretch>
            <a:fillRect/>
          </a:stretch>
        </p:blipFill>
        <p:spPr bwMode="auto">
          <a:xfrm>
            <a:off x="1043608" y="6021288"/>
            <a:ext cx="6768752" cy="504056"/>
          </a:xfrm>
          <a:prstGeom prst="rect">
            <a:avLst/>
          </a:prstGeom>
          <a:noFill/>
          <a:ln w="9525">
            <a:noFill/>
            <a:miter lim="800000"/>
            <a:headEnd/>
            <a:tailEnd/>
          </a:ln>
        </p:spPr>
      </p:pic>
      <p:graphicFrame>
        <p:nvGraphicFramePr>
          <p:cNvPr id="5" name="Таблица 4"/>
          <p:cNvGraphicFramePr>
            <a:graphicFrameLocks noGrp="1"/>
          </p:cNvGraphicFramePr>
          <p:nvPr/>
        </p:nvGraphicFramePr>
        <p:xfrm>
          <a:off x="323528" y="4149080"/>
          <a:ext cx="7056784" cy="1368152"/>
        </p:xfrm>
        <a:graphic>
          <a:graphicData uri="http://schemas.openxmlformats.org/drawingml/2006/table">
            <a:tbl>
              <a:tblPr/>
              <a:tblGrid>
                <a:gridCol w="1764196"/>
                <a:gridCol w="1764196"/>
                <a:gridCol w="1764196"/>
                <a:gridCol w="1764196"/>
              </a:tblGrid>
              <a:tr h="684076">
                <a:tc>
                  <a:txBody>
                    <a:bodyPr/>
                    <a:lstStyle/>
                    <a:p>
                      <a:pPr indent="190500" algn="ctr">
                        <a:lnSpc>
                          <a:spcPct val="115000"/>
                        </a:lnSpc>
                        <a:spcAft>
                          <a:spcPts val="0"/>
                        </a:spcAft>
                      </a:pPr>
                      <a:r>
                        <a:rPr lang="ru-RU" sz="1800" dirty="0">
                          <a:latin typeface="Times New Roman"/>
                          <a:ea typeface="Times New Roman"/>
                          <a:cs typeface="Times New Roman"/>
                        </a:rPr>
                        <a:t>Тип</a:t>
                      </a:r>
                      <a:endParaRPr lang="ru-RU" sz="1800" dirty="0">
                        <a:latin typeface="Times New Roman"/>
                        <a:ea typeface="Calibri"/>
                        <a:cs typeface="Times New Roman"/>
                      </a:endParaRPr>
                    </a:p>
                  </a:txBody>
                  <a:tcPr marL="0" marR="0" marT="0" marB="0">
                    <a:lnL>
                      <a:noFill/>
                    </a:lnL>
                    <a:lnR>
                      <a:noFill/>
                    </a:lnR>
                    <a:lnT>
                      <a:noFill/>
                    </a:lnT>
                    <a:lnB>
                      <a:noFill/>
                    </a:lnB>
                  </a:tcPr>
                </a:tc>
                <a:tc>
                  <a:txBody>
                    <a:bodyPr/>
                    <a:lstStyle/>
                    <a:p>
                      <a:pPr indent="190500" algn="ctr">
                        <a:lnSpc>
                          <a:spcPct val="115000"/>
                        </a:lnSpc>
                        <a:spcAft>
                          <a:spcPts val="0"/>
                        </a:spcAft>
                      </a:pPr>
                      <a:r>
                        <a:rPr lang="ru-RU" sz="1800" dirty="0">
                          <a:latin typeface="Times New Roman"/>
                          <a:ea typeface="Times New Roman"/>
                          <a:cs typeface="Times New Roman"/>
                        </a:rPr>
                        <a:t>Минимальный порядок*</a:t>
                      </a:r>
                      <a:endParaRPr lang="ru-RU" sz="1800" dirty="0">
                        <a:latin typeface="Times New Roman"/>
                        <a:ea typeface="Calibri"/>
                        <a:cs typeface="Times New Roman"/>
                      </a:endParaRPr>
                    </a:p>
                  </a:txBody>
                  <a:tcPr marL="0" marR="0" marT="0" marB="0">
                    <a:lnL>
                      <a:noFill/>
                    </a:lnL>
                    <a:lnR>
                      <a:noFill/>
                    </a:lnR>
                    <a:lnT>
                      <a:noFill/>
                    </a:lnT>
                    <a:lnB>
                      <a:noFill/>
                    </a:lnB>
                  </a:tcPr>
                </a:tc>
                <a:tc>
                  <a:txBody>
                    <a:bodyPr/>
                    <a:lstStyle/>
                    <a:p>
                      <a:pPr indent="190500" algn="ctr">
                        <a:lnSpc>
                          <a:spcPct val="115000"/>
                        </a:lnSpc>
                        <a:spcAft>
                          <a:spcPts val="0"/>
                        </a:spcAft>
                      </a:pPr>
                      <a:r>
                        <a:rPr lang="ru-RU" sz="1800" dirty="0">
                          <a:latin typeface="Times New Roman"/>
                          <a:ea typeface="Times New Roman"/>
                          <a:cs typeface="Times New Roman"/>
                        </a:rPr>
                        <a:t>Максимальный порядок</a:t>
                      </a:r>
                      <a:endParaRPr lang="ru-RU" sz="1800" dirty="0">
                        <a:latin typeface="Times New Roman"/>
                        <a:ea typeface="Calibri"/>
                        <a:cs typeface="Times New Roman"/>
                      </a:endParaRPr>
                    </a:p>
                  </a:txBody>
                  <a:tcPr marL="0" marR="0" marT="0" marB="0">
                    <a:lnL>
                      <a:noFill/>
                    </a:lnL>
                    <a:lnR>
                      <a:noFill/>
                    </a:lnR>
                    <a:lnT>
                      <a:noFill/>
                    </a:lnT>
                    <a:lnB>
                      <a:noFill/>
                    </a:lnB>
                  </a:tcPr>
                </a:tc>
                <a:tc>
                  <a:txBody>
                    <a:bodyPr/>
                    <a:lstStyle/>
                    <a:p>
                      <a:pPr indent="190500" algn="ctr">
                        <a:lnSpc>
                          <a:spcPct val="115000"/>
                        </a:lnSpc>
                        <a:spcAft>
                          <a:spcPts val="0"/>
                        </a:spcAft>
                      </a:pPr>
                      <a:r>
                        <a:rPr lang="ru-RU" sz="1800" dirty="0">
                          <a:latin typeface="Times New Roman"/>
                          <a:ea typeface="Times New Roman"/>
                          <a:cs typeface="Times New Roman"/>
                        </a:rPr>
                        <a:t>Число значащих знаков</a:t>
                      </a:r>
                      <a:endParaRPr lang="ru-RU" sz="1800" dirty="0">
                        <a:latin typeface="Times New Roman"/>
                        <a:ea typeface="Calibri"/>
                        <a:cs typeface="Times New Roman"/>
                      </a:endParaRPr>
                    </a:p>
                  </a:txBody>
                  <a:tcPr marL="0" marR="0" marT="0" marB="0">
                    <a:lnL>
                      <a:noFill/>
                    </a:lnL>
                    <a:lnR>
                      <a:noFill/>
                    </a:lnR>
                    <a:lnT>
                      <a:noFill/>
                    </a:lnT>
                    <a:lnB>
                      <a:noFill/>
                    </a:lnB>
                  </a:tcPr>
                </a:tc>
              </a:tr>
              <a:tr h="342038">
                <a:tc>
                  <a:txBody>
                    <a:bodyPr/>
                    <a:lstStyle/>
                    <a:p>
                      <a:pPr indent="190500" algn="ctr">
                        <a:lnSpc>
                          <a:spcPct val="115000"/>
                        </a:lnSpc>
                        <a:spcAft>
                          <a:spcPts val="0"/>
                        </a:spcAft>
                      </a:pPr>
                      <a:r>
                        <a:rPr lang="ru-RU" sz="1800" i="1" dirty="0" err="1">
                          <a:latin typeface="Times New Roman"/>
                          <a:ea typeface="Times New Roman"/>
                          <a:cs typeface="Times New Roman"/>
                        </a:rPr>
                        <a:t>float</a:t>
                      </a:r>
                      <a:endParaRPr lang="ru-RU" sz="1800" dirty="0">
                        <a:latin typeface="Times New Roman"/>
                        <a:ea typeface="Calibri"/>
                        <a:cs typeface="Times New Roman"/>
                      </a:endParaRPr>
                    </a:p>
                  </a:txBody>
                  <a:tcPr marL="0" marR="0" marT="0" marB="0">
                    <a:lnL>
                      <a:noFill/>
                    </a:lnL>
                    <a:lnR>
                      <a:noFill/>
                    </a:lnR>
                    <a:lnT>
                      <a:noFill/>
                    </a:lnT>
                    <a:lnB>
                      <a:noFill/>
                    </a:lnB>
                  </a:tcPr>
                </a:tc>
                <a:tc>
                  <a:txBody>
                    <a:bodyPr/>
                    <a:lstStyle/>
                    <a:p>
                      <a:pPr indent="190500" algn="ctr">
                        <a:lnSpc>
                          <a:spcPct val="115000"/>
                        </a:lnSpc>
                        <a:spcAft>
                          <a:spcPts val="0"/>
                        </a:spcAft>
                      </a:pPr>
                      <a:r>
                        <a:rPr lang="ru-RU" sz="1800" dirty="0">
                          <a:latin typeface="Times New Roman"/>
                          <a:ea typeface="Times New Roman"/>
                          <a:cs typeface="Times New Roman"/>
                        </a:rPr>
                        <a:t>– 45</a:t>
                      </a:r>
                      <a:endParaRPr lang="ru-RU" sz="1800" dirty="0">
                        <a:latin typeface="Times New Roman"/>
                        <a:ea typeface="Calibri"/>
                        <a:cs typeface="Times New Roman"/>
                      </a:endParaRPr>
                    </a:p>
                  </a:txBody>
                  <a:tcPr marL="0" marR="0" marT="0" marB="0">
                    <a:lnL>
                      <a:noFill/>
                    </a:lnL>
                    <a:lnR>
                      <a:noFill/>
                    </a:lnR>
                    <a:lnT>
                      <a:noFill/>
                    </a:lnT>
                    <a:lnB>
                      <a:noFill/>
                    </a:lnB>
                  </a:tcPr>
                </a:tc>
                <a:tc>
                  <a:txBody>
                    <a:bodyPr/>
                    <a:lstStyle/>
                    <a:p>
                      <a:pPr indent="190500" algn="ctr">
                        <a:lnSpc>
                          <a:spcPct val="115000"/>
                        </a:lnSpc>
                        <a:spcAft>
                          <a:spcPts val="0"/>
                        </a:spcAft>
                      </a:pPr>
                      <a:r>
                        <a:rPr lang="ru-RU" sz="1800" dirty="0">
                          <a:latin typeface="Times New Roman"/>
                          <a:ea typeface="Times New Roman"/>
                          <a:cs typeface="Times New Roman"/>
                        </a:rPr>
                        <a:t>38</a:t>
                      </a:r>
                      <a:endParaRPr lang="ru-RU" sz="1800" dirty="0">
                        <a:latin typeface="Times New Roman"/>
                        <a:ea typeface="Calibri"/>
                        <a:cs typeface="Times New Roman"/>
                      </a:endParaRPr>
                    </a:p>
                  </a:txBody>
                  <a:tcPr marL="0" marR="0" marT="0" marB="0">
                    <a:lnL>
                      <a:noFill/>
                    </a:lnL>
                    <a:lnR>
                      <a:noFill/>
                    </a:lnR>
                    <a:lnT>
                      <a:noFill/>
                    </a:lnT>
                    <a:lnB>
                      <a:noFill/>
                    </a:lnB>
                  </a:tcPr>
                </a:tc>
                <a:tc>
                  <a:txBody>
                    <a:bodyPr/>
                    <a:lstStyle/>
                    <a:p>
                      <a:pPr indent="190500" algn="ctr">
                        <a:lnSpc>
                          <a:spcPct val="115000"/>
                        </a:lnSpc>
                        <a:spcAft>
                          <a:spcPts val="0"/>
                        </a:spcAft>
                      </a:pPr>
                      <a:r>
                        <a:rPr lang="ru-RU" sz="1800" dirty="0">
                          <a:latin typeface="Times New Roman"/>
                          <a:ea typeface="Calibri"/>
                          <a:cs typeface="Times New Roman"/>
                        </a:rPr>
                        <a:t>8</a:t>
                      </a:r>
                    </a:p>
                  </a:txBody>
                  <a:tcPr marL="0" marR="0" marT="0" marB="0">
                    <a:lnL>
                      <a:noFill/>
                    </a:lnL>
                    <a:lnR>
                      <a:noFill/>
                    </a:lnR>
                    <a:lnT>
                      <a:noFill/>
                    </a:lnT>
                    <a:lnB>
                      <a:noFill/>
                    </a:lnB>
                  </a:tcPr>
                </a:tc>
              </a:tr>
              <a:tr h="342038">
                <a:tc>
                  <a:txBody>
                    <a:bodyPr/>
                    <a:lstStyle/>
                    <a:p>
                      <a:pPr indent="190500" algn="ctr">
                        <a:lnSpc>
                          <a:spcPct val="115000"/>
                        </a:lnSpc>
                        <a:spcAft>
                          <a:spcPts val="0"/>
                        </a:spcAft>
                      </a:pPr>
                      <a:r>
                        <a:rPr lang="ru-RU" sz="1800" i="1">
                          <a:latin typeface="Times New Roman"/>
                          <a:ea typeface="Times New Roman"/>
                          <a:cs typeface="Times New Roman"/>
                        </a:rPr>
                        <a:t>double</a:t>
                      </a:r>
                      <a:endParaRPr lang="ru-RU" sz="1800">
                        <a:latin typeface="Times New Roman"/>
                        <a:ea typeface="Calibri"/>
                        <a:cs typeface="Times New Roman"/>
                      </a:endParaRPr>
                    </a:p>
                  </a:txBody>
                  <a:tcPr marL="0" marR="0" marT="0" marB="0">
                    <a:lnL>
                      <a:noFill/>
                    </a:lnL>
                    <a:lnR>
                      <a:noFill/>
                    </a:lnR>
                    <a:lnT>
                      <a:noFill/>
                    </a:lnT>
                    <a:lnB>
                      <a:noFill/>
                    </a:lnB>
                  </a:tcPr>
                </a:tc>
                <a:tc>
                  <a:txBody>
                    <a:bodyPr/>
                    <a:lstStyle/>
                    <a:p>
                      <a:pPr indent="190500" algn="ctr">
                        <a:lnSpc>
                          <a:spcPct val="115000"/>
                        </a:lnSpc>
                        <a:spcAft>
                          <a:spcPts val="0"/>
                        </a:spcAft>
                      </a:pPr>
                      <a:r>
                        <a:rPr lang="ru-RU" sz="1800" dirty="0">
                          <a:latin typeface="Times New Roman"/>
                          <a:ea typeface="Times New Roman"/>
                          <a:cs typeface="Times New Roman"/>
                        </a:rPr>
                        <a:t>– 323</a:t>
                      </a:r>
                      <a:endParaRPr lang="ru-RU" sz="1800" dirty="0">
                        <a:latin typeface="Times New Roman"/>
                        <a:ea typeface="Calibri"/>
                        <a:cs typeface="Times New Roman"/>
                      </a:endParaRPr>
                    </a:p>
                  </a:txBody>
                  <a:tcPr marL="0" marR="0" marT="0" marB="0">
                    <a:lnL>
                      <a:noFill/>
                    </a:lnL>
                    <a:lnR>
                      <a:noFill/>
                    </a:lnR>
                    <a:lnT>
                      <a:noFill/>
                    </a:lnT>
                    <a:lnB>
                      <a:noFill/>
                    </a:lnB>
                  </a:tcPr>
                </a:tc>
                <a:tc>
                  <a:txBody>
                    <a:bodyPr/>
                    <a:lstStyle/>
                    <a:p>
                      <a:pPr indent="190500" algn="ctr">
                        <a:lnSpc>
                          <a:spcPct val="115000"/>
                        </a:lnSpc>
                        <a:spcAft>
                          <a:spcPts val="0"/>
                        </a:spcAft>
                      </a:pPr>
                      <a:r>
                        <a:rPr lang="ru-RU" sz="1800" dirty="0">
                          <a:latin typeface="Times New Roman"/>
                          <a:ea typeface="Times New Roman"/>
                          <a:cs typeface="Times New Roman"/>
                        </a:rPr>
                        <a:t>308</a:t>
                      </a:r>
                      <a:endParaRPr lang="ru-RU" sz="1800" dirty="0">
                        <a:latin typeface="Times New Roman"/>
                        <a:ea typeface="Calibri"/>
                        <a:cs typeface="Times New Roman"/>
                      </a:endParaRPr>
                    </a:p>
                  </a:txBody>
                  <a:tcPr marL="0" marR="0" marT="0" marB="0">
                    <a:lnL>
                      <a:noFill/>
                    </a:lnL>
                    <a:lnR>
                      <a:noFill/>
                    </a:lnR>
                    <a:lnT>
                      <a:noFill/>
                    </a:lnT>
                    <a:lnB>
                      <a:noFill/>
                    </a:lnB>
                  </a:tcPr>
                </a:tc>
                <a:tc>
                  <a:txBody>
                    <a:bodyPr/>
                    <a:lstStyle/>
                    <a:p>
                      <a:pPr indent="190500" algn="ctr">
                        <a:lnSpc>
                          <a:spcPct val="115000"/>
                        </a:lnSpc>
                        <a:spcAft>
                          <a:spcPts val="0"/>
                        </a:spcAft>
                      </a:pPr>
                      <a:r>
                        <a:rPr lang="ru-RU" sz="1800" dirty="0" smtClean="0">
                          <a:latin typeface="Times New Roman"/>
                          <a:ea typeface="Times New Roman"/>
                          <a:cs typeface="Times New Roman"/>
                        </a:rPr>
                        <a:t>16</a:t>
                      </a:r>
                      <a:endParaRPr lang="ru-RU" sz="1800" dirty="0">
                        <a:latin typeface="Times New Roman"/>
                        <a:ea typeface="Calibri"/>
                        <a:cs typeface="Times New Roman"/>
                      </a:endParaRPr>
                    </a:p>
                  </a:txBody>
                  <a:tcPr marL="0" marR="0" marT="0" marB="0">
                    <a:lnL>
                      <a:noFill/>
                    </a:lnL>
                    <a:lnR>
                      <a:noFill/>
                    </a:lnR>
                    <a:lnT>
                      <a:noFill/>
                    </a:lnT>
                    <a:lnB>
                      <a:noFill/>
                    </a:lnB>
                  </a:tcPr>
                </a:tc>
              </a:tr>
            </a:tbl>
          </a:graphicData>
        </a:graphic>
      </p:graphicFrame>
      <p:sp>
        <p:nvSpPr>
          <p:cNvPr id="6" name="TextBox 5"/>
          <p:cNvSpPr txBox="1"/>
          <p:nvPr/>
        </p:nvSpPr>
        <p:spPr>
          <a:xfrm>
            <a:off x="4355976" y="2492896"/>
            <a:ext cx="3960440" cy="1477328"/>
          </a:xfrm>
          <a:prstGeom prst="rect">
            <a:avLst/>
          </a:prstGeom>
          <a:noFill/>
        </p:spPr>
        <p:txBody>
          <a:bodyPr wrap="square" rtlCol="0">
            <a:spAutoFit/>
          </a:bodyPr>
          <a:lstStyle/>
          <a:p>
            <a:r>
              <a:rPr lang="ru-RU" dirty="0" smtClean="0"/>
              <a:t>Пример</a:t>
            </a:r>
            <a:r>
              <a:rPr lang="en-US" dirty="0" smtClean="0"/>
              <a:t>:</a:t>
            </a:r>
            <a:r>
              <a:rPr lang="ru-RU" dirty="0" smtClean="0"/>
              <a:t>   число 0,15625</a:t>
            </a:r>
          </a:p>
          <a:p>
            <a:r>
              <a:rPr lang="ru-RU" b="1" dirty="0" smtClean="0"/>
              <a:t>Мантисса</a:t>
            </a:r>
            <a:r>
              <a:rPr lang="en-US" b="1" dirty="0" smtClean="0"/>
              <a:t>:</a:t>
            </a:r>
            <a:endParaRPr lang="ru-RU" b="1" dirty="0" smtClean="0"/>
          </a:p>
          <a:p>
            <a:r>
              <a:rPr lang="ru-RU" dirty="0" smtClean="0"/>
              <a:t>0,15625</a:t>
            </a:r>
            <a:r>
              <a:rPr lang="ru-RU" baseline="-25000" dirty="0" smtClean="0"/>
              <a:t>10</a:t>
            </a:r>
            <a:r>
              <a:rPr lang="ru-RU" dirty="0" smtClean="0"/>
              <a:t> = 0,00101</a:t>
            </a:r>
            <a:r>
              <a:rPr lang="ru-RU" baseline="-25000" dirty="0" smtClean="0"/>
              <a:t>2</a:t>
            </a:r>
            <a:r>
              <a:rPr lang="ru-RU" dirty="0" smtClean="0"/>
              <a:t>=1,01*2</a:t>
            </a:r>
            <a:r>
              <a:rPr lang="ru-RU" baseline="30000" dirty="0" smtClean="0"/>
              <a:t>-3</a:t>
            </a:r>
            <a:r>
              <a:rPr lang="ru-RU" dirty="0" smtClean="0"/>
              <a:t> </a:t>
            </a:r>
          </a:p>
          <a:p>
            <a:r>
              <a:rPr lang="ru-RU" dirty="0" smtClean="0"/>
              <a:t>Единица </a:t>
            </a:r>
            <a:r>
              <a:rPr lang="ru-RU" smtClean="0"/>
              <a:t>в целой части </a:t>
            </a:r>
            <a:r>
              <a:rPr lang="ru-RU" dirty="0" smtClean="0"/>
              <a:t>– скрытая</a:t>
            </a:r>
          </a:p>
          <a:p>
            <a:endParaRPr lang="ru-RU" dirty="0"/>
          </a:p>
        </p:txBody>
      </p:sp>
      <p:sp>
        <p:nvSpPr>
          <p:cNvPr id="7" name="TextBox 6"/>
          <p:cNvSpPr txBox="1"/>
          <p:nvPr/>
        </p:nvSpPr>
        <p:spPr>
          <a:xfrm>
            <a:off x="683568" y="5589240"/>
            <a:ext cx="5688632" cy="369332"/>
          </a:xfrm>
          <a:prstGeom prst="rect">
            <a:avLst/>
          </a:prstGeom>
          <a:noFill/>
        </p:spPr>
        <p:txBody>
          <a:bodyPr wrap="square" rtlCol="0">
            <a:spAutoFit/>
          </a:bodyPr>
          <a:lstStyle/>
          <a:p>
            <a:r>
              <a:rPr lang="ru-RU" dirty="0" smtClean="0"/>
              <a:t>Смещенный порядок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8064896" cy="4801314"/>
          </a:xfrm>
          <a:prstGeom prst="rect">
            <a:avLst/>
          </a:prstGeom>
          <a:noFill/>
        </p:spPr>
        <p:txBody>
          <a:bodyPr wrap="square" rtlCol="0">
            <a:spAutoFit/>
          </a:bodyPr>
          <a:lstStyle/>
          <a:p>
            <a:pPr algn="ctr"/>
            <a:r>
              <a:rPr lang="ru-RU" b="1" dirty="0" smtClean="0"/>
              <a:t>Перевод десятичных дробей в двоичную систему счисления</a:t>
            </a:r>
          </a:p>
          <a:p>
            <a:pPr algn="ctr"/>
            <a:endParaRPr lang="ru-RU" b="1" dirty="0" smtClean="0"/>
          </a:p>
          <a:p>
            <a:r>
              <a:rPr lang="ru-RU" dirty="0" smtClean="0"/>
              <a:t> заключается в поиске целых частей при умножении на 2. </a:t>
            </a:r>
          </a:p>
          <a:p>
            <a:r>
              <a:rPr lang="ru-RU" dirty="0" smtClean="0"/>
              <a:t>Пример     0,15625</a:t>
            </a:r>
          </a:p>
          <a:p>
            <a:r>
              <a:rPr lang="ru-RU" dirty="0" smtClean="0"/>
              <a:t> 0,15625 · 2 = 0,3125 (целая часть равна 0);</a:t>
            </a:r>
          </a:p>
          <a:p>
            <a:r>
              <a:rPr lang="ru-RU" dirty="0" smtClean="0"/>
              <a:t> 0,3125 · 2 = 0,6250 (целая часть равна 0);</a:t>
            </a:r>
          </a:p>
          <a:p>
            <a:r>
              <a:rPr lang="ru-RU" dirty="0" smtClean="0"/>
              <a:t> 0,6250 · 2 = 1,2500 (целая часть равна 1).</a:t>
            </a:r>
          </a:p>
          <a:p>
            <a:r>
              <a:rPr lang="ru-RU" dirty="0" smtClean="0"/>
              <a:t> 0,2500 · 2 = 0,500  (целая часть равна 0).</a:t>
            </a:r>
          </a:p>
          <a:p>
            <a:r>
              <a:rPr lang="ru-RU" dirty="0" smtClean="0"/>
              <a:t>0,500 · 2 = 1,00 (целая часть равна 1).</a:t>
            </a:r>
          </a:p>
          <a:p>
            <a:endParaRPr lang="ru-RU" dirty="0" smtClean="0"/>
          </a:p>
          <a:p>
            <a:r>
              <a:rPr lang="ru-RU" dirty="0" smtClean="0"/>
              <a:t>Дробная часть последнего произведения равна 0. Перевод закончен. </a:t>
            </a:r>
          </a:p>
          <a:p>
            <a:endParaRPr lang="ru-RU" dirty="0" smtClean="0"/>
          </a:p>
          <a:p>
            <a:r>
              <a:rPr lang="ru-RU" dirty="0" smtClean="0"/>
              <a:t>Записываем в одну строку полученное значение целой части, начиная с первой цифры: 0,15625</a:t>
            </a:r>
            <a:r>
              <a:rPr lang="ru-RU" baseline="-25000" dirty="0" smtClean="0"/>
              <a:t>10</a:t>
            </a:r>
            <a:r>
              <a:rPr lang="ru-RU" dirty="0" smtClean="0"/>
              <a:t> = 0,00101</a:t>
            </a:r>
            <a:r>
              <a:rPr lang="ru-RU" baseline="-25000" dirty="0" smtClean="0"/>
              <a:t>2</a:t>
            </a:r>
            <a:r>
              <a:rPr lang="ru-RU" dirty="0" smtClean="0"/>
              <a:t>.</a:t>
            </a:r>
          </a:p>
          <a:p>
            <a:endParaRPr lang="ru-RU" dirty="0" smtClean="0"/>
          </a:p>
          <a:p>
            <a:r>
              <a:rPr lang="ru-RU" dirty="0" smtClean="0"/>
              <a:t> Каждый раз в умножении участвует только дробная часть десятичного числа.</a:t>
            </a:r>
          </a:p>
          <a:p>
            <a:endParaRPr lang="ru-RU" dirty="0"/>
          </a:p>
        </p:txBody>
      </p:sp>
      <p:pic>
        <p:nvPicPr>
          <p:cNvPr id="4" name="Рисунок 3" descr="http://www.bestreferat.ru/images/paper/46/90/9529046.gif"/>
          <p:cNvPicPr/>
          <p:nvPr/>
        </p:nvPicPr>
        <p:blipFill>
          <a:blip r:embed="rId2" cstate="print"/>
          <a:srcRect/>
          <a:stretch>
            <a:fillRect/>
          </a:stretch>
        </p:blipFill>
        <p:spPr bwMode="auto">
          <a:xfrm>
            <a:off x="1043608" y="5157192"/>
            <a:ext cx="6336704" cy="1296144"/>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Рисунок 1" descr="ws_3F5.tmp"/>
          <p:cNvPicPr>
            <a:picLocks/>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7411" name="TextBox 2"/>
          <p:cNvSpPr txBox="1">
            <a:spLocks noChangeArrowheads="1"/>
          </p:cNvSpPr>
          <p:nvPr/>
        </p:nvSpPr>
        <p:spPr bwMode="auto">
          <a:xfrm>
            <a:off x="1951038" y="300038"/>
            <a:ext cx="4027706" cy="3706143"/>
          </a:xfrm>
          <a:prstGeom prst="rect">
            <a:avLst/>
          </a:prstGeom>
          <a:noFill/>
          <a:ln w="9525">
            <a:noFill/>
            <a:miter lim="800000"/>
            <a:headEnd/>
            <a:tailEnd/>
          </a:ln>
        </p:spPr>
        <p:txBody>
          <a:bodyPr wrap="none" lIns="0" tIns="0" rIns="0" bIns="0">
            <a:spAutoFit/>
          </a:bodyPr>
          <a:lstStyle/>
          <a:p>
            <a:pPr>
              <a:lnSpc>
                <a:spcPts val="4875"/>
              </a:lnSpc>
              <a:tabLst>
                <a:tab pos="1308100" algn="l"/>
                <a:tab pos="1473200" algn="l"/>
                <a:tab pos="1536700" algn="l"/>
                <a:tab pos="1790700" algn="l"/>
                <a:tab pos="2400300" algn="l"/>
              </a:tabLst>
            </a:pPr>
            <a:endParaRPr lang="ru-RU" sz="3600" dirty="0">
              <a:solidFill>
                <a:srgbClr val="000000"/>
              </a:solidFill>
              <a:latin typeface="Times New Roman" charset="0"/>
            </a:endParaRPr>
          </a:p>
          <a:p>
            <a:pPr>
              <a:lnSpc>
                <a:spcPts val="1000"/>
              </a:lnSpc>
              <a:tabLst>
                <a:tab pos="1308100" algn="l"/>
                <a:tab pos="1473200" algn="l"/>
                <a:tab pos="1536700" algn="l"/>
                <a:tab pos="1790700" algn="l"/>
                <a:tab pos="2400300" algn="l"/>
              </a:tabLst>
            </a:pPr>
            <a:endParaRPr lang="ru-RU" sz="4400" dirty="0">
              <a:solidFill>
                <a:srgbClr val="000000"/>
              </a:solidFill>
              <a:latin typeface="Times New Roman" charset="0"/>
            </a:endParaRPr>
          </a:p>
          <a:p>
            <a:pPr>
              <a:lnSpc>
                <a:spcPts val="3013"/>
              </a:lnSpc>
              <a:tabLst>
                <a:tab pos="1308100" algn="l"/>
                <a:tab pos="1473200" algn="l"/>
                <a:tab pos="1536700" algn="l"/>
                <a:tab pos="1790700" algn="l"/>
                <a:tab pos="2400300" algn="l"/>
              </a:tabLst>
            </a:pPr>
            <a:r>
              <a:rPr lang="ru-RU" sz="4400" dirty="0">
                <a:solidFill>
                  <a:srgbClr val="000000"/>
                </a:solidFill>
                <a:latin typeface="Times New Roman" charset="0"/>
              </a:rPr>
              <a:t>				</a:t>
            </a:r>
            <a:r>
              <a:rPr lang="ru-RU" sz="2400" dirty="0">
                <a:solidFill>
                  <a:srgbClr val="000000"/>
                </a:solidFill>
                <a:latin typeface="Times New Roman" charset="0"/>
              </a:rPr>
              <a:t>Переполнения</a:t>
            </a:r>
          </a:p>
          <a:p>
            <a:pPr>
              <a:lnSpc>
                <a:spcPts val="1000"/>
              </a:lnSpc>
              <a:tabLst>
                <a:tab pos="1308100" algn="l"/>
                <a:tab pos="1473200" algn="l"/>
                <a:tab pos="1536700" algn="l"/>
                <a:tab pos="1790700" algn="l"/>
                <a:tab pos="2400300" algn="l"/>
              </a:tabLst>
            </a:pPr>
            <a:endParaRPr lang="ru-RU" sz="2400" dirty="0">
              <a:solidFill>
                <a:srgbClr val="000000"/>
              </a:solidFill>
              <a:latin typeface="Times New Roman" charset="0"/>
            </a:endParaRPr>
          </a:p>
          <a:p>
            <a:pPr>
              <a:lnSpc>
                <a:spcPts val="3250"/>
              </a:lnSpc>
              <a:tabLst>
                <a:tab pos="1308100" algn="l"/>
                <a:tab pos="1473200" algn="l"/>
                <a:tab pos="1536700" algn="l"/>
                <a:tab pos="1790700" algn="l"/>
                <a:tab pos="2400300" algn="l"/>
              </a:tabLst>
            </a:pPr>
            <a:r>
              <a:rPr lang="ru-RU" sz="2400" dirty="0">
                <a:solidFill>
                  <a:srgbClr val="000000"/>
                </a:solidFill>
                <a:latin typeface="Times New Roman" charset="0"/>
              </a:rPr>
              <a:t>			Нормализованные</a:t>
            </a:r>
          </a:p>
          <a:p>
            <a:pPr>
              <a:lnSpc>
                <a:spcPts val="1000"/>
              </a:lnSpc>
              <a:tabLst>
                <a:tab pos="1308100" algn="l"/>
                <a:tab pos="1473200" algn="l"/>
                <a:tab pos="1536700" algn="l"/>
                <a:tab pos="1790700" algn="l"/>
                <a:tab pos="2400300" algn="l"/>
              </a:tabLst>
            </a:pPr>
            <a:endParaRPr lang="ru-RU" sz="2400" dirty="0">
              <a:solidFill>
                <a:srgbClr val="000000"/>
              </a:solidFill>
              <a:latin typeface="Times New Roman" charset="0"/>
            </a:endParaRPr>
          </a:p>
          <a:p>
            <a:pPr>
              <a:lnSpc>
                <a:spcPts val="1000"/>
              </a:lnSpc>
              <a:tabLst>
                <a:tab pos="1308100" algn="l"/>
                <a:tab pos="1473200" algn="l"/>
                <a:tab pos="1536700" algn="l"/>
                <a:tab pos="1790700" algn="l"/>
                <a:tab pos="2400300" algn="l"/>
              </a:tabLst>
            </a:pPr>
            <a:endParaRPr lang="ru-RU" sz="2400" dirty="0">
              <a:solidFill>
                <a:srgbClr val="000000"/>
              </a:solidFill>
              <a:latin typeface="Times New Roman" charset="0"/>
            </a:endParaRPr>
          </a:p>
          <a:p>
            <a:pPr>
              <a:lnSpc>
                <a:spcPts val="1000"/>
              </a:lnSpc>
              <a:tabLst>
                <a:tab pos="1308100" algn="l"/>
                <a:tab pos="1473200" algn="l"/>
                <a:tab pos="1536700" algn="l"/>
                <a:tab pos="1790700" algn="l"/>
                <a:tab pos="2400300" algn="l"/>
              </a:tabLst>
            </a:pPr>
            <a:endParaRPr lang="ru-RU" sz="2400" dirty="0">
              <a:solidFill>
                <a:srgbClr val="000000"/>
              </a:solidFill>
              <a:latin typeface="Times New Roman" charset="0"/>
            </a:endParaRPr>
          </a:p>
          <a:p>
            <a:pPr>
              <a:lnSpc>
                <a:spcPts val="2675"/>
              </a:lnSpc>
              <a:tabLst>
                <a:tab pos="1308100" algn="l"/>
                <a:tab pos="1473200" algn="l"/>
                <a:tab pos="1536700" algn="l"/>
                <a:tab pos="1790700" algn="l"/>
                <a:tab pos="2400300" algn="l"/>
              </a:tabLst>
            </a:pPr>
            <a:r>
              <a:rPr lang="ru-RU" sz="2400" dirty="0">
                <a:solidFill>
                  <a:srgbClr val="000000"/>
                </a:solidFill>
                <a:latin typeface="Times New Roman" charset="0"/>
              </a:rPr>
              <a:t>	</a:t>
            </a:r>
            <a:r>
              <a:rPr lang="ru-RU" sz="2400" dirty="0" err="1">
                <a:solidFill>
                  <a:srgbClr val="000000"/>
                </a:solidFill>
                <a:latin typeface="Times New Roman" charset="0"/>
              </a:rPr>
              <a:t>Денормализованные</a:t>
            </a:r>
            <a:endParaRPr lang="ru-RU" sz="2400" dirty="0">
              <a:solidFill>
                <a:srgbClr val="000000"/>
              </a:solidFill>
              <a:latin typeface="Times New Roman" charset="0"/>
            </a:endParaRPr>
          </a:p>
          <a:p>
            <a:pPr>
              <a:lnSpc>
                <a:spcPts val="1000"/>
              </a:lnSpc>
              <a:tabLst>
                <a:tab pos="1308100" algn="l"/>
                <a:tab pos="1473200" algn="l"/>
                <a:tab pos="1536700" algn="l"/>
                <a:tab pos="1790700" algn="l"/>
                <a:tab pos="2400300" algn="l"/>
              </a:tabLst>
            </a:pPr>
            <a:endParaRPr lang="ru-RU" sz="2400" dirty="0">
              <a:solidFill>
                <a:srgbClr val="000000"/>
              </a:solidFill>
              <a:latin typeface="Times New Roman" charset="0"/>
            </a:endParaRPr>
          </a:p>
          <a:p>
            <a:pPr>
              <a:lnSpc>
                <a:spcPts val="1000"/>
              </a:lnSpc>
              <a:tabLst>
                <a:tab pos="1308100" algn="l"/>
                <a:tab pos="1473200" algn="l"/>
                <a:tab pos="1536700" algn="l"/>
                <a:tab pos="1790700" algn="l"/>
                <a:tab pos="2400300" algn="l"/>
              </a:tabLst>
            </a:pPr>
            <a:endParaRPr lang="ru-RU" sz="2400" dirty="0">
              <a:solidFill>
                <a:srgbClr val="000000"/>
              </a:solidFill>
              <a:latin typeface="Times New Roman" charset="0"/>
            </a:endParaRPr>
          </a:p>
          <a:p>
            <a:pPr>
              <a:lnSpc>
                <a:spcPts val="1000"/>
              </a:lnSpc>
              <a:tabLst>
                <a:tab pos="1308100" algn="l"/>
                <a:tab pos="1473200" algn="l"/>
                <a:tab pos="1536700" algn="l"/>
                <a:tab pos="1790700" algn="l"/>
                <a:tab pos="2400300" algn="l"/>
              </a:tabLst>
            </a:pPr>
            <a:endParaRPr lang="ru-RU" sz="2400" dirty="0">
              <a:solidFill>
                <a:srgbClr val="000000"/>
              </a:solidFill>
              <a:latin typeface="Times New Roman" charset="0"/>
            </a:endParaRPr>
          </a:p>
          <a:p>
            <a:pPr>
              <a:lnSpc>
                <a:spcPts val="2663"/>
              </a:lnSpc>
              <a:tabLst>
                <a:tab pos="1308100" algn="l"/>
                <a:tab pos="1473200" algn="l"/>
                <a:tab pos="1536700" algn="l"/>
                <a:tab pos="1790700" algn="l"/>
                <a:tab pos="2400300" algn="l"/>
              </a:tabLst>
            </a:pPr>
            <a:r>
              <a:rPr lang="ru-RU" sz="2400" dirty="0">
                <a:solidFill>
                  <a:srgbClr val="000000"/>
                </a:solidFill>
                <a:latin typeface="Times New Roman" charset="0"/>
              </a:rPr>
              <a:t>		Потеря значимости</a:t>
            </a:r>
          </a:p>
          <a:p>
            <a:pPr>
              <a:lnSpc>
                <a:spcPts val="1000"/>
              </a:lnSpc>
              <a:tabLst>
                <a:tab pos="1308100" algn="l"/>
                <a:tab pos="1473200" algn="l"/>
                <a:tab pos="1536700" algn="l"/>
                <a:tab pos="1790700" algn="l"/>
                <a:tab pos="2400300" algn="l"/>
              </a:tabLst>
            </a:pPr>
            <a:endParaRPr lang="ru-RU" sz="2400" dirty="0">
              <a:solidFill>
                <a:srgbClr val="000000"/>
              </a:solidFill>
              <a:latin typeface="Times New Roman" charset="0"/>
            </a:endParaRPr>
          </a:p>
          <a:p>
            <a:pPr>
              <a:lnSpc>
                <a:spcPts val="3250"/>
              </a:lnSpc>
              <a:tabLst>
                <a:tab pos="1308100" algn="l"/>
                <a:tab pos="1473200" algn="l"/>
                <a:tab pos="1536700" algn="l"/>
                <a:tab pos="1790700" algn="l"/>
                <a:tab pos="2400300" algn="l"/>
              </a:tabLst>
            </a:pPr>
            <a:r>
              <a:rPr lang="ru-RU" sz="2400" dirty="0">
                <a:solidFill>
                  <a:srgbClr val="000000"/>
                </a:solidFill>
                <a:latin typeface="Times New Roman" charset="0"/>
              </a:rPr>
              <a:t>					Нуль</a:t>
            </a:r>
          </a:p>
        </p:txBody>
      </p:sp>
      <p:sp>
        <p:nvSpPr>
          <p:cNvPr id="17412" name="TextBox 3"/>
          <p:cNvSpPr txBox="1">
            <a:spLocks noChangeArrowheads="1"/>
          </p:cNvSpPr>
          <p:nvPr/>
        </p:nvSpPr>
        <p:spPr bwMode="auto">
          <a:xfrm>
            <a:off x="192088" y="6108700"/>
            <a:ext cx="711200" cy="257175"/>
          </a:xfrm>
          <a:prstGeom prst="rect">
            <a:avLst/>
          </a:prstGeom>
          <a:noFill/>
          <a:ln w="9525">
            <a:noFill/>
            <a:miter lim="800000"/>
            <a:headEnd/>
            <a:tailEnd/>
          </a:ln>
        </p:spPr>
        <p:txBody>
          <a:bodyPr wrap="none" lIns="0" tIns="0" rIns="0" bIns="0">
            <a:spAutoFit/>
          </a:bodyPr>
          <a:lstStyle/>
          <a:p>
            <a:pPr>
              <a:lnSpc>
                <a:spcPts val="1988"/>
              </a:lnSpc>
            </a:pPr>
            <a:r>
              <a:rPr lang="en-US">
                <a:solidFill>
                  <a:srgbClr val="000000"/>
                </a:solidFill>
                <a:latin typeface="Times New Roman" charset="0"/>
              </a:rPr>
              <a:t>…   p-2</a:t>
            </a:r>
            <a:endParaRPr lang="ru-RU">
              <a:solidFill>
                <a:srgbClr val="000000"/>
              </a:solidFill>
              <a:latin typeface="Times New Roman" charset="0"/>
            </a:endParaRPr>
          </a:p>
        </p:txBody>
      </p:sp>
      <p:sp>
        <p:nvSpPr>
          <p:cNvPr id="17413" name="TextBox 4"/>
          <p:cNvSpPr txBox="1">
            <a:spLocks noChangeArrowheads="1"/>
          </p:cNvSpPr>
          <p:nvPr/>
        </p:nvSpPr>
        <p:spPr bwMode="auto">
          <a:xfrm>
            <a:off x="1179513" y="6108700"/>
            <a:ext cx="309562" cy="257175"/>
          </a:xfrm>
          <a:prstGeom prst="rect">
            <a:avLst/>
          </a:prstGeom>
          <a:noFill/>
          <a:ln w="9525">
            <a:noFill/>
            <a:miter lim="800000"/>
            <a:headEnd/>
            <a:tailEnd/>
          </a:ln>
        </p:spPr>
        <p:txBody>
          <a:bodyPr wrap="none" lIns="0" tIns="0" rIns="0" bIns="0">
            <a:spAutoFit/>
          </a:bodyPr>
          <a:lstStyle/>
          <a:p>
            <a:pPr>
              <a:lnSpc>
                <a:spcPts val="1988"/>
              </a:lnSpc>
            </a:pPr>
            <a:r>
              <a:rPr lang="en-US">
                <a:solidFill>
                  <a:srgbClr val="000000"/>
                </a:solidFill>
                <a:latin typeface="Times New Roman" charset="0"/>
              </a:rPr>
              <a:t>p-1</a:t>
            </a:r>
            <a:endParaRPr lang="ru-RU">
              <a:solidFill>
                <a:srgbClr val="000000"/>
              </a:solidFill>
              <a:latin typeface="Times New Roman" charset="0"/>
            </a:endParaRPr>
          </a:p>
        </p:txBody>
      </p:sp>
      <p:sp>
        <p:nvSpPr>
          <p:cNvPr id="17414" name="TextBox 5"/>
          <p:cNvSpPr txBox="1">
            <a:spLocks noChangeArrowheads="1"/>
          </p:cNvSpPr>
          <p:nvPr/>
        </p:nvSpPr>
        <p:spPr bwMode="auto">
          <a:xfrm>
            <a:off x="2354263" y="6108700"/>
            <a:ext cx="115887" cy="257175"/>
          </a:xfrm>
          <a:prstGeom prst="rect">
            <a:avLst/>
          </a:prstGeom>
          <a:noFill/>
          <a:ln w="9525">
            <a:noFill/>
            <a:miter lim="800000"/>
            <a:headEnd/>
            <a:tailEnd/>
          </a:ln>
        </p:spPr>
        <p:txBody>
          <a:bodyPr wrap="none" lIns="0" tIns="0" rIns="0" bIns="0">
            <a:spAutoFit/>
          </a:bodyPr>
          <a:lstStyle/>
          <a:p>
            <a:pPr>
              <a:lnSpc>
                <a:spcPts val="1988"/>
              </a:lnSpc>
            </a:pPr>
            <a:r>
              <a:rPr lang="en-US">
                <a:solidFill>
                  <a:srgbClr val="000000"/>
                </a:solidFill>
                <a:latin typeface="Times New Roman" charset="0"/>
              </a:rPr>
              <a:t>p</a:t>
            </a:r>
            <a:endParaRPr lang="ru-RU">
              <a:solidFill>
                <a:srgbClr val="000000"/>
              </a:solidFill>
              <a:latin typeface="Times New Roman" charset="0"/>
            </a:endParaRPr>
          </a:p>
        </p:txBody>
      </p:sp>
      <p:sp>
        <p:nvSpPr>
          <p:cNvPr id="17415" name="TextBox 6"/>
          <p:cNvSpPr txBox="1">
            <a:spLocks noChangeArrowheads="1"/>
          </p:cNvSpPr>
          <p:nvPr/>
        </p:nvSpPr>
        <p:spPr bwMode="auto">
          <a:xfrm>
            <a:off x="4392613" y="6108700"/>
            <a:ext cx="360362" cy="257175"/>
          </a:xfrm>
          <a:prstGeom prst="rect">
            <a:avLst/>
          </a:prstGeom>
          <a:noFill/>
          <a:ln w="9525">
            <a:noFill/>
            <a:miter lim="800000"/>
            <a:headEnd/>
            <a:tailEnd/>
          </a:ln>
        </p:spPr>
        <p:txBody>
          <a:bodyPr wrap="none" lIns="0" tIns="0" rIns="0" bIns="0">
            <a:spAutoFit/>
          </a:bodyPr>
          <a:lstStyle/>
          <a:p>
            <a:pPr>
              <a:lnSpc>
                <a:spcPts val="1988"/>
              </a:lnSpc>
            </a:pPr>
            <a:r>
              <a:rPr lang="en-US">
                <a:solidFill>
                  <a:srgbClr val="000000"/>
                </a:solidFill>
                <a:latin typeface="Times New Roman" charset="0"/>
              </a:rPr>
              <a:t>p+1</a:t>
            </a:r>
            <a:endParaRPr lang="ru-RU">
              <a:solidFill>
                <a:srgbClr val="000000"/>
              </a:solidFill>
              <a:latin typeface="Times New Roman" charset="0"/>
            </a:endParaRPr>
          </a:p>
        </p:txBody>
      </p:sp>
      <p:sp>
        <p:nvSpPr>
          <p:cNvPr id="17416" name="TextBox 7"/>
          <p:cNvSpPr txBox="1">
            <a:spLocks noChangeArrowheads="1"/>
          </p:cNvSpPr>
          <p:nvPr/>
        </p:nvSpPr>
        <p:spPr bwMode="auto">
          <a:xfrm>
            <a:off x="8696325" y="6108700"/>
            <a:ext cx="361950" cy="257175"/>
          </a:xfrm>
          <a:prstGeom prst="rect">
            <a:avLst/>
          </a:prstGeom>
          <a:noFill/>
          <a:ln w="9525">
            <a:noFill/>
            <a:miter lim="800000"/>
            <a:headEnd/>
            <a:tailEnd/>
          </a:ln>
        </p:spPr>
        <p:txBody>
          <a:bodyPr wrap="none" lIns="0" tIns="0" rIns="0" bIns="0">
            <a:spAutoFit/>
          </a:bodyPr>
          <a:lstStyle/>
          <a:p>
            <a:pPr>
              <a:lnSpc>
                <a:spcPts val="1988"/>
              </a:lnSpc>
            </a:pPr>
            <a:r>
              <a:rPr lang="en-US">
                <a:solidFill>
                  <a:srgbClr val="000000"/>
                </a:solidFill>
                <a:latin typeface="Times New Roman" charset="0"/>
              </a:rPr>
              <a:t>p+2</a:t>
            </a:r>
            <a:endParaRPr lang="ru-RU">
              <a:solidFill>
                <a:srgbClr val="000000"/>
              </a:solidFill>
              <a:latin typeface="Times New Roman" charset="0"/>
            </a:endParaRPr>
          </a:p>
        </p:txBody>
      </p:sp>
      <p:sp>
        <p:nvSpPr>
          <p:cNvPr id="11" name="Номер слайда 10"/>
          <p:cNvSpPr>
            <a:spLocks noGrp="1"/>
          </p:cNvSpPr>
          <p:nvPr>
            <p:ph type="sldNum" sz="quarter" idx="12"/>
          </p:nvPr>
        </p:nvSpPr>
        <p:spPr/>
        <p:txBody>
          <a:bodyPr/>
          <a:lstStyle/>
          <a:p>
            <a:pPr>
              <a:defRPr/>
            </a:pPr>
            <a:fld id="{1C9F61EE-B138-4AAF-B9B6-07B42ED16F44}" type="slidenum">
              <a:rPr lang="ru-RU"/>
              <a:pPr>
                <a:defRPr/>
              </a:pPr>
              <a:t>35</a:t>
            </a:fld>
            <a:endParaRPr lang="ru-R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Рисунок 1" descr="ws_3F7.tmp"/>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9459" name="TextBox 2"/>
          <p:cNvSpPr txBox="1">
            <a:spLocks noChangeArrowheads="1"/>
          </p:cNvSpPr>
          <p:nvPr/>
        </p:nvSpPr>
        <p:spPr bwMode="auto">
          <a:xfrm>
            <a:off x="390525" y="100013"/>
            <a:ext cx="8559800" cy="1025525"/>
          </a:xfrm>
          <a:prstGeom prst="rect">
            <a:avLst/>
          </a:prstGeom>
          <a:noFill/>
          <a:ln w="9525">
            <a:noFill/>
            <a:miter lim="800000"/>
            <a:headEnd/>
            <a:tailEnd/>
          </a:ln>
        </p:spPr>
        <p:txBody>
          <a:bodyPr wrap="none" lIns="0" tIns="0" rIns="0" bIns="0">
            <a:spAutoFit/>
          </a:bodyPr>
          <a:lstStyle/>
          <a:p>
            <a:pPr>
              <a:lnSpc>
                <a:spcPts val="4875"/>
              </a:lnSpc>
              <a:tabLst>
                <a:tab pos="1905000" algn="l"/>
              </a:tabLst>
            </a:pPr>
            <a:r>
              <a:rPr lang="ru-RU" sz="3600">
                <a:latin typeface="Times New Roman" charset="0"/>
              </a:rPr>
              <a:t>	</a:t>
            </a:r>
            <a:r>
              <a:rPr lang="ru-RU" sz="3600">
                <a:solidFill>
                  <a:srgbClr val="000000"/>
                </a:solidFill>
                <a:latin typeface="Times New Roman" charset="0"/>
              </a:rPr>
              <a:t>Стандарт </a:t>
            </a:r>
            <a:r>
              <a:rPr lang="en-US" sz="3600">
                <a:solidFill>
                  <a:srgbClr val="000000"/>
                </a:solidFill>
                <a:latin typeface="Times New Roman" charset="0"/>
              </a:rPr>
              <a:t>i</a:t>
            </a:r>
            <a:r>
              <a:rPr lang="ru-RU" sz="3600">
                <a:solidFill>
                  <a:srgbClr val="000000"/>
                </a:solidFill>
                <a:latin typeface="Times New Roman" charset="0"/>
              </a:rPr>
              <a:t>EEE 754</a:t>
            </a:r>
          </a:p>
          <a:p>
            <a:pPr>
              <a:lnSpc>
                <a:spcPts val="3113"/>
              </a:lnSpc>
              <a:tabLst>
                <a:tab pos="1905000" algn="l"/>
              </a:tabLst>
            </a:pPr>
            <a:r>
              <a:rPr lang="ru-RU" sz="2800" u="sng">
                <a:solidFill>
                  <a:srgbClr val="C00000"/>
                </a:solidFill>
                <a:latin typeface="Times New Roman" charset="0"/>
              </a:rPr>
              <a:t>http://en.w</a:t>
            </a:r>
            <a:r>
              <a:rPr lang="en-US" sz="2800" u="sng">
                <a:solidFill>
                  <a:srgbClr val="C00000"/>
                </a:solidFill>
                <a:latin typeface="Times New Roman" charset="0"/>
              </a:rPr>
              <a:t>i</a:t>
            </a:r>
            <a:r>
              <a:rPr lang="ru-RU" sz="2800" u="sng">
                <a:solidFill>
                  <a:srgbClr val="C00000"/>
                </a:solidFill>
                <a:latin typeface="Times New Roman" charset="0"/>
              </a:rPr>
              <a:t>k</a:t>
            </a:r>
            <a:r>
              <a:rPr lang="en-US" sz="2800" u="sng">
                <a:solidFill>
                  <a:srgbClr val="C00000"/>
                </a:solidFill>
                <a:latin typeface="Times New Roman" charset="0"/>
              </a:rPr>
              <a:t>i</a:t>
            </a:r>
            <a:r>
              <a:rPr lang="ru-RU" sz="2800" u="sng">
                <a:solidFill>
                  <a:srgbClr val="C00000"/>
                </a:solidFill>
                <a:latin typeface="Times New Roman" charset="0"/>
              </a:rPr>
              <a:t>ped</a:t>
            </a:r>
            <a:r>
              <a:rPr lang="en-US" sz="2800" u="sng">
                <a:solidFill>
                  <a:srgbClr val="C00000"/>
                </a:solidFill>
                <a:latin typeface="Times New Roman" charset="0"/>
              </a:rPr>
              <a:t>i</a:t>
            </a:r>
            <a:r>
              <a:rPr lang="ru-RU" sz="2800" u="sng">
                <a:solidFill>
                  <a:srgbClr val="C00000"/>
                </a:solidFill>
                <a:latin typeface="Times New Roman" charset="0"/>
              </a:rPr>
              <a:t>a.org/w</a:t>
            </a:r>
            <a:r>
              <a:rPr lang="en-US" sz="2800" u="sng">
                <a:solidFill>
                  <a:srgbClr val="C00000"/>
                </a:solidFill>
                <a:latin typeface="Times New Roman" charset="0"/>
              </a:rPr>
              <a:t>i</a:t>
            </a:r>
            <a:r>
              <a:rPr lang="ru-RU" sz="2800" u="sng">
                <a:solidFill>
                  <a:srgbClr val="C00000"/>
                </a:solidFill>
                <a:latin typeface="Times New Roman" charset="0"/>
              </a:rPr>
              <a:t>k</a:t>
            </a:r>
            <a:r>
              <a:rPr lang="en-US" sz="2800" u="sng">
                <a:solidFill>
                  <a:srgbClr val="C00000"/>
                </a:solidFill>
                <a:latin typeface="Times New Roman" charset="0"/>
              </a:rPr>
              <a:t>i</a:t>
            </a:r>
            <a:r>
              <a:rPr lang="ru-RU" sz="2800" u="sng">
                <a:solidFill>
                  <a:srgbClr val="C00000"/>
                </a:solidFill>
                <a:latin typeface="Times New Roman" charset="0"/>
              </a:rPr>
              <a:t>/</a:t>
            </a:r>
            <a:r>
              <a:rPr lang="en-US" sz="2800" u="sng">
                <a:solidFill>
                  <a:srgbClr val="C00000"/>
                </a:solidFill>
                <a:latin typeface="Times New Roman" charset="0"/>
              </a:rPr>
              <a:t>i</a:t>
            </a:r>
            <a:r>
              <a:rPr lang="ru-RU" sz="2800" u="sng">
                <a:solidFill>
                  <a:srgbClr val="C00000"/>
                </a:solidFill>
                <a:latin typeface="Times New Roman" charset="0"/>
              </a:rPr>
              <a:t>EEE_float</a:t>
            </a:r>
            <a:r>
              <a:rPr lang="en-US" sz="2800" u="sng">
                <a:solidFill>
                  <a:srgbClr val="C00000"/>
                </a:solidFill>
                <a:latin typeface="Times New Roman" charset="0"/>
              </a:rPr>
              <a:t>i</a:t>
            </a:r>
            <a:r>
              <a:rPr lang="ru-RU" sz="2800" u="sng">
                <a:solidFill>
                  <a:srgbClr val="C00000"/>
                </a:solidFill>
                <a:latin typeface="Times New Roman" charset="0"/>
              </a:rPr>
              <a:t>ng-po</a:t>
            </a:r>
            <a:r>
              <a:rPr lang="en-US" sz="2800" u="sng">
                <a:solidFill>
                  <a:srgbClr val="C00000"/>
                </a:solidFill>
                <a:latin typeface="Times New Roman" charset="0"/>
              </a:rPr>
              <a:t>i</a:t>
            </a:r>
            <a:r>
              <a:rPr lang="ru-RU" sz="2800" u="sng">
                <a:solidFill>
                  <a:srgbClr val="C00000"/>
                </a:solidFill>
                <a:latin typeface="Times New Roman" charset="0"/>
              </a:rPr>
              <a:t>nt_standard</a:t>
            </a:r>
          </a:p>
        </p:txBody>
      </p:sp>
      <p:sp>
        <p:nvSpPr>
          <p:cNvPr id="19460" name="TextBox 3"/>
          <p:cNvSpPr txBox="1">
            <a:spLocks noChangeArrowheads="1"/>
          </p:cNvSpPr>
          <p:nvPr/>
        </p:nvSpPr>
        <p:spPr bwMode="auto">
          <a:xfrm>
            <a:off x="2486025" y="1793875"/>
            <a:ext cx="1023229" cy="461665"/>
          </a:xfrm>
          <a:prstGeom prst="rect">
            <a:avLst/>
          </a:prstGeom>
          <a:noFill/>
          <a:ln w="9525">
            <a:noFill/>
            <a:miter lim="800000"/>
            <a:headEnd/>
            <a:tailEnd/>
          </a:ln>
        </p:spPr>
        <p:txBody>
          <a:bodyPr wrap="none" lIns="0" tIns="0" rIns="0" bIns="0">
            <a:spAutoFit/>
          </a:bodyPr>
          <a:lstStyle/>
          <a:p>
            <a:pPr>
              <a:lnSpc>
                <a:spcPts val="1775"/>
              </a:lnSpc>
            </a:pPr>
            <a:r>
              <a:rPr lang="ru-RU" sz="1600" dirty="0" smtClean="0">
                <a:solidFill>
                  <a:srgbClr val="000000"/>
                </a:solidFill>
                <a:latin typeface="Times New Roman" charset="0"/>
              </a:rPr>
              <a:t>Одинарный</a:t>
            </a:r>
          </a:p>
          <a:p>
            <a:pPr>
              <a:lnSpc>
                <a:spcPts val="1775"/>
              </a:lnSpc>
            </a:pPr>
            <a:r>
              <a:rPr lang="en-US" sz="1600" dirty="0" smtClean="0">
                <a:solidFill>
                  <a:srgbClr val="000000"/>
                </a:solidFill>
                <a:latin typeface="Times New Roman" charset="0"/>
              </a:rPr>
              <a:t>float</a:t>
            </a:r>
            <a:endParaRPr lang="ru-RU" sz="1600" dirty="0">
              <a:solidFill>
                <a:srgbClr val="000000"/>
              </a:solidFill>
              <a:latin typeface="Times New Roman" charset="0"/>
            </a:endParaRPr>
          </a:p>
        </p:txBody>
      </p:sp>
      <p:sp>
        <p:nvSpPr>
          <p:cNvPr id="19461" name="TextBox 4"/>
          <p:cNvSpPr txBox="1">
            <a:spLocks noChangeArrowheads="1"/>
          </p:cNvSpPr>
          <p:nvPr/>
        </p:nvSpPr>
        <p:spPr bwMode="auto">
          <a:xfrm>
            <a:off x="3902075" y="1793875"/>
            <a:ext cx="1245990" cy="419100"/>
          </a:xfrm>
          <a:prstGeom prst="rect">
            <a:avLst/>
          </a:prstGeom>
          <a:noFill/>
          <a:ln w="9525">
            <a:noFill/>
            <a:miter lim="800000"/>
            <a:headEnd/>
            <a:tailEnd/>
          </a:ln>
        </p:spPr>
        <p:txBody>
          <a:bodyPr wrap="square" lIns="0" tIns="0" rIns="0" bIns="0">
            <a:spAutoFit/>
          </a:bodyPr>
          <a:lstStyle/>
          <a:p>
            <a:pPr>
              <a:lnSpc>
                <a:spcPts val="1775"/>
              </a:lnSpc>
              <a:tabLst>
                <a:tab pos="88900" algn="l"/>
              </a:tabLst>
            </a:pPr>
            <a:r>
              <a:rPr lang="ru-RU" dirty="0">
                <a:latin typeface="Times New Roman" charset="0"/>
              </a:rPr>
              <a:t>	</a:t>
            </a:r>
            <a:r>
              <a:rPr lang="ru-RU" sz="1600" dirty="0">
                <a:solidFill>
                  <a:srgbClr val="000000"/>
                </a:solidFill>
                <a:latin typeface="Times New Roman" charset="0"/>
              </a:rPr>
              <a:t>Одинарный</a:t>
            </a:r>
          </a:p>
          <a:p>
            <a:pPr>
              <a:lnSpc>
                <a:spcPts val="1375"/>
              </a:lnSpc>
              <a:tabLst>
                <a:tab pos="88900" algn="l"/>
              </a:tabLst>
            </a:pPr>
            <a:r>
              <a:rPr lang="ru-RU" sz="1600" dirty="0">
                <a:solidFill>
                  <a:srgbClr val="000000"/>
                </a:solidFill>
                <a:latin typeface="Times New Roman" charset="0"/>
              </a:rPr>
              <a:t>расширенный</a:t>
            </a:r>
          </a:p>
        </p:txBody>
      </p:sp>
      <p:sp>
        <p:nvSpPr>
          <p:cNvPr id="19462" name="TextBox 5"/>
          <p:cNvSpPr txBox="1">
            <a:spLocks noChangeArrowheads="1"/>
          </p:cNvSpPr>
          <p:nvPr/>
        </p:nvSpPr>
        <p:spPr bwMode="auto">
          <a:xfrm>
            <a:off x="5813425" y="1793875"/>
            <a:ext cx="771237" cy="461665"/>
          </a:xfrm>
          <a:prstGeom prst="rect">
            <a:avLst/>
          </a:prstGeom>
          <a:noFill/>
          <a:ln w="9525">
            <a:noFill/>
            <a:miter lim="800000"/>
            <a:headEnd/>
            <a:tailEnd/>
          </a:ln>
        </p:spPr>
        <p:txBody>
          <a:bodyPr wrap="none" lIns="0" tIns="0" rIns="0" bIns="0">
            <a:spAutoFit/>
          </a:bodyPr>
          <a:lstStyle/>
          <a:p>
            <a:pPr>
              <a:lnSpc>
                <a:spcPts val="1775"/>
              </a:lnSpc>
            </a:pPr>
            <a:r>
              <a:rPr lang="ru-RU" sz="1600" dirty="0" smtClean="0">
                <a:solidFill>
                  <a:srgbClr val="000000"/>
                </a:solidFill>
                <a:latin typeface="Times New Roman" charset="0"/>
              </a:rPr>
              <a:t>Двойной</a:t>
            </a:r>
            <a:endParaRPr lang="en-US" sz="1600" dirty="0" smtClean="0">
              <a:solidFill>
                <a:srgbClr val="000000"/>
              </a:solidFill>
              <a:latin typeface="Times New Roman" charset="0"/>
            </a:endParaRPr>
          </a:p>
          <a:p>
            <a:pPr>
              <a:lnSpc>
                <a:spcPts val="1775"/>
              </a:lnSpc>
            </a:pPr>
            <a:r>
              <a:rPr lang="en-US" sz="1600" dirty="0" smtClean="0">
                <a:solidFill>
                  <a:srgbClr val="000000"/>
                </a:solidFill>
                <a:latin typeface="Times New Roman" charset="0"/>
              </a:rPr>
              <a:t>double</a:t>
            </a:r>
            <a:endParaRPr lang="ru-RU" sz="1600" dirty="0">
              <a:solidFill>
                <a:srgbClr val="000000"/>
              </a:solidFill>
              <a:latin typeface="Times New Roman" charset="0"/>
            </a:endParaRPr>
          </a:p>
        </p:txBody>
      </p:sp>
      <p:sp>
        <p:nvSpPr>
          <p:cNvPr id="19463" name="TextBox 6"/>
          <p:cNvSpPr txBox="1">
            <a:spLocks noChangeArrowheads="1"/>
          </p:cNvSpPr>
          <p:nvPr/>
        </p:nvSpPr>
        <p:spPr bwMode="auto">
          <a:xfrm>
            <a:off x="7413625" y="1793875"/>
            <a:ext cx="1225550" cy="419100"/>
          </a:xfrm>
          <a:prstGeom prst="rect">
            <a:avLst/>
          </a:prstGeom>
          <a:noFill/>
          <a:ln w="9525">
            <a:noFill/>
            <a:miter lim="800000"/>
            <a:headEnd/>
            <a:tailEnd/>
          </a:ln>
        </p:spPr>
        <p:txBody>
          <a:bodyPr wrap="none" lIns="0" tIns="0" rIns="0" bIns="0">
            <a:spAutoFit/>
          </a:bodyPr>
          <a:lstStyle/>
          <a:p>
            <a:pPr>
              <a:lnSpc>
                <a:spcPts val="1775"/>
              </a:lnSpc>
              <a:tabLst>
                <a:tab pos="215900" algn="l"/>
              </a:tabLst>
            </a:pPr>
            <a:r>
              <a:rPr lang="ru-RU">
                <a:latin typeface="Times New Roman" charset="0"/>
              </a:rPr>
              <a:t>	</a:t>
            </a:r>
            <a:r>
              <a:rPr lang="ru-RU" sz="1600">
                <a:solidFill>
                  <a:srgbClr val="000000"/>
                </a:solidFill>
                <a:latin typeface="Times New Roman" charset="0"/>
              </a:rPr>
              <a:t>Двойной</a:t>
            </a:r>
          </a:p>
          <a:p>
            <a:pPr>
              <a:lnSpc>
                <a:spcPts val="1375"/>
              </a:lnSpc>
              <a:tabLst>
                <a:tab pos="215900" algn="l"/>
              </a:tabLst>
            </a:pPr>
            <a:r>
              <a:rPr lang="ru-RU" sz="1600">
                <a:solidFill>
                  <a:srgbClr val="000000"/>
                </a:solidFill>
                <a:latin typeface="Times New Roman" charset="0"/>
              </a:rPr>
              <a:t>расширенный</a:t>
            </a:r>
          </a:p>
        </p:txBody>
      </p:sp>
      <p:sp>
        <p:nvSpPr>
          <p:cNvPr id="19464" name="TextBox 7"/>
          <p:cNvSpPr txBox="1">
            <a:spLocks noChangeArrowheads="1"/>
          </p:cNvSpPr>
          <p:nvPr/>
        </p:nvSpPr>
        <p:spPr bwMode="auto">
          <a:xfrm>
            <a:off x="312738" y="2300288"/>
            <a:ext cx="1912937" cy="2052637"/>
          </a:xfrm>
          <a:prstGeom prst="rect">
            <a:avLst/>
          </a:prstGeom>
          <a:noFill/>
          <a:ln w="9525">
            <a:noFill/>
            <a:miter lim="800000"/>
            <a:headEnd/>
            <a:tailEnd/>
          </a:ln>
        </p:spPr>
        <p:txBody>
          <a:bodyPr wrap="none" lIns="0" tIns="0" rIns="0" bIns="0">
            <a:spAutoFit/>
          </a:bodyPr>
          <a:lstStyle/>
          <a:p>
            <a:pPr>
              <a:lnSpc>
                <a:spcPts val="1988"/>
              </a:lnSpc>
            </a:pPr>
            <a:r>
              <a:rPr lang="ru-RU">
                <a:solidFill>
                  <a:srgbClr val="000000"/>
                </a:solidFill>
                <a:latin typeface="Times New Roman" charset="0"/>
              </a:rPr>
              <a:t>Слово (бит)</a:t>
            </a:r>
          </a:p>
          <a:p>
            <a:pPr>
              <a:lnSpc>
                <a:spcPts val="2950"/>
              </a:lnSpc>
            </a:pPr>
            <a:r>
              <a:rPr lang="ru-RU">
                <a:solidFill>
                  <a:srgbClr val="000000"/>
                </a:solidFill>
                <a:latin typeface="Times New Roman" charset="0"/>
              </a:rPr>
              <a:t>Порядок (бит)</a:t>
            </a:r>
          </a:p>
          <a:p>
            <a:pPr>
              <a:lnSpc>
                <a:spcPts val="2963"/>
              </a:lnSpc>
            </a:pPr>
            <a:r>
              <a:rPr lang="ru-RU">
                <a:solidFill>
                  <a:srgbClr val="000000"/>
                </a:solidFill>
                <a:latin typeface="Times New Roman" charset="0"/>
              </a:rPr>
              <a:t>Смещение порядка</a:t>
            </a:r>
          </a:p>
          <a:p>
            <a:pPr>
              <a:lnSpc>
                <a:spcPts val="2838"/>
              </a:lnSpc>
            </a:pPr>
            <a:r>
              <a:rPr lang="ru-RU">
                <a:solidFill>
                  <a:srgbClr val="000000"/>
                </a:solidFill>
                <a:latin typeface="Times New Roman" charset="0"/>
              </a:rPr>
              <a:t>Значения порядка</a:t>
            </a:r>
          </a:p>
          <a:p>
            <a:pPr>
              <a:lnSpc>
                <a:spcPts val="1000"/>
              </a:lnSpc>
            </a:pPr>
            <a:endParaRPr lang="ru-RU">
              <a:solidFill>
                <a:srgbClr val="000000"/>
              </a:solidFill>
              <a:latin typeface="Times New Roman" charset="0"/>
            </a:endParaRPr>
          </a:p>
          <a:p>
            <a:pPr>
              <a:lnSpc>
                <a:spcPts val="1000"/>
              </a:lnSpc>
            </a:pPr>
            <a:endParaRPr lang="ru-RU">
              <a:solidFill>
                <a:srgbClr val="000000"/>
              </a:solidFill>
              <a:latin typeface="Times New Roman" charset="0"/>
            </a:endParaRPr>
          </a:p>
          <a:p>
            <a:pPr>
              <a:lnSpc>
                <a:spcPts val="1000"/>
              </a:lnSpc>
            </a:pPr>
            <a:endParaRPr lang="ru-RU">
              <a:solidFill>
                <a:srgbClr val="000000"/>
              </a:solidFill>
              <a:latin typeface="Times New Roman" charset="0"/>
            </a:endParaRPr>
          </a:p>
          <a:p>
            <a:pPr>
              <a:lnSpc>
                <a:spcPts val="2213"/>
              </a:lnSpc>
            </a:pPr>
            <a:r>
              <a:rPr lang="ru-RU">
                <a:solidFill>
                  <a:srgbClr val="000000"/>
                </a:solidFill>
                <a:latin typeface="Times New Roman" charset="0"/>
              </a:rPr>
              <a:t>Мантисса (бит)</a:t>
            </a:r>
          </a:p>
        </p:txBody>
      </p:sp>
      <p:sp>
        <p:nvSpPr>
          <p:cNvPr id="19465" name="TextBox 8"/>
          <p:cNvSpPr txBox="1">
            <a:spLocks noChangeArrowheads="1"/>
          </p:cNvSpPr>
          <p:nvPr/>
        </p:nvSpPr>
        <p:spPr bwMode="auto">
          <a:xfrm>
            <a:off x="2517775" y="2300288"/>
            <a:ext cx="889000" cy="2052637"/>
          </a:xfrm>
          <a:prstGeom prst="rect">
            <a:avLst/>
          </a:prstGeom>
          <a:noFill/>
          <a:ln w="9525">
            <a:noFill/>
            <a:miter lim="800000"/>
            <a:headEnd/>
            <a:tailEnd/>
          </a:ln>
        </p:spPr>
        <p:txBody>
          <a:bodyPr wrap="none" lIns="0" tIns="0" rIns="0" bIns="0">
            <a:spAutoFit/>
          </a:bodyPr>
          <a:lstStyle/>
          <a:p>
            <a:pPr>
              <a:lnSpc>
                <a:spcPts val="1988"/>
              </a:lnSpc>
              <a:tabLst>
                <a:tab pos="215900" algn="l"/>
                <a:tab pos="304800" algn="l"/>
                <a:tab pos="355600" algn="l"/>
                <a:tab pos="419100" algn="l"/>
              </a:tabLst>
            </a:pPr>
            <a:r>
              <a:rPr lang="ru-RU" dirty="0">
                <a:latin typeface="Times New Roman" charset="0"/>
              </a:rPr>
              <a:t>			</a:t>
            </a:r>
            <a:r>
              <a:rPr lang="ru-RU" dirty="0">
                <a:solidFill>
                  <a:srgbClr val="000000"/>
                </a:solidFill>
                <a:latin typeface="Times New Roman" charset="0"/>
              </a:rPr>
              <a:t>32</a:t>
            </a:r>
          </a:p>
          <a:p>
            <a:pPr>
              <a:lnSpc>
                <a:spcPts val="2950"/>
              </a:lnSpc>
              <a:tabLst>
                <a:tab pos="215900" algn="l"/>
                <a:tab pos="304800" algn="l"/>
                <a:tab pos="355600" algn="l"/>
                <a:tab pos="419100" algn="l"/>
              </a:tabLst>
            </a:pPr>
            <a:r>
              <a:rPr lang="ru-RU" dirty="0">
                <a:solidFill>
                  <a:srgbClr val="000000"/>
                </a:solidFill>
                <a:latin typeface="Times New Roman" charset="0"/>
              </a:rPr>
              <a:t>				8</a:t>
            </a:r>
          </a:p>
          <a:p>
            <a:pPr>
              <a:lnSpc>
                <a:spcPts val="2963"/>
              </a:lnSpc>
              <a:tabLst>
                <a:tab pos="215900" algn="l"/>
                <a:tab pos="304800" algn="l"/>
                <a:tab pos="355600" algn="l"/>
                <a:tab pos="419100" algn="l"/>
              </a:tabLst>
            </a:pPr>
            <a:r>
              <a:rPr lang="ru-RU" dirty="0">
                <a:solidFill>
                  <a:srgbClr val="000000"/>
                </a:solidFill>
                <a:latin typeface="Times New Roman" charset="0"/>
              </a:rPr>
              <a:t>		127</a:t>
            </a:r>
          </a:p>
          <a:p>
            <a:pPr>
              <a:lnSpc>
                <a:spcPts val="1000"/>
              </a:lnSpc>
              <a:tabLst>
                <a:tab pos="215900" algn="l"/>
                <a:tab pos="304800" algn="l"/>
                <a:tab pos="355600" algn="l"/>
                <a:tab pos="419100" algn="l"/>
              </a:tabLst>
            </a:pPr>
            <a:endParaRPr lang="ru-RU" dirty="0">
              <a:solidFill>
                <a:srgbClr val="000000"/>
              </a:solidFill>
              <a:latin typeface="Times New Roman" charset="0"/>
            </a:endParaRPr>
          </a:p>
          <a:p>
            <a:pPr>
              <a:lnSpc>
                <a:spcPts val="2038"/>
              </a:lnSpc>
              <a:tabLst>
                <a:tab pos="215900" algn="l"/>
                <a:tab pos="304800" algn="l"/>
                <a:tab pos="355600" algn="l"/>
                <a:tab pos="419100" algn="l"/>
              </a:tabLst>
            </a:pPr>
            <a:r>
              <a:rPr lang="ru-RU" dirty="0">
                <a:solidFill>
                  <a:srgbClr val="000000"/>
                </a:solidFill>
                <a:latin typeface="Times New Roman" charset="0"/>
              </a:rPr>
              <a:t>-126÷127</a:t>
            </a:r>
          </a:p>
          <a:p>
            <a:pPr>
              <a:lnSpc>
                <a:spcPts val="1000"/>
              </a:lnSpc>
              <a:tabLst>
                <a:tab pos="215900" algn="l"/>
                <a:tab pos="304800" algn="l"/>
                <a:tab pos="355600" algn="l"/>
                <a:tab pos="419100" algn="l"/>
              </a:tabLst>
            </a:pPr>
            <a:endParaRPr lang="ru-RU" dirty="0">
              <a:solidFill>
                <a:srgbClr val="000000"/>
              </a:solidFill>
              <a:latin typeface="Times New Roman" charset="0"/>
            </a:endParaRPr>
          </a:p>
          <a:p>
            <a:pPr>
              <a:lnSpc>
                <a:spcPts val="1000"/>
              </a:lnSpc>
              <a:tabLst>
                <a:tab pos="215900" algn="l"/>
                <a:tab pos="304800" algn="l"/>
                <a:tab pos="355600" algn="l"/>
                <a:tab pos="419100" algn="l"/>
              </a:tabLst>
            </a:pPr>
            <a:endParaRPr lang="ru-RU" dirty="0">
              <a:solidFill>
                <a:srgbClr val="000000"/>
              </a:solidFill>
              <a:latin typeface="Times New Roman" charset="0"/>
            </a:endParaRPr>
          </a:p>
          <a:p>
            <a:pPr>
              <a:lnSpc>
                <a:spcPts val="1000"/>
              </a:lnSpc>
              <a:tabLst>
                <a:tab pos="215900" algn="l"/>
                <a:tab pos="304800" algn="l"/>
                <a:tab pos="355600" algn="l"/>
                <a:tab pos="419100" algn="l"/>
              </a:tabLst>
            </a:pPr>
            <a:endParaRPr lang="ru-RU" dirty="0">
              <a:solidFill>
                <a:srgbClr val="000000"/>
              </a:solidFill>
              <a:latin typeface="Times New Roman" charset="0"/>
            </a:endParaRPr>
          </a:p>
          <a:p>
            <a:pPr>
              <a:lnSpc>
                <a:spcPts val="2013"/>
              </a:lnSpc>
              <a:tabLst>
                <a:tab pos="215900" algn="l"/>
                <a:tab pos="304800" algn="l"/>
                <a:tab pos="355600" algn="l"/>
                <a:tab pos="419100" algn="l"/>
              </a:tabLst>
            </a:pPr>
            <a:r>
              <a:rPr lang="ru-RU" dirty="0">
                <a:solidFill>
                  <a:srgbClr val="000000"/>
                </a:solidFill>
                <a:latin typeface="Times New Roman" charset="0"/>
              </a:rPr>
              <a:t>	</a:t>
            </a:r>
            <a:r>
              <a:rPr lang="ru-RU" dirty="0" smtClean="0">
                <a:solidFill>
                  <a:srgbClr val="000000"/>
                </a:solidFill>
                <a:latin typeface="Times New Roman" charset="0"/>
              </a:rPr>
              <a:t>23</a:t>
            </a:r>
            <a:endParaRPr lang="ru-RU" dirty="0">
              <a:solidFill>
                <a:srgbClr val="000000"/>
              </a:solidFill>
              <a:latin typeface="Times New Roman" charset="0"/>
            </a:endParaRPr>
          </a:p>
        </p:txBody>
      </p:sp>
      <p:sp>
        <p:nvSpPr>
          <p:cNvPr id="19466" name="TextBox 9"/>
          <p:cNvSpPr txBox="1">
            <a:spLocks noChangeArrowheads="1"/>
          </p:cNvSpPr>
          <p:nvPr/>
        </p:nvSpPr>
        <p:spPr bwMode="auto">
          <a:xfrm>
            <a:off x="3760788" y="2287588"/>
            <a:ext cx="1458912" cy="2090737"/>
          </a:xfrm>
          <a:prstGeom prst="rect">
            <a:avLst/>
          </a:prstGeom>
          <a:noFill/>
          <a:ln w="9525">
            <a:noFill/>
            <a:miter lim="800000"/>
            <a:headEnd/>
            <a:tailEnd/>
          </a:ln>
        </p:spPr>
        <p:txBody>
          <a:bodyPr wrap="none" lIns="0" tIns="0" rIns="0" bIns="0">
            <a:spAutoFit/>
          </a:bodyPr>
          <a:lstStyle/>
          <a:p>
            <a:pPr>
              <a:lnSpc>
                <a:spcPts val="2350"/>
              </a:lnSpc>
              <a:tabLst>
                <a:tab pos="558800" algn="l"/>
                <a:tab pos="698500" algn="l"/>
              </a:tabLst>
            </a:pPr>
            <a:r>
              <a:rPr lang="ru-RU">
                <a:latin typeface="Times New Roman" charset="0"/>
              </a:rPr>
              <a:t>	</a:t>
            </a:r>
            <a:r>
              <a:rPr lang="ru-RU">
                <a:solidFill>
                  <a:srgbClr val="000000"/>
                </a:solidFill>
                <a:latin typeface="Times New Roman" charset="0"/>
              </a:rPr>
              <a:t>≥43</a:t>
            </a:r>
          </a:p>
          <a:p>
            <a:pPr>
              <a:lnSpc>
                <a:spcPts val="2950"/>
              </a:lnSpc>
              <a:tabLst>
                <a:tab pos="558800" algn="l"/>
                <a:tab pos="698500" algn="l"/>
              </a:tabLst>
            </a:pPr>
            <a:r>
              <a:rPr lang="ru-RU">
                <a:solidFill>
                  <a:srgbClr val="000000"/>
                </a:solidFill>
                <a:latin typeface="Times New Roman" charset="0"/>
              </a:rPr>
              <a:t>	≥11</a:t>
            </a:r>
          </a:p>
          <a:p>
            <a:pPr>
              <a:lnSpc>
                <a:spcPts val="2713"/>
              </a:lnSpc>
              <a:tabLst>
                <a:tab pos="558800" algn="l"/>
                <a:tab pos="698500" algn="l"/>
              </a:tabLst>
            </a:pPr>
            <a:r>
              <a:rPr lang="ru-RU">
                <a:solidFill>
                  <a:srgbClr val="000000"/>
                </a:solidFill>
                <a:latin typeface="Times New Roman" charset="0"/>
              </a:rPr>
              <a:t>		-</a:t>
            </a:r>
          </a:p>
          <a:p>
            <a:pPr>
              <a:lnSpc>
                <a:spcPts val="3088"/>
              </a:lnSpc>
              <a:tabLst>
                <a:tab pos="558800" algn="l"/>
                <a:tab pos="698500" algn="l"/>
              </a:tabLst>
            </a:pPr>
            <a:r>
              <a:rPr lang="ru-RU">
                <a:solidFill>
                  <a:srgbClr val="000000"/>
                </a:solidFill>
                <a:latin typeface="Times New Roman" charset="0"/>
              </a:rPr>
              <a:t>≤-1022 ÷ ≥1023</a:t>
            </a:r>
          </a:p>
          <a:p>
            <a:pPr>
              <a:lnSpc>
                <a:spcPts val="1000"/>
              </a:lnSpc>
              <a:tabLst>
                <a:tab pos="558800" algn="l"/>
                <a:tab pos="698500" algn="l"/>
              </a:tabLst>
            </a:pPr>
            <a:endParaRPr lang="ru-RU">
              <a:solidFill>
                <a:srgbClr val="000000"/>
              </a:solidFill>
              <a:latin typeface="Times New Roman" charset="0"/>
            </a:endParaRPr>
          </a:p>
          <a:p>
            <a:pPr>
              <a:lnSpc>
                <a:spcPts val="1000"/>
              </a:lnSpc>
              <a:tabLst>
                <a:tab pos="558800" algn="l"/>
                <a:tab pos="698500" algn="l"/>
              </a:tabLst>
            </a:pPr>
            <a:endParaRPr lang="ru-RU">
              <a:solidFill>
                <a:srgbClr val="000000"/>
              </a:solidFill>
              <a:latin typeface="Times New Roman" charset="0"/>
            </a:endParaRPr>
          </a:p>
          <a:p>
            <a:pPr>
              <a:lnSpc>
                <a:spcPts val="3213"/>
              </a:lnSpc>
              <a:tabLst>
                <a:tab pos="558800" algn="l"/>
                <a:tab pos="698500" algn="l"/>
              </a:tabLst>
            </a:pPr>
            <a:r>
              <a:rPr lang="ru-RU">
                <a:solidFill>
                  <a:srgbClr val="000000"/>
                </a:solidFill>
                <a:latin typeface="Times New Roman" charset="0"/>
              </a:rPr>
              <a:t>	≥31</a:t>
            </a:r>
          </a:p>
        </p:txBody>
      </p:sp>
      <p:sp>
        <p:nvSpPr>
          <p:cNvPr id="19467" name="TextBox 10"/>
          <p:cNvSpPr txBox="1">
            <a:spLocks noChangeArrowheads="1"/>
          </p:cNvSpPr>
          <p:nvPr/>
        </p:nvSpPr>
        <p:spPr bwMode="auto">
          <a:xfrm>
            <a:off x="5608638" y="2300288"/>
            <a:ext cx="1174750" cy="2065337"/>
          </a:xfrm>
          <a:prstGeom prst="rect">
            <a:avLst/>
          </a:prstGeom>
          <a:noFill/>
          <a:ln w="9525">
            <a:noFill/>
            <a:miter lim="800000"/>
            <a:headEnd/>
            <a:tailEnd/>
          </a:ln>
        </p:spPr>
        <p:txBody>
          <a:bodyPr wrap="none" lIns="0" tIns="0" rIns="0" bIns="0">
            <a:spAutoFit/>
          </a:bodyPr>
          <a:lstStyle/>
          <a:p>
            <a:pPr>
              <a:lnSpc>
                <a:spcPts val="1988"/>
              </a:lnSpc>
              <a:tabLst>
                <a:tab pos="330200" algn="l"/>
                <a:tab pos="355600" algn="l"/>
                <a:tab pos="469900" algn="l"/>
              </a:tabLst>
            </a:pPr>
            <a:r>
              <a:rPr lang="ru-RU" dirty="0">
                <a:latin typeface="Times New Roman" charset="0"/>
              </a:rPr>
              <a:t>			</a:t>
            </a:r>
            <a:r>
              <a:rPr lang="ru-RU" dirty="0">
                <a:solidFill>
                  <a:srgbClr val="000000"/>
                </a:solidFill>
                <a:latin typeface="Times New Roman" charset="0"/>
              </a:rPr>
              <a:t>64</a:t>
            </a:r>
          </a:p>
          <a:p>
            <a:pPr>
              <a:lnSpc>
                <a:spcPts val="2950"/>
              </a:lnSpc>
              <a:tabLst>
                <a:tab pos="330200" algn="l"/>
                <a:tab pos="355600" algn="l"/>
                <a:tab pos="469900" algn="l"/>
              </a:tabLst>
            </a:pPr>
            <a:r>
              <a:rPr lang="ru-RU" dirty="0">
                <a:solidFill>
                  <a:srgbClr val="000000"/>
                </a:solidFill>
                <a:latin typeface="Times New Roman" charset="0"/>
              </a:rPr>
              <a:t>			11</a:t>
            </a:r>
          </a:p>
          <a:p>
            <a:pPr>
              <a:lnSpc>
                <a:spcPts val="2963"/>
              </a:lnSpc>
              <a:tabLst>
                <a:tab pos="330200" algn="l"/>
                <a:tab pos="355600" algn="l"/>
                <a:tab pos="469900" algn="l"/>
              </a:tabLst>
            </a:pPr>
            <a:r>
              <a:rPr lang="ru-RU" dirty="0">
                <a:solidFill>
                  <a:srgbClr val="000000"/>
                </a:solidFill>
                <a:latin typeface="Times New Roman" charset="0"/>
              </a:rPr>
              <a:t>		1023</a:t>
            </a:r>
          </a:p>
          <a:p>
            <a:pPr>
              <a:lnSpc>
                <a:spcPts val="3175"/>
              </a:lnSpc>
              <a:tabLst>
                <a:tab pos="330200" algn="l"/>
                <a:tab pos="355600" algn="l"/>
                <a:tab pos="469900" algn="l"/>
              </a:tabLst>
            </a:pPr>
            <a:r>
              <a:rPr lang="ru-RU" dirty="0">
                <a:solidFill>
                  <a:srgbClr val="000000"/>
                </a:solidFill>
                <a:latin typeface="Times New Roman" charset="0"/>
              </a:rPr>
              <a:t>-1022 ÷1023</a:t>
            </a:r>
          </a:p>
          <a:p>
            <a:pPr>
              <a:lnSpc>
                <a:spcPts val="1000"/>
              </a:lnSpc>
              <a:tabLst>
                <a:tab pos="330200" algn="l"/>
                <a:tab pos="355600" algn="l"/>
                <a:tab pos="469900" algn="l"/>
              </a:tabLst>
            </a:pPr>
            <a:endParaRPr lang="ru-RU" dirty="0">
              <a:solidFill>
                <a:srgbClr val="000000"/>
              </a:solidFill>
              <a:latin typeface="Times New Roman" charset="0"/>
            </a:endParaRPr>
          </a:p>
          <a:p>
            <a:pPr>
              <a:lnSpc>
                <a:spcPts val="1000"/>
              </a:lnSpc>
              <a:tabLst>
                <a:tab pos="330200" algn="l"/>
                <a:tab pos="355600" algn="l"/>
                <a:tab pos="469900" algn="l"/>
              </a:tabLst>
            </a:pPr>
            <a:endParaRPr lang="ru-RU" dirty="0">
              <a:solidFill>
                <a:srgbClr val="000000"/>
              </a:solidFill>
              <a:latin typeface="Times New Roman" charset="0"/>
            </a:endParaRPr>
          </a:p>
          <a:p>
            <a:pPr>
              <a:lnSpc>
                <a:spcPts val="2875"/>
              </a:lnSpc>
              <a:tabLst>
                <a:tab pos="330200" algn="l"/>
                <a:tab pos="355600" algn="l"/>
                <a:tab pos="469900" algn="l"/>
              </a:tabLst>
            </a:pPr>
            <a:r>
              <a:rPr lang="ru-RU" dirty="0">
                <a:solidFill>
                  <a:srgbClr val="000000"/>
                </a:solidFill>
                <a:latin typeface="Times New Roman" charset="0"/>
              </a:rPr>
              <a:t>	</a:t>
            </a:r>
            <a:r>
              <a:rPr lang="ru-RU" dirty="0" smtClean="0">
                <a:solidFill>
                  <a:srgbClr val="000000"/>
                </a:solidFill>
                <a:latin typeface="Times New Roman" charset="0"/>
              </a:rPr>
              <a:t>53</a:t>
            </a:r>
            <a:endParaRPr lang="ru-RU" dirty="0">
              <a:solidFill>
                <a:srgbClr val="000000"/>
              </a:solidFill>
              <a:latin typeface="Times New Roman" charset="0"/>
            </a:endParaRPr>
          </a:p>
        </p:txBody>
      </p:sp>
      <p:sp>
        <p:nvSpPr>
          <p:cNvPr id="19468" name="TextBox 11"/>
          <p:cNvSpPr txBox="1">
            <a:spLocks noChangeArrowheads="1"/>
          </p:cNvSpPr>
          <p:nvPr/>
        </p:nvSpPr>
        <p:spPr bwMode="auto">
          <a:xfrm>
            <a:off x="7127875" y="2287588"/>
            <a:ext cx="1746250" cy="2090737"/>
          </a:xfrm>
          <a:prstGeom prst="rect">
            <a:avLst/>
          </a:prstGeom>
          <a:noFill/>
          <a:ln w="9525">
            <a:noFill/>
            <a:miter lim="800000"/>
            <a:headEnd/>
            <a:tailEnd/>
          </a:ln>
        </p:spPr>
        <p:txBody>
          <a:bodyPr wrap="none" lIns="0" tIns="0" rIns="0" bIns="0">
            <a:spAutoFit/>
          </a:bodyPr>
          <a:lstStyle/>
          <a:p>
            <a:pPr>
              <a:lnSpc>
                <a:spcPts val="2350"/>
              </a:lnSpc>
              <a:tabLst>
                <a:tab pos="673100" algn="l"/>
                <a:tab pos="698500" algn="l"/>
                <a:tab pos="812800" algn="l"/>
              </a:tabLst>
            </a:pPr>
            <a:r>
              <a:rPr lang="ru-RU">
                <a:latin typeface="Times New Roman" charset="0"/>
              </a:rPr>
              <a:t>	</a:t>
            </a:r>
            <a:r>
              <a:rPr lang="ru-RU">
                <a:solidFill>
                  <a:srgbClr val="000000"/>
                </a:solidFill>
                <a:latin typeface="Times New Roman" charset="0"/>
              </a:rPr>
              <a:t>≥ 79</a:t>
            </a:r>
          </a:p>
          <a:p>
            <a:pPr>
              <a:lnSpc>
                <a:spcPts val="2950"/>
              </a:lnSpc>
              <a:tabLst>
                <a:tab pos="673100" algn="l"/>
                <a:tab pos="698500" algn="l"/>
                <a:tab pos="812800" algn="l"/>
              </a:tabLst>
            </a:pPr>
            <a:r>
              <a:rPr lang="ru-RU">
                <a:solidFill>
                  <a:srgbClr val="000000"/>
                </a:solidFill>
                <a:latin typeface="Times New Roman" charset="0"/>
              </a:rPr>
              <a:t>		≥15</a:t>
            </a:r>
          </a:p>
          <a:p>
            <a:pPr>
              <a:lnSpc>
                <a:spcPts val="2713"/>
              </a:lnSpc>
              <a:tabLst>
                <a:tab pos="673100" algn="l"/>
                <a:tab pos="698500" algn="l"/>
                <a:tab pos="812800" algn="l"/>
              </a:tabLst>
            </a:pPr>
            <a:r>
              <a:rPr lang="ru-RU">
                <a:solidFill>
                  <a:srgbClr val="000000"/>
                </a:solidFill>
                <a:latin typeface="Times New Roman" charset="0"/>
              </a:rPr>
              <a:t>			-.</a:t>
            </a:r>
          </a:p>
          <a:p>
            <a:pPr>
              <a:lnSpc>
                <a:spcPts val="3088"/>
              </a:lnSpc>
              <a:tabLst>
                <a:tab pos="673100" algn="l"/>
                <a:tab pos="698500" algn="l"/>
                <a:tab pos="812800" algn="l"/>
              </a:tabLst>
            </a:pPr>
            <a:r>
              <a:rPr lang="ru-RU">
                <a:solidFill>
                  <a:srgbClr val="000000"/>
                </a:solidFill>
                <a:latin typeface="Times New Roman" charset="0"/>
              </a:rPr>
              <a:t>≤-16382 ÷ ≥ 16383</a:t>
            </a:r>
          </a:p>
          <a:p>
            <a:pPr>
              <a:lnSpc>
                <a:spcPts val="1000"/>
              </a:lnSpc>
              <a:tabLst>
                <a:tab pos="673100" algn="l"/>
                <a:tab pos="698500" algn="l"/>
                <a:tab pos="812800" algn="l"/>
              </a:tabLst>
            </a:pPr>
            <a:endParaRPr lang="ru-RU">
              <a:solidFill>
                <a:srgbClr val="000000"/>
              </a:solidFill>
              <a:latin typeface="Times New Roman" charset="0"/>
            </a:endParaRPr>
          </a:p>
          <a:p>
            <a:pPr>
              <a:lnSpc>
                <a:spcPts val="1000"/>
              </a:lnSpc>
              <a:tabLst>
                <a:tab pos="673100" algn="l"/>
                <a:tab pos="698500" algn="l"/>
                <a:tab pos="812800" algn="l"/>
              </a:tabLst>
            </a:pPr>
            <a:endParaRPr lang="ru-RU">
              <a:solidFill>
                <a:srgbClr val="000000"/>
              </a:solidFill>
              <a:latin typeface="Times New Roman" charset="0"/>
            </a:endParaRPr>
          </a:p>
          <a:p>
            <a:pPr>
              <a:lnSpc>
                <a:spcPts val="3213"/>
              </a:lnSpc>
              <a:tabLst>
                <a:tab pos="673100" algn="l"/>
                <a:tab pos="698500" algn="l"/>
                <a:tab pos="812800" algn="l"/>
              </a:tabLst>
            </a:pPr>
            <a:r>
              <a:rPr lang="ru-RU">
                <a:solidFill>
                  <a:srgbClr val="000000"/>
                </a:solidFill>
                <a:latin typeface="Times New Roman" charset="0"/>
              </a:rPr>
              <a:t>		≥63</a:t>
            </a:r>
          </a:p>
        </p:txBody>
      </p:sp>
      <p:sp>
        <p:nvSpPr>
          <p:cNvPr id="19469" name="TextBox 12"/>
          <p:cNvSpPr txBox="1">
            <a:spLocks noChangeArrowheads="1"/>
          </p:cNvSpPr>
          <p:nvPr/>
        </p:nvSpPr>
        <p:spPr bwMode="auto">
          <a:xfrm>
            <a:off x="774700" y="5087938"/>
            <a:ext cx="2422525" cy="1628775"/>
          </a:xfrm>
          <a:prstGeom prst="rect">
            <a:avLst/>
          </a:prstGeom>
          <a:noFill/>
          <a:ln w="9525">
            <a:noFill/>
            <a:miter lim="800000"/>
            <a:headEnd/>
            <a:tailEnd/>
          </a:ln>
        </p:spPr>
        <p:txBody>
          <a:bodyPr wrap="none" lIns="0" tIns="0" rIns="0" bIns="0">
            <a:spAutoFit/>
          </a:bodyPr>
          <a:lstStyle/>
          <a:p>
            <a:pPr>
              <a:lnSpc>
                <a:spcPts val="3125"/>
              </a:lnSpc>
              <a:tabLst>
                <a:tab pos="457200" algn="l"/>
              </a:tabLst>
            </a:pPr>
            <a:r>
              <a:rPr lang="en-US" sz="2800">
                <a:solidFill>
                  <a:srgbClr val="000000"/>
                </a:solidFill>
                <a:latin typeface="Times New Roman" charset="0"/>
              </a:rPr>
              <a:t>•  Округления</a:t>
            </a:r>
          </a:p>
          <a:p>
            <a:pPr>
              <a:lnSpc>
                <a:spcPts val="2413"/>
              </a:lnSpc>
              <a:tabLst>
                <a:tab pos="457200" algn="l"/>
              </a:tabLst>
            </a:pPr>
            <a:r>
              <a:rPr lang="en-US" sz="2800">
                <a:solidFill>
                  <a:srgbClr val="000000"/>
                </a:solidFill>
                <a:latin typeface="Times New Roman" charset="0"/>
              </a:rPr>
              <a:t>	</a:t>
            </a:r>
            <a:r>
              <a:rPr lang="en-US" sz="2400">
                <a:solidFill>
                  <a:srgbClr val="000000"/>
                </a:solidFill>
                <a:latin typeface="Times New Roman" charset="0"/>
              </a:rPr>
              <a:t>– round-down</a:t>
            </a:r>
          </a:p>
          <a:p>
            <a:pPr>
              <a:lnSpc>
                <a:spcPts val="2425"/>
              </a:lnSpc>
              <a:tabLst>
                <a:tab pos="457200" algn="l"/>
              </a:tabLst>
            </a:pPr>
            <a:r>
              <a:rPr lang="en-US" sz="2400">
                <a:solidFill>
                  <a:srgbClr val="000000"/>
                </a:solidFill>
                <a:latin typeface="Times New Roman" charset="0"/>
              </a:rPr>
              <a:t>	– round-half-up</a:t>
            </a:r>
          </a:p>
          <a:p>
            <a:pPr>
              <a:lnSpc>
                <a:spcPts val="2425"/>
              </a:lnSpc>
              <a:tabLst>
                <a:tab pos="457200" algn="l"/>
              </a:tabLst>
            </a:pPr>
            <a:r>
              <a:rPr lang="en-US" sz="2400">
                <a:solidFill>
                  <a:srgbClr val="000000"/>
                </a:solidFill>
                <a:latin typeface="Times New Roman" charset="0"/>
              </a:rPr>
              <a:t>	– round-ceiling</a:t>
            </a:r>
          </a:p>
          <a:p>
            <a:pPr>
              <a:lnSpc>
                <a:spcPts val="2425"/>
              </a:lnSpc>
              <a:tabLst>
                <a:tab pos="457200" algn="l"/>
              </a:tabLst>
            </a:pPr>
            <a:r>
              <a:rPr lang="en-US" sz="2400">
                <a:solidFill>
                  <a:srgbClr val="000000"/>
                </a:solidFill>
                <a:latin typeface="Times New Roman" charset="0"/>
              </a:rPr>
              <a:t>	– round-floor</a:t>
            </a:r>
            <a:endParaRPr lang="ru-RU" sz="2400">
              <a:solidFill>
                <a:srgbClr val="000000"/>
              </a:solidFill>
              <a:latin typeface="Times New Roman" charset="0"/>
            </a:endParaRPr>
          </a:p>
        </p:txBody>
      </p:sp>
      <p:sp>
        <p:nvSpPr>
          <p:cNvPr id="19470" name="TextBox 13"/>
          <p:cNvSpPr txBox="1">
            <a:spLocks noChangeArrowheads="1"/>
          </p:cNvSpPr>
          <p:nvPr/>
        </p:nvSpPr>
        <p:spPr bwMode="auto">
          <a:xfrm>
            <a:off x="5386388" y="5087938"/>
            <a:ext cx="2806700" cy="1641475"/>
          </a:xfrm>
          <a:prstGeom prst="rect">
            <a:avLst/>
          </a:prstGeom>
          <a:noFill/>
          <a:ln w="9525">
            <a:noFill/>
            <a:miter lim="800000"/>
            <a:headEnd/>
            <a:tailEnd/>
          </a:ln>
        </p:spPr>
        <p:txBody>
          <a:bodyPr wrap="none" lIns="0" tIns="0" rIns="0" bIns="0">
            <a:spAutoFit/>
          </a:bodyPr>
          <a:lstStyle/>
          <a:p>
            <a:pPr>
              <a:lnSpc>
                <a:spcPts val="3125"/>
              </a:lnSpc>
              <a:tabLst>
                <a:tab pos="457200" algn="l"/>
              </a:tabLst>
            </a:pPr>
            <a:r>
              <a:rPr lang="en-US" sz="2800">
                <a:solidFill>
                  <a:srgbClr val="000000"/>
                </a:solidFill>
                <a:latin typeface="Times New Roman" charset="0"/>
              </a:rPr>
              <a:t>•  Ещё округления</a:t>
            </a:r>
          </a:p>
          <a:p>
            <a:pPr>
              <a:lnSpc>
                <a:spcPts val="2450"/>
              </a:lnSpc>
              <a:tabLst>
                <a:tab pos="457200" algn="l"/>
              </a:tabLst>
            </a:pPr>
            <a:r>
              <a:rPr lang="en-US" sz="2800">
                <a:solidFill>
                  <a:srgbClr val="000000"/>
                </a:solidFill>
                <a:latin typeface="Times New Roman" charset="0"/>
              </a:rPr>
              <a:t>	</a:t>
            </a:r>
            <a:r>
              <a:rPr lang="en-US" sz="2400">
                <a:solidFill>
                  <a:srgbClr val="000000"/>
                </a:solidFill>
                <a:latin typeface="Times New Roman" charset="0"/>
              </a:rPr>
              <a:t>– </a:t>
            </a:r>
            <a:r>
              <a:rPr lang="en-US" sz="2400" b="1">
                <a:solidFill>
                  <a:srgbClr val="000000"/>
                </a:solidFill>
                <a:latin typeface="Times New Roman" charset="0"/>
              </a:rPr>
              <a:t>round-half-even</a:t>
            </a:r>
          </a:p>
          <a:p>
            <a:pPr>
              <a:lnSpc>
                <a:spcPts val="2400"/>
              </a:lnSpc>
              <a:tabLst>
                <a:tab pos="457200" algn="l"/>
              </a:tabLst>
            </a:pPr>
            <a:r>
              <a:rPr lang="en-US" sz="2400" b="1">
                <a:solidFill>
                  <a:srgbClr val="000000"/>
                </a:solidFill>
                <a:latin typeface="Times New Roman" charset="0"/>
              </a:rPr>
              <a:t>	</a:t>
            </a:r>
            <a:r>
              <a:rPr lang="en-US" sz="2400">
                <a:solidFill>
                  <a:srgbClr val="000000"/>
                </a:solidFill>
                <a:latin typeface="Times New Roman" charset="0"/>
              </a:rPr>
              <a:t>– round-half-down</a:t>
            </a:r>
          </a:p>
          <a:p>
            <a:pPr>
              <a:lnSpc>
                <a:spcPts val="2425"/>
              </a:lnSpc>
              <a:tabLst>
                <a:tab pos="457200" algn="l"/>
              </a:tabLst>
            </a:pPr>
            <a:r>
              <a:rPr lang="en-US" sz="2400">
                <a:solidFill>
                  <a:srgbClr val="000000"/>
                </a:solidFill>
                <a:latin typeface="Times New Roman" charset="0"/>
              </a:rPr>
              <a:t>	– round-up</a:t>
            </a:r>
          </a:p>
          <a:p>
            <a:pPr>
              <a:lnSpc>
                <a:spcPts val="2425"/>
              </a:lnSpc>
              <a:tabLst>
                <a:tab pos="457200" algn="l"/>
              </a:tabLst>
            </a:pPr>
            <a:r>
              <a:rPr lang="en-US" sz="2400">
                <a:solidFill>
                  <a:srgbClr val="000000"/>
                </a:solidFill>
                <a:latin typeface="Times New Roman" charset="0"/>
              </a:rPr>
              <a:t>	– …</a:t>
            </a:r>
            <a:endParaRPr lang="ru-RU" sz="2400">
              <a:solidFill>
                <a:srgbClr val="000000"/>
              </a:solidFill>
              <a:latin typeface="Times New Roman" charset="0"/>
            </a:endParaRPr>
          </a:p>
        </p:txBody>
      </p:sp>
      <p:sp>
        <p:nvSpPr>
          <p:cNvPr id="17" name="Номер слайда 16"/>
          <p:cNvSpPr>
            <a:spLocks noGrp="1"/>
          </p:cNvSpPr>
          <p:nvPr>
            <p:ph type="sldNum" sz="quarter" idx="12"/>
          </p:nvPr>
        </p:nvSpPr>
        <p:spPr/>
        <p:txBody>
          <a:bodyPr/>
          <a:lstStyle/>
          <a:p>
            <a:pPr>
              <a:defRPr/>
            </a:pPr>
            <a:fld id="{3EBEC754-9006-4C4B-B27F-394199BC05EE}" type="slidenum">
              <a:rPr lang="ru-RU"/>
              <a:pPr>
                <a:defRPr/>
              </a:pPr>
              <a:t>36</a:t>
            </a:fld>
            <a:endParaRPr lang="ru-R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67544" y="620688"/>
            <a:ext cx="8115300" cy="4895850"/>
          </a:xfrm>
          <a:prstGeom prst="rect">
            <a:avLst/>
          </a:prstGeom>
          <a:noFill/>
          <a:ln w="9525">
            <a:noFill/>
            <a:miter lim="800000"/>
            <a:headEnd/>
            <a:tailEnd/>
          </a:ln>
        </p:spPr>
      </p:pic>
      <p:sp>
        <p:nvSpPr>
          <p:cNvPr id="4" name="TextBox 3"/>
          <p:cNvSpPr txBox="1"/>
          <p:nvPr/>
        </p:nvSpPr>
        <p:spPr>
          <a:xfrm>
            <a:off x="971600" y="188640"/>
            <a:ext cx="6912768" cy="369332"/>
          </a:xfrm>
          <a:prstGeom prst="rect">
            <a:avLst/>
          </a:prstGeom>
          <a:noFill/>
        </p:spPr>
        <p:txBody>
          <a:bodyPr wrap="square" rtlCol="0">
            <a:spAutoFit/>
          </a:bodyPr>
          <a:lstStyle/>
          <a:p>
            <a:r>
              <a:rPr lang="ru-RU" dirty="0" smtClean="0"/>
              <a:t>Программная модель сопроцессора</a:t>
            </a:r>
            <a:endParaRPr lang="ru-RU" dirty="0"/>
          </a:p>
        </p:txBody>
      </p:sp>
      <p:sp>
        <p:nvSpPr>
          <p:cNvPr id="5" name="TextBox 4"/>
          <p:cNvSpPr txBox="1"/>
          <p:nvPr/>
        </p:nvSpPr>
        <p:spPr>
          <a:xfrm>
            <a:off x="251520" y="5480064"/>
            <a:ext cx="8640960" cy="1200329"/>
          </a:xfrm>
          <a:prstGeom prst="rect">
            <a:avLst/>
          </a:prstGeom>
          <a:noFill/>
        </p:spPr>
        <p:txBody>
          <a:bodyPr wrap="square" rtlCol="0">
            <a:spAutoFit/>
          </a:bodyPr>
          <a:lstStyle/>
          <a:p>
            <a:pPr lvl="0"/>
            <a:r>
              <a:rPr lang="ru-RU" b="1" dirty="0" smtClean="0"/>
              <a:t>Регистр тегов</a:t>
            </a:r>
            <a:r>
              <a:rPr lang="en-US" b="1" dirty="0" smtClean="0"/>
              <a:t>:</a:t>
            </a:r>
            <a:endParaRPr lang="ru-RU" dirty="0" smtClean="0"/>
          </a:p>
          <a:p>
            <a:pPr lvl="0"/>
            <a:r>
              <a:rPr lang="ru-RU" dirty="0" smtClean="0"/>
              <a:t>00 - достоверное значение;                             01 - нуль (нулевое значение);</a:t>
            </a:r>
          </a:p>
          <a:p>
            <a:pPr lvl="0"/>
            <a:r>
              <a:rPr lang="ru-RU" dirty="0" smtClean="0"/>
              <a:t>10 - </a:t>
            </a:r>
            <a:r>
              <a:rPr lang="ru-RU" dirty="0" err="1" smtClean="0"/>
              <a:t>не-числа</a:t>
            </a:r>
            <a:r>
              <a:rPr lang="ru-RU" dirty="0" smtClean="0"/>
              <a:t> (например, бесконечность);   11 - пусто (содержание регистров не 					             определено).</a:t>
            </a:r>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0"/>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1507" name="TextBox 2"/>
          <p:cNvSpPr txBox="1">
            <a:spLocks noChangeArrowheads="1"/>
          </p:cNvSpPr>
          <p:nvPr/>
        </p:nvSpPr>
        <p:spPr bwMode="auto">
          <a:xfrm>
            <a:off x="928688" y="1590675"/>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a:t>
            </a:r>
          </a:p>
        </p:txBody>
      </p:sp>
      <p:sp>
        <p:nvSpPr>
          <p:cNvPr id="21508" name="TextBox 3"/>
          <p:cNvSpPr txBox="1">
            <a:spLocks noChangeArrowheads="1"/>
          </p:cNvSpPr>
          <p:nvPr/>
        </p:nvSpPr>
        <p:spPr bwMode="auto">
          <a:xfrm>
            <a:off x="928688" y="2009775"/>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a:t>
            </a:r>
          </a:p>
        </p:txBody>
      </p:sp>
      <p:sp>
        <p:nvSpPr>
          <p:cNvPr id="21509" name="TextBox 4"/>
          <p:cNvSpPr txBox="1">
            <a:spLocks noChangeArrowheads="1"/>
          </p:cNvSpPr>
          <p:nvPr/>
        </p:nvSpPr>
        <p:spPr bwMode="auto">
          <a:xfrm>
            <a:off x="928688" y="2428875"/>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a:t>
            </a:r>
          </a:p>
        </p:txBody>
      </p:sp>
      <p:sp>
        <p:nvSpPr>
          <p:cNvPr id="21510" name="TextBox 5"/>
          <p:cNvSpPr txBox="1">
            <a:spLocks noChangeArrowheads="1"/>
          </p:cNvSpPr>
          <p:nvPr/>
        </p:nvSpPr>
        <p:spPr bwMode="auto">
          <a:xfrm>
            <a:off x="928688" y="2847975"/>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a:t>
            </a:r>
          </a:p>
        </p:txBody>
      </p:sp>
      <p:sp>
        <p:nvSpPr>
          <p:cNvPr id="21511" name="TextBox 6"/>
          <p:cNvSpPr txBox="1">
            <a:spLocks noChangeArrowheads="1"/>
          </p:cNvSpPr>
          <p:nvPr/>
        </p:nvSpPr>
        <p:spPr bwMode="auto">
          <a:xfrm>
            <a:off x="928688" y="3267075"/>
            <a:ext cx="153987" cy="346075"/>
          </a:xfrm>
          <a:prstGeom prst="rect">
            <a:avLst/>
          </a:prstGeom>
          <a:noFill/>
          <a:ln w="9525">
            <a:noFill/>
            <a:miter lim="800000"/>
            <a:headEnd/>
            <a:tailEnd/>
          </a:ln>
        </p:spPr>
        <p:txBody>
          <a:bodyPr wrap="none" lIns="0" tIns="0" rIns="0" bIns="0">
            <a:spAutoFit/>
          </a:bodyPr>
          <a:lstStyle/>
          <a:p>
            <a:pPr>
              <a:lnSpc>
                <a:spcPts val="2663"/>
              </a:lnSpc>
            </a:pPr>
            <a:r>
              <a:rPr lang="ru-RU" sz="2400">
                <a:solidFill>
                  <a:srgbClr val="000000"/>
                </a:solidFill>
                <a:latin typeface="Times New Roman" charset="0"/>
              </a:rPr>
              <a:t>–</a:t>
            </a:r>
          </a:p>
        </p:txBody>
      </p:sp>
      <p:sp>
        <p:nvSpPr>
          <p:cNvPr id="21512" name="TextBox 7"/>
          <p:cNvSpPr txBox="1">
            <a:spLocks noChangeArrowheads="1"/>
          </p:cNvSpPr>
          <p:nvPr/>
        </p:nvSpPr>
        <p:spPr bwMode="auto">
          <a:xfrm>
            <a:off x="1385888" y="4371975"/>
            <a:ext cx="88900" cy="282575"/>
          </a:xfrm>
          <a:prstGeom prst="rect">
            <a:avLst/>
          </a:prstGeom>
          <a:noFill/>
          <a:ln w="9525">
            <a:noFill/>
            <a:miter lim="800000"/>
            <a:headEnd/>
            <a:tailEnd/>
          </a:ln>
        </p:spPr>
        <p:txBody>
          <a:bodyPr wrap="none" lIns="0" tIns="0" rIns="0" bIns="0">
            <a:spAutoFit/>
          </a:bodyPr>
          <a:lstStyle/>
          <a:p>
            <a:pPr>
              <a:lnSpc>
                <a:spcPts val="2213"/>
              </a:lnSpc>
            </a:pPr>
            <a:r>
              <a:rPr lang="ru-RU" sz="2000">
                <a:solidFill>
                  <a:srgbClr val="000000"/>
                </a:solidFill>
                <a:latin typeface="Times New Roman" charset="0"/>
              </a:rPr>
              <a:t>•</a:t>
            </a:r>
          </a:p>
        </p:txBody>
      </p:sp>
      <p:sp>
        <p:nvSpPr>
          <p:cNvPr id="21513" name="TextBox 8"/>
          <p:cNvSpPr txBox="1">
            <a:spLocks noChangeArrowheads="1"/>
          </p:cNvSpPr>
          <p:nvPr/>
        </p:nvSpPr>
        <p:spPr bwMode="auto">
          <a:xfrm>
            <a:off x="1385888" y="4722813"/>
            <a:ext cx="88900" cy="282575"/>
          </a:xfrm>
          <a:prstGeom prst="rect">
            <a:avLst/>
          </a:prstGeom>
          <a:noFill/>
          <a:ln w="9525">
            <a:noFill/>
            <a:miter lim="800000"/>
            <a:headEnd/>
            <a:tailEnd/>
          </a:ln>
        </p:spPr>
        <p:txBody>
          <a:bodyPr wrap="none" lIns="0" tIns="0" rIns="0" bIns="0">
            <a:spAutoFit/>
          </a:bodyPr>
          <a:lstStyle/>
          <a:p>
            <a:pPr>
              <a:lnSpc>
                <a:spcPts val="2213"/>
              </a:lnSpc>
            </a:pPr>
            <a:r>
              <a:rPr lang="ru-RU" sz="2000">
                <a:solidFill>
                  <a:srgbClr val="000000"/>
                </a:solidFill>
                <a:latin typeface="Times New Roman" charset="0"/>
              </a:rPr>
              <a:t>•</a:t>
            </a:r>
          </a:p>
        </p:txBody>
      </p:sp>
      <p:sp>
        <p:nvSpPr>
          <p:cNvPr id="21514" name="TextBox 9"/>
          <p:cNvSpPr txBox="1">
            <a:spLocks noChangeArrowheads="1"/>
          </p:cNvSpPr>
          <p:nvPr/>
        </p:nvSpPr>
        <p:spPr bwMode="auto">
          <a:xfrm>
            <a:off x="1385888" y="5072063"/>
            <a:ext cx="88900" cy="282575"/>
          </a:xfrm>
          <a:prstGeom prst="rect">
            <a:avLst/>
          </a:prstGeom>
          <a:noFill/>
          <a:ln w="9525">
            <a:noFill/>
            <a:miter lim="800000"/>
            <a:headEnd/>
            <a:tailEnd/>
          </a:ln>
        </p:spPr>
        <p:txBody>
          <a:bodyPr wrap="none" lIns="0" tIns="0" rIns="0" bIns="0">
            <a:spAutoFit/>
          </a:bodyPr>
          <a:lstStyle/>
          <a:p>
            <a:pPr>
              <a:lnSpc>
                <a:spcPts val="2213"/>
              </a:lnSpc>
            </a:pPr>
            <a:r>
              <a:rPr lang="ru-RU" sz="2000">
                <a:solidFill>
                  <a:srgbClr val="000000"/>
                </a:solidFill>
                <a:latin typeface="Times New Roman" charset="0"/>
                <a:hlinkClick r:id="rId3"/>
              </a:rPr>
              <a:t>•</a:t>
            </a:r>
            <a:endParaRPr lang="ru-RU" sz="2000">
              <a:solidFill>
                <a:srgbClr val="000000"/>
              </a:solidFill>
              <a:latin typeface="Times New Roman" charset="0"/>
            </a:endParaRPr>
          </a:p>
        </p:txBody>
      </p:sp>
      <p:sp>
        <p:nvSpPr>
          <p:cNvPr id="21515" name="TextBox 10"/>
          <p:cNvSpPr txBox="1">
            <a:spLocks noChangeArrowheads="1"/>
          </p:cNvSpPr>
          <p:nvPr/>
        </p:nvSpPr>
        <p:spPr bwMode="auto">
          <a:xfrm>
            <a:off x="1385888" y="5422900"/>
            <a:ext cx="88900" cy="282575"/>
          </a:xfrm>
          <a:prstGeom prst="rect">
            <a:avLst/>
          </a:prstGeom>
          <a:noFill/>
          <a:ln w="9525">
            <a:noFill/>
            <a:miter lim="800000"/>
            <a:headEnd/>
            <a:tailEnd/>
          </a:ln>
        </p:spPr>
        <p:txBody>
          <a:bodyPr wrap="none" lIns="0" tIns="0" rIns="0" bIns="0">
            <a:spAutoFit/>
          </a:bodyPr>
          <a:lstStyle/>
          <a:p>
            <a:pPr>
              <a:lnSpc>
                <a:spcPts val="2213"/>
              </a:lnSpc>
            </a:pPr>
            <a:r>
              <a:rPr lang="ru-RU" sz="2000">
                <a:solidFill>
                  <a:srgbClr val="000000"/>
                </a:solidFill>
                <a:latin typeface="Times New Roman" charset="0"/>
              </a:rPr>
              <a:t>•</a:t>
            </a:r>
          </a:p>
        </p:txBody>
      </p:sp>
      <p:sp>
        <p:nvSpPr>
          <p:cNvPr id="21516" name="TextBox 11"/>
          <p:cNvSpPr txBox="1">
            <a:spLocks noChangeArrowheads="1"/>
          </p:cNvSpPr>
          <p:nvPr/>
        </p:nvSpPr>
        <p:spPr bwMode="auto">
          <a:xfrm>
            <a:off x="1751013" y="300038"/>
            <a:ext cx="4681537" cy="579437"/>
          </a:xfrm>
          <a:prstGeom prst="rect">
            <a:avLst/>
          </a:prstGeom>
          <a:noFill/>
          <a:ln w="9525">
            <a:noFill/>
            <a:miter lim="800000"/>
            <a:headEnd/>
            <a:tailEnd/>
          </a:ln>
        </p:spPr>
        <p:txBody>
          <a:bodyPr wrap="none" lIns="0" tIns="0" rIns="0" bIns="0">
            <a:spAutoFit/>
          </a:bodyPr>
          <a:lstStyle/>
          <a:p>
            <a:pPr>
              <a:lnSpc>
                <a:spcPts val="4875"/>
              </a:lnSpc>
            </a:pPr>
            <a:r>
              <a:rPr lang="ru-RU" sz="3600">
                <a:solidFill>
                  <a:srgbClr val="000000"/>
                </a:solidFill>
                <a:latin typeface="Times New Roman" charset="0"/>
              </a:rPr>
              <a:t>Детали «сопроцессора»</a:t>
            </a:r>
          </a:p>
        </p:txBody>
      </p:sp>
      <p:sp>
        <p:nvSpPr>
          <p:cNvPr id="21517" name="TextBox 12"/>
          <p:cNvSpPr txBox="1">
            <a:spLocks noChangeArrowheads="1"/>
          </p:cNvSpPr>
          <p:nvPr/>
        </p:nvSpPr>
        <p:spPr bwMode="auto">
          <a:xfrm>
            <a:off x="471488" y="1114425"/>
            <a:ext cx="3133999" cy="2090316"/>
          </a:xfrm>
          <a:prstGeom prst="rect">
            <a:avLst/>
          </a:prstGeom>
          <a:noFill/>
          <a:ln w="9525">
            <a:noFill/>
            <a:miter lim="800000"/>
            <a:headEnd/>
            <a:tailEnd/>
          </a:ln>
        </p:spPr>
        <p:txBody>
          <a:bodyPr wrap="none" lIns="0" tIns="0" rIns="0" bIns="0">
            <a:spAutoFit/>
          </a:bodyPr>
          <a:lstStyle/>
          <a:p>
            <a:pPr>
              <a:lnSpc>
                <a:spcPts val="3125"/>
              </a:lnSpc>
              <a:tabLst>
                <a:tab pos="736600" algn="l"/>
              </a:tabLst>
            </a:pPr>
            <a:r>
              <a:rPr lang="ru-RU" sz="2800" dirty="0">
                <a:solidFill>
                  <a:srgbClr val="000000"/>
                </a:solidFill>
                <a:latin typeface="Times New Roman" charset="0"/>
              </a:rPr>
              <a:t>•  </a:t>
            </a:r>
            <a:r>
              <a:rPr lang="ru-RU" sz="2800" dirty="0" smtClean="0">
                <a:solidFill>
                  <a:srgbClr val="000000"/>
                </a:solidFill>
                <a:latin typeface="Times New Roman" charset="0"/>
              </a:rPr>
              <a:t>Регистр состояния</a:t>
            </a:r>
            <a:endParaRPr lang="ru-RU" sz="2800" dirty="0">
              <a:solidFill>
                <a:srgbClr val="000000"/>
              </a:solidFill>
              <a:latin typeface="Times New Roman" charset="0"/>
            </a:endParaRPr>
          </a:p>
          <a:p>
            <a:pPr>
              <a:lnSpc>
                <a:spcPts val="3288"/>
              </a:lnSpc>
              <a:tabLst>
                <a:tab pos="736600" algn="l"/>
              </a:tabLst>
            </a:pPr>
            <a:r>
              <a:rPr lang="ru-RU" sz="2800" dirty="0">
                <a:solidFill>
                  <a:srgbClr val="000000"/>
                </a:solidFill>
                <a:latin typeface="Times New Roman" charset="0"/>
              </a:rPr>
              <a:t>	</a:t>
            </a:r>
            <a:r>
              <a:rPr lang="ru-RU" sz="2400" dirty="0">
                <a:solidFill>
                  <a:srgbClr val="000000"/>
                </a:solidFill>
                <a:latin typeface="Times New Roman" charset="0"/>
              </a:rPr>
              <a:t>Итоговая ошибка</a:t>
            </a:r>
          </a:p>
          <a:p>
            <a:pPr>
              <a:lnSpc>
                <a:spcPts val="3300"/>
              </a:lnSpc>
              <a:tabLst>
                <a:tab pos="736600" algn="l"/>
              </a:tabLst>
            </a:pPr>
            <a:r>
              <a:rPr lang="ru-RU" sz="2400" dirty="0">
                <a:solidFill>
                  <a:srgbClr val="000000"/>
                </a:solidFill>
                <a:latin typeface="Times New Roman" charset="0"/>
              </a:rPr>
              <a:t>	Ошибка стека</a:t>
            </a:r>
          </a:p>
          <a:p>
            <a:pPr>
              <a:lnSpc>
                <a:spcPts val="3300"/>
              </a:lnSpc>
              <a:tabLst>
                <a:tab pos="736600" algn="l"/>
              </a:tabLst>
            </a:pPr>
            <a:r>
              <a:rPr lang="ru-RU" sz="2400" dirty="0">
                <a:solidFill>
                  <a:srgbClr val="000000"/>
                </a:solidFill>
                <a:latin typeface="Times New Roman" charset="0"/>
              </a:rPr>
              <a:t>	Код условия</a:t>
            </a:r>
          </a:p>
          <a:p>
            <a:pPr>
              <a:lnSpc>
                <a:spcPts val="3300"/>
              </a:lnSpc>
              <a:tabLst>
                <a:tab pos="736600" algn="l"/>
              </a:tabLst>
            </a:pPr>
            <a:r>
              <a:rPr lang="ru-RU" sz="2400" dirty="0">
                <a:solidFill>
                  <a:srgbClr val="000000"/>
                </a:solidFill>
                <a:latin typeface="Times New Roman" charset="0"/>
              </a:rPr>
              <a:t>	Вершина стека</a:t>
            </a:r>
          </a:p>
        </p:txBody>
      </p:sp>
      <p:sp>
        <p:nvSpPr>
          <p:cNvPr id="21518" name="TextBox 13"/>
          <p:cNvSpPr txBox="1">
            <a:spLocks noChangeArrowheads="1"/>
          </p:cNvSpPr>
          <p:nvPr/>
        </p:nvSpPr>
        <p:spPr bwMode="auto">
          <a:xfrm>
            <a:off x="3940175" y="1116013"/>
            <a:ext cx="3984625" cy="2025650"/>
          </a:xfrm>
          <a:prstGeom prst="rect">
            <a:avLst/>
          </a:prstGeom>
          <a:noFill/>
          <a:ln w="9525">
            <a:noFill/>
            <a:miter lim="800000"/>
            <a:headEnd/>
            <a:tailEnd/>
          </a:ln>
        </p:spPr>
        <p:txBody>
          <a:bodyPr wrap="none" lIns="0" tIns="0" rIns="0" bIns="0">
            <a:spAutoFit/>
          </a:bodyPr>
          <a:lstStyle/>
          <a:p>
            <a:pPr>
              <a:lnSpc>
                <a:spcPts val="3125"/>
              </a:lnSpc>
              <a:tabLst>
                <a:tab pos="457200" algn="l"/>
                <a:tab pos="914400" algn="l"/>
              </a:tabLst>
            </a:pPr>
            <a:r>
              <a:rPr lang="ru-RU" sz="2800" dirty="0" smtClean="0">
                <a:solidFill>
                  <a:srgbClr val="000000"/>
                </a:solidFill>
                <a:latin typeface="Times New Roman" charset="0"/>
              </a:rPr>
              <a:t>•  Регистр управления</a:t>
            </a:r>
            <a:endParaRPr lang="ru-RU" sz="2800" dirty="0">
              <a:solidFill>
                <a:srgbClr val="000000"/>
              </a:solidFill>
              <a:latin typeface="Times New Roman" charset="0"/>
            </a:endParaRPr>
          </a:p>
          <a:p>
            <a:pPr>
              <a:lnSpc>
                <a:spcPts val="3288"/>
              </a:lnSpc>
              <a:tabLst>
                <a:tab pos="457200" algn="l"/>
                <a:tab pos="914400" algn="l"/>
              </a:tabLst>
            </a:pPr>
            <a:r>
              <a:rPr lang="ru-RU" sz="2800" dirty="0">
                <a:solidFill>
                  <a:srgbClr val="000000"/>
                </a:solidFill>
                <a:latin typeface="Times New Roman" charset="0"/>
              </a:rPr>
              <a:t>	</a:t>
            </a:r>
            <a:r>
              <a:rPr lang="ru-RU" sz="2400" dirty="0">
                <a:solidFill>
                  <a:srgbClr val="000000"/>
                </a:solidFill>
                <a:latin typeface="Times New Roman" charset="0"/>
              </a:rPr>
              <a:t>– Управление точностью</a:t>
            </a:r>
          </a:p>
          <a:p>
            <a:pPr>
              <a:lnSpc>
                <a:spcPts val="2763"/>
              </a:lnSpc>
              <a:tabLst>
                <a:tab pos="457200" algn="l"/>
                <a:tab pos="914400" algn="l"/>
              </a:tabLst>
            </a:pPr>
            <a:r>
              <a:rPr lang="ru-RU" sz="2400" dirty="0">
                <a:solidFill>
                  <a:srgbClr val="000000"/>
                </a:solidFill>
                <a:latin typeface="Times New Roman" charset="0"/>
              </a:rPr>
              <a:t>		</a:t>
            </a:r>
            <a:r>
              <a:rPr lang="ru-RU" sz="2000" dirty="0">
                <a:solidFill>
                  <a:srgbClr val="000000"/>
                </a:solidFill>
                <a:latin typeface="Times New Roman" charset="0"/>
              </a:rPr>
              <a:t>•  Мантисса 24|53|64 бита</a:t>
            </a:r>
          </a:p>
          <a:p>
            <a:pPr>
              <a:lnSpc>
                <a:spcPts val="3300"/>
              </a:lnSpc>
              <a:tabLst>
                <a:tab pos="457200" algn="l"/>
                <a:tab pos="914400" algn="l"/>
              </a:tabLst>
            </a:pPr>
            <a:r>
              <a:rPr lang="ru-RU" sz="2000" dirty="0">
                <a:solidFill>
                  <a:srgbClr val="000000"/>
                </a:solidFill>
                <a:latin typeface="Times New Roman" charset="0"/>
              </a:rPr>
              <a:t>	</a:t>
            </a:r>
            <a:r>
              <a:rPr lang="ru-RU" sz="2400" dirty="0">
                <a:solidFill>
                  <a:srgbClr val="000000"/>
                </a:solidFill>
                <a:latin typeface="Times New Roman" charset="0"/>
              </a:rPr>
              <a:t>– Управление округлением</a:t>
            </a:r>
          </a:p>
          <a:p>
            <a:pPr>
              <a:lnSpc>
                <a:spcPts val="3300"/>
              </a:lnSpc>
              <a:tabLst>
                <a:tab pos="457200" algn="l"/>
                <a:tab pos="914400" algn="l"/>
              </a:tabLst>
            </a:pPr>
            <a:r>
              <a:rPr lang="ru-RU" sz="2400" dirty="0">
                <a:solidFill>
                  <a:srgbClr val="000000"/>
                </a:solidFill>
                <a:latin typeface="Times New Roman" charset="0"/>
              </a:rPr>
              <a:t>	– Маски исключений</a:t>
            </a:r>
          </a:p>
        </p:txBody>
      </p:sp>
      <p:sp>
        <p:nvSpPr>
          <p:cNvPr id="21519" name="TextBox 14"/>
          <p:cNvSpPr txBox="1">
            <a:spLocks noChangeArrowheads="1"/>
          </p:cNvSpPr>
          <p:nvPr/>
        </p:nvSpPr>
        <p:spPr bwMode="auto">
          <a:xfrm>
            <a:off x="1212850" y="3209925"/>
            <a:ext cx="5360955" cy="397545"/>
          </a:xfrm>
          <a:prstGeom prst="rect">
            <a:avLst/>
          </a:prstGeom>
          <a:noFill/>
          <a:ln w="9525">
            <a:noFill/>
            <a:miter lim="800000"/>
            <a:headEnd/>
            <a:tailEnd/>
          </a:ln>
        </p:spPr>
        <p:txBody>
          <a:bodyPr wrap="none" lIns="0" tIns="0" rIns="0" bIns="0">
            <a:spAutoFit/>
          </a:bodyPr>
          <a:lstStyle/>
          <a:p>
            <a:pPr>
              <a:lnSpc>
                <a:spcPts val="3125"/>
              </a:lnSpc>
            </a:pPr>
            <a:r>
              <a:rPr lang="ru-RU" sz="2400" dirty="0">
                <a:solidFill>
                  <a:srgbClr val="000000"/>
                </a:solidFill>
                <a:latin typeface="Times New Roman" charset="0"/>
              </a:rPr>
              <a:t>Флаги исключений   </a:t>
            </a:r>
            <a:r>
              <a:rPr lang="ru-RU" sz="2800" dirty="0">
                <a:solidFill>
                  <a:srgbClr val="000000"/>
                </a:solidFill>
                <a:latin typeface="Times New Roman" charset="0"/>
              </a:rPr>
              <a:t>•  </a:t>
            </a:r>
            <a:r>
              <a:rPr lang="ru-RU" sz="2800" dirty="0" smtClean="0">
                <a:solidFill>
                  <a:srgbClr val="000000"/>
                </a:solidFill>
                <a:latin typeface="Times New Roman" charset="0"/>
              </a:rPr>
              <a:t>Регистры тегов</a:t>
            </a:r>
            <a:endParaRPr lang="ru-RU" sz="2800" dirty="0">
              <a:solidFill>
                <a:srgbClr val="000000"/>
              </a:solidFill>
              <a:latin typeface="Times New Roman" charset="0"/>
            </a:endParaRPr>
          </a:p>
        </p:txBody>
      </p:sp>
      <p:sp>
        <p:nvSpPr>
          <p:cNvPr id="21520" name="TextBox 15"/>
          <p:cNvSpPr txBox="1">
            <a:spLocks noChangeArrowheads="1"/>
          </p:cNvSpPr>
          <p:nvPr/>
        </p:nvSpPr>
        <p:spPr bwMode="auto">
          <a:xfrm>
            <a:off x="1385888" y="3671888"/>
            <a:ext cx="2330450" cy="2078037"/>
          </a:xfrm>
          <a:prstGeom prst="rect">
            <a:avLst/>
          </a:prstGeom>
          <a:noFill/>
          <a:ln w="9525">
            <a:noFill/>
            <a:miter lim="800000"/>
            <a:headEnd/>
            <a:tailEnd/>
          </a:ln>
        </p:spPr>
        <p:txBody>
          <a:bodyPr wrap="none" lIns="0" tIns="0" rIns="0" bIns="0">
            <a:spAutoFit/>
          </a:bodyPr>
          <a:lstStyle/>
          <a:p>
            <a:pPr>
              <a:lnSpc>
                <a:spcPts val="2213"/>
              </a:lnSpc>
              <a:tabLst>
                <a:tab pos="228600" algn="l"/>
              </a:tabLst>
            </a:pPr>
            <a:r>
              <a:rPr lang="ru-RU" sz="2000">
                <a:solidFill>
                  <a:srgbClr val="000000"/>
                </a:solidFill>
                <a:latin typeface="Times New Roman" charset="0"/>
              </a:rPr>
              <a:t>•  Неверная операция</a:t>
            </a:r>
          </a:p>
          <a:p>
            <a:pPr>
              <a:lnSpc>
                <a:spcPts val="2763"/>
              </a:lnSpc>
              <a:tabLst>
                <a:tab pos="228600" algn="l"/>
              </a:tabLst>
            </a:pPr>
            <a:r>
              <a:rPr lang="ru-RU" sz="2000">
                <a:solidFill>
                  <a:srgbClr val="000000"/>
                </a:solidFill>
                <a:latin typeface="Times New Roman" charset="0"/>
              </a:rPr>
              <a:t>•  Денормал. операнд</a:t>
            </a:r>
          </a:p>
          <a:p>
            <a:pPr>
              <a:lnSpc>
                <a:spcPts val="2750"/>
              </a:lnSpc>
              <a:tabLst>
                <a:tab pos="228600" algn="l"/>
              </a:tabLst>
            </a:pPr>
            <a:r>
              <a:rPr lang="ru-RU" sz="2000">
                <a:solidFill>
                  <a:srgbClr val="000000"/>
                </a:solidFill>
                <a:latin typeface="Times New Roman" charset="0"/>
              </a:rPr>
              <a:t>	Деление на нуль</a:t>
            </a:r>
          </a:p>
          <a:p>
            <a:pPr>
              <a:lnSpc>
                <a:spcPts val="2763"/>
              </a:lnSpc>
              <a:tabLst>
                <a:tab pos="228600" algn="l"/>
              </a:tabLst>
            </a:pPr>
            <a:r>
              <a:rPr lang="ru-RU" sz="2000">
                <a:solidFill>
                  <a:srgbClr val="000000"/>
                </a:solidFill>
                <a:latin typeface="Times New Roman" charset="0"/>
              </a:rPr>
              <a:t>	Переполнение</a:t>
            </a:r>
          </a:p>
          <a:p>
            <a:pPr>
              <a:lnSpc>
                <a:spcPts val="2750"/>
              </a:lnSpc>
              <a:tabLst>
                <a:tab pos="228600" algn="l"/>
              </a:tabLst>
            </a:pPr>
            <a:r>
              <a:rPr lang="ru-RU" sz="2000">
                <a:solidFill>
                  <a:srgbClr val="000000"/>
                </a:solidFill>
                <a:latin typeface="Times New Roman" charset="0"/>
              </a:rPr>
              <a:t>	Потеря точности</a:t>
            </a:r>
          </a:p>
          <a:p>
            <a:pPr>
              <a:lnSpc>
                <a:spcPts val="2763"/>
              </a:lnSpc>
              <a:tabLst>
                <a:tab pos="228600" algn="l"/>
              </a:tabLst>
            </a:pPr>
            <a:r>
              <a:rPr lang="ru-RU" sz="2000">
                <a:solidFill>
                  <a:srgbClr val="000000"/>
                </a:solidFill>
                <a:latin typeface="Times New Roman" charset="0"/>
              </a:rPr>
              <a:t>	Ошибка точности</a:t>
            </a:r>
          </a:p>
        </p:txBody>
      </p:sp>
      <p:sp>
        <p:nvSpPr>
          <p:cNvPr id="21521" name="TextBox 16"/>
          <p:cNvSpPr txBox="1">
            <a:spLocks noChangeArrowheads="1"/>
          </p:cNvSpPr>
          <p:nvPr/>
        </p:nvSpPr>
        <p:spPr bwMode="auto">
          <a:xfrm>
            <a:off x="3940175" y="3687763"/>
            <a:ext cx="4126066" cy="692497"/>
          </a:xfrm>
          <a:prstGeom prst="rect">
            <a:avLst/>
          </a:prstGeom>
          <a:noFill/>
          <a:ln w="9525">
            <a:noFill/>
            <a:miter lim="800000"/>
            <a:headEnd/>
            <a:tailEnd/>
          </a:ln>
        </p:spPr>
        <p:txBody>
          <a:bodyPr wrap="none" lIns="0" tIns="0" rIns="0" bIns="0">
            <a:spAutoFit/>
          </a:bodyPr>
          <a:lstStyle/>
          <a:p>
            <a:pPr>
              <a:lnSpc>
                <a:spcPts val="2663"/>
              </a:lnSpc>
              <a:tabLst>
                <a:tab pos="457200" algn="l"/>
                <a:tab pos="736600" algn="l"/>
              </a:tabLst>
            </a:pPr>
            <a:r>
              <a:rPr lang="ru-RU" dirty="0">
                <a:latin typeface="Times New Roman" charset="0"/>
              </a:rPr>
              <a:t>	</a:t>
            </a:r>
            <a:r>
              <a:rPr lang="ru-RU" sz="2400" dirty="0">
                <a:solidFill>
                  <a:srgbClr val="000000"/>
                </a:solidFill>
                <a:latin typeface="Times New Roman" charset="0"/>
              </a:rPr>
              <a:t>– допустимое, нуль, прочее,</a:t>
            </a:r>
          </a:p>
          <a:p>
            <a:pPr>
              <a:lnSpc>
                <a:spcPts val="2700"/>
              </a:lnSpc>
              <a:tabLst>
                <a:tab pos="457200" algn="l"/>
                <a:tab pos="736600" algn="l"/>
              </a:tabLst>
            </a:pPr>
            <a:r>
              <a:rPr lang="ru-RU" sz="2400" dirty="0">
                <a:solidFill>
                  <a:srgbClr val="000000"/>
                </a:solidFill>
                <a:latin typeface="Times New Roman" charset="0"/>
              </a:rPr>
              <a:t>		</a:t>
            </a:r>
            <a:r>
              <a:rPr lang="ru-RU" sz="2400" dirty="0" smtClean="0">
                <a:solidFill>
                  <a:srgbClr val="000000"/>
                </a:solidFill>
                <a:latin typeface="Times New Roman" charset="0"/>
              </a:rPr>
              <a:t>пуст</a:t>
            </a:r>
            <a:endParaRPr lang="ru-RU" sz="2400" dirty="0">
              <a:solidFill>
                <a:srgbClr val="000000"/>
              </a:solidFill>
              <a:latin typeface="Times New Roman" charset="0"/>
            </a:endParaRPr>
          </a:p>
        </p:txBody>
      </p:sp>
      <p:sp>
        <p:nvSpPr>
          <p:cNvPr id="20" name="Номер слайда 19"/>
          <p:cNvSpPr>
            <a:spLocks noGrp="1"/>
          </p:cNvSpPr>
          <p:nvPr>
            <p:ph type="sldNum" sz="quarter" idx="12"/>
          </p:nvPr>
        </p:nvSpPr>
        <p:spPr/>
        <p:txBody>
          <a:bodyPr/>
          <a:lstStyle/>
          <a:p>
            <a:pPr>
              <a:defRPr/>
            </a:pPr>
            <a:fld id="{0BB19696-2B5F-4581-AFDB-B7204B1F1E0D}" type="slidenum">
              <a:rPr lang="ru-RU"/>
              <a:pPr>
                <a:defRPr/>
              </a:pPr>
              <a:t>38</a:t>
            </a:fld>
            <a:endParaRPr lang="ru-RU"/>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0"/>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4099" name="TextBox 2"/>
          <p:cNvSpPr txBox="1">
            <a:spLocks noChangeArrowheads="1"/>
          </p:cNvSpPr>
          <p:nvPr/>
        </p:nvSpPr>
        <p:spPr bwMode="auto">
          <a:xfrm>
            <a:off x="471488" y="300038"/>
            <a:ext cx="6864350" cy="4538662"/>
          </a:xfrm>
          <a:prstGeom prst="rect">
            <a:avLst/>
          </a:prstGeom>
          <a:noFill/>
          <a:ln w="9525">
            <a:noFill/>
            <a:miter lim="800000"/>
            <a:headEnd/>
            <a:tailEnd/>
          </a:ln>
        </p:spPr>
        <p:txBody>
          <a:bodyPr wrap="none" lIns="0" tIns="0" rIns="0" bIns="0">
            <a:spAutoFit/>
          </a:bodyPr>
          <a:lstStyle/>
          <a:p>
            <a:pPr>
              <a:lnSpc>
                <a:spcPts val="4875"/>
              </a:lnSpc>
              <a:tabLst>
                <a:tab pos="457200" algn="l"/>
                <a:tab pos="914400" algn="l"/>
                <a:tab pos="2400300" algn="l"/>
              </a:tabLst>
            </a:pPr>
            <a:r>
              <a:rPr lang="ru-RU" sz="3600" dirty="0">
                <a:latin typeface="Times New Roman" charset="0"/>
              </a:rPr>
              <a:t>			</a:t>
            </a:r>
            <a:r>
              <a:rPr lang="ru-RU" sz="3600" dirty="0">
                <a:solidFill>
                  <a:srgbClr val="000000"/>
                </a:solidFill>
                <a:latin typeface="Times New Roman" charset="0"/>
              </a:rPr>
              <a:t>Команды FPU</a:t>
            </a:r>
          </a:p>
          <a:p>
            <a:pPr>
              <a:lnSpc>
                <a:spcPts val="1000"/>
              </a:lnSpc>
              <a:tabLst>
                <a:tab pos="457200" algn="l"/>
                <a:tab pos="914400" algn="l"/>
                <a:tab pos="2400300" algn="l"/>
              </a:tabLst>
            </a:pPr>
            <a:endParaRPr lang="ru-RU" sz="4400" dirty="0">
              <a:solidFill>
                <a:srgbClr val="000000"/>
              </a:solidFill>
              <a:latin typeface="Times New Roman" charset="0"/>
            </a:endParaRPr>
          </a:p>
          <a:p>
            <a:pPr>
              <a:lnSpc>
                <a:spcPts val="4075"/>
              </a:lnSpc>
              <a:tabLst>
                <a:tab pos="457200" algn="l"/>
                <a:tab pos="914400" algn="l"/>
                <a:tab pos="2400300" algn="l"/>
              </a:tabLst>
            </a:pPr>
            <a:r>
              <a:rPr lang="ru-RU" sz="3200" dirty="0">
                <a:solidFill>
                  <a:srgbClr val="000000"/>
                </a:solidFill>
                <a:latin typeface="Times New Roman" charset="0"/>
              </a:rPr>
              <a:t>• Мнемоники</a:t>
            </a:r>
          </a:p>
          <a:p>
            <a:pPr>
              <a:lnSpc>
                <a:spcPts val="3388"/>
              </a:lnSpc>
              <a:tabLst>
                <a:tab pos="457200" algn="l"/>
                <a:tab pos="914400" algn="l"/>
                <a:tab pos="2400300" algn="l"/>
              </a:tabLst>
            </a:pPr>
            <a:r>
              <a:rPr lang="ru-RU" sz="3200" dirty="0">
                <a:solidFill>
                  <a:srgbClr val="000000"/>
                </a:solidFill>
                <a:latin typeface="Times New Roman" charset="0"/>
              </a:rPr>
              <a:t>	</a:t>
            </a:r>
            <a:r>
              <a:rPr lang="ru-RU" sz="2800" dirty="0">
                <a:solidFill>
                  <a:srgbClr val="000000"/>
                </a:solidFill>
                <a:latin typeface="Times New Roman" charset="0"/>
              </a:rPr>
              <a:t>– Первая – F</a:t>
            </a:r>
          </a:p>
          <a:p>
            <a:pPr>
              <a:lnSpc>
                <a:spcPts val="3138"/>
              </a:lnSpc>
              <a:tabLst>
                <a:tab pos="457200" algn="l"/>
                <a:tab pos="914400" algn="l"/>
                <a:tab pos="2400300" algn="l"/>
              </a:tabLst>
            </a:pPr>
            <a:r>
              <a:rPr lang="ru-RU" sz="2800" dirty="0">
                <a:solidFill>
                  <a:srgbClr val="000000"/>
                </a:solidFill>
                <a:latin typeface="Times New Roman" charset="0"/>
              </a:rPr>
              <a:t>	– Вторая – тип операнда в памяти</a:t>
            </a:r>
          </a:p>
          <a:p>
            <a:pPr>
              <a:lnSpc>
                <a:spcPts val="2925"/>
              </a:lnSpc>
              <a:tabLst>
                <a:tab pos="457200" algn="l"/>
                <a:tab pos="914400" algn="l"/>
                <a:tab pos="2400300" algn="l"/>
              </a:tabLst>
            </a:pPr>
            <a:r>
              <a:rPr lang="ru-RU" sz="2800" dirty="0">
                <a:solidFill>
                  <a:srgbClr val="000000"/>
                </a:solidFill>
                <a:latin typeface="Times New Roman" charset="0"/>
              </a:rPr>
              <a:t>		</a:t>
            </a:r>
            <a:r>
              <a:rPr lang="ru-RU" sz="2400" dirty="0">
                <a:solidFill>
                  <a:srgbClr val="000000"/>
                </a:solidFill>
                <a:latin typeface="Times New Roman" charset="0"/>
              </a:rPr>
              <a:t>• </a:t>
            </a:r>
            <a:r>
              <a:rPr lang="ru-RU" sz="2400" dirty="0" err="1">
                <a:solidFill>
                  <a:srgbClr val="000000"/>
                </a:solidFill>
                <a:latin typeface="Courier New" pitchFamily="49" charset="0"/>
                <a:cs typeface="Courier New" pitchFamily="49" charset="0"/>
              </a:rPr>
              <a:t>i</a:t>
            </a:r>
            <a:r>
              <a:rPr lang="ru-RU" sz="2400" dirty="0">
                <a:solidFill>
                  <a:srgbClr val="000000"/>
                </a:solidFill>
                <a:latin typeface="Courier New" pitchFamily="49" charset="0"/>
                <a:cs typeface="Courier New" pitchFamily="49" charset="0"/>
              </a:rPr>
              <a:t> </a:t>
            </a:r>
            <a:r>
              <a:rPr lang="ru-RU" sz="2400" dirty="0">
                <a:solidFill>
                  <a:srgbClr val="000000"/>
                </a:solidFill>
                <a:latin typeface="Times New Roman" charset="0"/>
              </a:rPr>
              <a:t>- целое двоичное</a:t>
            </a:r>
          </a:p>
          <a:p>
            <a:pPr>
              <a:lnSpc>
                <a:spcPts val="2850"/>
              </a:lnSpc>
              <a:tabLst>
                <a:tab pos="457200" algn="l"/>
                <a:tab pos="914400" algn="l"/>
                <a:tab pos="2400300" algn="l"/>
              </a:tabLst>
            </a:pPr>
            <a:r>
              <a:rPr lang="ru-RU" sz="2400" dirty="0">
                <a:solidFill>
                  <a:srgbClr val="000000"/>
                </a:solidFill>
                <a:latin typeface="Times New Roman" charset="0"/>
              </a:rPr>
              <a:t>		• </a:t>
            </a:r>
            <a:r>
              <a:rPr lang="ru-RU" sz="2400" dirty="0" err="1">
                <a:solidFill>
                  <a:srgbClr val="000000"/>
                </a:solidFill>
                <a:latin typeface="Courier New" pitchFamily="49" charset="0"/>
                <a:cs typeface="Courier New" pitchFamily="49" charset="0"/>
              </a:rPr>
              <a:t>b</a:t>
            </a:r>
            <a:r>
              <a:rPr lang="ru-RU" sz="2400" dirty="0">
                <a:solidFill>
                  <a:srgbClr val="000000"/>
                </a:solidFill>
                <a:latin typeface="Courier New" pitchFamily="49" charset="0"/>
                <a:cs typeface="Courier New" pitchFamily="49" charset="0"/>
              </a:rPr>
              <a:t> </a:t>
            </a:r>
            <a:r>
              <a:rPr lang="ru-RU" sz="2400" dirty="0">
                <a:solidFill>
                  <a:srgbClr val="000000"/>
                </a:solidFill>
                <a:latin typeface="Times New Roman" charset="0"/>
              </a:rPr>
              <a:t>- целое десятичное</a:t>
            </a:r>
          </a:p>
          <a:p>
            <a:pPr>
              <a:lnSpc>
                <a:spcPts val="2850"/>
              </a:lnSpc>
              <a:tabLst>
                <a:tab pos="457200" algn="l"/>
                <a:tab pos="914400" algn="l"/>
                <a:tab pos="2400300" algn="l"/>
              </a:tabLst>
            </a:pPr>
            <a:r>
              <a:rPr lang="ru-RU" sz="2400" dirty="0">
                <a:solidFill>
                  <a:srgbClr val="000000"/>
                </a:solidFill>
                <a:latin typeface="Times New Roman" charset="0"/>
              </a:rPr>
              <a:t>		• </a:t>
            </a:r>
            <a:r>
              <a:rPr lang="ru-RU" sz="2400" i="1" dirty="0">
                <a:solidFill>
                  <a:srgbClr val="000000"/>
                </a:solidFill>
                <a:latin typeface="Courier New" pitchFamily="49" charset="0"/>
                <a:cs typeface="Courier New" pitchFamily="49" charset="0"/>
              </a:rPr>
              <a:t>пусто </a:t>
            </a:r>
            <a:r>
              <a:rPr lang="ru-RU" sz="2400" dirty="0">
                <a:solidFill>
                  <a:srgbClr val="000000"/>
                </a:solidFill>
                <a:latin typeface="Times New Roman" charset="0"/>
              </a:rPr>
              <a:t>– вещественное</a:t>
            </a:r>
          </a:p>
          <a:p>
            <a:pPr>
              <a:lnSpc>
                <a:spcPts val="3325"/>
              </a:lnSpc>
              <a:tabLst>
                <a:tab pos="457200" algn="l"/>
                <a:tab pos="914400" algn="l"/>
                <a:tab pos="2400300" algn="l"/>
              </a:tabLst>
            </a:pPr>
            <a:r>
              <a:rPr lang="ru-RU" sz="2400" dirty="0">
                <a:solidFill>
                  <a:srgbClr val="000000"/>
                </a:solidFill>
                <a:latin typeface="Times New Roman" charset="0"/>
              </a:rPr>
              <a:t>	</a:t>
            </a:r>
            <a:r>
              <a:rPr lang="ru-RU" sz="2800" dirty="0">
                <a:solidFill>
                  <a:srgbClr val="000000"/>
                </a:solidFill>
                <a:latin typeface="Times New Roman" charset="0"/>
              </a:rPr>
              <a:t>– Последние </a:t>
            </a:r>
            <a:r>
              <a:rPr lang="ru-RU" sz="2800" dirty="0" err="1">
                <a:solidFill>
                  <a:srgbClr val="000000"/>
                </a:solidFill>
                <a:latin typeface="Times New Roman" charset="0"/>
              </a:rPr>
              <a:t>p</a:t>
            </a:r>
            <a:r>
              <a:rPr lang="ru-RU" sz="2800" dirty="0">
                <a:solidFill>
                  <a:srgbClr val="000000"/>
                </a:solidFill>
                <a:latin typeface="Times New Roman" charset="0"/>
              </a:rPr>
              <a:t> – выталкивание результата</a:t>
            </a:r>
          </a:p>
          <a:p>
            <a:pPr>
              <a:lnSpc>
                <a:spcPts val="3325"/>
              </a:lnSpc>
              <a:tabLst>
                <a:tab pos="457200" algn="l"/>
                <a:tab pos="914400" algn="l"/>
                <a:tab pos="2400300" algn="l"/>
              </a:tabLst>
            </a:pPr>
            <a:r>
              <a:rPr lang="ru-RU" sz="2800" dirty="0">
                <a:solidFill>
                  <a:srgbClr val="000000"/>
                </a:solidFill>
                <a:latin typeface="Times New Roman" charset="0"/>
              </a:rPr>
              <a:t>	– (Пред)последняя </a:t>
            </a:r>
            <a:r>
              <a:rPr lang="ru-RU" sz="2800" dirty="0" err="1">
                <a:solidFill>
                  <a:srgbClr val="000000"/>
                </a:solidFill>
                <a:latin typeface="Times New Roman" charset="0"/>
              </a:rPr>
              <a:t>r</a:t>
            </a:r>
            <a:r>
              <a:rPr lang="ru-RU" sz="2800" dirty="0">
                <a:solidFill>
                  <a:srgbClr val="000000"/>
                </a:solidFill>
                <a:latin typeface="Times New Roman" charset="0"/>
              </a:rPr>
              <a:t> – реверс операндов</a:t>
            </a:r>
          </a:p>
          <a:p>
            <a:pPr>
              <a:lnSpc>
                <a:spcPts val="3575"/>
              </a:lnSpc>
              <a:tabLst>
                <a:tab pos="457200" algn="l"/>
                <a:tab pos="914400" algn="l"/>
                <a:tab pos="2400300" algn="l"/>
              </a:tabLst>
            </a:pPr>
            <a:r>
              <a:rPr lang="ru-RU" sz="3200" dirty="0">
                <a:solidFill>
                  <a:srgbClr val="000000"/>
                </a:solidFill>
                <a:latin typeface="Times New Roman" charset="0"/>
              </a:rPr>
              <a:t>• Форматы</a:t>
            </a:r>
          </a:p>
        </p:txBody>
      </p:sp>
      <p:sp>
        <p:nvSpPr>
          <p:cNvPr id="4100" name="TextBox 3"/>
          <p:cNvSpPr txBox="1">
            <a:spLocks noChangeArrowheads="1"/>
          </p:cNvSpPr>
          <p:nvPr/>
        </p:nvSpPr>
        <p:spPr bwMode="auto">
          <a:xfrm>
            <a:off x="928688" y="4792663"/>
            <a:ext cx="2246312" cy="1255712"/>
          </a:xfrm>
          <a:prstGeom prst="rect">
            <a:avLst/>
          </a:prstGeom>
          <a:noFill/>
          <a:ln w="9525">
            <a:noFill/>
            <a:miter lim="800000"/>
            <a:headEnd/>
            <a:tailEnd/>
          </a:ln>
        </p:spPr>
        <p:txBody>
          <a:bodyPr wrap="none" lIns="0" tIns="0" rIns="0" bIns="0">
            <a:spAutoFit/>
          </a:bodyPr>
          <a:lstStyle/>
          <a:p>
            <a:pPr>
              <a:lnSpc>
                <a:spcPts val="3188"/>
              </a:lnSpc>
            </a:pPr>
            <a:r>
              <a:rPr lang="ru-RU" sz="2800" dirty="0">
                <a:solidFill>
                  <a:srgbClr val="000000"/>
                </a:solidFill>
                <a:latin typeface="Times New Roman" charset="0"/>
              </a:rPr>
              <a:t>– Стековый</a:t>
            </a:r>
          </a:p>
          <a:p>
            <a:pPr>
              <a:lnSpc>
                <a:spcPts val="3325"/>
              </a:lnSpc>
            </a:pPr>
            <a:r>
              <a:rPr lang="ru-RU" sz="2800" dirty="0">
                <a:solidFill>
                  <a:srgbClr val="000000"/>
                </a:solidFill>
                <a:latin typeface="Times New Roman" charset="0"/>
              </a:rPr>
              <a:t>– Регистровый</a:t>
            </a:r>
          </a:p>
          <a:p>
            <a:pPr>
              <a:lnSpc>
                <a:spcPts val="3313"/>
              </a:lnSpc>
            </a:pPr>
            <a:r>
              <a:rPr lang="ru-RU" sz="2800" dirty="0">
                <a:solidFill>
                  <a:srgbClr val="000000"/>
                </a:solidFill>
                <a:latin typeface="Times New Roman" charset="0"/>
              </a:rPr>
              <a:t>– С памятью</a:t>
            </a:r>
          </a:p>
        </p:txBody>
      </p:sp>
      <p:sp>
        <p:nvSpPr>
          <p:cNvPr id="4101" name="TextBox 4"/>
          <p:cNvSpPr txBox="1">
            <a:spLocks noChangeArrowheads="1"/>
          </p:cNvSpPr>
          <p:nvPr/>
        </p:nvSpPr>
        <p:spPr bwMode="auto">
          <a:xfrm>
            <a:off x="4124325" y="4813300"/>
            <a:ext cx="3008313" cy="1258888"/>
          </a:xfrm>
          <a:prstGeom prst="rect">
            <a:avLst/>
          </a:prstGeom>
          <a:noFill/>
          <a:ln w="9525">
            <a:noFill/>
            <a:miter lim="800000"/>
            <a:headEnd/>
            <a:tailEnd/>
          </a:ln>
        </p:spPr>
        <p:txBody>
          <a:bodyPr wrap="none" lIns="0" tIns="0" rIns="0" bIns="0">
            <a:spAutoFit/>
          </a:bodyPr>
          <a:lstStyle/>
          <a:p>
            <a:pPr>
              <a:lnSpc>
                <a:spcPts val="3175"/>
              </a:lnSpc>
            </a:pPr>
            <a:r>
              <a:rPr lang="en-US" sz="2800" dirty="0">
                <a:solidFill>
                  <a:srgbClr val="000000"/>
                </a:solidFill>
                <a:latin typeface="Courier New" pitchFamily="49" charset="0"/>
                <a:cs typeface="Courier New" pitchFamily="49" charset="0"/>
              </a:rPr>
              <a:t>FADD</a:t>
            </a:r>
          </a:p>
          <a:p>
            <a:pPr>
              <a:lnSpc>
                <a:spcPts val="3325"/>
              </a:lnSpc>
            </a:pPr>
            <a:r>
              <a:rPr lang="en-US" sz="2800" dirty="0">
                <a:solidFill>
                  <a:srgbClr val="000000"/>
                </a:solidFill>
                <a:latin typeface="Courier New" pitchFamily="49" charset="0"/>
                <a:cs typeface="Courier New" pitchFamily="49" charset="0"/>
              </a:rPr>
              <a:t>FADD ST(1),ST</a:t>
            </a:r>
          </a:p>
          <a:p>
            <a:pPr>
              <a:lnSpc>
                <a:spcPts val="3313"/>
              </a:lnSpc>
            </a:pPr>
            <a:r>
              <a:rPr lang="en-US" sz="2800" dirty="0">
                <a:solidFill>
                  <a:srgbClr val="000000"/>
                </a:solidFill>
                <a:latin typeface="Courier New" pitchFamily="49" charset="0"/>
                <a:cs typeface="Courier New" pitchFamily="49" charset="0"/>
              </a:rPr>
              <a:t>FADD </a:t>
            </a:r>
            <a:r>
              <a:rPr lang="en-US" sz="2800" i="1" dirty="0">
                <a:solidFill>
                  <a:srgbClr val="000000"/>
                </a:solidFill>
                <a:latin typeface="Courier New" pitchFamily="49" charset="0"/>
                <a:cs typeface="Courier New" pitchFamily="49" charset="0"/>
              </a:rPr>
              <a:t>mem64real</a:t>
            </a:r>
            <a:endParaRPr lang="ru-RU" sz="2800" i="1" dirty="0">
              <a:solidFill>
                <a:srgbClr val="000000"/>
              </a:solidFill>
              <a:latin typeface="Courier New" pitchFamily="49" charset="0"/>
              <a:cs typeface="Courier New" pitchFamily="49" charset="0"/>
            </a:endParaRPr>
          </a:p>
        </p:txBody>
      </p:sp>
      <p:sp>
        <p:nvSpPr>
          <p:cNvPr id="8" name="Номер слайда 7"/>
          <p:cNvSpPr>
            <a:spLocks noGrp="1"/>
          </p:cNvSpPr>
          <p:nvPr>
            <p:ph type="sldNum" sz="quarter" idx="12"/>
          </p:nvPr>
        </p:nvSpPr>
        <p:spPr/>
        <p:txBody>
          <a:bodyPr/>
          <a:lstStyle/>
          <a:p>
            <a:pPr>
              <a:defRPr/>
            </a:pPr>
            <a:fld id="{C565669B-83FA-437A-B841-A4323345B468}" type="slidenum">
              <a:rPr lang="ru-RU"/>
              <a:pPr>
                <a:defRPr/>
              </a:pPr>
              <a:t>39</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Рисунок 1" descr="ws_3E5.tmp"/>
          <p:cNvPicPr>
            <a:picLocks/>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099" name="TextBox 2"/>
          <p:cNvSpPr txBox="1">
            <a:spLocks noChangeArrowheads="1"/>
          </p:cNvSpPr>
          <p:nvPr/>
        </p:nvSpPr>
        <p:spPr bwMode="auto">
          <a:xfrm>
            <a:off x="854075" y="5638800"/>
            <a:ext cx="615950" cy="296863"/>
          </a:xfrm>
          <a:prstGeom prst="rect">
            <a:avLst/>
          </a:prstGeom>
          <a:noFill/>
          <a:ln w="9525">
            <a:noFill/>
            <a:miter lim="800000"/>
            <a:headEnd/>
            <a:tailEnd/>
          </a:ln>
        </p:spPr>
        <p:txBody>
          <a:bodyPr wrap="none" lIns="0" tIns="0" rIns="0" bIns="0">
            <a:spAutoFit/>
          </a:bodyPr>
          <a:lstStyle/>
          <a:p>
            <a:pPr>
              <a:lnSpc>
                <a:spcPts val="2263"/>
              </a:lnSpc>
            </a:pPr>
            <a:r>
              <a:rPr lang="en-US" sz="2000" b="1">
                <a:solidFill>
                  <a:srgbClr val="000000"/>
                </a:solidFill>
                <a:latin typeface="Courier New" pitchFamily="49" charset="0"/>
                <a:cs typeface="Courier New" pitchFamily="49" charset="0"/>
              </a:rPr>
              <a:t>HUGE</a:t>
            </a:r>
            <a:endParaRPr lang="ru-RU" sz="2000" b="1">
              <a:solidFill>
                <a:srgbClr val="000000"/>
              </a:solidFill>
              <a:latin typeface="Courier New" pitchFamily="49" charset="0"/>
              <a:cs typeface="Courier New" pitchFamily="49" charset="0"/>
            </a:endParaRPr>
          </a:p>
        </p:txBody>
      </p:sp>
      <p:sp>
        <p:nvSpPr>
          <p:cNvPr id="4100" name="TextBox 3"/>
          <p:cNvSpPr txBox="1">
            <a:spLocks noChangeArrowheads="1"/>
          </p:cNvSpPr>
          <p:nvPr/>
        </p:nvSpPr>
        <p:spPr bwMode="auto">
          <a:xfrm>
            <a:off x="2209800" y="328613"/>
            <a:ext cx="4273550" cy="531812"/>
          </a:xfrm>
          <a:prstGeom prst="rect">
            <a:avLst/>
          </a:prstGeom>
          <a:noFill/>
          <a:ln w="9525">
            <a:noFill/>
            <a:miter lim="800000"/>
            <a:headEnd/>
            <a:tailEnd/>
          </a:ln>
        </p:spPr>
        <p:txBody>
          <a:bodyPr wrap="none" lIns="0" tIns="0" rIns="0" bIns="0">
            <a:spAutoFit/>
          </a:bodyPr>
          <a:lstStyle/>
          <a:p>
            <a:pPr>
              <a:lnSpc>
                <a:spcPts val="4425"/>
              </a:lnSpc>
            </a:pPr>
            <a:r>
              <a:rPr lang="ru-RU" sz="3600">
                <a:solidFill>
                  <a:srgbClr val="000000"/>
                </a:solidFill>
                <a:latin typeface="Times New Roman" charset="0"/>
                <a:cs typeface="Times New Roman" charset="0"/>
              </a:rPr>
              <a:t>Модели памяти </a:t>
            </a:r>
            <a:r>
              <a:rPr lang="en-US" sz="3600">
                <a:solidFill>
                  <a:srgbClr val="000000"/>
                </a:solidFill>
                <a:latin typeface="Times New Roman" charset="0"/>
                <a:cs typeface="Times New Roman" charset="0"/>
              </a:rPr>
              <a:t>IA-16</a:t>
            </a:r>
            <a:endParaRPr lang="ru-RU" sz="3600">
              <a:solidFill>
                <a:srgbClr val="000000"/>
              </a:solidFill>
              <a:latin typeface="Times New Roman" charset="0"/>
              <a:cs typeface="Times New Roman" charset="0"/>
            </a:endParaRPr>
          </a:p>
        </p:txBody>
      </p:sp>
      <p:sp>
        <p:nvSpPr>
          <p:cNvPr id="4101" name="TextBox 4"/>
          <p:cNvSpPr txBox="1">
            <a:spLocks noChangeArrowheads="1"/>
          </p:cNvSpPr>
          <p:nvPr/>
        </p:nvSpPr>
        <p:spPr bwMode="auto">
          <a:xfrm>
            <a:off x="625475" y="1250950"/>
            <a:ext cx="1077913" cy="3783013"/>
          </a:xfrm>
          <a:prstGeom prst="rect">
            <a:avLst/>
          </a:prstGeom>
          <a:noFill/>
          <a:ln w="9525">
            <a:noFill/>
            <a:miter lim="800000"/>
            <a:headEnd/>
            <a:tailEnd/>
          </a:ln>
        </p:spPr>
        <p:txBody>
          <a:bodyPr wrap="none" lIns="0" tIns="0" rIns="0" bIns="0">
            <a:spAutoFit/>
          </a:bodyPr>
          <a:lstStyle/>
          <a:p>
            <a:pPr>
              <a:lnSpc>
                <a:spcPts val="2263"/>
              </a:lnSpc>
              <a:tabLst>
                <a:tab pos="76200" algn="l"/>
                <a:tab pos="152400" algn="l"/>
                <a:tab pos="228600" algn="l"/>
              </a:tabLst>
            </a:pPr>
            <a:r>
              <a:rPr lang="en-US">
                <a:latin typeface="Book Antiqua" pitchFamily="18" charset="0"/>
              </a:rPr>
              <a:t>			</a:t>
            </a:r>
            <a:r>
              <a:rPr lang="en-US" sz="2000" b="1">
                <a:solidFill>
                  <a:srgbClr val="000000"/>
                </a:solidFill>
                <a:latin typeface="Courier New" pitchFamily="49" charset="0"/>
                <a:cs typeface="Courier New" pitchFamily="49" charset="0"/>
              </a:rPr>
              <a:t>TINY</a:t>
            </a: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2313"/>
              </a:lnSpc>
              <a:tabLst>
                <a:tab pos="76200" algn="l"/>
                <a:tab pos="152400" algn="l"/>
                <a:tab pos="228600" algn="l"/>
              </a:tabLst>
            </a:pPr>
            <a:r>
              <a:rPr lang="en-US" sz="2000" b="1">
                <a:solidFill>
                  <a:srgbClr val="000000"/>
                </a:solidFill>
                <a:latin typeface="Times New Roman" charset="0"/>
              </a:rPr>
              <a:t>		</a:t>
            </a:r>
            <a:r>
              <a:rPr lang="en-US" sz="2000" b="1">
                <a:solidFill>
                  <a:srgbClr val="000000"/>
                </a:solidFill>
                <a:latin typeface="Courier New" pitchFamily="49" charset="0"/>
                <a:cs typeface="Courier New" pitchFamily="49" charset="0"/>
              </a:rPr>
              <a:t>SMALL</a:t>
            </a: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2325"/>
              </a:lnSpc>
              <a:tabLst>
                <a:tab pos="76200" algn="l"/>
                <a:tab pos="152400" algn="l"/>
                <a:tab pos="228600" algn="l"/>
              </a:tabLst>
            </a:pPr>
            <a:r>
              <a:rPr lang="en-US" sz="2000" b="1">
                <a:solidFill>
                  <a:srgbClr val="000000"/>
                </a:solidFill>
                <a:latin typeface="Courier New" pitchFamily="49" charset="0"/>
                <a:cs typeface="Courier New" pitchFamily="49" charset="0"/>
              </a:rPr>
              <a:t>COMPACT</a:t>
            </a: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2300"/>
              </a:lnSpc>
              <a:tabLst>
                <a:tab pos="76200" algn="l"/>
                <a:tab pos="152400" algn="l"/>
                <a:tab pos="228600" algn="l"/>
              </a:tabLst>
            </a:pPr>
            <a:r>
              <a:rPr lang="en-US" sz="2000" b="1">
                <a:solidFill>
                  <a:srgbClr val="000000"/>
                </a:solidFill>
                <a:latin typeface="Times New Roman" charset="0"/>
              </a:rPr>
              <a:t>	</a:t>
            </a:r>
            <a:r>
              <a:rPr lang="en-US" sz="2000" b="1">
                <a:solidFill>
                  <a:srgbClr val="000000"/>
                </a:solidFill>
                <a:latin typeface="Courier New" pitchFamily="49" charset="0"/>
                <a:cs typeface="Courier New" pitchFamily="49" charset="0"/>
              </a:rPr>
              <a:t>MEDIUM</a:t>
            </a: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1000"/>
              </a:lnSpc>
              <a:tabLst>
                <a:tab pos="76200" algn="l"/>
                <a:tab pos="152400" algn="l"/>
                <a:tab pos="228600" algn="l"/>
              </a:tabLst>
            </a:pPr>
            <a:endParaRPr lang="en-US" sz="2000" b="1">
              <a:solidFill>
                <a:srgbClr val="000000"/>
              </a:solidFill>
              <a:latin typeface="Times New Roman" charset="0"/>
            </a:endParaRPr>
          </a:p>
          <a:p>
            <a:pPr>
              <a:lnSpc>
                <a:spcPts val="2313"/>
              </a:lnSpc>
              <a:tabLst>
                <a:tab pos="76200" algn="l"/>
                <a:tab pos="152400" algn="l"/>
                <a:tab pos="228600" algn="l"/>
              </a:tabLst>
            </a:pPr>
            <a:r>
              <a:rPr lang="en-US" sz="2000" b="1">
                <a:solidFill>
                  <a:srgbClr val="000000"/>
                </a:solidFill>
                <a:latin typeface="Times New Roman" charset="0"/>
              </a:rPr>
              <a:t>		</a:t>
            </a:r>
            <a:r>
              <a:rPr lang="en-US" sz="2000" b="1">
                <a:solidFill>
                  <a:srgbClr val="000000"/>
                </a:solidFill>
                <a:latin typeface="Courier New" pitchFamily="49" charset="0"/>
                <a:cs typeface="Courier New" pitchFamily="49" charset="0"/>
              </a:rPr>
              <a:t>LARGE</a:t>
            </a:r>
            <a:endParaRPr lang="ru-RU" sz="2000" b="1">
              <a:solidFill>
                <a:srgbClr val="000000"/>
              </a:solidFill>
              <a:latin typeface="Courier New" pitchFamily="49" charset="0"/>
              <a:cs typeface="Courier New" pitchFamily="49" charset="0"/>
            </a:endParaRPr>
          </a:p>
        </p:txBody>
      </p:sp>
      <p:sp>
        <p:nvSpPr>
          <p:cNvPr id="4102" name="TextBox 5"/>
          <p:cNvSpPr txBox="1">
            <a:spLocks noChangeArrowheads="1"/>
          </p:cNvSpPr>
          <p:nvPr/>
        </p:nvSpPr>
        <p:spPr bwMode="auto">
          <a:xfrm>
            <a:off x="2012950" y="992188"/>
            <a:ext cx="5618163" cy="5219700"/>
          </a:xfrm>
          <a:prstGeom prst="rect">
            <a:avLst/>
          </a:prstGeom>
          <a:noFill/>
          <a:ln w="9525">
            <a:noFill/>
            <a:miter lim="800000"/>
            <a:headEnd/>
            <a:tailEnd/>
          </a:ln>
        </p:spPr>
        <p:txBody>
          <a:bodyPr wrap="none" lIns="0" tIns="0" rIns="0" bIns="0">
            <a:spAutoFit/>
          </a:bodyPr>
          <a:lstStyle/>
          <a:p>
            <a:pPr>
              <a:lnSpc>
                <a:spcPts val="2213"/>
              </a:lnSpc>
            </a:pPr>
            <a:r>
              <a:rPr lang="ru-RU" sz="2000" dirty="0">
                <a:solidFill>
                  <a:srgbClr val="000000"/>
                </a:solidFill>
                <a:latin typeface="Times New Roman" charset="0"/>
              </a:rPr>
              <a:t>Данные и код вместе &lt; </a:t>
            </a:r>
            <a:r>
              <a:rPr lang="ru-RU" sz="2000" dirty="0" smtClean="0">
                <a:solidFill>
                  <a:srgbClr val="000000"/>
                </a:solidFill>
                <a:latin typeface="Times New Roman" charset="0"/>
              </a:rPr>
              <a:t>64KB</a:t>
            </a:r>
            <a:endParaRPr lang="ru-RU" sz="2000" dirty="0">
              <a:solidFill>
                <a:srgbClr val="000000"/>
              </a:solidFill>
              <a:latin typeface="Times New Roman" charset="0"/>
            </a:endParaRPr>
          </a:p>
          <a:p>
            <a:pPr>
              <a:lnSpc>
                <a:spcPts val="2013"/>
              </a:lnSpc>
            </a:pPr>
            <a:r>
              <a:rPr lang="ru-RU" sz="2000" dirty="0">
                <a:solidFill>
                  <a:srgbClr val="000000"/>
                </a:solidFill>
                <a:latin typeface="Times New Roman" charset="0"/>
              </a:rPr>
              <a:t>Сегменты (CS, DS, SS и ES) - совмещены</a:t>
            </a:r>
          </a:p>
          <a:p>
            <a:pPr>
              <a:lnSpc>
                <a:spcPts val="2013"/>
              </a:lnSpc>
            </a:pPr>
            <a:r>
              <a:rPr lang="ru-RU" sz="2000" dirty="0">
                <a:solidFill>
                  <a:srgbClr val="000000"/>
                </a:solidFill>
                <a:latin typeface="Times New Roman" charset="0"/>
              </a:rPr>
              <a:t>Исключительно относительные адреса.</a:t>
            </a:r>
          </a:p>
          <a:p>
            <a:pPr>
              <a:lnSpc>
                <a:spcPts val="1000"/>
              </a:lnSpc>
            </a:pPr>
            <a:endParaRPr lang="ru-RU" sz="2000" dirty="0">
              <a:solidFill>
                <a:srgbClr val="000000"/>
              </a:solidFill>
              <a:latin typeface="Times New Roman" charset="0"/>
            </a:endParaRPr>
          </a:p>
          <a:p>
            <a:pPr>
              <a:lnSpc>
                <a:spcPts val="2288"/>
              </a:lnSpc>
            </a:pPr>
            <a:r>
              <a:rPr lang="ru-RU" sz="2000" dirty="0">
                <a:solidFill>
                  <a:srgbClr val="000000"/>
                </a:solidFill>
                <a:latin typeface="Times New Roman" charset="0"/>
              </a:rPr>
              <a:t>Код (CS) отдельно от данных (DS, SS и ES)</a:t>
            </a:r>
          </a:p>
          <a:p>
            <a:pPr>
              <a:lnSpc>
                <a:spcPts val="2013"/>
              </a:lnSpc>
            </a:pPr>
            <a:r>
              <a:rPr lang="ru-RU" sz="2000" dirty="0">
                <a:solidFill>
                  <a:srgbClr val="000000"/>
                </a:solidFill>
                <a:latin typeface="Times New Roman" charset="0"/>
              </a:rPr>
              <a:t>Исключительно относительные адреса</a:t>
            </a:r>
          </a:p>
          <a:p>
            <a:pPr>
              <a:lnSpc>
                <a:spcPts val="1000"/>
              </a:lnSpc>
            </a:pPr>
            <a:endParaRPr lang="ru-RU" sz="2000" dirty="0">
              <a:solidFill>
                <a:srgbClr val="000000"/>
              </a:solidFill>
              <a:latin typeface="Times New Roman" charset="0"/>
            </a:endParaRPr>
          </a:p>
          <a:p>
            <a:pPr>
              <a:lnSpc>
                <a:spcPts val="2325"/>
              </a:lnSpc>
            </a:pPr>
            <a:r>
              <a:rPr lang="ru-RU" sz="2000" dirty="0">
                <a:solidFill>
                  <a:srgbClr val="000000"/>
                </a:solidFill>
                <a:latin typeface="Times New Roman" charset="0"/>
              </a:rPr>
              <a:t>Код &lt; </a:t>
            </a:r>
            <a:r>
              <a:rPr lang="ru-RU" sz="2000" dirty="0" smtClean="0">
                <a:solidFill>
                  <a:srgbClr val="000000"/>
                </a:solidFill>
                <a:latin typeface="Times New Roman" charset="0"/>
              </a:rPr>
              <a:t>64KB</a:t>
            </a:r>
            <a:r>
              <a:rPr lang="ru-RU" sz="2000" dirty="0">
                <a:solidFill>
                  <a:srgbClr val="000000"/>
                </a:solidFill>
                <a:latin typeface="Times New Roman" charset="0"/>
              </a:rPr>
              <a:t>, данные &lt; </a:t>
            </a:r>
            <a:r>
              <a:rPr lang="ru-RU" sz="2000" dirty="0" smtClean="0">
                <a:solidFill>
                  <a:srgbClr val="000000"/>
                </a:solidFill>
                <a:latin typeface="Times New Roman" charset="0"/>
              </a:rPr>
              <a:t>1MB</a:t>
            </a:r>
            <a:endParaRPr lang="ru-RU" sz="2000" dirty="0">
              <a:solidFill>
                <a:srgbClr val="000000"/>
              </a:solidFill>
              <a:latin typeface="Times New Roman" charset="0"/>
            </a:endParaRPr>
          </a:p>
          <a:p>
            <a:pPr>
              <a:lnSpc>
                <a:spcPts val="2013"/>
              </a:lnSpc>
            </a:pPr>
            <a:r>
              <a:rPr lang="ru-RU" sz="2000" dirty="0">
                <a:solidFill>
                  <a:srgbClr val="000000"/>
                </a:solidFill>
                <a:latin typeface="Times New Roman" charset="0"/>
              </a:rPr>
              <a:t>Допустимы абсолютные адреса  для данных,</a:t>
            </a:r>
          </a:p>
          <a:p>
            <a:pPr>
              <a:lnSpc>
                <a:spcPts val="2013"/>
              </a:lnSpc>
            </a:pPr>
            <a:r>
              <a:rPr lang="ru-RU" sz="2000" dirty="0">
                <a:solidFill>
                  <a:srgbClr val="000000"/>
                </a:solidFill>
                <a:latin typeface="Times New Roman" charset="0"/>
              </a:rPr>
              <a:t>Только относительные адреса для кода.</a:t>
            </a:r>
          </a:p>
          <a:p>
            <a:pPr>
              <a:lnSpc>
                <a:spcPts val="1000"/>
              </a:lnSpc>
            </a:pPr>
            <a:endParaRPr lang="ru-RU" sz="2000" dirty="0">
              <a:solidFill>
                <a:srgbClr val="000000"/>
              </a:solidFill>
              <a:latin typeface="Times New Roman" charset="0"/>
            </a:endParaRPr>
          </a:p>
          <a:p>
            <a:pPr>
              <a:lnSpc>
                <a:spcPts val="2288"/>
              </a:lnSpc>
            </a:pPr>
            <a:r>
              <a:rPr lang="ru-RU" sz="2000" dirty="0">
                <a:solidFill>
                  <a:srgbClr val="000000"/>
                </a:solidFill>
                <a:latin typeface="Times New Roman" charset="0"/>
              </a:rPr>
              <a:t>Данные &lt; </a:t>
            </a:r>
            <a:r>
              <a:rPr lang="ru-RU" sz="2000" dirty="0" smtClean="0">
                <a:solidFill>
                  <a:srgbClr val="000000"/>
                </a:solidFill>
                <a:latin typeface="Times New Roman" charset="0"/>
              </a:rPr>
              <a:t>64KB</a:t>
            </a:r>
            <a:r>
              <a:rPr lang="ru-RU" sz="2000" dirty="0">
                <a:solidFill>
                  <a:srgbClr val="000000"/>
                </a:solidFill>
                <a:latin typeface="Times New Roman" charset="0"/>
              </a:rPr>
              <a:t>, Код &lt; </a:t>
            </a:r>
            <a:r>
              <a:rPr lang="ru-RU" sz="2000" dirty="0" smtClean="0">
                <a:solidFill>
                  <a:srgbClr val="000000"/>
                </a:solidFill>
                <a:latin typeface="Times New Roman" charset="0"/>
              </a:rPr>
              <a:t>1MB</a:t>
            </a:r>
            <a:endParaRPr lang="ru-RU" sz="2000" dirty="0">
              <a:solidFill>
                <a:srgbClr val="000000"/>
              </a:solidFill>
              <a:latin typeface="Times New Roman" charset="0"/>
            </a:endParaRPr>
          </a:p>
          <a:p>
            <a:pPr>
              <a:lnSpc>
                <a:spcPts val="2013"/>
              </a:lnSpc>
            </a:pPr>
            <a:r>
              <a:rPr lang="ru-RU" sz="2000" dirty="0">
                <a:solidFill>
                  <a:srgbClr val="000000"/>
                </a:solidFill>
                <a:latin typeface="Times New Roman" charset="0"/>
              </a:rPr>
              <a:t>Допустимы абсолютные адреса  для кода,</a:t>
            </a:r>
          </a:p>
          <a:p>
            <a:pPr>
              <a:lnSpc>
                <a:spcPts val="2013"/>
              </a:lnSpc>
            </a:pPr>
            <a:r>
              <a:rPr lang="ru-RU" sz="2000" dirty="0">
                <a:solidFill>
                  <a:srgbClr val="000000"/>
                </a:solidFill>
                <a:latin typeface="Times New Roman" charset="0"/>
              </a:rPr>
              <a:t>Только относительные адреса для данных.</a:t>
            </a:r>
          </a:p>
          <a:p>
            <a:pPr>
              <a:lnSpc>
                <a:spcPts val="1000"/>
              </a:lnSpc>
            </a:pPr>
            <a:endParaRPr lang="ru-RU" sz="2000" dirty="0">
              <a:solidFill>
                <a:srgbClr val="000000"/>
              </a:solidFill>
              <a:latin typeface="Times New Roman" charset="0"/>
            </a:endParaRPr>
          </a:p>
          <a:p>
            <a:pPr>
              <a:lnSpc>
                <a:spcPts val="2275"/>
              </a:lnSpc>
            </a:pPr>
            <a:r>
              <a:rPr lang="ru-RU" sz="2000" dirty="0">
                <a:solidFill>
                  <a:srgbClr val="000000"/>
                </a:solidFill>
                <a:latin typeface="Times New Roman" charset="0"/>
              </a:rPr>
              <a:t>Данные и код &lt; </a:t>
            </a:r>
            <a:r>
              <a:rPr lang="ru-RU" sz="2000" dirty="0" smtClean="0">
                <a:solidFill>
                  <a:srgbClr val="000000"/>
                </a:solidFill>
                <a:latin typeface="Times New Roman" charset="0"/>
              </a:rPr>
              <a:t>1MB</a:t>
            </a:r>
            <a:endParaRPr lang="ru-RU" sz="2000" dirty="0">
              <a:solidFill>
                <a:srgbClr val="000000"/>
              </a:solidFill>
              <a:latin typeface="Times New Roman" charset="0"/>
            </a:endParaRPr>
          </a:p>
          <a:p>
            <a:pPr>
              <a:lnSpc>
                <a:spcPts val="2013"/>
              </a:lnSpc>
            </a:pPr>
            <a:r>
              <a:rPr lang="ru-RU" sz="2000" dirty="0">
                <a:solidFill>
                  <a:srgbClr val="000000"/>
                </a:solidFill>
                <a:latin typeface="Times New Roman" charset="0"/>
              </a:rPr>
              <a:t>Допустимы абсолютные адреса для кода и данных</a:t>
            </a:r>
          </a:p>
          <a:p>
            <a:pPr>
              <a:lnSpc>
                <a:spcPts val="2013"/>
              </a:lnSpc>
            </a:pPr>
            <a:r>
              <a:rPr lang="ru-RU" sz="2000" dirty="0">
                <a:solidFill>
                  <a:srgbClr val="000000"/>
                </a:solidFill>
                <a:latin typeface="Times New Roman" charset="0"/>
              </a:rPr>
              <a:t>Статическое данное &lt; </a:t>
            </a:r>
            <a:r>
              <a:rPr lang="ru-RU" sz="2000" dirty="0" smtClean="0">
                <a:solidFill>
                  <a:srgbClr val="000000"/>
                </a:solidFill>
                <a:latin typeface="Times New Roman" charset="0"/>
              </a:rPr>
              <a:t>64KB </a:t>
            </a:r>
            <a:r>
              <a:rPr lang="ru-RU" sz="2000" dirty="0">
                <a:solidFill>
                  <a:srgbClr val="000000"/>
                </a:solidFill>
                <a:latin typeface="Times New Roman" charset="0"/>
              </a:rPr>
              <a:t>(ограничено)</a:t>
            </a:r>
          </a:p>
          <a:p>
            <a:pPr>
              <a:lnSpc>
                <a:spcPts val="1000"/>
              </a:lnSpc>
            </a:pPr>
            <a:endParaRPr lang="ru-RU" sz="2000" dirty="0">
              <a:solidFill>
                <a:srgbClr val="000000"/>
              </a:solidFill>
              <a:latin typeface="Times New Roman" charset="0"/>
            </a:endParaRPr>
          </a:p>
          <a:p>
            <a:pPr>
              <a:lnSpc>
                <a:spcPts val="2275"/>
              </a:lnSpc>
            </a:pPr>
            <a:r>
              <a:rPr lang="ru-RU" sz="2000" dirty="0">
                <a:solidFill>
                  <a:srgbClr val="000000"/>
                </a:solidFill>
                <a:latin typeface="Times New Roman" charset="0"/>
              </a:rPr>
              <a:t>Данных и кода &lt; </a:t>
            </a:r>
            <a:r>
              <a:rPr lang="ru-RU" sz="2000" dirty="0" smtClean="0">
                <a:solidFill>
                  <a:srgbClr val="000000"/>
                </a:solidFill>
                <a:latin typeface="Times New Roman" charset="0"/>
              </a:rPr>
              <a:t>1MB</a:t>
            </a:r>
            <a:endParaRPr lang="ru-RU" sz="2000" dirty="0">
              <a:solidFill>
                <a:srgbClr val="000000"/>
              </a:solidFill>
              <a:latin typeface="Times New Roman" charset="0"/>
            </a:endParaRPr>
          </a:p>
          <a:p>
            <a:pPr>
              <a:lnSpc>
                <a:spcPts val="2013"/>
              </a:lnSpc>
            </a:pPr>
            <a:r>
              <a:rPr lang="ru-RU" sz="2000" dirty="0">
                <a:solidFill>
                  <a:srgbClr val="000000"/>
                </a:solidFill>
                <a:latin typeface="Times New Roman" charset="0"/>
              </a:rPr>
              <a:t>Допустимы абсолютные адреса  для кода и данных</a:t>
            </a:r>
          </a:p>
          <a:p>
            <a:pPr>
              <a:lnSpc>
                <a:spcPts val="2013"/>
              </a:lnSpc>
            </a:pPr>
            <a:r>
              <a:rPr lang="ru-RU" sz="2000" dirty="0">
                <a:solidFill>
                  <a:srgbClr val="000000"/>
                </a:solidFill>
                <a:latin typeface="Times New Roman" charset="0"/>
              </a:rPr>
              <a:t>Статическое данное </a:t>
            </a:r>
            <a:r>
              <a:rPr lang="ru-RU" sz="2000" dirty="0">
                <a:solidFill>
                  <a:srgbClr val="000000"/>
                </a:solidFill>
                <a:latin typeface="Times New Roman" charset="0"/>
                <a:hlinkClick r:id="rId3"/>
              </a:rPr>
              <a:t>&lt;</a:t>
            </a:r>
            <a:r>
              <a:rPr lang="ru-RU" sz="2000" dirty="0">
                <a:solidFill>
                  <a:srgbClr val="000000"/>
                </a:solidFill>
                <a:latin typeface="Times New Roman" charset="0"/>
              </a:rPr>
              <a:t> </a:t>
            </a:r>
            <a:r>
              <a:rPr lang="ru-RU" sz="2000" dirty="0" smtClean="0">
                <a:solidFill>
                  <a:srgbClr val="000000"/>
                </a:solidFill>
                <a:latin typeface="Times New Roman" charset="0"/>
              </a:rPr>
              <a:t>1MB</a:t>
            </a:r>
            <a:endParaRPr lang="ru-RU" sz="2000" dirty="0">
              <a:solidFill>
                <a:srgbClr val="000000"/>
              </a:solidFill>
              <a:latin typeface="Times New Roman" charset="0"/>
            </a:endParaRPr>
          </a:p>
        </p:txBody>
      </p:sp>
      <p:sp>
        <p:nvSpPr>
          <p:cNvPr id="9" name="Номер слайда 8"/>
          <p:cNvSpPr>
            <a:spLocks noGrp="1"/>
          </p:cNvSpPr>
          <p:nvPr>
            <p:ph type="sldNum" sz="quarter" idx="12"/>
          </p:nvPr>
        </p:nvSpPr>
        <p:spPr/>
        <p:txBody>
          <a:bodyPr/>
          <a:lstStyle/>
          <a:p>
            <a:pPr>
              <a:defRPr/>
            </a:pPr>
            <a:fld id="{8CC0ABD1-5014-4E31-9BA4-BD9BCD200042}" type="slidenum">
              <a:rPr lang="ru-RU"/>
              <a:pPr>
                <a:defRPr/>
              </a:pPr>
              <a:t>4</a:t>
            </a:fld>
            <a:endParaRPr lang="ru-RU"/>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3754874"/>
          </a:xfrm>
          <a:prstGeom prst="rect">
            <a:avLst/>
          </a:prstGeom>
          <a:noFill/>
        </p:spPr>
        <p:txBody>
          <a:bodyPr wrap="square" rtlCol="0">
            <a:spAutoFit/>
          </a:bodyPr>
          <a:lstStyle/>
          <a:p>
            <a:r>
              <a:rPr lang="ru-RU" sz="2000" b="1" dirty="0" smtClean="0"/>
              <a:t>Система команд </a:t>
            </a:r>
            <a:r>
              <a:rPr lang="ru-RU" sz="2000" b="1" dirty="0" smtClean="0"/>
              <a:t>сопроцессора</a:t>
            </a:r>
            <a:endParaRPr lang="en-US" sz="2000" b="1" dirty="0" smtClean="0"/>
          </a:p>
          <a:p>
            <a:endParaRPr lang="ru-RU" sz="2000" b="1" dirty="0" smtClean="0"/>
          </a:p>
          <a:p>
            <a:pPr>
              <a:buFont typeface="Arial" pitchFamily="34" charset="0"/>
              <a:buChar char="•"/>
            </a:pPr>
            <a:r>
              <a:rPr lang="ru-RU" sz="2000" dirty="0" smtClean="0"/>
              <a:t>команды передачи данных;</a:t>
            </a:r>
          </a:p>
          <a:p>
            <a:pPr>
              <a:buFont typeface="Arial" pitchFamily="34" charset="0"/>
              <a:buChar char="•"/>
            </a:pPr>
            <a:r>
              <a:rPr lang="ru-RU" sz="2000" dirty="0" smtClean="0"/>
              <a:t>команды сравнения данных</a:t>
            </a:r>
            <a:r>
              <a:rPr lang="ru-RU" sz="2000" dirty="0" smtClean="0">
                <a:hlinkClick r:id="rId2"/>
              </a:rPr>
              <a:t>;</a:t>
            </a:r>
            <a:endParaRPr lang="ru-RU" sz="2000" dirty="0" smtClean="0"/>
          </a:p>
          <a:p>
            <a:pPr>
              <a:buFont typeface="Arial" pitchFamily="34" charset="0"/>
              <a:buChar char="•"/>
            </a:pPr>
            <a:r>
              <a:rPr lang="ru-RU" sz="2000" dirty="0" smtClean="0"/>
              <a:t>арифметические команды</a:t>
            </a:r>
            <a:r>
              <a:rPr lang="ru-RU" sz="2000" dirty="0" smtClean="0">
                <a:hlinkClick r:id="rId2"/>
              </a:rPr>
              <a:t>;</a:t>
            </a:r>
            <a:endParaRPr lang="ru-RU" sz="2000" dirty="0" smtClean="0"/>
          </a:p>
          <a:p>
            <a:pPr>
              <a:buFont typeface="Arial" pitchFamily="34" charset="0"/>
              <a:buChar char="•"/>
            </a:pPr>
            <a:r>
              <a:rPr lang="ru-RU" sz="2000" dirty="0" smtClean="0"/>
              <a:t>команды трансцендентных функций</a:t>
            </a:r>
            <a:r>
              <a:rPr lang="ru-RU" sz="2000" dirty="0" smtClean="0">
                <a:hlinkClick r:id="rId2"/>
              </a:rPr>
              <a:t>;</a:t>
            </a:r>
            <a:endParaRPr lang="ru-RU" sz="2000" dirty="0" smtClean="0"/>
          </a:p>
          <a:p>
            <a:pPr>
              <a:buFont typeface="Arial" pitchFamily="34" charset="0"/>
              <a:buChar char="•"/>
            </a:pPr>
            <a:r>
              <a:rPr lang="ru-RU" sz="2000" dirty="0" smtClean="0"/>
              <a:t>команды управления сопроцессором</a:t>
            </a:r>
            <a:r>
              <a:rPr lang="ru-RU" sz="2000" dirty="0" smtClean="0"/>
              <a:t>.</a:t>
            </a:r>
            <a:endParaRPr lang="en-US" sz="2000" dirty="0" smtClean="0"/>
          </a:p>
          <a:p>
            <a:pPr>
              <a:buFont typeface="Arial" pitchFamily="34" charset="0"/>
              <a:buChar char="•"/>
            </a:pPr>
            <a:endParaRPr lang="en-US" sz="2000" dirty="0" smtClean="0"/>
          </a:p>
          <a:p>
            <a:r>
              <a:rPr lang="en-US" sz="2000" dirty="0" smtClean="0">
                <a:solidFill>
                  <a:srgbClr val="000000"/>
                </a:solidFill>
                <a:latin typeface="Times New Roman" charset="0"/>
                <a:hlinkClick r:id="rId3"/>
              </a:rPr>
              <a:t>http://www.club155.ru/index.php?option=com_sobipro&amp;sid=1&amp;task=list.alpha.F&amp;site=1</a:t>
            </a:r>
            <a:endParaRPr lang="en-US" sz="2000" dirty="0" smtClean="0">
              <a:solidFill>
                <a:srgbClr val="000000"/>
              </a:solidFill>
              <a:latin typeface="Times New Roman" charset="0"/>
            </a:endParaRPr>
          </a:p>
          <a:p>
            <a:endParaRPr lang="ru-RU" sz="2000" dirty="0" smtClean="0"/>
          </a:p>
          <a:p>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1700808"/>
            <a:ext cx="6768752" cy="4893647"/>
          </a:xfrm>
          <a:prstGeom prst="rect">
            <a:avLst/>
          </a:prstGeom>
          <a:noFill/>
        </p:spPr>
        <p:txBody>
          <a:bodyPr wrap="square" rtlCol="0">
            <a:spAutoFit/>
          </a:bodyPr>
          <a:lstStyle/>
          <a:p>
            <a:r>
              <a:rPr lang="en-US" sz="2400" b="1" dirty="0" smtClean="0"/>
              <a:t>float  </a:t>
            </a:r>
            <a:r>
              <a:rPr lang="en-US" sz="2400" b="1" dirty="0" err="1" smtClean="0"/>
              <a:t>x,y,z</a:t>
            </a:r>
            <a:r>
              <a:rPr lang="en-US" sz="2400" b="1" dirty="0" smtClean="0"/>
              <a:t>;</a:t>
            </a:r>
            <a:endParaRPr lang="ru-RU" sz="2400" dirty="0" smtClean="0"/>
          </a:p>
          <a:p>
            <a:r>
              <a:rPr lang="en-US" sz="2400" b="1" dirty="0" smtClean="0"/>
              <a:t>	x=-3.1;</a:t>
            </a:r>
            <a:endParaRPr lang="ru-RU" sz="2400" dirty="0" smtClean="0"/>
          </a:p>
          <a:p>
            <a:r>
              <a:rPr lang="en-US" sz="2400" b="1" dirty="0" smtClean="0"/>
              <a:t>	y=1.5;</a:t>
            </a:r>
            <a:endParaRPr lang="ru-RU" sz="2400" dirty="0" smtClean="0"/>
          </a:p>
          <a:p>
            <a:r>
              <a:rPr lang="en-US" sz="2400" dirty="0" smtClean="0"/>
              <a:t> </a:t>
            </a:r>
            <a:r>
              <a:rPr lang="en-US" sz="2400" b="1" dirty="0" smtClean="0"/>
              <a:t>_</a:t>
            </a:r>
            <a:r>
              <a:rPr lang="en-US" sz="2400" b="1" dirty="0" err="1" smtClean="0"/>
              <a:t>asm</a:t>
            </a:r>
            <a:r>
              <a:rPr lang="en-US" sz="2400" b="1" dirty="0" smtClean="0"/>
              <a:t>{</a:t>
            </a:r>
            <a:endParaRPr lang="ru-RU" sz="2400" b="1" dirty="0" smtClean="0"/>
          </a:p>
          <a:p>
            <a:r>
              <a:rPr lang="en-US" sz="2400" b="1" dirty="0" smtClean="0"/>
              <a:t>	</a:t>
            </a:r>
            <a:r>
              <a:rPr lang="en-US" sz="2400" b="1" dirty="0" err="1" smtClean="0"/>
              <a:t>fld</a:t>
            </a:r>
            <a:r>
              <a:rPr lang="en-US" sz="2400" b="1" dirty="0" smtClean="0"/>
              <a:t>	x</a:t>
            </a:r>
            <a:endParaRPr lang="ru-RU" sz="2400" dirty="0" smtClean="0"/>
          </a:p>
          <a:p>
            <a:r>
              <a:rPr lang="en-US" sz="2400" b="1" dirty="0" smtClean="0"/>
              <a:t>	</a:t>
            </a:r>
            <a:r>
              <a:rPr lang="en-US" sz="2400" b="1" dirty="0" err="1" smtClean="0"/>
              <a:t>fabs</a:t>
            </a:r>
            <a:endParaRPr lang="ru-RU" sz="2400" dirty="0" smtClean="0"/>
          </a:p>
          <a:p>
            <a:r>
              <a:rPr lang="en-US" sz="2400" b="1" dirty="0" smtClean="0"/>
              <a:t>	</a:t>
            </a:r>
            <a:r>
              <a:rPr lang="en-US" sz="2400" b="1" dirty="0" err="1" smtClean="0"/>
              <a:t>fsqrt</a:t>
            </a:r>
            <a:endParaRPr lang="ru-RU" sz="2400" dirty="0" smtClean="0"/>
          </a:p>
          <a:p>
            <a:r>
              <a:rPr lang="en-US" sz="2400" b="1" dirty="0" smtClean="0"/>
              <a:t>	</a:t>
            </a:r>
            <a:r>
              <a:rPr lang="en-US" sz="2400" b="1" dirty="0" err="1" smtClean="0"/>
              <a:t>fsub</a:t>
            </a:r>
            <a:r>
              <a:rPr lang="en-US" sz="2400" b="1" dirty="0" smtClean="0"/>
              <a:t>	y</a:t>
            </a:r>
            <a:endParaRPr lang="ru-RU" sz="2400" dirty="0" smtClean="0"/>
          </a:p>
          <a:p>
            <a:r>
              <a:rPr lang="en-US" sz="2400" b="1" dirty="0" smtClean="0"/>
              <a:t>	</a:t>
            </a:r>
            <a:r>
              <a:rPr lang="en-US" sz="2400" b="1" dirty="0" err="1" smtClean="0"/>
              <a:t>fst</a:t>
            </a:r>
            <a:r>
              <a:rPr lang="en-US" sz="2400" b="1" dirty="0" smtClean="0"/>
              <a:t>	</a:t>
            </a:r>
            <a:r>
              <a:rPr lang="en-US" sz="2400" b="1" dirty="0" err="1" smtClean="0"/>
              <a:t>st</a:t>
            </a:r>
            <a:r>
              <a:rPr lang="en-US" sz="2400" b="1" dirty="0" smtClean="0"/>
              <a:t>(1)</a:t>
            </a:r>
            <a:endParaRPr lang="ru-RU" sz="2400" dirty="0" smtClean="0"/>
          </a:p>
          <a:p>
            <a:r>
              <a:rPr lang="en-US" sz="2400" b="1" dirty="0" smtClean="0"/>
              <a:t>	</a:t>
            </a:r>
            <a:r>
              <a:rPr lang="en-US" sz="2400" b="1" dirty="0" err="1" smtClean="0"/>
              <a:t>fmul</a:t>
            </a:r>
            <a:endParaRPr lang="ru-RU" sz="2400" dirty="0" smtClean="0"/>
          </a:p>
          <a:p>
            <a:r>
              <a:rPr lang="en-US" sz="2400" b="1" dirty="0" smtClean="0"/>
              <a:t>	</a:t>
            </a:r>
            <a:r>
              <a:rPr lang="en-US" sz="2400" b="1" dirty="0" err="1" smtClean="0"/>
              <a:t>fst</a:t>
            </a:r>
            <a:r>
              <a:rPr lang="en-US" sz="2400" b="1" dirty="0" smtClean="0"/>
              <a:t>	z</a:t>
            </a:r>
            <a:endParaRPr lang="ru-RU" sz="2400" b="1" dirty="0" smtClean="0"/>
          </a:p>
          <a:p>
            <a:r>
              <a:rPr lang="ru-RU" sz="2400" b="1" dirty="0" smtClean="0"/>
              <a:t>	</a:t>
            </a:r>
            <a:r>
              <a:rPr lang="en-US" sz="2400" b="1" dirty="0" smtClean="0"/>
              <a:t>}</a:t>
            </a:r>
            <a:endParaRPr lang="ru-RU" sz="2400" dirty="0" smtClean="0"/>
          </a:p>
          <a:p>
            <a:endParaRPr lang="ru-RU" sz="2400" dirty="0"/>
          </a:p>
        </p:txBody>
      </p:sp>
      <p:pic>
        <p:nvPicPr>
          <p:cNvPr id="6" name="Рисунок 5"/>
          <p:cNvPicPr/>
          <p:nvPr/>
        </p:nvPicPr>
        <p:blipFill>
          <a:blip r:embed="rId3" cstate="print"/>
          <a:srcRect/>
          <a:stretch>
            <a:fillRect/>
          </a:stretch>
        </p:blipFill>
        <p:spPr bwMode="auto">
          <a:xfrm>
            <a:off x="899592" y="404664"/>
            <a:ext cx="2232248" cy="100811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683568" y="1628800"/>
            <a:ext cx="7830870" cy="4320480"/>
          </a:xfrm>
          <a:prstGeom prst="rect">
            <a:avLst/>
          </a:prstGeom>
          <a:noFill/>
          <a:ln w="9525">
            <a:noFill/>
            <a:miter lim="800000"/>
            <a:headEnd/>
            <a:tailEnd/>
          </a:ln>
        </p:spPr>
      </p:pic>
      <p:sp>
        <p:nvSpPr>
          <p:cNvPr id="3" name="TextBox 2"/>
          <p:cNvSpPr txBox="1"/>
          <p:nvPr/>
        </p:nvSpPr>
        <p:spPr>
          <a:xfrm>
            <a:off x="1907704" y="476672"/>
            <a:ext cx="4968552" cy="523220"/>
          </a:xfrm>
          <a:prstGeom prst="rect">
            <a:avLst/>
          </a:prstGeom>
          <a:noFill/>
        </p:spPr>
        <p:txBody>
          <a:bodyPr wrap="square" rtlCol="0">
            <a:spAutoFit/>
          </a:bodyPr>
          <a:lstStyle/>
          <a:p>
            <a:r>
              <a:rPr lang="ru-RU" sz="2800" b="1" dirty="0" smtClean="0"/>
              <a:t>ММХ - расширение</a:t>
            </a:r>
            <a:endParaRPr lang="ru-RU" sz="28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764704"/>
            <a:ext cx="8424936" cy="4647426"/>
          </a:xfrm>
          <a:prstGeom prst="rect">
            <a:avLst/>
          </a:prstGeom>
          <a:noFill/>
        </p:spPr>
        <p:txBody>
          <a:bodyPr wrap="square" rtlCol="0">
            <a:spAutoFit/>
          </a:bodyPr>
          <a:lstStyle/>
          <a:p>
            <a:r>
              <a:rPr lang="ru-RU" sz="2000" dirty="0" err="1" smtClean="0"/>
              <a:t>packed</a:t>
            </a:r>
            <a:r>
              <a:rPr lang="ru-RU" sz="2000" dirty="0" smtClean="0"/>
              <a:t> </a:t>
            </a:r>
            <a:r>
              <a:rPr lang="ru-RU" sz="2000" dirty="0" err="1" smtClean="0"/>
              <a:t>byte</a:t>
            </a:r>
            <a:r>
              <a:rPr lang="ru-RU" sz="2000" dirty="0" smtClean="0"/>
              <a:t>   -   8 байт</a:t>
            </a:r>
          </a:p>
          <a:p>
            <a:r>
              <a:rPr lang="ru-RU" sz="2000" dirty="0" err="1" smtClean="0"/>
              <a:t>packed</a:t>
            </a:r>
            <a:r>
              <a:rPr lang="ru-RU" sz="2000" dirty="0" smtClean="0"/>
              <a:t> </a:t>
            </a:r>
            <a:r>
              <a:rPr lang="ru-RU" sz="2000" dirty="0" err="1" smtClean="0"/>
              <a:t>word</a:t>
            </a:r>
            <a:r>
              <a:rPr lang="ru-RU" sz="2000" dirty="0" smtClean="0"/>
              <a:t>   -   4 слова</a:t>
            </a:r>
          </a:p>
          <a:p>
            <a:r>
              <a:rPr lang="ru-RU" sz="2000" dirty="0" err="1" smtClean="0"/>
              <a:t>packed</a:t>
            </a:r>
            <a:r>
              <a:rPr lang="ru-RU" sz="2000" dirty="0" smtClean="0"/>
              <a:t> </a:t>
            </a:r>
            <a:r>
              <a:rPr lang="ru-RU" sz="2000" dirty="0" err="1" smtClean="0"/>
              <a:t>doubleword</a:t>
            </a:r>
            <a:r>
              <a:rPr lang="ru-RU" sz="2000" dirty="0" smtClean="0"/>
              <a:t>   -   2 двойных слова</a:t>
            </a:r>
          </a:p>
          <a:p>
            <a:r>
              <a:rPr lang="en-US" sz="2000" dirty="0" smtClean="0"/>
              <a:t>q</a:t>
            </a:r>
            <a:r>
              <a:rPr lang="ru-RU" sz="2000" dirty="0" err="1" smtClean="0"/>
              <a:t>uadword</a:t>
            </a:r>
            <a:r>
              <a:rPr lang="ru-RU" sz="2000" dirty="0" smtClean="0"/>
              <a:t>  -    учетверенное слово</a:t>
            </a:r>
          </a:p>
          <a:p>
            <a:pPr lvl="0"/>
            <a:endParaRPr lang="en-US" dirty="0" smtClean="0"/>
          </a:p>
          <a:p>
            <a:pPr lvl="0" algn="ctr"/>
            <a:r>
              <a:rPr lang="ru-RU" b="1" dirty="0" smtClean="0"/>
              <a:t>MMX-команды</a:t>
            </a:r>
          </a:p>
          <a:p>
            <a:pPr lvl="0"/>
            <a:r>
              <a:rPr lang="ru-RU" dirty="0" smtClean="0"/>
              <a:t>Имеют суффиксы</a:t>
            </a:r>
            <a:endParaRPr lang="ru-RU" b="1" dirty="0" smtClean="0"/>
          </a:p>
          <a:p>
            <a:pPr lvl="0"/>
            <a:r>
              <a:rPr lang="ru-RU" sz="2400" dirty="0" smtClean="0"/>
              <a:t>US</a:t>
            </a:r>
            <a:r>
              <a:rPr lang="ru-RU" dirty="0" smtClean="0"/>
              <a:t>(</a:t>
            </a:r>
            <a:r>
              <a:rPr lang="ru-RU" dirty="0" err="1" smtClean="0"/>
              <a:t>unsigned</a:t>
            </a:r>
            <a:r>
              <a:rPr lang="ru-RU" dirty="0" smtClean="0"/>
              <a:t> </a:t>
            </a:r>
            <a:r>
              <a:rPr lang="ru-RU" dirty="0" err="1" smtClean="0"/>
              <a:t>saturation</a:t>
            </a:r>
            <a:r>
              <a:rPr lang="ru-RU" dirty="0" smtClean="0"/>
              <a:t>) - арифметика с насыщением, данные без знака.</a:t>
            </a:r>
          </a:p>
          <a:p>
            <a:pPr lvl="0"/>
            <a:endParaRPr lang="ru-RU" dirty="0" smtClean="0"/>
          </a:p>
          <a:p>
            <a:pPr lvl="0"/>
            <a:r>
              <a:rPr lang="ru-RU" sz="2400" dirty="0" smtClean="0"/>
              <a:t>S</a:t>
            </a:r>
            <a:r>
              <a:rPr lang="ru-RU" dirty="0" smtClean="0"/>
              <a:t> или </a:t>
            </a:r>
            <a:r>
              <a:rPr lang="ru-RU" sz="2400" dirty="0" smtClean="0"/>
              <a:t>SS</a:t>
            </a:r>
            <a:r>
              <a:rPr lang="ru-RU" dirty="0" smtClean="0"/>
              <a:t>(</a:t>
            </a:r>
            <a:r>
              <a:rPr lang="ru-RU" dirty="0" err="1" smtClean="0"/>
              <a:t>signed</a:t>
            </a:r>
            <a:r>
              <a:rPr lang="ru-RU" dirty="0" smtClean="0"/>
              <a:t> </a:t>
            </a:r>
            <a:r>
              <a:rPr lang="ru-RU" dirty="0" err="1" smtClean="0"/>
              <a:t>saturation</a:t>
            </a:r>
            <a:r>
              <a:rPr lang="ru-RU" dirty="0" smtClean="0"/>
              <a:t>) - арифметика с насыщением, данные со знаком. Если в суффиксе нет ни S, ни SS, используется циклическая арифметика (</a:t>
            </a:r>
            <a:r>
              <a:rPr lang="ru-RU" dirty="0" err="1" smtClean="0"/>
              <a:t>wraparound</a:t>
            </a:r>
            <a:r>
              <a:rPr lang="ru-RU" dirty="0" smtClean="0"/>
              <a:t>).</a:t>
            </a:r>
          </a:p>
          <a:p>
            <a:pPr lvl="0"/>
            <a:endParaRPr lang="ru-RU" dirty="0" smtClean="0"/>
          </a:p>
          <a:p>
            <a:pPr lvl="0"/>
            <a:r>
              <a:rPr lang="ru-RU" sz="2400" dirty="0" smtClean="0"/>
              <a:t>B, W, D, Q </a:t>
            </a:r>
            <a:r>
              <a:rPr lang="ru-RU" dirty="0" smtClean="0"/>
              <a:t>указывают тип данных. Если в суффиксе есть две из этих букв, первая соответствует входному операнду, а вторая - выходному.</a:t>
            </a:r>
          </a:p>
          <a:p>
            <a:endParaRPr lang="ru-R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260649"/>
            <a:ext cx="6984776" cy="7017306"/>
          </a:xfrm>
          <a:prstGeom prst="rect">
            <a:avLst/>
          </a:prstGeom>
          <a:noFill/>
        </p:spPr>
        <p:txBody>
          <a:bodyPr wrap="square" rtlCol="0">
            <a:spAutoFit/>
          </a:bodyPr>
          <a:lstStyle/>
          <a:p>
            <a:r>
              <a:rPr lang="en-US" dirty="0" smtClean="0"/>
              <a:t>#include</a:t>
            </a:r>
            <a:r>
              <a:rPr lang="en-US" b="1" dirty="0" smtClean="0"/>
              <a:t> </a:t>
            </a:r>
            <a:r>
              <a:rPr lang="en-US" dirty="0" smtClean="0"/>
              <a:t>&lt;</a:t>
            </a:r>
            <a:r>
              <a:rPr lang="en-US" dirty="0" err="1" smtClean="0"/>
              <a:t>stdio.h</a:t>
            </a:r>
            <a:r>
              <a:rPr lang="en-US" dirty="0" smtClean="0"/>
              <a:t>&gt;</a:t>
            </a:r>
            <a:endParaRPr lang="ru-RU" dirty="0" smtClean="0"/>
          </a:p>
          <a:p>
            <a:r>
              <a:rPr lang="en-US" dirty="0" smtClean="0"/>
              <a:t>#include</a:t>
            </a:r>
            <a:r>
              <a:rPr lang="en-US" b="1" dirty="0" smtClean="0"/>
              <a:t> </a:t>
            </a:r>
            <a:r>
              <a:rPr lang="en-US" dirty="0" smtClean="0"/>
              <a:t>"</a:t>
            </a:r>
            <a:r>
              <a:rPr lang="en-US" dirty="0" err="1" smtClean="0"/>
              <a:t>conio.h</a:t>
            </a:r>
            <a:r>
              <a:rPr lang="en-US" dirty="0" smtClean="0"/>
              <a:t>"</a:t>
            </a:r>
            <a:endParaRPr lang="ru-RU" dirty="0" smtClean="0"/>
          </a:p>
          <a:p>
            <a:r>
              <a:rPr lang="en-US" dirty="0" smtClean="0"/>
              <a:t>#include</a:t>
            </a:r>
            <a:r>
              <a:rPr lang="en-US" b="1" dirty="0" smtClean="0"/>
              <a:t> </a:t>
            </a:r>
            <a:r>
              <a:rPr lang="en-US" dirty="0" smtClean="0"/>
              <a:t>&lt;</a:t>
            </a:r>
            <a:r>
              <a:rPr lang="en-US" dirty="0" err="1" smtClean="0"/>
              <a:t>iostream</a:t>
            </a:r>
            <a:r>
              <a:rPr lang="en-US" dirty="0" smtClean="0"/>
              <a:t>&gt;</a:t>
            </a:r>
            <a:endParaRPr lang="ru-RU" dirty="0" smtClean="0"/>
          </a:p>
          <a:p>
            <a:r>
              <a:rPr lang="en-US" dirty="0" smtClean="0"/>
              <a:t>using</a:t>
            </a:r>
            <a:r>
              <a:rPr lang="en-US" b="1" dirty="0" smtClean="0"/>
              <a:t> </a:t>
            </a:r>
            <a:r>
              <a:rPr lang="en-US" dirty="0" smtClean="0"/>
              <a:t>namespace</a:t>
            </a:r>
            <a:r>
              <a:rPr lang="en-US" b="1" dirty="0" smtClean="0"/>
              <a:t> std;</a:t>
            </a:r>
            <a:endParaRPr lang="ru-RU" dirty="0" smtClean="0"/>
          </a:p>
          <a:p>
            <a:r>
              <a:rPr lang="en-US" dirty="0" smtClean="0"/>
              <a:t> </a:t>
            </a:r>
            <a:r>
              <a:rPr lang="en-US" dirty="0" err="1" smtClean="0"/>
              <a:t>typedef</a:t>
            </a:r>
            <a:r>
              <a:rPr lang="en-US" b="1" dirty="0" smtClean="0"/>
              <a:t> </a:t>
            </a:r>
            <a:r>
              <a:rPr lang="en-US" dirty="0" err="1" smtClean="0"/>
              <a:t>struct</a:t>
            </a:r>
            <a:r>
              <a:rPr lang="en-US" dirty="0" smtClean="0"/>
              <a:t>{</a:t>
            </a:r>
            <a:endParaRPr lang="ru-RU" dirty="0" smtClean="0"/>
          </a:p>
          <a:p>
            <a:r>
              <a:rPr lang="en-US" b="1" dirty="0" smtClean="0"/>
              <a:t>		</a:t>
            </a:r>
            <a:r>
              <a:rPr lang="en-US" dirty="0" smtClean="0"/>
              <a:t>unsigned</a:t>
            </a:r>
            <a:r>
              <a:rPr lang="en-US" b="1" dirty="0" smtClean="0"/>
              <a:t> </a:t>
            </a:r>
            <a:r>
              <a:rPr lang="en-US" dirty="0" smtClean="0"/>
              <a:t>__int16</a:t>
            </a:r>
            <a:r>
              <a:rPr lang="en-US" b="1" dirty="0" smtClean="0"/>
              <a:t> x, y, z, w;</a:t>
            </a:r>
            <a:endParaRPr lang="ru-RU" dirty="0" smtClean="0"/>
          </a:p>
          <a:p>
            <a:r>
              <a:rPr lang="en-US" b="1" dirty="0" smtClean="0"/>
              <a:t>	} Vector4;</a:t>
            </a:r>
            <a:endParaRPr lang="ru-RU" dirty="0" smtClean="0"/>
          </a:p>
          <a:p>
            <a:r>
              <a:rPr lang="en-US" dirty="0" smtClean="0"/>
              <a:t>Vector4 a, a1;</a:t>
            </a:r>
            <a:endParaRPr lang="ru-RU" dirty="0" smtClean="0"/>
          </a:p>
          <a:p>
            <a:r>
              <a:rPr lang="en-US" dirty="0" smtClean="0"/>
              <a:t> </a:t>
            </a:r>
            <a:r>
              <a:rPr lang="en-US" dirty="0" err="1" smtClean="0"/>
              <a:t>int</a:t>
            </a:r>
            <a:r>
              <a:rPr lang="en-US" b="1" dirty="0" smtClean="0"/>
              <a:t> _</a:t>
            </a:r>
            <a:r>
              <a:rPr lang="en-US" b="1" dirty="0" err="1" smtClean="0"/>
              <a:t>tmain</a:t>
            </a:r>
            <a:r>
              <a:rPr lang="en-US" b="1" dirty="0" smtClean="0"/>
              <a:t>(</a:t>
            </a:r>
            <a:r>
              <a:rPr lang="en-US" dirty="0" err="1" smtClean="0"/>
              <a:t>int</a:t>
            </a:r>
            <a:r>
              <a:rPr lang="en-US" b="1" dirty="0" smtClean="0"/>
              <a:t> </a:t>
            </a:r>
            <a:r>
              <a:rPr lang="en-US" b="1" dirty="0" err="1" smtClean="0"/>
              <a:t>argc</a:t>
            </a:r>
            <a:r>
              <a:rPr lang="en-US" b="1" dirty="0" smtClean="0"/>
              <a:t>, _TCHAR* </a:t>
            </a:r>
            <a:r>
              <a:rPr lang="en-US" b="1" dirty="0" err="1" smtClean="0"/>
              <a:t>argv</a:t>
            </a:r>
            <a:r>
              <a:rPr lang="en-US" b="1" dirty="0" smtClean="0"/>
              <a:t>[])</a:t>
            </a:r>
            <a:r>
              <a:rPr lang="ru-RU" b="1" dirty="0" smtClean="0"/>
              <a:t> </a:t>
            </a:r>
          </a:p>
          <a:p>
            <a:r>
              <a:rPr lang="en-US" dirty="0" smtClean="0"/>
              <a:t>{</a:t>
            </a:r>
            <a:r>
              <a:rPr lang="en-US" b="1" dirty="0" err="1" smtClean="0"/>
              <a:t>a.x</a:t>
            </a:r>
            <a:r>
              <a:rPr lang="en-US" b="1" dirty="0" smtClean="0"/>
              <a:t>=2; </a:t>
            </a:r>
            <a:r>
              <a:rPr lang="en-US" b="1" dirty="0" err="1" smtClean="0"/>
              <a:t>a.y</a:t>
            </a:r>
            <a:r>
              <a:rPr lang="en-US" b="1" dirty="0" smtClean="0"/>
              <a:t>=63;</a:t>
            </a:r>
            <a:endParaRPr lang="ru-RU" b="1" dirty="0" smtClean="0"/>
          </a:p>
          <a:p>
            <a:r>
              <a:rPr lang="en-US" dirty="0" smtClean="0"/>
              <a:t>_</a:t>
            </a:r>
            <a:r>
              <a:rPr lang="en-US" dirty="0" err="1" smtClean="0"/>
              <a:t>asm</a:t>
            </a:r>
            <a:endParaRPr lang="ru-RU" dirty="0" smtClean="0"/>
          </a:p>
          <a:p>
            <a:r>
              <a:rPr lang="en-US" b="1" dirty="0" smtClean="0"/>
              <a:t>	{</a:t>
            </a:r>
            <a:endParaRPr lang="ru-RU" dirty="0" smtClean="0"/>
          </a:p>
          <a:p>
            <a:r>
              <a:rPr lang="en-US" b="1" dirty="0" smtClean="0"/>
              <a:t>			</a:t>
            </a:r>
            <a:r>
              <a:rPr lang="en-US" b="1" dirty="0" err="1" smtClean="0"/>
              <a:t>movq</a:t>
            </a:r>
            <a:r>
              <a:rPr lang="en-US" b="1" dirty="0" smtClean="0"/>
              <a:t>	mm0,a</a:t>
            </a:r>
            <a:endParaRPr lang="ru-RU" dirty="0" smtClean="0"/>
          </a:p>
          <a:p>
            <a:r>
              <a:rPr lang="en-US" b="1" dirty="0" smtClean="0"/>
              <a:t>			</a:t>
            </a:r>
            <a:r>
              <a:rPr lang="en-US" b="1" dirty="0" err="1" smtClean="0"/>
              <a:t>movq</a:t>
            </a:r>
            <a:r>
              <a:rPr lang="en-US" b="1" dirty="0" smtClean="0"/>
              <a:t>	mm1,a1</a:t>
            </a:r>
            <a:endParaRPr lang="ru-RU" dirty="0" smtClean="0"/>
          </a:p>
          <a:p>
            <a:r>
              <a:rPr lang="en-US" b="1" dirty="0" smtClean="0"/>
              <a:t>			</a:t>
            </a:r>
            <a:r>
              <a:rPr lang="en-US" b="1" dirty="0" err="1" smtClean="0"/>
              <a:t>paddd</a:t>
            </a:r>
            <a:r>
              <a:rPr lang="en-US" b="1" dirty="0" smtClean="0"/>
              <a:t>	mm1,mm0</a:t>
            </a:r>
            <a:endParaRPr lang="ru-RU" dirty="0" smtClean="0"/>
          </a:p>
          <a:p>
            <a:r>
              <a:rPr lang="en-US" b="1" dirty="0" smtClean="0"/>
              <a:t>			</a:t>
            </a:r>
            <a:r>
              <a:rPr lang="en-US" b="1" dirty="0" err="1" smtClean="0"/>
              <a:t>movq</a:t>
            </a:r>
            <a:r>
              <a:rPr lang="en-US" b="1" dirty="0" smtClean="0"/>
              <a:t>	a,mm1</a:t>
            </a:r>
            <a:endParaRPr lang="ru-RU" dirty="0" smtClean="0"/>
          </a:p>
          <a:p>
            <a:r>
              <a:rPr lang="en-US" b="1" dirty="0" smtClean="0"/>
              <a:t>		}</a:t>
            </a:r>
            <a:endParaRPr lang="ru-RU" dirty="0" smtClean="0"/>
          </a:p>
          <a:p>
            <a:r>
              <a:rPr lang="en-US" b="1" dirty="0" smtClean="0"/>
              <a:t>	</a:t>
            </a:r>
            <a:r>
              <a:rPr lang="en-US" b="1" dirty="0" err="1" smtClean="0"/>
              <a:t>cout</a:t>
            </a:r>
            <a:r>
              <a:rPr lang="en-US" b="1" dirty="0" smtClean="0"/>
              <a:t>&lt;&lt;</a:t>
            </a:r>
            <a:r>
              <a:rPr lang="en-US" dirty="0" smtClean="0"/>
              <a:t>“</a:t>
            </a:r>
            <a:r>
              <a:rPr lang="en-US" dirty="0" err="1" smtClean="0"/>
              <a:t>a.x</a:t>
            </a:r>
            <a:r>
              <a:rPr lang="en-US" dirty="0" smtClean="0"/>
              <a:t>="&lt;&lt;</a:t>
            </a:r>
            <a:r>
              <a:rPr lang="en-US" dirty="0" err="1" smtClean="0"/>
              <a:t>a.x</a:t>
            </a:r>
            <a:r>
              <a:rPr lang="en-US" dirty="0" smtClean="0"/>
              <a:t>&lt;&lt;"\n";</a:t>
            </a:r>
            <a:endParaRPr lang="ru-RU" dirty="0" smtClean="0"/>
          </a:p>
          <a:p>
            <a:r>
              <a:rPr lang="en-US" b="1" dirty="0" smtClean="0"/>
              <a:t>	</a:t>
            </a:r>
            <a:r>
              <a:rPr lang="en-US" b="1" dirty="0" err="1" smtClean="0"/>
              <a:t>cout</a:t>
            </a:r>
            <a:r>
              <a:rPr lang="en-US" b="1" dirty="0" smtClean="0"/>
              <a:t>&lt;&lt;</a:t>
            </a:r>
            <a:r>
              <a:rPr lang="en-US" dirty="0" smtClean="0"/>
              <a:t>“</a:t>
            </a:r>
            <a:r>
              <a:rPr lang="en-US" dirty="0" err="1" smtClean="0"/>
              <a:t>a.y</a:t>
            </a:r>
            <a:r>
              <a:rPr lang="en-US" dirty="0" smtClean="0"/>
              <a:t>="&lt;&lt;</a:t>
            </a:r>
            <a:r>
              <a:rPr lang="en-US" dirty="0" err="1" smtClean="0"/>
              <a:t>a.y</a:t>
            </a:r>
            <a:r>
              <a:rPr lang="en-US" dirty="0" smtClean="0"/>
              <a:t>&lt;&lt;"\n";</a:t>
            </a:r>
            <a:endParaRPr lang="ru-RU" dirty="0" smtClean="0"/>
          </a:p>
          <a:p>
            <a:r>
              <a:rPr lang="en-US" b="1" dirty="0" smtClean="0"/>
              <a:t>	</a:t>
            </a:r>
            <a:r>
              <a:rPr lang="en-US" b="1" dirty="0" err="1" smtClean="0"/>
              <a:t>cout</a:t>
            </a:r>
            <a:r>
              <a:rPr lang="en-US" b="1" dirty="0" smtClean="0"/>
              <a:t>&lt;&lt;</a:t>
            </a:r>
            <a:r>
              <a:rPr lang="en-US" dirty="0" smtClean="0"/>
              <a:t>“</a:t>
            </a:r>
            <a:r>
              <a:rPr lang="en-US" dirty="0" err="1" smtClean="0"/>
              <a:t>a.z</a:t>
            </a:r>
            <a:r>
              <a:rPr lang="en-US" dirty="0" smtClean="0"/>
              <a:t>="&lt;&lt;</a:t>
            </a:r>
            <a:r>
              <a:rPr lang="en-US" dirty="0" err="1" smtClean="0"/>
              <a:t>a.z</a:t>
            </a:r>
            <a:r>
              <a:rPr lang="en-US" dirty="0" smtClean="0"/>
              <a:t>&lt;&lt;"\n";</a:t>
            </a:r>
            <a:endParaRPr lang="ru-RU" dirty="0" smtClean="0"/>
          </a:p>
          <a:p>
            <a:r>
              <a:rPr lang="en-US" b="1" dirty="0" smtClean="0"/>
              <a:t>	</a:t>
            </a:r>
            <a:r>
              <a:rPr lang="en-US" b="1" dirty="0" err="1" smtClean="0"/>
              <a:t>cout</a:t>
            </a:r>
            <a:r>
              <a:rPr lang="en-US" b="1" dirty="0" smtClean="0"/>
              <a:t>&lt;&lt;</a:t>
            </a:r>
            <a:r>
              <a:rPr lang="en-US" dirty="0" smtClean="0"/>
              <a:t>“</a:t>
            </a:r>
            <a:r>
              <a:rPr lang="en-US" dirty="0" err="1" smtClean="0"/>
              <a:t>a.w</a:t>
            </a:r>
            <a:r>
              <a:rPr lang="en-US" dirty="0" smtClean="0"/>
              <a:t>="&lt;&lt;</a:t>
            </a:r>
            <a:r>
              <a:rPr lang="en-US" dirty="0" err="1" smtClean="0"/>
              <a:t>a.w</a:t>
            </a:r>
            <a:r>
              <a:rPr lang="en-US" dirty="0" smtClean="0"/>
              <a:t>&lt;&lt;"\n";</a:t>
            </a:r>
            <a:endParaRPr lang="ru-RU" dirty="0" smtClean="0"/>
          </a:p>
          <a:p>
            <a:r>
              <a:rPr lang="en-US" b="1" dirty="0" smtClean="0"/>
              <a:t>		</a:t>
            </a:r>
            <a:r>
              <a:rPr lang="ru-RU" b="1" dirty="0" err="1" smtClean="0"/>
              <a:t>_getch</a:t>
            </a:r>
            <a:r>
              <a:rPr lang="ru-RU" b="1" dirty="0" smtClean="0"/>
              <a:t>();</a:t>
            </a:r>
            <a:endParaRPr lang="ru-RU" dirty="0" smtClean="0"/>
          </a:p>
          <a:p>
            <a:r>
              <a:rPr lang="ru-RU" b="1" dirty="0" smtClean="0"/>
              <a:t>	</a:t>
            </a:r>
            <a:r>
              <a:rPr lang="ru-RU" dirty="0" err="1" smtClean="0"/>
              <a:t>return</a:t>
            </a:r>
            <a:r>
              <a:rPr lang="ru-RU" b="1" dirty="0" smtClean="0"/>
              <a:t> 0;</a:t>
            </a:r>
            <a:endParaRPr lang="ru-RU" dirty="0" smtClean="0"/>
          </a:p>
          <a:p>
            <a:r>
              <a:rPr lang="ru-RU" dirty="0" smtClean="0"/>
              <a:t>}</a:t>
            </a:r>
          </a:p>
          <a:p>
            <a:endParaRPr lang="ru-RU"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971600" y="1628800"/>
            <a:ext cx="5685596" cy="4032448"/>
          </a:xfrm>
          <a:prstGeom prst="rect">
            <a:avLst/>
          </a:prstGeom>
          <a:noFill/>
          <a:ln w="9525">
            <a:noFill/>
            <a:miter lim="800000"/>
            <a:headEnd/>
            <a:tailEnd/>
          </a:ln>
        </p:spPr>
      </p:pic>
      <p:sp>
        <p:nvSpPr>
          <p:cNvPr id="3" name="TextBox 2"/>
          <p:cNvSpPr txBox="1"/>
          <p:nvPr/>
        </p:nvSpPr>
        <p:spPr>
          <a:xfrm>
            <a:off x="2195736" y="548680"/>
            <a:ext cx="3960440" cy="954107"/>
          </a:xfrm>
          <a:prstGeom prst="rect">
            <a:avLst/>
          </a:prstGeom>
          <a:noFill/>
        </p:spPr>
        <p:txBody>
          <a:bodyPr wrap="square" rtlCol="0">
            <a:spAutoFit/>
          </a:bodyPr>
          <a:lstStyle/>
          <a:p>
            <a:r>
              <a:rPr lang="ru-RU" sz="2800" b="1" dirty="0" smtClean="0"/>
              <a:t>ХММ – расширение</a:t>
            </a:r>
            <a:r>
              <a:rPr lang="en-US" sz="2800" b="1" dirty="0" smtClean="0"/>
              <a:t> SSE</a:t>
            </a:r>
            <a:endParaRPr lang="ru-RU" sz="2800" b="1" dirty="0" smtClean="0"/>
          </a:p>
          <a:p>
            <a:endParaRPr lang="ru-RU" sz="2800" dirty="0"/>
          </a:p>
        </p:txBody>
      </p:sp>
    </p:spTree>
    <p:extLst>
      <p:ext uri="{BB962C8B-B14F-4D97-AF65-F5344CB8AC3E}">
        <p14:creationId xmlns:p14="http://schemas.microsoft.com/office/powerpoint/2010/main" xmlns="" val="31113641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187624" y="980727"/>
            <a:ext cx="6336704" cy="4405519"/>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496944" cy="5355312"/>
          </a:xfrm>
          <a:prstGeom prst="rect">
            <a:avLst/>
          </a:prstGeom>
          <a:noFill/>
        </p:spPr>
        <p:txBody>
          <a:bodyPr wrap="square" rtlCol="0">
            <a:spAutoFit/>
          </a:bodyPr>
          <a:lstStyle/>
          <a:p>
            <a:pPr algn="ctr"/>
            <a:r>
              <a:rPr lang="ru-RU" b="1" dirty="0" smtClean="0"/>
              <a:t>Команды SSE :</a:t>
            </a:r>
          </a:p>
          <a:p>
            <a:pPr lvl="0">
              <a:buFont typeface="Arial" pitchFamily="34" charset="0"/>
              <a:buChar char="•"/>
            </a:pPr>
            <a:r>
              <a:rPr lang="ru-RU" dirty="0" smtClean="0"/>
              <a:t>для данных одинарной точности с плавающей запятой;</a:t>
            </a:r>
          </a:p>
          <a:p>
            <a:pPr lvl="0"/>
            <a:endParaRPr lang="ru-RU" dirty="0" smtClean="0"/>
          </a:p>
          <a:p>
            <a:r>
              <a:rPr lang="ru-RU" dirty="0" smtClean="0"/>
              <a:t>два типа операций над упакованными данными с плавающей запятой –</a:t>
            </a:r>
          </a:p>
          <a:p>
            <a:pPr marL="342900" indent="-342900">
              <a:buFont typeface="Arial" pitchFamily="34" charset="0"/>
              <a:buChar char="•"/>
            </a:pPr>
            <a:r>
              <a:rPr lang="ru-RU" dirty="0" smtClean="0"/>
              <a:t> параллельные </a:t>
            </a:r>
          </a:p>
          <a:p>
            <a:pPr marL="342900" indent="-342900">
              <a:buFont typeface="Arial" pitchFamily="34" charset="0"/>
              <a:buChar char="•"/>
            </a:pPr>
            <a:r>
              <a:rPr lang="ru-RU" dirty="0" smtClean="0"/>
              <a:t>скалярные.</a:t>
            </a:r>
          </a:p>
          <a:p>
            <a:endParaRPr lang="ru-RU" dirty="0" smtClean="0"/>
          </a:p>
          <a:p>
            <a:r>
              <a:rPr lang="ru-RU" b="1" dirty="0" smtClean="0"/>
              <a:t>Параллельные </a:t>
            </a:r>
          </a:p>
          <a:p>
            <a:r>
              <a:rPr lang="ru-RU" dirty="0" smtClean="0"/>
              <a:t>действуют одновременно на все четыре 32-разрядных элемента данных в каждом из 128-разрядных операндов.</a:t>
            </a:r>
          </a:p>
          <a:p>
            <a:r>
              <a:rPr lang="ru-RU" dirty="0" smtClean="0"/>
              <a:t> В именах команд, выполняющих параллельные операции, присутствует суффикс PS.</a:t>
            </a:r>
          </a:p>
          <a:p>
            <a:endParaRPr lang="ru-RU" dirty="0" smtClean="0"/>
          </a:p>
          <a:p>
            <a:r>
              <a:rPr lang="ru-RU" b="1" dirty="0" smtClean="0"/>
              <a:t>Скалярные</a:t>
            </a:r>
            <a:r>
              <a:rPr lang="ru-RU" dirty="0" smtClean="0"/>
              <a:t> </a:t>
            </a:r>
          </a:p>
          <a:p>
            <a:r>
              <a:rPr lang="ru-RU" dirty="0" smtClean="0"/>
              <a:t>действуют на младшие (занимающие разряды 0-31) элементы данных двух операндов. Остальные три элемента данных в выходном операнде не изменяются (исключение составляет команда скалярного копирования MOVSS). В имени команд, выполняющих скалярные операции, присутствует суффикс SS.</a:t>
            </a:r>
          </a:p>
          <a:p>
            <a:pPr lvl="0"/>
            <a:endParaRPr lang="ru-RU" dirty="0" smtClean="0"/>
          </a:p>
          <a:p>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94692"/>
            <a:ext cx="4763227" cy="6463308"/>
          </a:xfrm>
          <a:prstGeom prst="rect">
            <a:avLst/>
          </a:prstGeom>
          <a:noFill/>
        </p:spPr>
        <p:txBody>
          <a:bodyPr wrap="none" rtlCol="0">
            <a:spAutoFit/>
          </a:bodyPr>
          <a:lstStyle/>
          <a:p>
            <a:r>
              <a:rPr lang="en-US" dirty="0" smtClean="0"/>
              <a:t>#include</a:t>
            </a:r>
            <a:r>
              <a:rPr lang="en-US" b="1" dirty="0" smtClean="0"/>
              <a:t> </a:t>
            </a:r>
            <a:r>
              <a:rPr lang="en-US" dirty="0" smtClean="0"/>
              <a:t>"</a:t>
            </a:r>
            <a:r>
              <a:rPr lang="en-US" dirty="0" err="1" smtClean="0"/>
              <a:t>stdafx.h</a:t>
            </a:r>
            <a:r>
              <a:rPr lang="en-US" dirty="0" smtClean="0"/>
              <a:t>"</a:t>
            </a:r>
            <a:endParaRPr lang="ru-RU" dirty="0" smtClean="0"/>
          </a:p>
          <a:p>
            <a:r>
              <a:rPr lang="en-US" dirty="0" smtClean="0"/>
              <a:t>#include</a:t>
            </a:r>
            <a:r>
              <a:rPr lang="en-US" b="1" dirty="0" smtClean="0"/>
              <a:t> </a:t>
            </a:r>
            <a:r>
              <a:rPr lang="en-US" dirty="0" smtClean="0"/>
              <a:t>&lt;</a:t>
            </a:r>
            <a:r>
              <a:rPr lang="en-US" dirty="0" err="1" smtClean="0"/>
              <a:t>stdio.h</a:t>
            </a:r>
            <a:r>
              <a:rPr lang="en-US" dirty="0" smtClean="0"/>
              <a:t>&gt;</a:t>
            </a:r>
            <a:endParaRPr lang="ru-RU" dirty="0" smtClean="0"/>
          </a:p>
          <a:p>
            <a:r>
              <a:rPr lang="en-US" dirty="0" smtClean="0"/>
              <a:t>#include</a:t>
            </a:r>
            <a:r>
              <a:rPr lang="en-US" b="1" dirty="0" smtClean="0"/>
              <a:t> </a:t>
            </a:r>
            <a:r>
              <a:rPr lang="en-US" dirty="0" smtClean="0"/>
              <a:t>"</a:t>
            </a:r>
            <a:r>
              <a:rPr lang="en-US" dirty="0" err="1" smtClean="0"/>
              <a:t>conio.h</a:t>
            </a:r>
            <a:r>
              <a:rPr lang="en-US" dirty="0" smtClean="0"/>
              <a:t>"</a:t>
            </a:r>
            <a:endParaRPr lang="ru-RU" dirty="0" smtClean="0"/>
          </a:p>
          <a:p>
            <a:r>
              <a:rPr lang="en-US" dirty="0" smtClean="0"/>
              <a:t>#include</a:t>
            </a:r>
            <a:r>
              <a:rPr lang="en-US" b="1" dirty="0" smtClean="0"/>
              <a:t> </a:t>
            </a:r>
            <a:r>
              <a:rPr lang="en-US" dirty="0" smtClean="0"/>
              <a:t>&lt;</a:t>
            </a:r>
            <a:r>
              <a:rPr lang="en-US" dirty="0" err="1" smtClean="0"/>
              <a:t>iostream</a:t>
            </a:r>
            <a:r>
              <a:rPr lang="en-US" dirty="0" smtClean="0"/>
              <a:t>&gt;</a:t>
            </a:r>
            <a:endParaRPr lang="ru-RU" dirty="0" smtClean="0"/>
          </a:p>
          <a:p>
            <a:r>
              <a:rPr lang="en-US" dirty="0" smtClean="0"/>
              <a:t>using</a:t>
            </a:r>
            <a:r>
              <a:rPr lang="en-US" b="1" dirty="0" smtClean="0"/>
              <a:t> </a:t>
            </a:r>
            <a:r>
              <a:rPr lang="en-US" dirty="0" smtClean="0"/>
              <a:t>namespace</a:t>
            </a:r>
            <a:r>
              <a:rPr lang="en-US" b="1" dirty="0" smtClean="0"/>
              <a:t> std;</a:t>
            </a:r>
            <a:endParaRPr lang="ru-RU" dirty="0" smtClean="0"/>
          </a:p>
          <a:p>
            <a:r>
              <a:rPr lang="en-US" dirty="0" smtClean="0"/>
              <a:t> </a:t>
            </a:r>
            <a:r>
              <a:rPr lang="en-US" dirty="0" err="1" smtClean="0"/>
              <a:t>typedef</a:t>
            </a:r>
            <a:r>
              <a:rPr lang="en-US" b="1" dirty="0" smtClean="0"/>
              <a:t>   </a:t>
            </a:r>
            <a:r>
              <a:rPr lang="en-US" dirty="0" err="1" smtClean="0"/>
              <a:t>struct</a:t>
            </a:r>
            <a:r>
              <a:rPr lang="en-US" dirty="0" smtClean="0"/>
              <a:t>   { </a:t>
            </a:r>
            <a:r>
              <a:rPr lang="en-US" b="1" dirty="0" smtClean="0"/>
              <a:t>	</a:t>
            </a:r>
            <a:r>
              <a:rPr lang="en-US" dirty="0" smtClean="0"/>
              <a:t>float</a:t>
            </a:r>
            <a:r>
              <a:rPr lang="en-US" b="1" dirty="0" smtClean="0"/>
              <a:t> x, y, z, w;  } Vector4;</a:t>
            </a:r>
            <a:endParaRPr lang="ru-RU" dirty="0" smtClean="0"/>
          </a:p>
          <a:p>
            <a:r>
              <a:rPr lang="en-US" dirty="0" smtClean="0"/>
              <a:t>Vector4    </a:t>
            </a:r>
            <a:r>
              <a:rPr lang="en-US" dirty="0" err="1" smtClean="0"/>
              <a:t>x,y</a:t>
            </a:r>
            <a:r>
              <a:rPr lang="en-US" dirty="0" smtClean="0"/>
              <a:t>;</a:t>
            </a:r>
            <a:endParaRPr lang="ru-RU" dirty="0" smtClean="0"/>
          </a:p>
          <a:p>
            <a:r>
              <a:rPr lang="en-US" dirty="0" smtClean="0"/>
              <a:t> </a:t>
            </a:r>
            <a:r>
              <a:rPr lang="en-US" dirty="0" err="1" smtClean="0"/>
              <a:t>int</a:t>
            </a:r>
            <a:r>
              <a:rPr lang="en-US" b="1" dirty="0" smtClean="0"/>
              <a:t> _</a:t>
            </a:r>
            <a:r>
              <a:rPr lang="en-US" b="1" dirty="0" err="1" smtClean="0"/>
              <a:t>tmain</a:t>
            </a:r>
            <a:r>
              <a:rPr lang="en-US" b="1" dirty="0" smtClean="0"/>
              <a:t>(</a:t>
            </a:r>
            <a:r>
              <a:rPr lang="en-US" dirty="0" err="1" smtClean="0"/>
              <a:t>int</a:t>
            </a:r>
            <a:r>
              <a:rPr lang="en-US" b="1" dirty="0" smtClean="0"/>
              <a:t> </a:t>
            </a:r>
            <a:r>
              <a:rPr lang="en-US" b="1" dirty="0" err="1" smtClean="0"/>
              <a:t>argc</a:t>
            </a:r>
            <a:r>
              <a:rPr lang="en-US" b="1" dirty="0" smtClean="0"/>
              <a:t>, _TCHAR* </a:t>
            </a:r>
            <a:r>
              <a:rPr lang="en-US" b="1" dirty="0" err="1" smtClean="0"/>
              <a:t>argv</a:t>
            </a:r>
            <a:r>
              <a:rPr lang="en-US" b="1" dirty="0" smtClean="0"/>
              <a:t>[])</a:t>
            </a:r>
            <a:endParaRPr lang="ru-RU" dirty="0" smtClean="0"/>
          </a:p>
          <a:p>
            <a:r>
              <a:rPr lang="en-US" dirty="0" smtClean="0"/>
              <a:t>{</a:t>
            </a:r>
            <a:r>
              <a:rPr lang="en-US" b="1" dirty="0" smtClean="0"/>
              <a:t>	</a:t>
            </a:r>
            <a:r>
              <a:rPr lang="en-US" b="1" dirty="0" err="1" smtClean="0"/>
              <a:t>x.x</a:t>
            </a:r>
            <a:r>
              <a:rPr lang="en-US" b="1" dirty="0" smtClean="0"/>
              <a:t>=255.1; </a:t>
            </a:r>
            <a:r>
              <a:rPr lang="en-US" b="1" dirty="0" err="1" smtClean="0"/>
              <a:t>x.y</a:t>
            </a:r>
            <a:r>
              <a:rPr lang="en-US" b="1" dirty="0" smtClean="0"/>
              <a:t>=25.1; </a:t>
            </a:r>
            <a:r>
              <a:rPr lang="en-US" b="1" dirty="0" err="1" smtClean="0"/>
              <a:t>x.z</a:t>
            </a:r>
            <a:r>
              <a:rPr lang="en-US" b="1" dirty="0" smtClean="0"/>
              <a:t>=15.1; </a:t>
            </a:r>
            <a:r>
              <a:rPr lang="en-US" b="1" dirty="0" err="1" smtClean="0"/>
              <a:t>x.w</a:t>
            </a:r>
            <a:r>
              <a:rPr lang="en-US" b="1" dirty="0" smtClean="0"/>
              <a:t>=5.1;</a:t>
            </a:r>
            <a:endParaRPr lang="ru-RU" dirty="0" smtClean="0"/>
          </a:p>
          <a:p>
            <a:r>
              <a:rPr lang="en-US" b="1" dirty="0" smtClean="0"/>
              <a:t>	</a:t>
            </a:r>
            <a:r>
              <a:rPr lang="en-US" b="1" dirty="0" err="1" smtClean="0"/>
              <a:t>y.x</a:t>
            </a:r>
            <a:r>
              <a:rPr lang="en-US" b="1" dirty="0" smtClean="0"/>
              <a:t>=1.1; </a:t>
            </a:r>
            <a:r>
              <a:rPr lang="en-US" b="1" dirty="0" err="1" smtClean="0"/>
              <a:t>y.y</a:t>
            </a:r>
            <a:r>
              <a:rPr lang="en-US" b="1" dirty="0" smtClean="0"/>
              <a:t>=2.1; </a:t>
            </a:r>
            <a:r>
              <a:rPr lang="en-US" b="1" dirty="0" err="1" smtClean="0"/>
              <a:t>y.z</a:t>
            </a:r>
            <a:r>
              <a:rPr lang="en-US" b="1" dirty="0" smtClean="0"/>
              <a:t>=3.1; </a:t>
            </a:r>
            <a:r>
              <a:rPr lang="en-US" b="1" dirty="0" err="1" smtClean="0"/>
              <a:t>y.w</a:t>
            </a:r>
            <a:r>
              <a:rPr lang="en-US" b="1" dirty="0" smtClean="0"/>
              <a:t>=4.1;</a:t>
            </a:r>
            <a:endParaRPr lang="ru-RU" dirty="0" smtClean="0"/>
          </a:p>
          <a:p>
            <a:r>
              <a:rPr lang="en-US" b="1" dirty="0" smtClean="0"/>
              <a:t>	</a:t>
            </a:r>
            <a:r>
              <a:rPr lang="en-US" dirty="0" smtClean="0"/>
              <a:t>_</a:t>
            </a:r>
            <a:r>
              <a:rPr lang="en-US" dirty="0" err="1" smtClean="0"/>
              <a:t>asm</a:t>
            </a:r>
            <a:r>
              <a:rPr lang="en-US" dirty="0" smtClean="0"/>
              <a:t>   </a:t>
            </a:r>
            <a:r>
              <a:rPr lang="en-US" b="1" dirty="0" smtClean="0"/>
              <a:t>	{</a:t>
            </a:r>
            <a:endParaRPr lang="ru-RU" dirty="0" smtClean="0"/>
          </a:p>
          <a:p>
            <a:r>
              <a:rPr lang="en-US" b="1" dirty="0" smtClean="0"/>
              <a:t>		</a:t>
            </a:r>
            <a:r>
              <a:rPr lang="en-US" b="1" dirty="0" err="1" smtClean="0"/>
              <a:t>movups</a:t>
            </a:r>
            <a:r>
              <a:rPr lang="en-US" b="1" dirty="0" smtClean="0"/>
              <a:t>	xmm0,x</a:t>
            </a:r>
            <a:endParaRPr lang="ru-RU" dirty="0" smtClean="0"/>
          </a:p>
          <a:p>
            <a:r>
              <a:rPr lang="en-US" b="1" dirty="0" smtClean="0"/>
              <a:t>		</a:t>
            </a:r>
            <a:r>
              <a:rPr lang="en-US" b="1" dirty="0" err="1" smtClean="0"/>
              <a:t>movups</a:t>
            </a:r>
            <a:r>
              <a:rPr lang="en-US" b="1" dirty="0" smtClean="0"/>
              <a:t>	xmm1,y</a:t>
            </a:r>
            <a:endParaRPr lang="ru-RU" dirty="0" smtClean="0"/>
          </a:p>
          <a:p>
            <a:r>
              <a:rPr lang="en-US" b="1" dirty="0" smtClean="0"/>
              <a:t>		</a:t>
            </a:r>
            <a:r>
              <a:rPr lang="en-US" b="1" dirty="0" err="1" smtClean="0"/>
              <a:t>addps</a:t>
            </a:r>
            <a:r>
              <a:rPr lang="en-US" b="1" dirty="0" smtClean="0"/>
              <a:t>	xmm1,xmm0</a:t>
            </a:r>
            <a:endParaRPr lang="ru-RU" dirty="0" smtClean="0"/>
          </a:p>
          <a:p>
            <a:r>
              <a:rPr lang="en-US" b="1" dirty="0" smtClean="0"/>
              <a:t>		</a:t>
            </a:r>
            <a:r>
              <a:rPr lang="en-US" b="1" dirty="0" err="1" smtClean="0"/>
              <a:t>movups</a:t>
            </a:r>
            <a:r>
              <a:rPr lang="en-US" b="1" dirty="0" smtClean="0"/>
              <a:t>	y,xmm1</a:t>
            </a:r>
            <a:endParaRPr lang="ru-RU" dirty="0" smtClean="0"/>
          </a:p>
          <a:p>
            <a:r>
              <a:rPr lang="en-US" b="1" dirty="0" smtClean="0"/>
              <a:t>		}</a:t>
            </a:r>
            <a:endParaRPr lang="ru-RU" dirty="0" smtClean="0"/>
          </a:p>
          <a:p>
            <a:r>
              <a:rPr lang="en-US" b="1" dirty="0" smtClean="0"/>
              <a:t>	</a:t>
            </a:r>
            <a:r>
              <a:rPr lang="en-US" b="1" dirty="0" err="1" smtClean="0"/>
              <a:t>cout</a:t>
            </a:r>
            <a:r>
              <a:rPr lang="en-US" b="1" dirty="0" smtClean="0"/>
              <a:t>&lt;&lt;</a:t>
            </a:r>
            <a:r>
              <a:rPr lang="en-US" dirty="0" smtClean="0"/>
              <a:t>"</a:t>
            </a:r>
            <a:r>
              <a:rPr lang="en-US" dirty="0" err="1" smtClean="0"/>
              <a:t>y.x</a:t>
            </a:r>
            <a:r>
              <a:rPr lang="en-US" dirty="0" smtClean="0"/>
              <a:t>="&lt;&lt;</a:t>
            </a:r>
            <a:r>
              <a:rPr lang="en-US" dirty="0" err="1" smtClean="0"/>
              <a:t>y.x</a:t>
            </a:r>
            <a:r>
              <a:rPr lang="en-US" dirty="0" smtClean="0"/>
              <a:t>&lt;&lt;"\n";</a:t>
            </a:r>
            <a:endParaRPr lang="ru-RU" dirty="0" smtClean="0"/>
          </a:p>
          <a:p>
            <a:r>
              <a:rPr lang="en-US" b="1" dirty="0" smtClean="0"/>
              <a:t>	</a:t>
            </a:r>
            <a:r>
              <a:rPr lang="en-US" b="1" dirty="0" err="1" smtClean="0"/>
              <a:t>cout</a:t>
            </a:r>
            <a:r>
              <a:rPr lang="en-US" b="1" dirty="0" smtClean="0"/>
              <a:t>&lt;&lt;</a:t>
            </a:r>
            <a:r>
              <a:rPr lang="en-US" dirty="0" smtClean="0"/>
              <a:t>"</a:t>
            </a:r>
            <a:r>
              <a:rPr lang="en-US" dirty="0" err="1" smtClean="0"/>
              <a:t>y.y</a:t>
            </a:r>
            <a:r>
              <a:rPr lang="en-US" dirty="0" smtClean="0"/>
              <a:t>="&lt;&lt;</a:t>
            </a:r>
            <a:r>
              <a:rPr lang="en-US" dirty="0" err="1" smtClean="0"/>
              <a:t>y.y</a:t>
            </a:r>
            <a:r>
              <a:rPr lang="en-US" dirty="0" smtClean="0"/>
              <a:t>&lt;&lt;"\n";</a:t>
            </a:r>
            <a:endParaRPr lang="ru-RU" dirty="0" smtClean="0"/>
          </a:p>
          <a:p>
            <a:r>
              <a:rPr lang="en-US" b="1" dirty="0" smtClean="0"/>
              <a:t>	</a:t>
            </a:r>
            <a:r>
              <a:rPr lang="en-US" b="1" dirty="0" err="1" smtClean="0"/>
              <a:t>cout</a:t>
            </a:r>
            <a:r>
              <a:rPr lang="en-US" b="1" dirty="0" smtClean="0"/>
              <a:t>&lt;&lt;</a:t>
            </a:r>
            <a:r>
              <a:rPr lang="en-US" dirty="0" smtClean="0"/>
              <a:t>"</a:t>
            </a:r>
            <a:r>
              <a:rPr lang="en-US" dirty="0" err="1" smtClean="0"/>
              <a:t>y.z</a:t>
            </a:r>
            <a:r>
              <a:rPr lang="en-US" dirty="0" smtClean="0"/>
              <a:t>="&lt;&lt;</a:t>
            </a:r>
            <a:r>
              <a:rPr lang="en-US" dirty="0" err="1" smtClean="0"/>
              <a:t>y.z</a:t>
            </a:r>
            <a:r>
              <a:rPr lang="en-US" dirty="0" smtClean="0"/>
              <a:t>&lt;&lt;"\n";</a:t>
            </a:r>
            <a:endParaRPr lang="ru-RU" dirty="0" smtClean="0"/>
          </a:p>
          <a:p>
            <a:r>
              <a:rPr lang="en-US" b="1" dirty="0" smtClean="0"/>
              <a:t>	</a:t>
            </a:r>
            <a:r>
              <a:rPr lang="en-US" b="1" dirty="0" err="1" smtClean="0"/>
              <a:t>cout</a:t>
            </a:r>
            <a:r>
              <a:rPr lang="en-US" b="1" dirty="0" smtClean="0"/>
              <a:t>&lt;&lt;</a:t>
            </a:r>
            <a:r>
              <a:rPr lang="en-US" dirty="0" smtClean="0"/>
              <a:t>"</a:t>
            </a:r>
            <a:r>
              <a:rPr lang="en-US" dirty="0" err="1" smtClean="0"/>
              <a:t>y.w</a:t>
            </a:r>
            <a:r>
              <a:rPr lang="en-US" dirty="0" smtClean="0"/>
              <a:t>="&lt;&lt;</a:t>
            </a:r>
            <a:r>
              <a:rPr lang="en-US" dirty="0" err="1" smtClean="0"/>
              <a:t>y.w</a:t>
            </a:r>
            <a:r>
              <a:rPr lang="en-US" dirty="0" smtClean="0"/>
              <a:t>&lt;&lt;"\n";</a:t>
            </a:r>
            <a:endParaRPr lang="ru-RU" dirty="0" smtClean="0"/>
          </a:p>
          <a:p>
            <a:r>
              <a:rPr lang="en-US" b="1" dirty="0" smtClean="0"/>
              <a:t>		</a:t>
            </a:r>
            <a:r>
              <a:rPr lang="ru-RU" b="1" dirty="0" err="1" smtClean="0"/>
              <a:t>_getch</a:t>
            </a:r>
            <a:r>
              <a:rPr lang="ru-RU" b="1" dirty="0" smtClean="0"/>
              <a:t>();</a:t>
            </a:r>
            <a:endParaRPr lang="ru-RU" dirty="0" smtClean="0"/>
          </a:p>
          <a:p>
            <a:r>
              <a:rPr lang="ru-RU" b="1" dirty="0" smtClean="0"/>
              <a:t>	</a:t>
            </a:r>
            <a:r>
              <a:rPr lang="ru-RU" dirty="0" err="1" smtClean="0"/>
              <a:t>return</a:t>
            </a:r>
            <a:r>
              <a:rPr lang="ru-RU" b="1" dirty="0" smtClean="0"/>
              <a:t> 0;</a:t>
            </a:r>
            <a:endParaRPr lang="ru-RU" dirty="0" smtClean="0"/>
          </a:p>
          <a:p>
            <a:r>
              <a:rPr lang="ru-RU" dirty="0" smtClean="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67544" y="1772816"/>
            <a:ext cx="7107587" cy="2232248"/>
          </a:xfrm>
          <a:prstGeom prst="rect">
            <a:avLst/>
          </a:prstGeom>
          <a:noFill/>
          <a:ln w="9525">
            <a:noFill/>
            <a:miter lim="800000"/>
            <a:headEnd/>
            <a:tailEnd/>
          </a:ln>
        </p:spPr>
      </p:pic>
      <p:sp>
        <p:nvSpPr>
          <p:cNvPr id="3" name="TextBox 2"/>
          <p:cNvSpPr txBox="1"/>
          <p:nvPr/>
        </p:nvSpPr>
        <p:spPr>
          <a:xfrm>
            <a:off x="755576" y="476672"/>
            <a:ext cx="6768752" cy="646331"/>
          </a:xfrm>
          <a:prstGeom prst="rect">
            <a:avLst/>
          </a:prstGeom>
          <a:noFill/>
        </p:spPr>
        <p:txBody>
          <a:bodyPr wrap="square" rtlCol="0">
            <a:spAutoFit/>
          </a:bodyPr>
          <a:lstStyle/>
          <a:p>
            <a:r>
              <a:rPr lang="en-US" dirty="0" smtClean="0"/>
              <a:t>SSE2  -  </a:t>
            </a:r>
            <a:r>
              <a:rPr lang="en-US" dirty="0" err="1" smtClean="0"/>
              <a:t>mmx</a:t>
            </a:r>
            <a:r>
              <a:rPr lang="en-US" dirty="0" smtClean="0"/>
              <a:t> + </a:t>
            </a:r>
            <a:r>
              <a:rPr lang="en-US" dirty="0" err="1" smtClean="0"/>
              <a:t>xmm</a:t>
            </a:r>
            <a:endParaRPr lang="en-US" dirty="0" smtClean="0"/>
          </a:p>
          <a:p>
            <a:r>
              <a:rPr lang="en-US" dirty="0" err="1" smtClean="0"/>
              <a:t>Avx</a:t>
            </a:r>
            <a:r>
              <a:rPr lang="en-US" dirty="0" smtClean="0"/>
              <a:t>   -  2008</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836712"/>
            <a:ext cx="7128792" cy="3416320"/>
          </a:xfrm>
          <a:prstGeom prst="rect">
            <a:avLst/>
          </a:prstGeom>
          <a:noFill/>
        </p:spPr>
        <p:txBody>
          <a:bodyPr wrap="square" rtlCol="0">
            <a:spAutoFit/>
          </a:bodyPr>
          <a:lstStyle/>
          <a:p>
            <a:pPr algn="ctr"/>
            <a:r>
              <a:rPr lang="ru-RU" sz="2800" dirty="0" smtClean="0"/>
              <a:t>Модель памяти  </a:t>
            </a:r>
            <a:r>
              <a:rPr lang="en-US" sz="2800" dirty="0" smtClean="0"/>
              <a:t>Flat</a:t>
            </a:r>
            <a:endParaRPr lang="ru-RU" sz="2800" dirty="0" smtClean="0"/>
          </a:p>
          <a:p>
            <a:endParaRPr lang="ru-RU" sz="2800" dirty="0" smtClean="0"/>
          </a:p>
          <a:p>
            <a:r>
              <a:rPr lang="ru-RU" sz="2800" dirty="0" smtClean="0"/>
              <a:t>все сег</a:t>
            </a:r>
            <a:r>
              <a:rPr lang="ru-RU" sz="2800" dirty="0" smtClean="0">
                <a:solidFill>
                  <a:srgbClr val="000000"/>
                </a:solidFill>
                <a:latin typeface="Times New Roman" charset="0"/>
              </a:rPr>
              <a:t>менты – совмещены</a:t>
            </a:r>
          </a:p>
          <a:p>
            <a:r>
              <a:rPr lang="ru-RU" sz="2800" dirty="0" smtClean="0">
                <a:solidFill>
                  <a:srgbClr val="000000"/>
                </a:solidFill>
                <a:latin typeface="Times New Roman" charset="0"/>
              </a:rPr>
              <a:t>4Гб – общая ОП</a:t>
            </a:r>
          </a:p>
          <a:p>
            <a:r>
              <a:rPr lang="ru-RU" sz="2800" dirty="0" smtClean="0">
                <a:solidFill>
                  <a:srgbClr val="000000"/>
                </a:solidFill>
                <a:latin typeface="Times New Roman" charset="0"/>
              </a:rPr>
              <a:t>2Гб – программе</a:t>
            </a:r>
          </a:p>
          <a:p>
            <a:r>
              <a:rPr lang="ru-RU" sz="2800" dirty="0" smtClean="0">
                <a:solidFill>
                  <a:srgbClr val="000000"/>
                </a:solidFill>
                <a:latin typeface="Times New Roman" charset="0"/>
              </a:rPr>
              <a:t>2Гб – системе</a:t>
            </a:r>
          </a:p>
          <a:p>
            <a:endParaRPr lang="ru-RU" sz="2400" dirty="0" smtClean="0">
              <a:solidFill>
                <a:srgbClr val="000000"/>
              </a:solidFill>
              <a:latin typeface="Times New Roman" charset="0"/>
            </a:endParaRPr>
          </a:p>
          <a:p>
            <a:r>
              <a:rPr lang="en-US" sz="2400" dirty="0" smtClean="0"/>
              <a:t>  </a:t>
            </a:r>
            <a:endParaRPr lang="ru-RU"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descr="http://www.intuit.ru/EDI/18_04_14_7/1397822555-9075/tutorial/140/objects/6/files/img6.1.gif"/>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2348880"/>
            <a:ext cx="1728192" cy="792088"/>
          </a:xfrm>
          <a:prstGeom prst="rect">
            <a:avLst/>
          </a:prstGeom>
          <a:noFill/>
          <a:ln>
            <a:noFill/>
          </a:ln>
        </p:spPr>
      </p:pic>
      <p:pic>
        <p:nvPicPr>
          <p:cNvPr id="14" name="Рисунок 13" descr="http://www.intuit.ru/EDI/18_04_14_7/1397822555-9075/tutorial/140/objects/6/files/img6.2.gif"/>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4437112"/>
            <a:ext cx="3744416" cy="1152128"/>
          </a:xfrm>
          <a:prstGeom prst="rect">
            <a:avLst/>
          </a:prstGeom>
          <a:noFill/>
          <a:ln>
            <a:noFill/>
          </a:ln>
        </p:spPr>
      </p:pic>
      <p:pic>
        <p:nvPicPr>
          <p:cNvPr id="15" name="Рисунок 14" descr="http://www.intuit.ru/EDI/18_04_14_7/1397822555-9075/tutorial/140/objects/6/files/img6.3.gif"/>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27984" y="2276872"/>
            <a:ext cx="2592288" cy="864096"/>
          </a:xfrm>
          <a:prstGeom prst="rect">
            <a:avLst/>
          </a:prstGeom>
          <a:noFill/>
          <a:ln>
            <a:noFill/>
          </a:ln>
        </p:spPr>
      </p:pic>
      <p:pic>
        <p:nvPicPr>
          <p:cNvPr id="16" name="Рисунок 15" descr="http://www.intuit.ru/EDI/18_04_14_7/1397822555-9075/tutorial/140/objects/6/files/img6.4.gif"/>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55976" y="4365104"/>
            <a:ext cx="3456384" cy="864096"/>
          </a:xfrm>
          <a:prstGeom prst="rect">
            <a:avLst/>
          </a:prstGeom>
          <a:noFill/>
          <a:ln>
            <a:noFill/>
          </a:ln>
        </p:spPr>
      </p:pic>
      <p:sp>
        <p:nvSpPr>
          <p:cNvPr id="17" name="Прямоугольник 16"/>
          <p:cNvSpPr/>
          <p:nvPr/>
        </p:nvSpPr>
        <p:spPr>
          <a:xfrm>
            <a:off x="251520" y="3356992"/>
            <a:ext cx="3278911" cy="830997"/>
          </a:xfrm>
          <a:prstGeom prst="rect">
            <a:avLst/>
          </a:prstGeom>
        </p:spPr>
        <p:txBody>
          <a:bodyPr wrap="none">
            <a:spAutoFit/>
          </a:bodyPr>
          <a:lstStyle/>
          <a:p>
            <a:r>
              <a:rPr lang="ru-RU" sz="2400" dirty="0" smtClean="0"/>
              <a:t> регистровая косвенная</a:t>
            </a:r>
          </a:p>
          <a:p>
            <a:r>
              <a:rPr lang="ru-RU" sz="2400" dirty="0" smtClean="0"/>
              <a:t> адресация </a:t>
            </a:r>
            <a:endParaRPr lang="ru-RU" sz="2400" dirty="0"/>
          </a:p>
        </p:txBody>
      </p:sp>
      <p:sp>
        <p:nvSpPr>
          <p:cNvPr id="18" name="Прямоугольник 17"/>
          <p:cNvSpPr/>
          <p:nvPr/>
        </p:nvSpPr>
        <p:spPr>
          <a:xfrm>
            <a:off x="323528" y="5805264"/>
            <a:ext cx="3781356" cy="830997"/>
          </a:xfrm>
          <a:prstGeom prst="rect">
            <a:avLst/>
          </a:prstGeom>
        </p:spPr>
        <p:txBody>
          <a:bodyPr wrap="none">
            <a:spAutoFit/>
          </a:bodyPr>
          <a:lstStyle/>
          <a:p>
            <a:r>
              <a:rPr lang="ru-RU" sz="2400" dirty="0" smtClean="0"/>
              <a:t>регистровая относительная</a:t>
            </a:r>
          </a:p>
          <a:p>
            <a:r>
              <a:rPr lang="ru-RU" sz="2400" dirty="0" smtClean="0"/>
              <a:t> адресация </a:t>
            </a:r>
            <a:endParaRPr lang="ru-RU" sz="2400" dirty="0"/>
          </a:p>
        </p:txBody>
      </p:sp>
      <p:sp>
        <p:nvSpPr>
          <p:cNvPr id="19" name="Прямоугольник 18"/>
          <p:cNvSpPr/>
          <p:nvPr/>
        </p:nvSpPr>
        <p:spPr>
          <a:xfrm>
            <a:off x="4139952" y="3429000"/>
            <a:ext cx="4102598" cy="461665"/>
          </a:xfrm>
          <a:prstGeom prst="rect">
            <a:avLst/>
          </a:prstGeom>
        </p:spPr>
        <p:txBody>
          <a:bodyPr wrap="none">
            <a:spAutoFit/>
          </a:bodyPr>
          <a:lstStyle/>
          <a:p>
            <a:r>
              <a:rPr lang="ru-RU" sz="2400" dirty="0" err="1" smtClean="0"/>
              <a:t>базово-индексная</a:t>
            </a:r>
            <a:r>
              <a:rPr lang="ru-RU" sz="2400" dirty="0" smtClean="0"/>
              <a:t> адресация </a:t>
            </a:r>
            <a:endParaRPr lang="ru-RU" sz="2400" dirty="0"/>
          </a:p>
        </p:txBody>
      </p:sp>
      <p:sp>
        <p:nvSpPr>
          <p:cNvPr id="20" name="Прямоугольник 19"/>
          <p:cNvSpPr/>
          <p:nvPr/>
        </p:nvSpPr>
        <p:spPr>
          <a:xfrm>
            <a:off x="4283968" y="5733256"/>
            <a:ext cx="4860032" cy="830997"/>
          </a:xfrm>
          <a:prstGeom prst="rect">
            <a:avLst/>
          </a:prstGeom>
        </p:spPr>
        <p:txBody>
          <a:bodyPr wrap="square">
            <a:spAutoFit/>
          </a:bodyPr>
          <a:lstStyle/>
          <a:p>
            <a:r>
              <a:rPr lang="ru-RU" sz="2400" dirty="0" smtClean="0"/>
              <a:t>относительная </a:t>
            </a:r>
            <a:r>
              <a:rPr lang="ru-RU" sz="2400" dirty="0" err="1" smtClean="0"/>
              <a:t>базово-индексная</a:t>
            </a:r>
            <a:r>
              <a:rPr lang="ru-RU" sz="2400" dirty="0" smtClean="0"/>
              <a:t> адресация </a:t>
            </a:r>
            <a:endParaRPr lang="ru-RU" sz="2400" dirty="0"/>
          </a:p>
        </p:txBody>
      </p:sp>
      <p:sp>
        <p:nvSpPr>
          <p:cNvPr id="12" name="TextBox 11"/>
          <p:cNvSpPr txBox="1"/>
          <p:nvPr/>
        </p:nvSpPr>
        <p:spPr>
          <a:xfrm>
            <a:off x="2483768" y="188640"/>
            <a:ext cx="3456384" cy="461665"/>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Виды адресации</a:t>
            </a:r>
            <a:endParaRPr lang="ru-RU" sz="2400" b="1" dirty="0">
              <a:latin typeface="Times New Roman" pitchFamily="18" charset="0"/>
              <a:cs typeface="Times New Roman" pitchFamily="18" charset="0"/>
            </a:endParaRPr>
          </a:p>
        </p:txBody>
      </p:sp>
      <p:sp>
        <p:nvSpPr>
          <p:cNvPr id="21" name="TextBox 20"/>
          <p:cNvSpPr txBox="1"/>
          <p:nvPr/>
        </p:nvSpPr>
        <p:spPr>
          <a:xfrm>
            <a:off x="323528" y="692696"/>
            <a:ext cx="8424936" cy="830997"/>
          </a:xfrm>
          <a:prstGeom prst="rect">
            <a:avLst/>
          </a:prstGeom>
          <a:noFill/>
        </p:spPr>
        <p:txBody>
          <a:bodyPr wrap="square" rtlCol="0">
            <a:spAutoFit/>
          </a:bodyPr>
          <a:lstStyle/>
          <a:p>
            <a:r>
              <a:rPr lang="ru-RU" sz="2400" dirty="0" smtClean="0"/>
              <a:t>Непосредственная адресация – операнд находится в поле команды</a:t>
            </a:r>
            <a:endParaRPr lang="ru-RU" sz="2400" dirty="0"/>
          </a:p>
        </p:txBody>
      </p:sp>
      <p:sp>
        <p:nvSpPr>
          <p:cNvPr id="22" name="TextBox 21"/>
          <p:cNvSpPr txBox="1"/>
          <p:nvPr/>
        </p:nvSpPr>
        <p:spPr>
          <a:xfrm>
            <a:off x="323528" y="1412776"/>
            <a:ext cx="8676456" cy="830997"/>
          </a:xfrm>
          <a:prstGeom prst="rect">
            <a:avLst/>
          </a:prstGeom>
          <a:noFill/>
        </p:spPr>
        <p:txBody>
          <a:bodyPr wrap="square" rtlCol="0">
            <a:spAutoFit/>
          </a:bodyPr>
          <a:lstStyle/>
          <a:p>
            <a:r>
              <a:rPr lang="ru-RU" sz="2400" dirty="0" smtClean="0"/>
              <a:t>Прямая адресация предполагает, что эффективный адрес является частью команды.</a:t>
            </a:r>
            <a:endParaRPr lang="ru-RU"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0"/>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4339" name="TextBox 2"/>
          <p:cNvSpPr txBox="1">
            <a:spLocks noChangeArrowheads="1"/>
          </p:cNvSpPr>
          <p:nvPr/>
        </p:nvSpPr>
        <p:spPr bwMode="auto">
          <a:xfrm>
            <a:off x="471488" y="3130550"/>
            <a:ext cx="125412" cy="411163"/>
          </a:xfrm>
          <a:prstGeom prst="rect">
            <a:avLst/>
          </a:prstGeom>
          <a:noFill/>
          <a:ln w="9525">
            <a:noFill/>
            <a:miter lim="800000"/>
            <a:headEnd/>
            <a:tailEnd/>
          </a:ln>
        </p:spPr>
        <p:txBody>
          <a:bodyPr wrap="none" lIns="0" tIns="0" rIns="0" bIns="0">
            <a:spAutoFit/>
          </a:bodyPr>
          <a:lstStyle/>
          <a:p>
            <a:pPr>
              <a:lnSpc>
                <a:spcPts val="3175"/>
              </a:lnSpc>
            </a:pPr>
            <a:r>
              <a:rPr lang="ru-RU" sz="2800">
                <a:solidFill>
                  <a:srgbClr val="000000"/>
                </a:solidFill>
                <a:latin typeface="Times New Roman" charset="0"/>
              </a:rPr>
              <a:t>•</a:t>
            </a:r>
          </a:p>
        </p:txBody>
      </p:sp>
      <p:sp>
        <p:nvSpPr>
          <p:cNvPr id="14340" name="TextBox 3"/>
          <p:cNvSpPr txBox="1">
            <a:spLocks noChangeArrowheads="1"/>
          </p:cNvSpPr>
          <p:nvPr/>
        </p:nvSpPr>
        <p:spPr bwMode="auto">
          <a:xfrm>
            <a:off x="471488" y="3576638"/>
            <a:ext cx="125412" cy="409575"/>
          </a:xfrm>
          <a:prstGeom prst="rect">
            <a:avLst/>
          </a:prstGeom>
          <a:noFill/>
          <a:ln w="9525">
            <a:noFill/>
            <a:miter lim="800000"/>
            <a:headEnd/>
            <a:tailEnd/>
          </a:ln>
        </p:spPr>
        <p:txBody>
          <a:bodyPr wrap="none" lIns="0" tIns="0" rIns="0" bIns="0">
            <a:spAutoFit/>
          </a:bodyPr>
          <a:lstStyle/>
          <a:p>
            <a:pPr>
              <a:lnSpc>
                <a:spcPts val="3175"/>
              </a:lnSpc>
            </a:pPr>
            <a:r>
              <a:rPr lang="ru-RU" sz="2800">
                <a:solidFill>
                  <a:srgbClr val="000000"/>
                </a:solidFill>
                <a:latin typeface="Times New Roman" charset="0"/>
              </a:rPr>
              <a:t>•</a:t>
            </a:r>
          </a:p>
        </p:txBody>
      </p:sp>
      <p:sp>
        <p:nvSpPr>
          <p:cNvPr id="14341" name="TextBox 4"/>
          <p:cNvSpPr txBox="1">
            <a:spLocks noChangeArrowheads="1"/>
          </p:cNvSpPr>
          <p:nvPr/>
        </p:nvSpPr>
        <p:spPr bwMode="auto">
          <a:xfrm>
            <a:off x="471488" y="4040188"/>
            <a:ext cx="125412" cy="409575"/>
          </a:xfrm>
          <a:prstGeom prst="rect">
            <a:avLst/>
          </a:prstGeom>
          <a:noFill/>
          <a:ln w="9525">
            <a:noFill/>
            <a:miter lim="800000"/>
            <a:headEnd/>
            <a:tailEnd/>
          </a:ln>
        </p:spPr>
        <p:txBody>
          <a:bodyPr wrap="none" lIns="0" tIns="0" rIns="0" bIns="0">
            <a:spAutoFit/>
          </a:bodyPr>
          <a:lstStyle/>
          <a:p>
            <a:pPr>
              <a:lnSpc>
                <a:spcPts val="3175"/>
              </a:lnSpc>
            </a:pPr>
            <a:r>
              <a:rPr lang="ru-RU" sz="2800">
                <a:solidFill>
                  <a:srgbClr val="000000"/>
                </a:solidFill>
                <a:latin typeface="Times New Roman" charset="0"/>
              </a:rPr>
              <a:t>•</a:t>
            </a:r>
          </a:p>
        </p:txBody>
      </p:sp>
      <p:sp>
        <p:nvSpPr>
          <p:cNvPr id="14342" name="TextBox 5"/>
          <p:cNvSpPr txBox="1">
            <a:spLocks noChangeArrowheads="1"/>
          </p:cNvSpPr>
          <p:nvPr/>
        </p:nvSpPr>
        <p:spPr bwMode="auto">
          <a:xfrm>
            <a:off x="471488" y="4502150"/>
            <a:ext cx="125412" cy="411163"/>
          </a:xfrm>
          <a:prstGeom prst="rect">
            <a:avLst/>
          </a:prstGeom>
          <a:noFill/>
          <a:ln w="9525">
            <a:noFill/>
            <a:miter lim="800000"/>
            <a:headEnd/>
            <a:tailEnd/>
          </a:ln>
        </p:spPr>
        <p:txBody>
          <a:bodyPr wrap="none" lIns="0" tIns="0" rIns="0" bIns="0">
            <a:spAutoFit/>
          </a:bodyPr>
          <a:lstStyle/>
          <a:p>
            <a:pPr>
              <a:lnSpc>
                <a:spcPts val="3175"/>
              </a:lnSpc>
            </a:pPr>
            <a:r>
              <a:rPr lang="ru-RU" sz="2800">
                <a:solidFill>
                  <a:srgbClr val="000000"/>
                </a:solidFill>
                <a:latin typeface="Times New Roman" charset="0"/>
              </a:rPr>
              <a:t>•</a:t>
            </a:r>
          </a:p>
        </p:txBody>
      </p:sp>
      <p:sp>
        <p:nvSpPr>
          <p:cNvPr id="14343" name="TextBox 6"/>
          <p:cNvSpPr txBox="1">
            <a:spLocks noChangeArrowheads="1"/>
          </p:cNvSpPr>
          <p:nvPr/>
        </p:nvSpPr>
        <p:spPr bwMode="auto">
          <a:xfrm>
            <a:off x="4003675" y="300038"/>
            <a:ext cx="933450" cy="579437"/>
          </a:xfrm>
          <a:prstGeom prst="rect">
            <a:avLst/>
          </a:prstGeom>
          <a:noFill/>
          <a:ln w="9525">
            <a:noFill/>
            <a:miter lim="800000"/>
            <a:headEnd/>
            <a:tailEnd/>
          </a:ln>
        </p:spPr>
        <p:txBody>
          <a:bodyPr wrap="none" lIns="0" tIns="0" rIns="0" bIns="0">
            <a:spAutoFit/>
          </a:bodyPr>
          <a:lstStyle/>
          <a:p>
            <a:pPr>
              <a:lnSpc>
                <a:spcPts val="4875"/>
              </a:lnSpc>
            </a:pPr>
            <a:r>
              <a:rPr lang="ru-RU" sz="3600">
                <a:solidFill>
                  <a:srgbClr val="000000"/>
                </a:solidFill>
                <a:latin typeface="Times New Roman" charset="0"/>
              </a:rPr>
              <a:t>Стек</a:t>
            </a:r>
          </a:p>
        </p:txBody>
      </p:sp>
      <p:sp>
        <p:nvSpPr>
          <p:cNvPr id="14344" name="TextBox 7"/>
          <p:cNvSpPr txBox="1">
            <a:spLocks noChangeArrowheads="1"/>
          </p:cNvSpPr>
          <p:nvPr/>
        </p:nvSpPr>
        <p:spPr bwMode="auto">
          <a:xfrm>
            <a:off x="471488" y="1116013"/>
            <a:ext cx="2509837" cy="396875"/>
          </a:xfrm>
          <a:prstGeom prst="rect">
            <a:avLst/>
          </a:prstGeom>
          <a:noFill/>
          <a:ln w="9525">
            <a:noFill/>
            <a:miter lim="800000"/>
            <a:headEnd/>
            <a:tailEnd/>
          </a:ln>
        </p:spPr>
        <p:txBody>
          <a:bodyPr wrap="none" lIns="0" tIns="0" rIns="0" bIns="0">
            <a:spAutoFit/>
          </a:bodyPr>
          <a:lstStyle/>
          <a:p>
            <a:pPr>
              <a:lnSpc>
                <a:spcPts val="3125"/>
              </a:lnSpc>
            </a:pPr>
            <a:r>
              <a:rPr lang="ru-RU" sz="2800">
                <a:solidFill>
                  <a:srgbClr val="000000"/>
                </a:solidFill>
                <a:latin typeface="Times New Roman" charset="0"/>
              </a:rPr>
              <a:t>•  Понятие стека</a:t>
            </a:r>
          </a:p>
        </p:txBody>
      </p:sp>
      <p:sp>
        <p:nvSpPr>
          <p:cNvPr id="14345" name="TextBox 8"/>
          <p:cNvSpPr txBox="1">
            <a:spLocks noChangeArrowheads="1"/>
          </p:cNvSpPr>
          <p:nvPr/>
        </p:nvSpPr>
        <p:spPr bwMode="auto">
          <a:xfrm>
            <a:off x="928688" y="1557338"/>
            <a:ext cx="3385542" cy="346249"/>
          </a:xfrm>
          <a:prstGeom prst="rect">
            <a:avLst/>
          </a:prstGeom>
          <a:noFill/>
          <a:ln w="9525">
            <a:noFill/>
            <a:miter lim="800000"/>
            <a:headEnd/>
            <a:tailEnd/>
          </a:ln>
        </p:spPr>
        <p:txBody>
          <a:bodyPr wrap="none" lIns="0" tIns="0" rIns="0" bIns="0">
            <a:spAutoFit/>
          </a:bodyPr>
          <a:lstStyle/>
          <a:p>
            <a:pPr>
              <a:lnSpc>
                <a:spcPts val="2663"/>
              </a:lnSpc>
            </a:pPr>
            <a:r>
              <a:rPr lang="en-US" sz="2400" dirty="0">
                <a:solidFill>
                  <a:srgbClr val="000000"/>
                </a:solidFill>
                <a:latin typeface="Times New Roman" charset="0"/>
              </a:rPr>
              <a:t>– LIFO (Last-In, </a:t>
            </a:r>
            <a:r>
              <a:rPr lang="en-US" sz="2400" dirty="0" err="1" smtClean="0">
                <a:solidFill>
                  <a:srgbClr val="000000"/>
                </a:solidFill>
                <a:latin typeface="Times New Roman" charset="0"/>
              </a:rPr>
              <a:t>FIrst</a:t>
            </a:r>
            <a:r>
              <a:rPr lang="en-US" sz="2400" dirty="0" smtClean="0">
                <a:solidFill>
                  <a:srgbClr val="000000"/>
                </a:solidFill>
                <a:latin typeface="Times New Roman" charset="0"/>
              </a:rPr>
              <a:t>-Out</a:t>
            </a:r>
            <a:r>
              <a:rPr lang="en-US" sz="2400" dirty="0">
                <a:solidFill>
                  <a:srgbClr val="000000"/>
                </a:solidFill>
                <a:latin typeface="Times New Roman" charset="0"/>
              </a:rPr>
              <a:t>)</a:t>
            </a:r>
            <a:endParaRPr lang="ru-RU" sz="2400" dirty="0">
              <a:solidFill>
                <a:srgbClr val="000000"/>
              </a:solidFill>
              <a:latin typeface="Times New Roman" charset="0"/>
            </a:endParaRPr>
          </a:p>
        </p:txBody>
      </p:sp>
      <p:sp>
        <p:nvSpPr>
          <p:cNvPr id="14346" name="TextBox 9"/>
          <p:cNvSpPr txBox="1">
            <a:spLocks noChangeArrowheads="1"/>
          </p:cNvSpPr>
          <p:nvPr/>
        </p:nvSpPr>
        <p:spPr bwMode="auto">
          <a:xfrm>
            <a:off x="471488" y="1947863"/>
            <a:ext cx="4600575" cy="396875"/>
          </a:xfrm>
          <a:prstGeom prst="rect">
            <a:avLst/>
          </a:prstGeom>
          <a:noFill/>
          <a:ln w="9525">
            <a:noFill/>
            <a:miter lim="800000"/>
            <a:headEnd/>
            <a:tailEnd/>
          </a:ln>
        </p:spPr>
        <p:txBody>
          <a:bodyPr wrap="none" lIns="0" tIns="0" rIns="0" bIns="0">
            <a:spAutoFit/>
          </a:bodyPr>
          <a:lstStyle/>
          <a:p>
            <a:pPr>
              <a:lnSpc>
                <a:spcPts val="3125"/>
              </a:lnSpc>
            </a:pPr>
            <a:r>
              <a:rPr lang="ru-RU" sz="2800">
                <a:solidFill>
                  <a:srgbClr val="000000"/>
                </a:solidFill>
                <a:latin typeface="Times New Roman" charset="0"/>
              </a:rPr>
              <a:t>•  Стековая адресация памяти</a:t>
            </a:r>
          </a:p>
        </p:txBody>
      </p:sp>
      <p:sp>
        <p:nvSpPr>
          <p:cNvPr id="14347" name="TextBox 10"/>
          <p:cNvSpPr txBox="1">
            <a:spLocks noChangeArrowheads="1"/>
          </p:cNvSpPr>
          <p:nvPr/>
        </p:nvSpPr>
        <p:spPr bwMode="auto">
          <a:xfrm>
            <a:off x="928688" y="2378075"/>
            <a:ext cx="1474787" cy="346075"/>
          </a:xfrm>
          <a:prstGeom prst="rect">
            <a:avLst/>
          </a:prstGeom>
          <a:noFill/>
          <a:ln w="9525">
            <a:noFill/>
            <a:miter lim="800000"/>
            <a:headEnd/>
            <a:tailEnd/>
          </a:ln>
        </p:spPr>
        <p:txBody>
          <a:bodyPr wrap="none" lIns="0" tIns="0" rIns="0" bIns="0">
            <a:spAutoFit/>
          </a:bodyPr>
          <a:lstStyle/>
          <a:p>
            <a:pPr>
              <a:lnSpc>
                <a:spcPts val="2725"/>
              </a:lnSpc>
            </a:pPr>
            <a:r>
              <a:rPr lang="en-US" sz="2400">
                <a:solidFill>
                  <a:srgbClr val="000000"/>
                </a:solidFill>
                <a:latin typeface="Courier New" pitchFamily="49" charset="0"/>
                <a:cs typeface="Courier New" pitchFamily="49" charset="0"/>
              </a:rPr>
              <a:t>– SS ESP</a:t>
            </a:r>
            <a:endParaRPr lang="ru-RU" sz="2400">
              <a:solidFill>
                <a:srgbClr val="000000"/>
              </a:solidFill>
              <a:latin typeface="Courier New" pitchFamily="49" charset="0"/>
              <a:cs typeface="Courier New" pitchFamily="49" charset="0"/>
            </a:endParaRPr>
          </a:p>
        </p:txBody>
      </p:sp>
      <p:sp>
        <p:nvSpPr>
          <p:cNvPr id="14348" name="TextBox 11"/>
          <p:cNvSpPr txBox="1">
            <a:spLocks noChangeArrowheads="1"/>
          </p:cNvSpPr>
          <p:nvPr/>
        </p:nvSpPr>
        <p:spPr bwMode="auto">
          <a:xfrm>
            <a:off x="928688" y="2760663"/>
            <a:ext cx="4837112" cy="346075"/>
          </a:xfrm>
          <a:prstGeom prst="rect">
            <a:avLst/>
          </a:prstGeom>
          <a:noFill/>
          <a:ln w="9525">
            <a:noFill/>
            <a:miter lim="800000"/>
            <a:headEnd/>
            <a:tailEnd/>
          </a:ln>
        </p:spPr>
        <p:txBody>
          <a:bodyPr wrap="none" lIns="0" tIns="0" rIns="0" bIns="0">
            <a:spAutoFit/>
          </a:bodyPr>
          <a:lstStyle/>
          <a:p>
            <a:pPr>
              <a:lnSpc>
                <a:spcPts val="2663"/>
              </a:lnSpc>
            </a:pPr>
            <a:r>
              <a:rPr lang="ru-RU" sz="2400" dirty="0">
                <a:solidFill>
                  <a:srgbClr val="000000"/>
                </a:solidFill>
                <a:latin typeface="Times New Roman" charset="0"/>
              </a:rPr>
              <a:t>– «рост» в сторону меньших адресов</a:t>
            </a:r>
          </a:p>
        </p:txBody>
      </p:sp>
      <p:sp>
        <p:nvSpPr>
          <p:cNvPr id="14349" name="TextBox 12"/>
          <p:cNvSpPr txBox="1">
            <a:spLocks noChangeArrowheads="1"/>
          </p:cNvSpPr>
          <p:nvPr/>
        </p:nvSpPr>
        <p:spPr bwMode="auto">
          <a:xfrm>
            <a:off x="812800" y="3140075"/>
            <a:ext cx="5072158" cy="1346522"/>
          </a:xfrm>
          <a:prstGeom prst="rect">
            <a:avLst/>
          </a:prstGeom>
          <a:noFill/>
          <a:ln w="9525">
            <a:noFill/>
            <a:miter lim="800000"/>
            <a:headEnd/>
            <a:tailEnd/>
          </a:ln>
        </p:spPr>
        <p:txBody>
          <a:bodyPr wrap="none" lIns="0" tIns="0" rIns="0" bIns="0">
            <a:spAutoFit/>
          </a:bodyPr>
          <a:lstStyle/>
          <a:p>
            <a:pPr>
              <a:lnSpc>
                <a:spcPts val="3175"/>
              </a:lnSpc>
            </a:pPr>
            <a:r>
              <a:rPr lang="en-US" sz="2800" dirty="0" smtClean="0">
                <a:solidFill>
                  <a:srgbClr val="000000"/>
                </a:solidFill>
                <a:latin typeface="Courier New" pitchFamily="49" charset="0"/>
                <a:cs typeface="Courier New" pitchFamily="49" charset="0"/>
              </a:rPr>
              <a:t>PUSH/POP</a:t>
            </a:r>
            <a:endParaRPr lang="en-US" sz="2800" dirty="0">
              <a:solidFill>
                <a:srgbClr val="000000"/>
              </a:solidFill>
              <a:latin typeface="Courier New" pitchFamily="49" charset="0"/>
              <a:cs typeface="Courier New" pitchFamily="49" charset="0"/>
            </a:endParaRPr>
          </a:p>
          <a:p>
            <a:pPr>
              <a:lnSpc>
                <a:spcPts val="3650"/>
              </a:lnSpc>
            </a:pPr>
            <a:r>
              <a:rPr lang="en-US" sz="2800" dirty="0">
                <a:solidFill>
                  <a:srgbClr val="000000"/>
                </a:solidFill>
                <a:latin typeface="Courier New" pitchFamily="49" charset="0"/>
                <a:cs typeface="Courier New" pitchFamily="49" charset="0"/>
              </a:rPr>
              <a:t>PUSHFD/POPFD</a:t>
            </a:r>
            <a:r>
              <a:rPr lang="en-US" sz="2800" dirty="0">
                <a:solidFill>
                  <a:srgbClr val="000000"/>
                </a:solidFill>
                <a:latin typeface="Times New Roman" charset="0"/>
              </a:rPr>
              <a:t> – </a:t>
            </a:r>
            <a:r>
              <a:rPr lang="ru-RU" sz="2800" dirty="0">
                <a:solidFill>
                  <a:srgbClr val="000000"/>
                </a:solidFill>
                <a:latin typeface="Times New Roman" charset="0"/>
              </a:rPr>
              <a:t>флаги 32 бита</a:t>
            </a:r>
          </a:p>
          <a:p>
            <a:pPr>
              <a:lnSpc>
                <a:spcPts val="3638"/>
              </a:lnSpc>
            </a:pPr>
            <a:r>
              <a:rPr lang="en-US" sz="2800" dirty="0">
                <a:solidFill>
                  <a:srgbClr val="000000"/>
                </a:solidFill>
                <a:latin typeface="Courier New" pitchFamily="49" charset="0"/>
                <a:cs typeface="Courier New" pitchFamily="49" charset="0"/>
              </a:rPr>
              <a:t>PUHSF/POPF</a:t>
            </a:r>
            <a:r>
              <a:rPr lang="en-US" sz="2800" dirty="0">
                <a:solidFill>
                  <a:srgbClr val="000000"/>
                </a:solidFill>
                <a:latin typeface="Times New Roman" charset="0"/>
              </a:rPr>
              <a:t> - </a:t>
            </a:r>
            <a:r>
              <a:rPr lang="ru-RU" sz="2800" dirty="0">
                <a:solidFill>
                  <a:srgbClr val="000000"/>
                </a:solidFill>
                <a:latin typeface="Times New Roman" charset="0"/>
              </a:rPr>
              <a:t>флаги 16 бит</a:t>
            </a:r>
          </a:p>
        </p:txBody>
      </p:sp>
      <p:sp>
        <p:nvSpPr>
          <p:cNvPr id="14350" name="TextBox 13"/>
          <p:cNvSpPr txBox="1">
            <a:spLocks noChangeArrowheads="1"/>
          </p:cNvSpPr>
          <p:nvPr/>
        </p:nvSpPr>
        <p:spPr bwMode="auto">
          <a:xfrm>
            <a:off x="812800" y="4508500"/>
            <a:ext cx="6132513" cy="422275"/>
          </a:xfrm>
          <a:prstGeom prst="rect">
            <a:avLst/>
          </a:prstGeom>
          <a:noFill/>
          <a:ln w="9525">
            <a:noFill/>
            <a:miter lim="800000"/>
            <a:headEnd/>
            <a:tailEnd/>
          </a:ln>
        </p:spPr>
        <p:txBody>
          <a:bodyPr wrap="none" lIns="0" tIns="0" rIns="0" bIns="0">
            <a:spAutoFit/>
          </a:bodyPr>
          <a:lstStyle/>
          <a:p>
            <a:pPr>
              <a:lnSpc>
                <a:spcPts val="3338"/>
              </a:lnSpc>
            </a:pPr>
            <a:r>
              <a:rPr lang="ru-RU" sz="2800">
                <a:solidFill>
                  <a:srgbClr val="000000"/>
                </a:solidFill>
                <a:latin typeface="Courier New" pitchFamily="49" charset="0"/>
                <a:cs typeface="Courier New" pitchFamily="49" charset="0"/>
              </a:rPr>
              <a:t>PUSHAD/POPAD</a:t>
            </a:r>
            <a:r>
              <a:rPr lang="ru-RU" sz="2800">
                <a:solidFill>
                  <a:srgbClr val="000000"/>
                </a:solidFill>
                <a:latin typeface="Times New Roman" charset="0"/>
              </a:rPr>
              <a:t> – регистры по 32 бита</a:t>
            </a:r>
          </a:p>
        </p:txBody>
      </p:sp>
      <p:sp>
        <p:nvSpPr>
          <p:cNvPr id="14351" name="TextBox 14"/>
          <p:cNvSpPr txBox="1">
            <a:spLocks noChangeArrowheads="1"/>
          </p:cNvSpPr>
          <p:nvPr/>
        </p:nvSpPr>
        <p:spPr bwMode="auto">
          <a:xfrm>
            <a:off x="471488" y="4956175"/>
            <a:ext cx="4976812" cy="346075"/>
          </a:xfrm>
          <a:prstGeom prst="rect">
            <a:avLst/>
          </a:prstGeom>
          <a:noFill/>
          <a:ln w="9525">
            <a:noFill/>
            <a:miter lim="800000"/>
            <a:headEnd/>
            <a:tailEnd/>
          </a:ln>
        </p:spPr>
        <p:txBody>
          <a:bodyPr wrap="none" lIns="0" tIns="0" rIns="0" bIns="0">
            <a:spAutoFit/>
          </a:bodyPr>
          <a:lstStyle/>
          <a:p>
            <a:pPr>
              <a:lnSpc>
                <a:spcPts val="2713"/>
              </a:lnSpc>
            </a:pPr>
            <a:r>
              <a:rPr lang="en-US" sz="2400">
                <a:solidFill>
                  <a:srgbClr val="000000"/>
                </a:solidFill>
                <a:latin typeface="Courier New" pitchFamily="49" charset="0"/>
                <a:cs typeface="Courier New" pitchFamily="49" charset="0"/>
              </a:rPr>
              <a:t>EAX,ECX,EBX,ESP,EBP,ESI,EDI</a:t>
            </a:r>
            <a:endParaRPr lang="ru-RU" sz="2400">
              <a:solidFill>
                <a:srgbClr val="000000"/>
              </a:solidFill>
              <a:latin typeface="Courier New" pitchFamily="49" charset="0"/>
              <a:cs typeface="Courier New" pitchFamily="49" charset="0"/>
            </a:endParaRPr>
          </a:p>
        </p:txBody>
      </p:sp>
      <p:sp>
        <p:nvSpPr>
          <p:cNvPr id="14352" name="TextBox 15"/>
          <p:cNvSpPr txBox="1">
            <a:spLocks noChangeArrowheads="1"/>
          </p:cNvSpPr>
          <p:nvPr/>
        </p:nvSpPr>
        <p:spPr bwMode="auto">
          <a:xfrm>
            <a:off x="471488" y="5337175"/>
            <a:ext cx="5614987" cy="434975"/>
          </a:xfrm>
          <a:prstGeom prst="rect">
            <a:avLst/>
          </a:prstGeom>
          <a:noFill/>
          <a:ln w="9525">
            <a:noFill/>
            <a:miter lim="800000"/>
            <a:headEnd/>
            <a:tailEnd/>
          </a:ln>
        </p:spPr>
        <p:txBody>
          <a:bodyPr wrap="none" lIns="0" tIns="0" rIns="0" bIns="0">
            <a:spAutoFit/>
          </a:bodyPr>
          <a:lstStyle/>
          <a:p>
            <a:pPr>
              <a:lnSpc>
                <a:spcPts val="3375"/>
              </a:lnSpc>
            </a:pPr>
            <a:r>
              <a:rPr lang="ru-RU" sz="2800">
                <a:solidFill>
                  <a:srgbClr val="000000"/>
                </a:solidFill>
                <a:latin typeface="Times New Roman" charset="0"/>
              </a:rPr>
              <a:t>• </a:t>
            </a:r>
            <a:r>
              <a:rPr lang="ru-RU" sz="2800">
                <a:solidFill>
                  <a:srgbClr val="000000"/>
                </a:solidFill>
                <a:latin typeface="Courier New" pitchFamily="49" charset="0"/>
                <a:cs typeface="Courier New" pitchFamily="49" charset="0"/>
              </a:rPr>
              <a:t>PUHSA/POPA</a:t>
            </a:r>
            <a:r>
              <a:rPr lang="ru-RU" sz="2800">
                <a:solidFill>
                  <a:srgbClr val="000000"/>
                </a:solidFill>
                <a:latin typeface="Times New Roman" charset="0"/>
              </a:rPr>
              <a:t> - регистры по 16 бит</a:t>
            </a:r>
          </a:p>
        </p:txBody>
      </p:sp>
      <p:sp>
        <p:nvSpPr>
          <p:cNvPr id="14353" name="TextBox 16"/>
          <p:cNvSpPr txBox="1">
            <a:spLocks noChangeArrowheads="1"/>
          </p:cNvSpPr>
          <p:nvPr/>
        </p:nvSpPr>
        <p:spPr bwMode="auto">
          <a:xfrm>
            <a:off x="654050" y="5789613"/>
            <a:ext cx="3581400" cy="350837"/>
          </a:xfrm>
          <a:prstGeom prst="rect">
            <a:avLst/>
          </a:prstGeom>
          <a:noFill/>
          <a:ln w="9525">
            <a:noFill/>
            <a:miter lim="800000"/>
            <a:headEnd/>
            <a:tailEnd/>
          </a:ln>
        </p:spPr>
        <p:txBody>
          <a:bodyPr wrap="none" lIns="0" tIns="0" rIns="0" bIns="0">
            <a:spAutoFit/>
          </a:bodyPr>
          <a:lstStyle/>
          <a:p>
            <a:pPr>
              <a:lnSpc>
                <a:spcPts val="2713"/>
              </a:lnSpc>
            </a:pPr>
            <a:r>
              <a:rPr lang="it-IT" sz="2400">
                <a:solidFill>
                  <a:srgbClr val="000000"/>
                </a:solidFill>
                <a:latin typeface="Courier New" pitchFamily="49" charset="0"/>
                <a:cs typeface="Courier New" pitchFamily="49" charset="0"/>
              </a:rPr>
              <a:t>AX</a:t>
            </a:r>
            <a:r>
              <a:rPr lang="it-IT" sz="2400">
                <a:solidFill>
                  <a:srgbClr val="000000"/>
                </a:solidFill>
                <a:latin typeface="Times New Roman" charset="0"/>
              </a:rPr>
              <a:t>, </a:t>
            </a:r>
            <a:r>
              <a:rPr lang="it-IT" sz="2400">
                <a:solidFill>
                  <a:srgbClr val="000000"/>
                </a:solidFill>
                <a:latin typeface="Courier New" pitchFamily="49" charset="0"/>
                <a:cs typeface="Courier New" pitchFamily="49" charset="0"/>
              </a:rPr>
              <a:t>CX</a:t>
            </a:r>
            <a:r>
              <a:rPr lang="it-IT" sz="2400">
                <a:solidFill>
                  <a:srgbClr val="000000"/>
                </a:solidFill>
                <a:latin typeface="Times New Roman" charset="0"/>
              </a:rPr>
              <a:t>, </a:t>
            </a:r>
            <a:r>
              <a:rPr lang="it-IT" sz="2400">
                <a:solidFill>
                  <a:srgbClr val="000000"/>
                </a:solidFill>
                <a:latin typeface="Courier New" pitchFamily="49" charset="0"/>
                <a:cs typeface="Courier New" pitchFamily="49" charset="0"/>
              </a:rPr>
              <a:t>BX</a:t>
            </a:r>
            <a:r>
              <a:rPr lang="it-IT" sz="2400">
                <a:solidFill>
                  <a:srgbClr val="000000"/>
                </a:solidFill>
                <a:latin typeface="Times New Roman" charset="0"/>
              </a:rPr>
              <a:t>, </a:t>
            </a:r>
            <a:r>
              <a:rPr lang="it-IT" sz="2400">
                <a:solidFill>
                  <a:srgbClr val="000000"/>
                </a:solidFill>
                <a:latin typeface="Courier New" pitchFamily="49" charset="0"/>
                <a:cs typeface="Courier New" pitchFamily="49" charset="0"/>
              </a:rPr>
              <a:t>SP</a:t>
            </a:r>
            <a:r>
              <a:rPr lang="it-IT" sz="2400">
                <a:solidFill>
                  <a:srgbClr val="000000"/>
                </a:solidFill>
                <a:latin typeface="Times New Roman" charset="0"/>
              </a:rPr>
              <a:t>, </a:t>
            </a:r>
            <a:r>
              <a:rPr lang="it-IT" sz="2400">
                <a:solidFill>
                  <a:srgbClr val="000000"/>
                </a:solidFill>
                <a:latin typeface="Courier New" pitchFamily="49" charset="0"/>
                <a:cs typeface="Courier New" pitchFamily="49" charset="0"/>
              </a:rPr>
              <a:t>BP</a:t>
            </a:r>
            <a:r>
              <a:rPr lang="it-IT" sz="2400">
                <a:solidFill>
                  <a:srgbClr val="000000"/>
                </a:solidFill>
                <a:latin typeface="Times New Roman" charset="0"/>
              </a:rPr>
              <a:t>, </a:t>
            </a:r>
            <a:r>
              <a:rPr lang="it-IT" sz="2400">
                <a:solidFill>
                  <a:srgbClr val="000000"/>
                </a:solidFill>
                <a:latin typeface="Courier New" pitchFamily="49" charset="0"/>
                <a:cs typeface="Courier New" pitchFamily="49" charset="0"/>
              </a:rPr>
              <a:t>SI</a:t>
            </a:r>
            <a:r>
              <a:rPr lang="it-IT" sz="2400">
                <a:solidFill>
                  <a:srgbClr val="000000"/>
                </a:solidFill>
                <a:latin typeface="Times New Roman" charset="0"/>
              </a:rPr>
              <a:t>, </a:t>
            </a:r>
            <a:r>
              <a:rPr lang="it-IT" sz="2400">
                <a:solidFill>
                  <a:srgbClr val="000000"/>
                </a:solidFill>
                <a:latin typeface="Courier New" pitchFamily="49" charset="0"/>
                <a:cs typeface="Courier New" pitchFamily="49" charset="0"/>
              </a:rPr>
              <a:t>DI</a:t>
            </a:r>
            <a:endParaRPr lang="ru-RU" sz="2400">
              <a:solidFill>
                <a:srgbClr val="000000"/>
              </a:solidFill>
              <a:latin typeface="Courier New" pitchFamily="49" charset="0"/>
              <a:cs typeface="Courier New" pitchFamily="49" charset="0"/>
            </a:endParaRPr>
          </a:p>
        </p:txBody>
      </p:sp>
      <p:sp>
        <p:nvSpPr>
          <p:cNvPr id="20" name="Номер слайда 19"/>
          <p:cNvSpPr>
            <a:spLocks noGrp="1"/>
          </p:cNvSpPr>
          <p:nvPr>
            <p:ph type="sldNum" sz="quarter" idx="12"/>
          </p:nvPr>
        </p:nvSpPr>
        <p:spPr/>
        <p:txBody>
          <a:bodyPr/>
          <a:lstStyle/>
          <a:p>
            <a:pPr>
              <a:defRPr/>
            </a:pPr>
            <a:fld id="{1BCA3048-124B-4883-BC96-C060CF881428}" type="slidenum">
              <a:rPr lang="ru-RU"/>
              <a:pPr>
                <a:defRPr/>
              </a:pPr>
              <a:t>51</a:t>
            </a:fld>
            <a:endParaRPr lang="ru-RU"/>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лилиния 1"/>
          <p:cNvSpPr/>
          <p:nvPr/>
        </p:nvSpPr>
        <p:spPr>
          <a:xfrm>
            <a:off x="0" y="0"/>
            <a:ext cx="9144000" cy="6858000"/>
          </a:xfrm>
          <a:custGeom>
            <a:avLst/>
            <a:gdLst/>
            <a:ahLst/>
            <a:cxnLst/>
            <a:rect l="0" t="0" r="0" b="0"/>
            <a:pathLst>
              <a:path w="9144001" h="6858001">
                <a:moveTo>
                  <a:pt x="4572000" y="6858000"/>
                </a:moveTo>
                <a:lnTo>
                  <a:pt x="0" y="6858000"/>
                </a:lnTo>
                <a:lnTo>
                  <a:pt x="0" y="0"/>
                </a:lnTo>
                <a:lnTo>
                  <a:pt x="9144000" y="0"/>
                </a:lnTo>
                <a:lnTo>
                  <a:pt x="9144000" y="6858000"/>
                </a:lnTo>
                <a:close/>
              </a:path>
            </a:pathLst>
          </a:custGeom>
          <a:solidFill>
            <a:srgbClr val="FFFFFF"/>
          </a:solidFill>
          <a:ln w="12700"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3" name="TextBox 2"/>
          <p:cNvSpPr txBox="1"/>
          <p:nvPr/>
        </p:nvSpPr>
        <p:spPr>
          <a:xfrm>
            <a:off x="687388" y="2844800"/>
            <a:ext cx="96837" cy="166688"/>
          </a:xfrm>
          <a:prstGeom prst="rect">
            <a:avLst/>
          </a:prstGeom>
          <a:noFill/>
        </p:spPr>
        <p:txBody>
          <a:bodyPr wrap="none" lIns="0" tIns="0" rIns="0" bIns="0">
            <a:spAutoFit/>
          </a:bodyPr>
          <a:lstStyle/>
          <a:p>
            <a:pPr fontAlgn="auto">
              <a:lnSpc>
                <a:spcPts val="1259"/>
              </a:lnSpc>
              <a:spcBef>
                <a:spcPts val="0"/>
              </a:spcBef>
              <a:spcAft>
                <a:spcPts val="0"/>
              </a:spcAft>
              <a:defRPr/>
            </a:pPr>
            <a:r>
              <a:rPr lang="ru-RU" sz="1260">
                <a:solidFill>
                  <a:srgbClr val="000000"/>
                </a:solidFill>
                <a:latin typeface="+mn-lt"/>
              </a:rPr>
              <a:t>●</a:t>
            </a:r>
          </a:p>
        </p:txBody>
      </p:sp>
      <p:sp>
        <p:nvSpPr>
          <p:cNvPr id="15365" name="TextBox 4"/>
          <p:cNvSpPr txBox="1">
            <a:spLocks noChangeArrowheads="1"/>
          </p:cNvSpPr>
          <p:nvPr/>
        </p:nvSpPr>
        <p:spPr bwMode="auto">
          <a:xfrm>
            <a:off x="2035175" y="300038"/>
            <a:ext cx="4170363" cy="579437"/>
          </a:xfrm>
          <a:prstGeom prst="rect">
            <a:avLst/>
          </a:prstGeom>
          <a:noFill/>
          <a:ln w="9525">
            <a:noFill/>
            <a:miter lim="800000"/>
            <a:headEnd/>
            <a:tailEnd/>
          </a:ln>
        </p:spPr>
        <p:txBody>
          <a:bodyPr wrap="none" lIns="0" tIns="0" rIns="0" bIns="0">
            <a:spAutoFit/>
          </a:bodyPr>
          <a:lstStyle/>
          <a:p>
            <a:pPr>
              <a:lnSpc>
                <a:spcPts val="4875"/>
              </a:lnSpc>
            </a:pPr>
            <a:r>
              <a:rPr lang="ru-RU" sz="3600">
                <a:solidFill>
                  <a:srgbClr val="000000"/>
                </a:solidFill>
                <a:latin typeface="Times New Roman" charset="0"/>
              </a:rPr>
              <a:t>Стек, использование.</a:t>
            </a:r>
          </a:p>
        </p:txBody>
      </p:sp>
      <p:sp>
        <p:nvSpPr>
          <p:cNvPr id="15366" name="TextBox 5"/>
          <p:cNvSpPr txBox="1">
            <a:spLocks noChangeArrowheads="1"/>
          </p:cNvSpPr>
          <p:nvPr/>
        </p:nvSpPr>
        <p:spPr bwMode="auto">
          <a:xfrm>
            <a:off x="471488" y="1138238"/>
            <a:ext cx="1276350" cy="949325"/>
          </a:xfrm>
          <a:prstGeom prst="rect">
            <a:avLst/>
          </a:prstGeom>
          <a:noFill/>
          <a:ln w="9525">
            <a:noFill/>
            <a:miter lim="800000"/>
            <a:headEnd/>
            <a:tailEnd/>
          </a:ln>
        </p:spPr>
        <p:txBody>
          <a:bodyPr wrap="none" lIns="0" tIns="0" rIns="0" bIns="0">
            <a:spAutoFit/>
          </a:bodyPr>
          <a:lstStyle/>
          <a:p>
            <a:pPr>
              <a:lnSpc>
                <a:spcPts val="3625"/>
              </a:lnSpc>
            </a:pPr>
            <a:r>
              <a:rPr lang="en-US" sz="3200">
                <a:solidFill>
                  <a:srgbClr val="000000"/>
                </a:solidFill>
                <a:latin typeface="Courier New" pitchFamily="49" charset="0"/>
                <a:cs typeface="Courier New" pitchFamily="49" charset="0"/>
              </a:rPr>
              <a:t>PUSHF</a:t>
            </a:r>
          </a:p>
          <a:p>
            <a:pPr>
              <a:lnSpc>
                <a:spcPts val="3825"/>
              </a:lnSpc>
            </a:pPr>
            <a:r>
              <a:rPr lang="en-US" sz="3200">
                <a:solidFill>
                  <a:srgbClr val="000000"/>
                </a:solidFill>
                <a:latin typeface="Courier New" pitchFamily="49" charset="0"/>
                <a:cs typeface="Courier New" pitchFamily="49" charset="0"/>
              </a:rPr>
              <a:t>POPF</a:t>
            </a:r>
            <a:endParaRPr lang="ru-RU" sz="3200">
              <a:solidFill>
                <a:srgbClr val="000000"/>
              </a:solidFill>
              <a:latin typeface="Courier New" pitchFamily="49" charset="0"/>
              <a:cs typeface="Courier New" pitchFamily="49" charset="0"/>
            </a:endParaRPr>
          </a:p>
        </p:txBody>
      </p:sp>
      <p:sp>
        <p:nvSpPr>
          <p:cNvPr id="15367" name="TextBox 6"/>
          <p:cNvSpPr txBox="1">
            <a:spLocks noChangeArrowheads="1"/>
          </p:cNvSpPr>
          <p:nvPr/>
        </p:nvSpPr>
        <p:spPr bwMode="auto">
          <a:xfrm>
            <a:off x="2071688" y="1071563"/>
            <a:ext cx="6665912" cy="974725"/>
          </a:xfrm>
          <a:prstGeom prst="rect">
            <a:avLst/>
          </a:prstGeom>
          <a:noFill/>
          <a:ln w="9525">
            <a:noFill/>
            <a:miter lim="800000"/>
            <a:headEnd/>
            <a:tailEnd/>
          </a:ln>
        </p:spPr>
        <p:txBody>
          <a:bodyPr wrap="none" lIns="0" tIns="0" rIns="0" bIns="0">
            <a:spAutoFit/>
          </a:bodyPr>
          <a:lstStyle/>
          <a:p>
            <a:pPr>
              <a:lnSpc>
                <a:spcPts val="3813"/>
              </a:lnSpc>
            </a:pPr>
            <a:r>
              <a:rPr lang="en-US" sz="3200">
                <a:solidFill>
                  <a:srgbClr val="000000"/>
                </a:solidFill>
                <a:latin typeface="Courier New" pitchFamily="49" charset="0"/>
                <a:cs typeface="Courier New" pitchFamily="49" charset="0"/>
              </a:rPr>
              <a:t>; SP&lt;=SP-2,  [SS:SP]&lt;=Flags</a:t>
            </a:r>
          </a:p>
          <a:p>
            <a:pPr>
              <a:lnSpc>
                <a:spcPts val="3825"/>
              </a:lnSpc>
            </a:pPr>
            <a:r>
              <a:rPr lang="en-US" sz="3200">
                <a:solidFill>
                  <a:srgbClr val="000000"/>
                </a:solidFill>
                <a:latin typeface="Courier New" pitchFamily="49" charset="0"/>
                <a:cs typeface="Courier New" pitchFamily="49" charset="0"/>
              </a:rPr>
              <a:t>; Flags&lt;=[SS:SP]; SP&lt;=SP+2,</a:t>
            </a:r>
            <a:endParaRPr lang="ru-RU" sz="3200">
              <a:solidFill>
                <a:srgbClr val="000000"/>
              </a:solidFill>
              <a:latin typeface="Courier New" pitchFamily="49" charset="0"/>
              <a:cs typeface="Courier New" pitchFamily="49" charset="0"/>
            </a:endParaRPr>
          </a:p>
        </p:txBody>
      </p:sp>
      <p:sp>
        <p:nvSpPr>
          <p:cNvPr id="8" name="TextBox 7"/>
          <p:cNvSpPr txBox="1"/>
          <p:nvPr/>
        </p:nvSpPr>
        <p:spPr>
          <a:xfrm>
            <a:off x="471488" y="2185988"/>
            <a:ext cx="6214458" cy="2398092"/>
          </a:xfrm>
          <a:prstGeom prst="rect">
            <a:avLst/>
          </a:prstGeom>
          <a:noFill/>
        </p:spPr>
        <p:txBody>
          <a:bodyPr wrap="none" lIns="0" tIns="0" rIns="0" bIns="0">
            <a:spAutoFit/>
          </a:bodyPr>
          <a:lstStyle/>
          <a:p>
            <a:pPr fontAlgn="auto">
              <a:lnSpc>
                <a:spcPts val="3552"/>
              </a:lnSpc>
              <a:spcBef>
                <a:spcPts val="0"/>
              </a:spcBef>
              <a:spcAft>
                <a:spcPts val="0"/>
              </a:spcAft>
              <a:tabLst>
                <a:tab pos="215900" algn="l"/>
                <a:tab pos="431800" algn="l"/>
              </a:tabLst>
              <a:defRPr/>
            </a:pPr>
            <a:endParaRPr lang="ru-RU" sz="3200" dirty="0">
              <a:solidFill>
                <a:srgbClr val="000000"/>
              </a:solidFill>
              <a:latin typeface="Times New Roman"/>
            </a:endParaRPr>
          </a:p>
          <a:p>
            <a:pPr fontAlgn="auto">
              <a:lnSpc>
                <a:spcPts val="3814"/>
              </a:lnSpc>
              <a:spcBef>
                <a:spcPts val="0"/>
              </a:spcBef>
              <a:spcAft>
                <a:spcPts val="0"/>
              </a:spcAft>
              <a:tabLst>
                <a:tab pos="215900" algn="l"/>
                <a:tab pos="431800" algn="l"/>
              </a:tabLst>
              <a:defRPr/>
            </a:pPr>
            <a:r>
              <a:rPr lang="ru-RU" sz="3200" dirty="0">
                <a:solidFill>
                  <a:srgbClr val="000000"/>
                </a:solidFill>
                <a:latin typeface="Times New Roman"/>
              </a:rPr>
              <a:t>	</a:t>
            </a:r>
            <a:r>
              <a:rPr lang="ru-RU" sz="2800" dirty="0">
                <a:solidFill>
                  <a:srgbClr val="000000"/>
                </a:solidFill>
                <a:latin typeface="Times New Roman"/>
              </a:rPr>
              <a:t>Сохранение регистров</a:t>
            </a:r>
          </a:p>
          <a:p>
            <a:pPr fontAlgn="auto">
              <a:lnSpc>
                <a:spcPts val="3840"/>
              </a:lnSpc>
              <a:spcBef>
                <a:spcPts val="0"/>
              </a:spcBef>
              <a:spcAft>
                <a:spcPts val="0"/>
              </a:spcAft>
              <a:tabLst>
                <a:tab pos="215900" algn="l"/>
                <a:tab pos="431800" algn="l"/>
              </a:tabLst>
              <a:defRPr/>
            </a:pPr>
            <a:r>
              <a:rPr lang="ru-RU" sz="2800" dirty="0">
                <a:solidFill>
                  <a:srgbClr val="000000"/>
                </a:solidFill>
                <a:latin typeface="Times New Roman"/>
              </a:rPr>
              <a:t>	</a:t>
            </a:r>
            <a:r>
              <a:rPr lang="ru-RU" sz="2800" dirty="0" smtClean="0">
                <a:solidFill>
                  <a:srgbClr val="000000"/>
                </a:solidFill>
                <a:latin typeface="Times New Roman"/>
              </a:rPr>
              <a:t>Баланс </a:t>
            </a:r>
            <a:r>
              <a:rPr lang="ru-RU" sz="2800" dirty="0">
                <a:solidFill>
                  <a:srgbClr val="000000"/>
                </a:solidFill>
                <a:latin typeface="Times New Roman"/>
              </a:rPr>
              <a:t>операций </a:t>
            </a:r>
            <a:r>
              <a:rPr lang="ru-RU" sz="2800" dirty="0">
                <a:solidFill>
                  <a:srgbClr val="000000"/>
                </a:solidFill>
                <a:latin typeface="Courier New" pitchFamily="49" charset="0"/>
                <a:cs typeface="Courier New" pitchFamily="49" charset="0"/>
              </a:rPr>
              <a:t>PUSH </a:t>
            </a:r>
            <a:r>
              <a:rPr lang="ru-RU" sz="2800" dirty="0">
                <a:solidFill>
                  <a:srgbClr val="000000"/>
                </a:solidFill>
                <a:latin typeface="Times New Roman"/>
              </a:rPr>
              <a:t>и </a:t>
            </a:r>
            <a:r>
              <a:rPr lang="ru-RU" sz="2800" dirty="0">
                <a:solidFill>
                  <a:srgbClr val="000000"/>
                </a:solidFill>
                <a:latin typeface="Courier New" pitchFamily="49" charset="0"/>
                <a:cs typeface="Courier New" pitchFamily="49" charset="0"/>
              </a:rPr>
              <a:t>POP</a:t>
            </a:r>
          </a:p>
          <a:p>
            <a:pPr fontAlgn="auto">
              <a:lnSpc>
                <a:spcPts val="3745"/>
              </a:lnSpc>
              <a:spcBef>
                <a:spcPts val="0"/>
              </a:spcBef>
              <a:spcAft>
                <a:spcPts val="0"/>
              </a:spcAft>
              <a:tabLst>
                <a:tab pos="215900" algn="l"/>
                <a:tab pos="431800" algn="l"/>
              </a:tabLst>
              <a:defRPr/>
            </a:pPr>
            <a:r>
              <a:rPr lang="ru-RU" sz="2800" dirty="0">
                <a:solidFill>
                  <a:srgbClr val="000000"/>
                </a:solidFill>
                <a:latin typeface="Times New Roman"/>
              </a:rPr>
              <a:t>	</a:t>
            </a:r>
            <a:r>
              <a:rPr lang="ru-RU" sz="2800" dirty="0" smtClean="0">
                <a:solidFill>
                  <a:srgbClr val="000000"/>
                </a:solidFill>
                <a:latin typeface="Times New Roman"/>
              </a:rPr>
              <a:t>Контроль </a:t>
            </a:r>
            <a:r>
              <a:rPr lang="ru-RU" sz="2800" dirty="0">
                <a:solidFill>
                  <a:srgbClr val="000000"/>
                </a:solidFill>
                <a:latin typeface="Times New Roman"/>
              </a:rPr>
              <a:t>границ</a:t>
            </a:r>
          </a:p>
          <a:p>
            <a:pPr fontAlgn="auto">
              <a:lnSpc>
                <a:spcPts val="3840"/>
              </a:lnSpc>
              <a:spcBef>
                <a:spcPts val="0"/>
              </a:spcBef>
              <a:spcAft>
                <a:spcPts val="0"/>
              </a:spcAft>
              <a:tabLst>
                <a:tab pos="215900" algn="l"/>
                <a:tab pos="431800" algn="l"/>
              </a:tabLst>
              <a:defRPr/>
            </a:pPr>
            <a:r>
              <a:rPr lang="ru-RU" sz="2800" dirty="0">
                <a:solidFill>
                  <a:srgbClr val="000000"/>
                </a:solidFill>
                <a:latin typeface="Times New Roman"/>
              </a:rPr>
              <a:t>	</a:t>
            </a:r>
            <a:r>
              <a:rPr lang="ru-RU" sz="2800" dirty="0" smtClean="0">
                <a:solidFill>
                  <a:srgbClr val="000000"/>
                </a:solidFill>
                <a:latin typeface="Times New Roman"/>
              </a:rPr>
              <a:t>Соглашения </a:t>
            </a:r>
            <a:r>
              <a:rPr lang="ru-RU" sz="2800" dirty="0">
                <a:solidFill>
                  <a:srgbClr val="000000"/>
                </a:solidFill>
                <a:latin typeface="Times New Roman"/>
              </a:rPr>
              <a:t>при передаче управления</a:t>
            </a:r>
          </a:p>
        </p:txBody>
      </p:sp>
      <p:sp>
        <p:nvSpPr>
          <p:cNvPr id="11" name="Номер слайда 10"/>
          <p:cNvSpPr>
            <a:spLocks noGrp="1"/>
          </p:cNvSpPr>
          <p:nvPr>
            <p:ph type="sldNum" sz="quarter" idx="12"/>
          </p:nvPr>
        </p:nvSpPr>
        <p:spPr/>
        <p:txBody>
          <a:bodyPr/>
          <a:lstStyle/>
          <a:p>
            <a:pPr>
              <a:defRPr/>
            </a:pPr>
            <a:fld id="{7008A086-4979-41B6-9155-54BEC4D35930}" type="slidenum">
              <a:rPr lang="ru-RU"/>
              <a:pPr>
                <a:defRPr/>
              </a:pPr>
              <a:t>52</a:t>
            </a:fld>
            <a:endParaRPr lang="ru-RU"/>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0"/>
            <a:ext cx="8064896" cy="461665"/>
          </a:xfrm>
          <a:prstGeom prst="rect">
            <a:avLst/>
          </a:prstGeom>
          <a:noFill/>
        </p:spPr>
        <p:txBody>
          <a:bodyPr wrap="square" rtlCol="0">
            <a:spAutoFit/>
          </a:bodyPr>
          <a:lstStyle/>
          <a:p>
            <a:r>
              <a:rPr lang="ru-RU" sz="2400" dirty="0" smtClean="0"/>
              <a:t>Стек при вызове процедур</a:t>
            </a:r>
            <a:endParaRPr lang="ru-RU" sz="2400" dirty="0"/>
          </a:p>
        </p:txBody>
      </p:sp>
      <p:pic>
        <p:nvPicPr>
          <p:cNvPr id="8194" name="Picture 2"/>
          <p:cNvPicPr>
            <a:picLocks noChangeAspect="1" noChangeArrowheads="1"/>
          </p:cNvPicPr>
          <p:nvPr/>
        </p:nvPicPr>
        <p:blipFill>
          <a:blip r:embed="rId2" cstate="print"/>
          <a:srcRect/>
          <a:stretch>
            <a:fillRect/>
          </a:stretch>
        </p:blipFill>
        <p:spPr bwMode="auto">
          <a:xfrm>
            <a:off x="899592" y="476672"/>
            <a:ext cx="8100392" cy="2071780"/>
          </a:xfrm>
          <a:prstGeom prst="rect">
            <a:avLst/>
          </a:prstGeom>
          <a:noFill/>
          <a:ln w="9525">
            <a:noFill/>
            <a:miter lim="800000"/>
            <a:headEnd/>
            <a:tailEnd/>
          </a:ln>
        </p:spPr>
      </p:pic>
      <p:sp>
        <p:nvSpPr>
          <p:cNvPr id="5" name="TextBox 4"/>
          <p:cNvSpPr txBox="1"/>
          <p:nvPr/>
        </p:nvSpPr>
        <p:spPr>
          <a:xfrm>
            <a:off x="0" y="1779687"/>
            <a:ext cx="4896544" cy="5078313"/>
          </a:xfrm>
          <a:prstGeom prst="rect">
            <a:avLst/>
          </a:prstGeom>
          <a:noFill/>
        </p:spPr>
        <p:txBody>
          <a:bodyPr wrap="square" rtlCol="0">
            <a:spAutoFit/>
          </a:bodyPr>
          <a:lstStyle/>
          <a:p>
            <a:r>
              <a:rPr lang="en-US" b="1" dirty="0" smtClean="0"/>
              <a:t>A   </a:t>
            </a:r>
            <a:r>
              <a:rPr lang="en-US" b="1" dirty="0" err="1" smtClean="0"/>
              <a:t>dd</a:t>
            </a:r>
            <a:r>
              <a:rPr lang="en-US" b="1" dirty="0" smtClean="0"/>
              <a:t>	34h</a:t>
            </a:r>
          </a:p>
          <a:p>
            <a:r>
              <a:rPr lang="en-US" b="1" dirty="0" smtClean="0"/>
              <a:t>B   </a:t>
            </a:r>
            <a:r>
              <a:rPr lang="en-US" b="1" dirty="0" err="1" smtClean="0"/>
              <a:t>dd</a:t>
            </a:r>
            <a:r>
              <a:rPr lang="en-US" b="1" dirty="0" smtClean="0"/>
              <a:t>  	190h</a:t>
            </a:r>
          </a:p>
          <a:p>
            <a:endParaRPr lang="en-US" b="1" dirty="0" smtClean="0"/>
          </a:p>
          <a:p>
            <a:r>
              <a:rPr lang="en-US" b="1" dirty="0" err="1" smtClean="0"/>
              <a:t>mov</a:t>
            </a:r>
            <a:r>
              <a:rPr lang="en-US" b="1" dirty="0" smtClean="0"/>
              <a:t>   </a:t>
            </a:r>
            <a:r>
              <a:rPr lang="en-US" b="1" dirty="0" err="1" smtClean="0"/>
              <a:t>eax,A</a:t>
            </a:r>
            <a:endParaRPr lang="en-US" b="1" dirty="0" smtClean="0"/>
          </a:p>
          <a:p>
            <a:r>
              <a:rPr lang="en-US" b="1" dirty="0" err="1" smtClean="0"/>
              <a:t>mov</a:t>
            </a:r>
            <a:r>
              <a:rPr lang="en-US" b="1" dirty="0" smtClean="0"/>
              <a:t>   </a:t>
            </a:r>
            <a:r>
              <a:rPr lang="en-US" b="1" dirty="0" err="1" smtClean="0"/>
              <a:t>ebx,B</a:t>
            </a:r>
            <a:endParaRPr lang="en-US" b="1" dirty="0" smtClean="0"/>
          </a:p>
          <a:p>
            <a:endParaRPr lang="en-US" b="1" dirty="0" smtClean="0"/>
          </a:p>
          <a:p>
            <a:r>
              <a:rPr lang="en-US" b="1" dirty="0" smtClean="0"/>
              <a:t>push   </a:t>
            </a:r>
            <a:r>
              <a:rPr lang="en-US" b="1" dirty="0" err="1" smtClean="0"/>
              <a:t>ebx</a:t>
            </a:r>
            <a:endParaRPr lang="en-US" b="1" dirty="0" smtClean="0"/>
          </a:p>
          <a:p>
            <a:r>
              <a:rPr lang="en-US" b="1" dirty="0" smtClean="0"/>
              <a:t>push  </a:t>
            </a:r>
            <a:r>
              <a:rPr lang="en-US" b="1" dirty="0" err="1" smtClean="0"/>
              <a:t>eax</a:t>
            </a:r>
            <a:endParaRPr lang="en-US" b="1" dirty="0" smtClean="0"/>
          </a:p>
          <a:p>
            <a:r>
              <a:rPr lang="en-US" b="1" dirty="0" smtClean="0"/>
              <a:t>call mysub1</a:t>
            </a:r>
          </a:p>
          <a:p>
            <a:endParaRPr lang="en-US" b="1" dirty="0" smtClean="0"/>
          </a:p>
          <a:p>
            <a:r>
              <a:rPr lang="en-US" b="1" dirty="0" smtClean="0"/>
              <a:t>mysub1 Proc</a:t>
            </a:r>
            <a:endParaRPr lang="ru-RU" b="1" dirty="0" smtClean="0"/>
          </a:p>
          <a:p>
            <a:r>
              <a:rPr lang="en-US" b="1" dirty="0" smtClean="0"/>
              <a:t> push </a:t>
            </a:r>
            <a:r>
              <a:rPr lang="en-US" b="1" dirty="0" err="1" smtClean="0"/>
              <a:t>ebp</a:t>
            </a:r>
            <a:endParaRPr lang="ru-RU" b="1" dirty="0" smtClean="0"/>
          </a:p>
          <a:p>
            <a:r>
              <a:rPr lang="en-US" b="1" dirty="0" err="1" smtClean="0"/>
              <a:t>mov</a:t>
            </a:r>
            <a:r>
              <a:rPr lang="en-US" b="1" dirty="0" smtClean="0"/>
              <a:t> </a:t>
            </a:r>
            <a:r>
              <a:rPr lang="en-US" b="1" dirty="0" err="1" smtClean="0"/>
              <a:t>ebp</a:t>
            </a:r>
            <a:r>
              <a:rPr lang="en-US" b="1" dirty="0" smtClean="0"/>
              <a:t>, </a:t>
            </a:r>
            <a:r>
              <a:rPr lang="en-US" b="1" dirty="0" err="1" smtClean="0"/>
              <a:t>esp</a:t>
            </a:r>
            <a:endParaRPr lang="ru-RU" b="1" dirty="0" smtClean="0"/>
          </a:p>
          <a:p>
            <a:r>
              <a:rPr lang="en-US" b="1" dirty="0" smtClean="0"/>
              <a:t> </a:t>
            </a:r>
            <a:r>
              <a:rPr lang="en-US" b="1" dirty="0" err="1" smtClean="0"/>
              <a:t>mov</a:t>
            </a:r>
            <a:r>
              <a:rPr lang="en-US" b="1" dirty="0" smtClean="0"/>
              <a:t> </a:t>
            </a:r>
            <a:r>
              <a:rPr lang="en-US" b="1" dirty="0" err="1" smtClean="0"/>
              <a:t>eax</a:t>
            </a:r>
            <a:r>
              <a:rPr lang="en-US" b="1" dirty="0" smtClean="0"/>
              <a:t>, [</a:t>
            </a:r>
            <a:r>
              <a:rPr lang="en-US" b="1" dirty="0" err="1" smtClean="0"/>
              <a:t>ebp</a:t>
            </a:r>
            <a:r>
              <a:rPr lang="en-US" b="1" dirty="0" smtClean="0"/>
              <a:t> + 8]</a:t>
            </a:r>
            <a:endParaRPr lang="ru-RU" b="1" dirty="0" smtClean="0"/>
          </a:p>
          <a:p>
            <a:r>
              <a:rPr lang="en-US" b="1" dirty="0" err="1" smtClean="0"/>
              <a:t>mov</a:t>
            </a:r>
            <a:r>
              <a:rPr lang="en-US" b="1" dirty="0" smtClean="0"/>
              <a:t> </a:t>
            </a:r>
            <a:r>
              <a:rPr lang="en-US" b="1" dirty="0" err="1" smtClean="0"/>
              <a:t>ebx</a:t>
            </a:r>
            <a:r>
              <a:rPr lang="en-US" b="1" dirty="0" smtClean="0"/>
              <a:t>, [</a:t>
            </a:r>
            <a:r>
              <a:rPr lang="en-US" b="1" dirty="0" err="1" smtClean="0"/>
              <a:t>ebp</a:t>
            </a:r>
            <a:r>
              <a:rPr lang="en-US" b="1" dirty="0" smtClean="0"/>
              <a:t> + 12]</a:t>
            </a:r>
          </a:p>
          <a:p>
            <a:r>
              <a:rPr lang="en-US" b="1" dirty="0" smtClean="0"/>
              <a:t>…</a:t>
            </a:r>
          </a:p>
          <a:p>
            <a:r>
              <a:rPr lang="en-US" b="1" dirty="0" smtClean="0"/>
              <a:t>R</a:t>
            </a:r>
            <a:r>
              <a:rPr lang="ru-RU" b="1" dirty="0" err="1" smtClean="0"/>
              <a:t>et</a:t>
            </a:r>
            <a:r>
              <a:rPr lang="en-US" b="1" dirty="0" smtClean="0"/>
              <a:t> 8</a:t>
            </a:r>
            <a:endParaRPr lang="ru-RU" b="1" dirty="0" smtClean="0"/>
          </a:p>
          <a:p>
            <a:r>
              <a:rPr lang="ru-RU" b="1" dirty="0" smtClean="0"/>
              <a:t> </a:t>
            </a:r>
            <a:r>
              <a:rPr lang="ru-RU" b="1" dirty="0" err="1" smtClean="0"/>
              <a:t>my</a:t>
            </a:r>
            <a:r>
              <a:rPr lang="en-US" b="1" dirty="0" smtClean="0"/>
              <a:t>sub1</a:t>
            </a:r>
            <a:r>
              <a:rPr lang="ru-RU" b="1" dirty="0" smtClean="0"/>
              <a:t> </a:t>
            </a:r>
            <a:r>
              <a:rPr lang="ru-RU" b="1" dirty="0" err="1" smtClean="0"/>
              <a:t>endp</a:t>
            </a:r>
            <a:endParaRPr lang="ru-RU" b="1"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Рисунок 1" descr="ws_3E7.tmp"/>
          <p:cNvPicPr>
            <a:picLocks/>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5123" name="TextBox 2"/>
          <p:cNvSpPr txBox="1">
            <a:spLocks noChangeArrowheads="1"/>
          </p:cNvSpPr>
          <p:nvPr/>
        </p:nvSpPr>
        <p:spPr bwMode="auto">
          <a:xfrm>
            <a:off x="5527675" y="1517650"/>
            <a:ext cx="184346" cy="352019"/>
          </a:xfrm>
          <a:prstGeom prst="rect">
            <a:avLst/>
          </a:prstGeom>
          <a:noFill/>
          <a:ln w="9525">
            <a:noFill/>
            <a:miter lim="800000"/>
            <a:headEnd/>
            <a:tailEnd/>
          </a:ln>
        </p:spPr>
        <p:txBody>
          <a:bodyPr wrap="none" lIns="0" tIns="0" rIns="0" bIns="0">
            <a:spAutoFit/>
          </a:bodyPr>
          <a:lstStyle/>
          <a:p>
            <a:pPr>
              <a:lnSpc>
                <a:spcPts val="2713"/>
              </a:lnSpc>
            </a:pPr>
            <a:r>
              <a:rPr lang="en-US" sz="2400" b="1">
                <a:solidFill>
                  <a:srgbClr val="000000"/>
                </a:solidFill>
                <a:latin typeface="Courier New" pitchFamily="49" charset="0"/>
                <a:cs typeface="Courier New" pitchFamily="49" charset="0"/>
              </a:rPr>
              <a:t>C</a:t>
            </a:r>
            <a:endParaRPr lang="ru-RU" sz="2400" b="1">
              <a:solidFill>
                <a:srgbClr val="000000"/>
              </a:solidFill>
              <a:latin typeface="Courier New" pitchFamily="49" charset="0"/>
              <a:cs typeface="Courier New" pitchFamily="49" charset="0"/>
            </a:endParaRPr>
          </a:p>
        </p:txBody>
      </p:sp>
      <p:sp>
        <p:nvSpPr>
          <p:cNvPr id="5124" name="TextBox 3"/>
          <p:cNvSpPr txBox="1">
            <a:spLocks noChangeArrowheads="1"/>
          </p:cNvSpPr>
          <p:nvPr/>
        </p:nvSpPr>
        <p:spPr bwMode="auto">
          <a:xfrm>
            <a:off x="5527675" y="3749675"/>
            <a:ext cx="223838" cy="346075"/>
          </a:xfrm>
          <a:prstGeom prst="rect">
            <a:avLst/>
          </a:prstGeom>
          <a:noFill/>
          <a:ln w="9525">
            <a:noFill/>
            <a:miter lim="800000"/>
            <a:headEnd/>
            <a:tailEnd/>
          </a:ln>
        </p:spPr>
        <p:txBody>
          <a:bodyPr wrap="none" lIns="0" tIns="0" rIns="0" bIns="0">
            <a:spAutoFit/>
          </a:bodyPr>
          <a:lstStyle/>
          <a:p>
            <a:pPr>
              <a:lnSpc>
                <a:spcPts val="2713"/>
              </a:lnSpc>
            </a:pPr>
            <a:r>
              <a:rPr lang="en-US" sz="2400" b="1">
                <a:solidFill>
                  <a:srgbClr val="000000"/>
                </a:solidFill>
                <a:latin typeface="Times New Roman" charset="0"/>
              </a:rPr>
              <a:t>C</a:t>
            </a:r>
            <a:endParaRPr lang="ru-RU" sz="2400" b="1">
              <a:solidFill>
                <a:srgbClr val="000000"/>
              </a:solidFill>
              <a:latin typeface="Times New Roman" charset="0"/>
            </a:endParaRPr>
          </a:p>
        </p:txBody>
      </p:sp>
      <p:sp>
        <p:nvSpPr>
          <p:cNvPr id="5126" name="TextBox 5"/>
          <p:cNvSpPr txBox="1">
            <a:spLocks noChangeArrowheads="1"/>
          </p:cNvSpPr>
          <p:nvPr/>
        </p:nvSpPr>
        <p:spPr bwMode="auto">
          <a:xfrm>
            <a:off x="2884488" y="1517650"/>
            <a:ext cx="1290418" cy="352019"/>
          </a:xfrm>
          <a:prstGeom prst="rect">
            <a:avLst/>
          </a:prstGeom>
          <a:noFill/>
          <a:ln w="9525">
            <a:noFill/>
            <a:miter lim="800000"/>
            <a:headEnd/>
            <a:tailEnd/>
          </a:ln>
        </p:spPr>
        <p:txBody>
          <a:bodyPr wrap="none" lIns="0" tIns="0" rIns="0" bIns="0">
            <a:spAutoFit/>
          </a:bodyPr>
          <a:lstStyle/>
          <a:p>
            <a:pPr>
              <a:lnSpc>
                <a:spcPts val="2713"/>
              </a:lnSpc>
            </a:pPr>
            <a:r>
              <a:rPr lang="en-US" sz="2400" b="1">
                <a:solidFill>
                  <a:srgbClr val="000000"/>
                </a:solidFill>
                <a:latin typeface="Courier New" pitchFamily="49" charset="0"/>
                <a:cs typeface="Courier New" pitchFamily="49" charset="0"/>
              </a:rPr>
              <a:t>SDTCALL</a:t>
            </a:r>
            <a:endParaRPr lang="ru-RU" sz="2400" b="1">
              <a:solidFill>
                <a:srgbClr val="000000"/>
              </a:solidFill>
              <a:latin typeface="Courier New" pitchFamily="49" charset="0"/>
              <a:cs typeface="Courier New" pitchFamily="49" charset="0"/>
            </a:endParaRPr>
          </a:p>
        </p:txBody>
      </p:sp>
      <p:sp>
        <p:nvSpPr>
          <p:cNvPr id="5127" name="TextBox 6"/>
          <p:cNvSpPr txBox="1">
            <a:spLocks noChangeArrowheads="1"/>
          </p:cNvSpPr>
          <p:nvPr/>
        </p:nvSpPr>
        <p:spPr bwMode="auto">
          <a:xfrm>
            <a:off x="7165975" y="1517650"/>
            <a:ext cx="1106072" cy="352019"/>
          </a:xfrm>
          <a:prstGeom prst="rect">
            <a:avLst/>
          </a:prstGeom>
          <a:noFill/>
          <a:ln w="9525">
            <a:noFill/>
            <a:miter lim="800000"/>
            <a:headEnd/>
            <a:tailEnd/>
          </a:ln>
        </p:spPr>
        <p:txBody>
          <a:bodyPr wrap="none" lIns="0" tIns="0" rIns="0" bIns="0">
            <a:spAutoFit/>
          </a:bodyPr>
          <a:lstStyle/>
          <a:p>
            <a:pPr>
              <a:lnSpc>
                <a:spcPts val="2713"/>
              </a:lnSpc>
            </a:pPr>
            <a:r>
              <a:rPr lang="en-US" sz="2400" b="1">
                <a:solidFill>
                  <a:srgbClr val="000000"/>
                </a:solidFill>
                <a:latin typeface="Courier New" pitchFamily="49" charset="0"/>
                <a:cs typeface="Courier New" pitchFamily="49" charset="0"/>
              </a:rPr>
              <a:t>PASCAL</a:t>
            </a:r>
            <a:endParaRPr lang="ru-RU" sz="2400" b="1">
              <a:solidFill>
                <a:srgbClr val="000000"/>
              </a:solidFill>
              <a:latin typeface="Courier New" pitchFamily="49" charset="0"/>
              <a:cs typeface="Courier New" pitchFamily="49" charset="0"/>
            </a:endParaRPr>
          </a:p>
        </p:txBody>
      </p:sp>
      <p:sp>
        <p:nvSpPr>
          <p:cNvPr id="5128" name="TextBox 7"/>
          <p:cNvSpPr txBox="1">
            <a:spLocks noChangeArrowheads="1"/>
          </p:cNvSpPr>
          <p:nvPr/>
        </p:nvSpPr>
        <p:spPr bwMode="auto">
          <a:xfrm>
            <a:off x="471488" y="2006600"/>
            <a:ext cx="1938479" cy="679673"/>
          </a:xfrm>
          <a:prstGeom prst="rect">
            <a:avLst/>
          </a:prstGeom>
          <a:noFill/>
          <a:ln w="9525">
            <a:noFill/>
            <a:miter lim="800000"/>
            <a:headEnd/>
            <a:tailEnd/>
          </a:ln>
        </p:spPr>
        <p:txBody>
          <a:bodyPr wrap="none" lIns="0" tIns="0" rIns="0" bIns="0">
            <a:spAutoFit/>
          </a:bodyPr>
          <a:lstStyle/>
          <a:p>
            <a:pPr>
              <a:lnSpc>
                <a:spcPts val="2663"/>
              </a:lnSpc>
            </a:pPr>
            <a:r>
              <a:rPr lang="ru-RU" sz="2400" b="1">
                <a:solidFill>
                  <a:srgbClr val="000000"/>
                </a:solidFill>
                <a:latin typeface="Times New Roman" charset="0"/>
              </a:rPr>
              <a:t>Размещение в</a:t>
            </a:r>
          </a:p>
          <a:p>
            <a:pPr>
              <a:lnSpc>
                <a:spcPts val="2575"/>
              </a:lnSpc>
            </a:pPr>
            <a:r>
              <a:rPr lang="ru-RU" sz="2400" b="1">
                <a:solidFill>
                  <a:srgbClr val="000000"/>
                </a:solidFill>
                <a:latin typeface="Times New Roman" charset="0"/>
              </a:rPr>
              <a:t>стеке</a:t>
            </a:r>
          </a:p>
        </p:txBody>
      </p:sp>
      <p:sp>
        <p:nvSpPr>
          <p:cNvPr id="5129" name="TextBox 8"/>
          <p:cNvSpPr txBox="1">
            <a:spLocks noChangeArrowheads="1"/>
          </p:cNvSpPr>
          <p:nvPr/>
        </p:nvSpPr>
        <p:spPr bwMode="auto">
          <a:xfrm>
            <a:off x="2900363" y="2006600"/>
            <a:ext cx="1328954" cy="346249"/>
          </a:xfrm>
          <a:prstGeom prst="rect">
            <a:avLst/>
          </a:prstGeom>
          <a:noFill/>
          <a:ln w="9525">
            <a:noFill/>
            <a:miter lim="800000"/>
            <a:headEnd/>
            <a:tailEnd/>
          </a:ln>
        </p:spPr>
        <p:txBody>
          <a:bodyPr wrap="none" lIns="0" tIns="0" rIns="0" bIns="0">
            <a:spAutoFit/>
          </a:bodyPr>
          <a:lstStyle/>
          <a:p>
            <a:pPr>
              <a:lnSpc>
                <a:spcPts val="2663"/>
              </a:lnSpc>
            </a:pPr>
            <a:r>
              <a:rPr lang="ru-RU" sz="2400" b="1">
                <a:solidFill>
                  <a:srgbClr val="000000"/>
                </a:solidFill>
                <a:latin typeface="Times New Roman" charset="0"/>
              </a:rPr>
              <a:t>Обратное</a:t>
            </a:r>
          </a:p>
        </p:txBody>
      </p:sp>
      <p:sp>
        <p:nvSpPr>
          <p:cNvPr id="5130" name="TextBox 9"/>
          <p:cNvSpPr txBox="1">
            <a:spLocks noChangeArrowheads="1"/>
          </p:cNvSpPr>
          <p:nvPr/>
        </p:nvSpPr>
        <p:spPr bwMode="auto">
          <a:xfrm>
            <a:off x="4995863" y="2006600"/>
            <a:ext cx="1328954" cy="346249"/>
          </a:xfrm>
          <a:prstGeom prst="rect">
            <a:avLst/>
          </a:prstGeom>
          <a:noFill/>
          <a:ln w="9525">
            <a:noFill/>
            <a:miter lim="800000"/>
            <a:headEnd/>
            <a:tailEnd/>
          </a:ln>
        </p:spPr>
        <p:txBody>
          <a:bodyPr wrap="none" lIns="0" tIns="0" rIns="0" bIns="0">
            <a:spAutoFit/>
          </a:bodyPr>
          <a:lstStyle/>
          <a:p>
            <a:pPr>
              <a:lnSpc>
                <a:spcPts val="2663"/>
              </a:lnSpc>
            </a:pPr>
            <a:r>
              <a:rPr lang="ru-RU" sz="2400" b="1">
                <a:solidFill>
                  <a:srgbClr val="000000"/>
                </a:solidFill>
                <a:latin typeface="Times New Roman" charset="0"/>
              </a:rPr>
              <a:t>Обратное</a:t>
            </a:r>
          </a:p>
        </p:txBody>
      </p:sp>
      <p:sp>
        <p:nvSpPr>
          <p:cNvPr id="5131" name="TextBox 10"/>
          <p:cNvSpPr txBox="1">
            <a:spLocks noChangeArrowheads="1"/>
          </p:cNvSpPr>
          <p:nvPr/>
        </p:nvSpPr>
        <p:spPr bwMode="auto">
          <a:xfrm>
            <a:off x="7218363" y="2006600"/>
            <a:ext cx="1073179" cy="346249"/>
          </a:xfrm>
          <a:prstGeom prst="rect">
            <a:avLst/>
          </a:prstGeom>
          <a:noFill/>
          <a:ln w="9525">
            <a:noFill/>
            <a:miter lim="800000"/>
            <a:headEnd/>
            <a:tailEnd/>
          </a:ln>
        </p:spPr>
        <p:txBody>
          <a:bodyPr wrap="none" lIns="0" tIns="0" rIns="0" bIns="0">
            <a:spAutoFit/>
          </a:bodyPr>
          <a:lstStyle/>
          <a:p>
            <a:pPr>
              <a:lnSpc>
                <a:spcPts val="2663"/>
              </a:lnSpc>
            </a:pPr>
            <a:r>
              <a:rPr lang="ru-RU" sz="2400" b="1">
                <a:solidFill>
                  <a:srgbClr val="000000"/>
                </a:solidFill>
                <a:latin typeface="Times New Roman" charset="0"/>
              </a:rPr>
              <a:t>Прямое</a:t>
            </a:r>
          </a:p>
        </p:txBody>
      </p:sp>
      <p:sp>
        <p:nvSpPr>
          <p:cNvPr id="5132" name="TextBox 11"/>
          <p:cNvSpPr txBox="1">
            <a:spLocks noChangeArrowheads="1"/>
          </p:cNvSpPr>
          <p:nvPr/>
        </p:nvSpPr>
        <p:spPr bwMode="auto">
          <a:xfrm>
            <a:off x="471488" y="2870200"/>
            <a:ext cx="1785810" cy="679673"/>
          </a:xfrm>
          <a:prstGeom prst="rect">
            <a:avLst/>
          </a:prstGeom>
          <a:noFill/>
          <a:ln w="9525">
            <a:noFill/>
            <a:miter lim="800000"/>
            <a:headEnd/>
            <a:tailEnd/>
          </a:ln>
        </p:spPr>
        <p:txBody>
          <a:bodyPr wrap="none" lIns="0" tIns="0" rIns="0" bIns="0">
            <a:spAutoFit/>
          </a:bodyPr>
          <a:lstStyle/>
          <a:p>
            <a:pPr>
              <a:lnSpc>
                <a:spcPts val="2663"/>
              </a:lnSpc>
            </a:pPr>
            <a:r>
              <a:rPr lang="ru-RU" sz="2400" b="1">
                <a:solidFill>
                  <a:srgbClr val="000000"/>
                </a:solidFill>
                <a:latin typeface="Times New Roman" charset="0"/>
              </a:rPr>
              <a:t>Возвращает</a:t>
            </a:r>
          </a:p>
          <a:p>
            <a:pPr>
              <a:lnSpc>
                <a:spcPts val="2575"/>
              </a:lnSpc>
            </a:pPr>
            <a:r>
              <a:rPr lang="ru-RU" sz="2400" b="1">
                <a:solidFill>
                  <a:srgbClr val="000000"/>
                </a:solidFill>
                <a:latin typeface="Times New Roman" charset="0"/>
              </a:rPr>
              <a:t>стек обратно</a:t>
            </a:r>
          </a:p>
        </p:txBody>
      </p:sp>
      <p:sp>
        <p:nvSpPr>
          <p:cNvPr id="5133" name="TextBox 12"/>
          <p:cNvSpPr txBox="1">
            <a:spLocks noChangeArrowheads="1"/>
          </p:cNvSpPr>
          <p:nvPr/>
        </p:nvSpPr>
        <p:spPr bwMode="auto">
          <a:xfrm>
            <a:off x="2632075" y="2870200"/>
            <a:ext cx="1894749" cy="1226426"/>
          </a:xfrm>
          <a:prstGeom prst="rect">
            <a:avLst/>
          </a:prstGeom>
          <a:noFill/>
          <a:ln w="9525">
            <a:noFill/>
            <a:miter lim="800000"/>
            <a:headEnd/>
            <a:tailEnd/>
          </a:ln>
        </p:spPr>
        <p:txBody>
          <a:bodyPr wrap="none" lIns="0" tIns="0" rIns="0" bIns="0">
            <a:spAutoFit/>
          </a:bodyPr>
          <a:lstStyle/>
          <a:p>
            <a:pPr>
              <a:lnSpc>
                <a:spcPts val="2663"/>
              </a:lnSpc>
              <a:tabLst>
                <a:tab pos="254000" algn="l"/>
                <a:tab pos="342900" algn="l"/>
              </a:tabLst>
            </a:pPr>
            <a:r>
              <a:rPr lang="ru-RU" sz="2400" b="1">
                <a:solidFill>
                  <a:srgbClr val="000000"/>
                </a:solidFill>
                <a:latin typeface="Times New Roman" charset="0"/>
              </a:rPr>
              <a:t>Вызываемый</a:t>
            </a:r>
          </a:p>
          <a:p>
            <a:pPr>
              <a:lnSpc>
                <a:spcPts val="2613"/>
              </a:lnSpc>
              <a:tabLst>
                <a:tab pos="254000" algn="l"/>
                <a:tab pos="342900" algn="l"/>
              </a:tabLst>
            </a:pPr>
            <a:r>
              <a:rPr lang="ru-RU" sz="2400" b="1">
                <a:solidFill>
                  <a:srgbClr val="000000"/>
                </a:solidFill>
                <a:latin typeface="Times New Roman" charset="0"/>
              </a:rPr>
              <a:t>		</a:t>
            </a:r>
            <a:r>
              <a:rPr lang="en-US" sz="2400" b="1">
                <a:solidFill>
                  <a:srgbClr val="000000"/>
                </a:solidFill>
                <a:latin typeface="Courier New" pitchFamily="49" charset="0"/>
                <a:cs typeface="Courier New" pitchFamily="49" charset="0"/>
              </a:rPr>
              <a:t>ret</a:t>
            </a:r>
            <a:r>
              <a:rPr lang="en-US" sz="2400" b="1">
                <a:solidFill>
                  <a:srgbClr val="000000"/>
                </a:solidFill>
                <a:latin typeface="Times New Roman" charset="0"/>
              </a:rPr>
              <a:t> </a:t>
            </a:r>
            <a:r>
              <a:rPr lang="en-US" sz="2400" b="1">
                <a:solidFill>
                  <a:srgbClr val="000000"/>
                </a:solidFill>
                <a:latin typeface="Courier New" pitchFamily="49" charset="0"/>
                <a:cs typeface="Courier New" pitchFamily="49" charset="0"/>
              </a:rPr>
              <a:t>??</a:t>
            </a:r>
          </a:p>
          <a:p>
            <a:pPr>
              <a:lnSpc>
                <a:spcPts val="1000"/>
              </a:lnSpc>
              <a:tabLst>
                <a:tab pos="254000" algn="l"/>
                <a:tab pos="342900" algn="l"/>
              </a:tabLst>
            </a:pPr>
            <a:endParaRPr lang="en-US" sz="2400" b="1">
              <a:solidFill>
                <a:srgbClr val="000000"/>
              </a:solidFill>
              <a:latin typeface="Times New Roman" charset="0"/>
            </a:endParaRPr>
          </a:p>
          <a:p>
            <a:pPr>
              <a:lnSpc>
                <a:spcPts val="3375"/>
              </a:lnSpc>
              <a:tabLst>
                <a:tab pos="254000" algn="l"/>
                <a:tab pos="342900" algn="l"/>
              </a:tabLst>
            </a:pPr>
            <a:r>
              <a:rPr lang="en-US" sz="2400" b="1">
                <a:solidFill>
                  <a:srgbClr val="000000"/>
                </a:solidFill>
                <a:latin typeface="Times New Roman" charset="0"/>
              </a:rPr>
              <a:t>	</a:t>
            </a:r>
            <a:r>
              <a:rPr lang="en-US" sz="2400" b="1">
                <a:solidFill>
                  <a:srgbClr val="000000"/>
                </a:solidFill>
                <a:latin typeface="Courier New" pitchFamily="49" charset="0"/>
                <a:cs typeface="Courier New" pitchFamily="49" charset="0"/>
              </a:rPr>
              <a:t>SDTCALL</a:t>
            </a:r>
            <a:endParaRPr lang="ru-RU" sz="2400" b="1">
              <a:solidFill>
                <a:srgbClr val="000000"/>
              </a:solidFill>
              <a:latin typeface="Courier New" pitchFamily="49" charset="0"/>
              <a:cs typeface="Courier New" pitchFamily="49" charset="0"/>
            </a:endParaRPr>
          </a:p>
        </p:txBody>
      </p:sp>
      <p:sp>
        <p:nvSpPr>
          <p:cNvPr id="5134" name="TextBox 13"/>
          <p:cNvSpPr txBox="1">
            <a:spLocks noChangeArrowheads="1"/>
          </p:cNvSpPr>
          <p:nvPr/>
        </p:nvSpPr>
        <p:spPr bwMode="auto">
          <a:xfrm>
            <a:off x="4705350" y="2870200"/>
            <a:ext cx="4106894" cy="1227259"/>
          </a:xfrm>
          <a:prstGeom prst="rect">
            <a:avLst/>
          </a:prstGeom>
          <a:noFill/>
          <a:ln w="9525">
            <a:noFill/>
            <a:miter lim="800000"/>
            <a:headEnd/>
            <a:tailEnd/>
          </a:ln>
        </p:spPr>
        <p:txBody>
          <a:bodyPr wrap="none" lIns="0" tIns="0" rIns="0" bIns="0">
            <a:spAutoFit/>
          </a:bodyPr>
          <a:lstStyle/>
          <a:p>
            <a:pPr>
              <a:lnSpc>
                <a:spcPts val="2663"/>
              </a:lnSpc>
              <a:tabLst>
                <a:tab pos="2463800" algn="l"/>
              </a:tabLst>
            </a:pPr>
            <a:r>
              <a:rPr lang="ru-RU" sz="2400" b="1">
                <a:solidFill>
                  <a:srgbClr val="000000"/>
                </a:solidFill>
                <a:latin typeface="Times New Roman" charset="0"/>
              </a:rPr>
              <a:t>Вызывающий   Вызываемый</a:t>
            </a:r>
          </a:p>
          <a:p>
            <a:pPr>
              <a:lnSpc>
                <a:spcPts val="2613"/>
              </a:lnSpc>
              <a:tabLst>
                <a:tab pos="2463800" algn="l"/>
              </a:tabLst>
            </a:pPr>
            <a:r>
              <a:rPr lang="ru-RU" sz="2400" b="1">
                <a:solidFill>
                  <a:srgbClr val="000000"/>
                </a:solidFill>
                <a:latin typeface="Courier New" pitchFamily="49" charset="0"/>
                <a:cs typeface="Courier New" pitchFamily="49" charset="0"/>
              </a:rPr>
              <a:t>add esp,??    ret ??</a:t>
            </a:r>
          </a:p>
          <a:p>
            <a:pPr>
              <a:lnSpc>
                <a:spcPts val="1000"/>
              </a:lnSpc>
              <a:tabLst>
                <a:tab pos="2463800" algn="l"/>
              </a:tabLst>
            </a:pPr>
            <a:endParaRPr lang="ru-RU" sz="2400" b="1">
              <a:solidFill>
                <a:srgbClr val="000000"/>
              </a:solidFill>
              <a:latin typeface="Times New Roman" charset="0"/>
            </a:endParaRPr>
          </a:p>
          <a:p>
            <a:pPr>
              <a:lnSpc>
                <a:spcPts val="3375"/>
              </a:lnSpc>
              <a:tabLst>
                <a:tab pos="2463800" algn="l"/>
              </a:tabLst>
            </a:pPr>
            <a:r>
              <a:rPr lang="ru-RU" sz="2400" b="1">
                <a:solidFill>
                  <a:srgbClr val="000000"/>
                </a:solidFill>
                <a:latin typeface="Courier New" pitchFamily="49" charset="0"/>
                <a:cs typeface="Courier New" pitchFamily="49" charset="0"/>
              </a:rPr>
              <a:t>	PASCAL</a:t>
            </a:r>
          </a:p>
        </p:txBody>
      </p:sp>
      <p:sp>
        <p:nvSpPr>
          <p:cNvPr id="17" name="Номер слайда 16"/>
          <p:cNvSpPr>
            <a:spLocks noGrp="1"/>
          </p:cNvSpPr>
          <p:nvPr>
            <p:ph type="sldNum" sz="quarter" idx="12"/>
          </p:nvPr>
        </p:nvSpPr>
        <p:spPr/>
        <p:txBody>
          <a:bodyPr/>
          <a:lstStyle/>
          <a:p>
            <a:pPr>
              <a:defRPr/>
            </a:pPr>
            <a:fld id="{84733426-BBC0-45C1-A6DC-81E54F5EAA59}" type="slidenum">
              <a:rPr lang="ru-RU" b="1"/>
              <a:pPr>
                <a:defRPr/>
              </a:pPr>
              <a:t>54</a:t>
            </a:fld>
            <a:endParaRPr lang="ru-RU"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cstate="print"/>
          <a:srcRect/>
          <a:stretch>
            <a:fillRect/>
          </a:stretch>
        </p:blipFill>
        <p:spPr bwMode="auto">
          <a:xfrm>
            <a:off x="1043608" y="0"/>
            <a:ext cx="712879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467544" y="692696"/>
            <a:ext cx="5191125" cy="3095625"/>
          </a:xfrm>
          <a:prstGeom prst="rect">
            <a:avLst/>
          </a:prstGeom>
          <a:noFill/>
          <a:ln w="9525">
            <a:noFill/>
            <a:miter lim="800000"/>
            <a:headEnd/>
            <a:tailEnd/>
          </a:ln>
        </p:spPr>
      </p:pic>
      <p:sp>
        <p:nvSpPr>
          <p:cNvPr id="3" name="Прямоугольник 2"/>
          <p:cNvSpPr/>
          <p:nvPr/>
        </p:nvSpPr>
        <p:spPr>
          <a:xfrm>
            <a:off x="1763688" y="4005064"/>
            <a:ext cx="3068532" cy="369332"/>
          </a:xfrm>
          <a:prstGeom prst="rect">
            <a:avLst/>
          </a:prstGeom>
        </p:spPr>
        <p:txBody>
          <a:bodyPr wrap="none">
            <a:spAutoFit/>
          </a:bodyPr>
          <a:lstStyle/>
          <a:p>
            <a:r>
              <a:rPr lang="ru-RU" dirty="0" smtClean="0"/>
              <a:t>Регистры общего назначения</a:t>
            </a:r>
            <a:endParaRPr lang="ru-RU" dirty="0"/>
          </a:p>
        </p:txBody>
      </p:sp>
      <p:pic>
        <p:nvPicPr>
          <p:cNvPr id="4099" name="Picture 3"/>
          <p:cNvPicPr>
            <a:picLocks noChangeAspect="1" noChangeArrowheads="1"/>
          </p:cNvPicPr>
          <p:nvPr/>
        </p:nvPicPr>
        <p:blipFill>
          <a:blip r:embed="rId4" cstate="print"/>
          <a:srcRect/>
          <a:stretch>
            <a:fillRect/>
          </a:stretch>
        </p:blipFill>
        <p:spPr bwMode="auto">
          <a:xfrm>
            <a:off x="107504" y="4581128"/>
            <a:ext cx="5991225" cy="1409700"/>
          </a:xfrm>
          <a:prstGeom prst="rect">
            <a:avLst/>
          </a:prstGeom>
          <a:noFill/>
          <a:ln w="9525">
            <a:noFill/>
            <a:miter lim="800000"/>
            <a:headEnd/>
            <a:tailEnd/>
          </a:ln>
        </p:spPr>
      </p:pic>
      <p:sp>
        <p:nvSpPr>
          <p:cNvPr id="7" name="TextBox 6"/>
          <p:cNvSpPr txBox="1"/>
          <p:nvPr/>
        </p:nvSpPr>
        <p:spPr>
          <a:xfrm>
            <a:off x="1187624" y="6211669"/>
            <a:ext cx="4464496" cy="646331"/>
          </a:xfrm>
          <a:prstGeom prst="rect">
            <a:avLst/>
          </a:prstGeom>
          <a:noFill/>
        </p:spPr>
        <p:txBody>
          <a:bodyPr wrap="square" rtlCol="0">
            <a:spAutoFit/>
          </a:bodyPr>
          <a:lstStyle/>
          <a:p>
            <a:r>
              <a:rPr lang="ru-RU" dirty="0" smtClean="0"/>
              <a:t>Регистр указателя команд и регистр флагов</a:t>
            </a:r>
          </a:p>
          <a:p>
            <a:endParaRPr lang="ru-RU" dirty="0"/>
          </a:p>
        </p:txBody>
      </p:sp>
      <p:sp>
        <p:nvSpPr>
          <p:cNvPr id="9" name="TextBox 8"/>
          <p:cNvSpPr txBox="1"/>
          <p:nvPr/>
        </p:nvSpPr>
        <p:spPr>
          <a:xfrm>
            <a:off x="1547664" y="188640"/>
            <a:ext cx="4536504" cy="400110"/>
          </a:xfrm>
          <a:prstGeom prst="rect">
            <a:avLst/>
          </a:prstGeom>
          <a:noFill/>
        </p:spPr>
        <p:txBody>
          <a:bodyPr wrap="square" rtlCol="0">
            <a:spAutoFit/>
          </a:bodyPr>
          <a:lstStyle/>
          <a:p>
            <a:r>
              <a:rPr lang="ru-RU" sz="2000" b="1" dirty="0" smtClean="0"/>
              <a:t>Регистры 32-разрядного МП</a:t>
            </a:r>
            <a:endParaRPr lang="ru-RU" sz="20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Структура регистров системных адресов и системных сегментов"/>
          <p:cNvPicPr/>
          <p:nvPr/>
        </p:nvPicPr>
        <p:blipFill>
          <a:blip r:embed="rId3" cstate="print"/>
          <a:srcRect/>
          <a:stretch>
            <a:fillRect/>
          </a:stretch>
        </p:blipFill>
        <p:spPr bwMode="auto">
          <a:xfrm>
            <a:off x="683568" y="908720"/>
            <a:ext cx="6264696" cy="2232248"/>
          </a:xfrm>
          <a:prstGeom prst="rect">
            <a:avLst/>
          </a:prstGeom>
          <a:noFill/>
          <a:ln w="9525">
            <a:noFill/>
            <a:miter lim="800000"/>
            <a:headEnd/>
            <a:tailEnd/>
          </a:ln>
        </p:spPr>
      </p:pic>
      <p:sp>
        <p:nvSpPr>
          <p:cNvPr id="3" name="TextBox 2"/>
          <p:cNvSpPr txBox="1"/>
          <p:nvPr/>
        </p:nvSpPr>
        <p:spPr>
          <a:xfrm>
            <a:off x="467544" y="260648"/>
            <a:ext cx="6768752" cy="369332"/>
          </a:xfrm>
          <a:prstGeom prst="rect">
            <a:avLst/>
          </a:prstGeom>
          <a:noFill/>
        </p:spPr>
        <p:txBody>
          <a:bodyPr wrap="square" rtlCol="0">
            <a:spAutoFit/>
          </a:bodyPr>
          <a:lstStyle/>
          <a:p>
            <a:r>
              <a:rPr lang="ru-RU" b="1" dirty="0" smtClean="0"/>
              <a:t>Структура регистров системных адресов </a:t>
            </a:r>
            <a:endParaRPr lang="ru-RU" b="1" dirty="0"/>
          </a:p>
        </p:txBody>
      </p:sp>
      <p:pic>
        <p:nvPicPr>
          <p:cNvPr id="4" name="Рисунок 3" descr="Структура селектора"/>
          <p:cNvPicPr/>
          <p:nvPr/>
        </p:nvPicPr>
        <p:blipFill>
          <a:blip r:embed="rId4" cstate="print"/>
          <a:srcRect/>
          <a:stretch>
            <a:fillRect/>
          </a:stretch>
        </p:blipFill>
        <p:spPr bwMode="auto">
          <a:xfrm>
            <a:off x="899592" y="3645024"/>
            <a:ext cx="3600400" cy="1008112"/>
          </a:xfrm>
          <a:prstGeom prst="rect">
            <a:avLst/>
          </a:prstGeom>
          <a:noFill/>
          <a:ln w="9525">
            <a:noFill/>
            <a:miter lim="800000"/>
            <a:headEnd/>
            <a:tailEnd/>
          </a:ln>
        </p:spPr>
      </p:pic>
      <p:sp>
        <p:nvSpPr>
          <p:cNvPr id="5" name="TextBox 4"/>
          <p:cNvSpPr txBox="1"/>
          <p:nvPr/>
        </p:nvSpPr>
        <p:spPr>
          <a:xfrm>
            <a:off x="1043608" y="3356992"/>
            <a:ext cx="3672408" cy="369332"/>
          </a:xfrm>
          <a:prstGeom prst="rect">
            <a:avLst/>
          </a:prstGeom>
          <a:noFill/>
        </p:spPr>
        <p:txBody>
          <a:bodyPr wrap="square" rtlCol="0">
            <a:spAutoFit/>
          </a:bodyPr>
          <a:lstStyle/>
          <a:p>
            <a:r>
              <a:rPr lang="ru-RU" b="1" dirty="0" smtClean="0"/>
              <a:t>Структура селектора</a:t>
            </a:r>
            <a:endParaRPr lang="ru-RU" b="1" dirty="0"/>
          </a:p>
        </p:txBody>
      </p:sp>
      <p:sp>
        <p:nvSpPr>
          <p:cNvPr id="6" name="TextBox 5"/>
          <p:cNvSpPr txBox="1"/>
          <p:nvPr/>
        </p:nvSpPr>
        <p:spPr>
          <a:xfrm>
            <a:off x="5436096" y="3356992"/>
            <a:ext cx="2880320" cy="1200329"/>
          </a:xfrm>
          <a:prstGeom prst="rect">
            <a:avLst/>
          </a:prstGeom>
          <a:noFill/>
        </p:spPr>
        <p:txBody>
          <a:bodyPr wrap="square" rtlCol="0">
            <a:spAutoFit/>
          </a:bodyPr>
          <a:lstStyle/>
          <a:p>
            <a:r>
              <a:rPr lang="ru-RU" b="1" dirty="0" smtClean="0"/>
              <a:t>TI = 1  - LDT </a:t>
            </a:r>
          </a:p>
          <a:p>
            <a:r>
              <a:rPr lang="ru-RU" b="1" dirty="0" smtClean="0"/>
              <a:t>TI = 0  - GDT </a:t>
            </a:r>
          </a:p>
          <a:p>
            <a:r>
              <a:rPr lang="ru-RU" b="1" dirty="0" smtClean="0"/>
              <a:t>RPL    -   запрашиваемые права доступа к </a:t>
            </a:r>
            <a:r>
              <a:rPr lang="ru-RU" b="1" i="1" dirty="0" smtClean="0"/>
              <a:t>сегменту</a:t>
            </a:r>
            <a:endParaRPr lang="ru-RU" b="1" dirty="0"/>
          </a:p>
        </p:txBody>
      </p:sp>
      <p:sp>
        <p:nvSpPr>
          <p:cNvPr id="7" name="Прямоугольник 6"/>
          <p:cNvSpPr/>
          <p:nvPr/>
        </p:nvSpPr>
        <p:spPr>
          <a:xfrm>
            <a:off x="251520" y="4941168"/>
            <a:ext cx="7344816" cy="1754326"/>
          </a:xfrm>
          <a:prstGeom prst="rect">
            <a:avLst/>
          </a:prstGeom>
        </p:spPr>
        <p:txBody>
          <a:bodyPr wrap="square">
            <a:spAutoFit/>
          </a:bodyPr>
          <a:lstStyle/>
          <a:p>
            <a:r>
              <a:rPr lang="ru-RU" b="1" i="1" dirty="0" smtClean="0"/>
              <a:t>Формирование физического адреса в защищенном режиме</a:t>
            </a:r>
          </a:p>
          <a:p>
            <a:endParaRPr lang="ru-RU" b="1" dirty="0" smtClean="0"/>
          </a:p>
          <a:p>
            <a:r>
              <a:rPr lang="ru-RU" b="1" dirty="0" smtClean="0"/>
              <a:t>Индекс – номер записи (дескриптора) в дескрипторной таблице. В записи с указанным номером берется адрес начала сегмента. </a:t>
            </a:r>
          </a:p>
          <a:p>
            <a:endParaRPr lang="ru-RU" b="1" dirty="0" smtClean="0"/>
          </a:p>
          <a:p>
            <a:r>
              <a:rPr lang="ru-RU" b="1" dirty="0" smtClean="0"/>
              <a:t>Физический адрес = </a:t>
            </a:r>
            <a:r>
              <a:rPr lang="ru-RU" b="1" dirty="0" err="1" smtClean="0"/>
              <a:t>адрес</a:t>
            </a:r>
            <a:r>
              <a:rPr lang="ru-RU" b="1" dirty="0" smtClean="0"/>
              <a:t> начала сегмента + смещение</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88640"/>
            <a:ext cx="8064896" cy="5262979"/>
          </a:xfrm>
          <a:prstGeom prst="rect">
            <a:avLst/>
          </a:prstGeom>
          <a:noFill/>
        </p:spPr>
        <p:txBody>
          <a:bodyPr wrap="square" rtlCol="0">
            <a:spAutoFit/>
          </a:bodyPr>
          <a:lstStyle/>
          <a:p>
            <a:r>
              <a:rPr lang="ru-RU" sz="2400" b="1" dirty="0" smtClean="0"/>
              <a:t>TSS</a:t>
            </a:r>
            <a:r>
              <a:rPr lang="ru-RU" sz="2400" dirty="0" smtClean="0"/>
              <a:t> ( </a:t>
            </a:r>
            <a:r>
              <a:rPr lang="ru-RU" sz="2400" i="1" dirty="0" err="1" smtClean="0"/>
              <a:t>Task</a:t>
            </a:r>
            <a:r>
              <a:rPr lang="ru-RU" sz="2400" i="1" dirty="0" smtClean="0"/>
              <a:t> </a:t>
            </a:r>
            <a:r>
              <a:rPr lang="ru-RU" sz="2400" i="1" dirty="0" err="1" smtClean="0"/>
              <a:t>State</a:t>
            </a:r>
            <a:r>
              <a:rPr lang="ru-RU" sz="2400" i="1" dirty="0" smtClean="0"/>
              <a:t> </a:t>
            </a:r>
            <a:r>
              <a:rPr lang="ru-RU" sz="2400" i="1" dirty="0" err="1" smtClean="0"/>
              <a:t>Segment</a:t>
            </a:r>
            <a:r>
              <a:rPr lang="ru-RU" sz="2400" dirty="0" smtClean="0"/>
              <a:t> — сегмент состояния задачи) — специальная структура в архитектуре x86, содержащая информацию о задаче (процессе). </a:t>
            </a:r>
            <a:endParaRPr lang="en-US" sz="2400" dirty="0" smtClean="0"/>
          </a:p>
          <a:p>
            <a:r>
              <a:rPr lang="ru-RU" sz="2400" dirty="0" smtClean="0"/>
              <a:t>Может использоваться ОС для диспетчеризации задач, но обычно (например в </a:t>
            </a:r>
            <a:r>
              <a:rPr lang="ru-RU" sz="2400" dirty="0" err="1" smtClean="0"/>
              <a:t>Linux</a:t>
            </a:r>
            <a:r>
              <a:rPr lang="ru-RU" sz="2400" dirty="0" smtClean="0"/>
              <a:t>) применяется только для переключения на стек ядра при обработке прерываний и исключений.</a:t>
            </a:r>
            <a:endParaRPr lang="en-US" sz="2400" dirty="0" smtClean="0"/>
          </a:p>
          <a:p>
            <a:r>
              <a:rPr lang="ru-RU" sz="2400" dirty="0" smtClean="0"/>
              <a:t> В TSS содержится информация о:</a:t>
            </a:r>
          </a:p>
          <a:p>
            <a:pPr>
              <a:buFont typeface="Arial" pitchFamily="34" charset="0"/>
              <a:buChar char="•"/>
            </a:pPr>
            <a:r>
              <a:rPr lang="ru-RU" sz="2400" dirty="0" smtClean="0"/>
              <a:t>Состоянии регистров процессора;</a:t>
            </a:r>
          </a:p>
          <a:p>
            <a:pPr>
              <a:buFont typeface="Arial" pitchFamily="34" charset="0"/>
              <a:buChar char="•"/>
            </a:pPr>
            <a:r>
              <a:rPr lang="ru-RU" sz="2400" dirty="0" smtClean="0"/>
              <a:t>Разрешениях на использование портов ввода-вывода;</a:t>
            </a:r>
          </a:p>
          <a:p>
            <a:pPr>
              <a:buFont typeface="Arial" pitchFamily="34" charset="0"/>
              <a:buChar char="•"/>
            </a:pPr>
            <a:r>
              <a:rPr lang="ru-RU" sz="2400" dirty="0" smtClean="0"/>
              <a:t>Указатели на стек внутреннего уровня;</a:t>
            </a:r>
          </a:p>
          <a:p>
            <a:pPr>
              <a:buFont typeface="Arial" pitchFamily="34" charset="0"/>
              <a:buChar char="•"/>
            </a:pPr>
            <a:r>
              <a:rPr lang="ru-RU" sz="2400" dirty="0" smtClean="0"/>
              <a:t>Ссылка на предыдущую запись TSS (для задач диспетчеризации).</a:t>
            </a:r>
            <a:endParaRPr lang="en-US" sz="2400" dirty="0" smtClean="0"/>
          </a:p>
          <a:p>
            <a:endParaRPr lang="ru-RU"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4154984"/>
          </a:xfrm>
          <a:prstGeom prst="rect">
            <a:avLst/>
          </a:prstGeom>
          <a:noFill/>
        </p:spPr>
        <p:txBody>
          <a:bodyPr wrap="square" rtlCol="0">
            <a:spAutoFit/>
          </a:bodyPr>
          <a:lstStyle/>
          <a:p>
            <a:r>
              <a:rPr lang="ru-RU" sz="2400" b="1" dirty="0" smtClean="0"/>
              <a:t>регистры управления </a:t>
            </a:r>
            <a:r>
              <a:rPr lang="ru-RU" sz="2400" dirty="0" smtClean="0"/>
              <a:t>(</a:t>
            </a:r>
            <a:r>
              <a:rPr lang="en-US" sz="2400" dirty="0" smtClean="0"/>
              <a:t>Control Registers) CR0, CR1, CR2, CR3 </a:t>
            </a:r>
            <a:r>
              <a:rPr lang="ru-RU" sz="2400" dirty="0" smtClean="0"/>
              <a:t>и </a:t>
            </a:r>
            <a:r>
              <a:rPr lang="en-US" sz="2400" dirty="0" smtClean="0"/>
              <a:t>CR4</a:t>
            </a:r>
            <a:endParaRPr lang="ru-RU" sz="2400" dirty="0" smtClean="0"/>
          </a:p>
          <a:p>
            <a:endParaRPr lang="ru-RU" sz="2400" dirty="0" smtClean="0"/>
          </a:p>
          <a:p>
            <a:r>
              <a:rPr lang="ru-RU" sz="2400" dirty="0" smtClean="0"/>
              <a:t> нулевой бит CR0   -  PE (</a:t>
            </a:r>
            <a:r>
              <a:rPr lang="ru-RU" sz="2400" dirty="0" err="1" smtClean="0"/>
              <a:t>Protection</a:t>
            </a:r>
            <a:r>
              <a:rPr lang="ru-RU" sz="2400" dirty="0" smtClean="0"/>
              <a:t> </a:t>
            </a:r>
            <a:r>
              <a:rPr lang="ru-RU" sz="2400" dirty="0" err="1" smtClean="0"/>
              <a:t>Enable</a:t>
            </a:r>
            <a:r>
              <a:rPr lang="ru-RU" sz="2400" dirty="0" smtClean="0"/>
              <a:t>) </a:t>
            </a:r>
          </a:p>
          <a:p>
            <a:endParaRPr lang="ru-RU" sz="2400" dirty="0" smtClean="0"/>
          </a:p>
          <a:p>
            <a:r>
              <a:rPr lang="ru-RU" sz="2400" b="1" i="1" dirty="0" smtClean="0"/>
              <a:t>Отладочные регистры</a:t>
            </a:r>
            <a:r>
              <a:rPr lang="ru-RU" sz="2400" dirty="0" smtClean="0"/>
              <a:t>  </a:t>
            </a:r>
            <a:r>
              <a:rPr lang="en-US" sz="2400" dirty="0" smtClean="0"/>
              <a:t>DR0-DR7</a:t>
            </a:r>
            <a:endParaRPr lang="ru-RU" sz="2400" dirty="0" smtClean="0"/>
          </a:p>
          <a:p>
            <a:pPr marL="342900" indent="-342900">
              <a:buFont typeface="Arial" pitchFamily="34" charset="0"/>
              <a:buChar char="•"/>
            </a:pPr>
            <a:r>
              <a:rPr lang="ru-RU" sz="2400" dirty="0" smtClean="0"/>
              <a:t>позволяют устанавливать </a:t>
            </a:r>
            <a:r>
              <a:rPr lang="ru-RU" sz="2400" b="1" i="1" dirty="0" smtClean="0"/>
              <a:t>контрольные точки</a:t>
            </a:r>
            <a:r>
              <a:rPr lang="ru-RU" sz="2400" dirty="0" smtClean="0"/>
              <a:t> по коду и читаемым/записываемым данным, </a:t>
            </a:r>
          </a:p>
          <a:p>
            <a:pPr marL="342900" indent="-342900">
              <a:buFont typeface="Arial" pitchFamily="34" charset="0"/>
              <a:buChar char="•"/>
            </a:pPr>
            <a:r>
              <a:rPr lang="ru-RU" sz="2400" dirty="0" smtClean="0"/>
              <a:t>выполнять </a:t>
            </a:r>
            <a:r>
              <a:rPr lang="ru-RU" sz="2400" b="1" i="1" dirty="0" smtClean="0"/>
              <a:t>трассировку</a:t>
            </a:r>
            <a:r>
              <a:rPr lang="ru-RU" sz="2400" dirty="0" smtClean="0"/>
              <a:t>, отслеживая таким образом места возникновения ошибок. </a:t>
            </a:r>
          </a:p>
          <a:p>
            <a:endParaRPr lang="ru-RU" sz="2400" dirty="0" smtClean="0"/>
          </a:p>
          <a:p>
            <a:r>
              <a:rPr lang="ru-RU" sz="2400" dirty="0" smtClean="0"/>
              <a:t>Доступны при уровне привилегий</a:t>
            </a:r>
            <a:r>
              <a:rPr lang="en-US" sz="2400" dirty="0" smtClean="0"/>
              <a:t> 0</a:t>
            </a:r>
            <a:endParaRPr lang="ru-RU"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TextBox 6"/>
          <p:cNvSpPr txBox="1">
            <a:spLocks noChangeArrowheads="1"/>
          </p:cNvSpPr>
          <p:nvPr/>
        </p:nvSpPr>
        <p:spPr bwMode="auto">
          <a:xfrm>
            <a:off x="179512" y="0"/>
            <a:ext cx="9144000" cy="9607758"/>
          </a:xfrm>
          <a:prstGeom prst="rect">
            <a:avLst/>
          </a:prstGeom>
          <a:noFill/>
          <a:ln w="9525">
            <a:noFill/>
            <a:miter lim="800000"/>
            <a:headEnd/>
            <a:tailEnd/>
          </a:ln>
        </p:spPr>
        <p:txBody>
          <a:bodyPr wrap="square" lIns="0" tIns="0" rIns="0" bIns="0">
            <a:spAutoFit/>
          </a:bodyPr>
          <a:lstStyle/>
          <a:p>
            <a:pPr>
              <a:lnSpc>
                <a:spcPts val="4875"/>
              </a:lnSpc>
            </a:pPr>
            <a:r>
              <a:rPr lang="ru-RU" sz="2400" dirty="0"/>
              <a:t>Директивы определения </a:t>
            </a:r>
            <a:r>
              <a:rPr lang="ru-RU" sz="2400" dirty="0" smtClean="0"/>
              <a:t>данных</a:t>
            </a:r>
            <a:endParaRPr lang="en-US" sz="2400" dirty="0" smtClean="0"/>
          </a:p>
          <a:p>
            <a:pPr>
              <a:lnSpc>
                <a:spcPts val="4875"/>
              </a:lnSpc>
            </a:pPr>
            <a:endParaRPr lang="en-US" sz="2400" dirty="0" smtClean="0"/>
          </a:p>
          <a:p>
            <a:r>
              <a:rPr lang="en-US" sz="2400" dirty="0" smtClean="0"/>
              <a:t>.data</a:t>
            </a:r>
          </a:p>
          <a:p>
            <a:r>
              <a:rPr lang="en-US" sz="2400" dirty="0" smtClean="0"/>
              <a:t>Val1    DB 	10010111b</a:t>
            </a:r>
            <a:r>
              <a:rPr lang="ru-RU" sz="2400" dirty="0" smtClean="0"/>
              <a:t>	</a:t>
            </a:r>
            <a:r>
              <a:rPr lang="en-US" sz="2400" dirty="0" smtClean="0"/>
              <a:t>	;define byte</a:t>
            </a:r>
          </a:p>
          <a:p>
            <a:r>
              <a:rPr lang="en-US" sz="2400" dirty="0" smtClean="0"/>
              <a:t>Val2    DB	 10Ah</a:t>
            </a:r>
          </a:p>
          <a:p>
            <a:r>
              <a:rPr lang="en-US" sz="2400" dirty="0" err="1" smtClean="0"/>
              <a:t>Chislo</a:t>
            </a:r>
            <a:r>
              <a:rPr lang="en-US" sz="2400" dirty="0" smtClean="0"/>
              <a:t> DW 	 30125		 ;define word</a:t>
            </a:r>
          </a:p>
          <a:p>
            <a:r>
              <a:rPr lang="en-US" sz="2400" dirty="0" smtClean="0"/>
              <a:t> A        DD	 264		 ;define double word</a:t>
            </a:r>
          </a:p>
          <a:p>
            <a:r>
              <a:rPr lang="en-US" sz="2400" dirty="0" smtClean="0"/>
              <a:t>B         DB	 ?</a:t>
            </a:r>
          </a:p>
          <a:p>
            <a:r>
              <a:rPr lang="en-US" sz="2400" dirty="0" smtClean="0"/>
              <a:t>str1	   DB        15dup(?)</a:t>
            </a:r>
          </a:p>
          <a:p>
            <a:r>
              <a:rPr lang="en-US" sz="2400" dirty="0" smtClean="0"/>
              <a:t>str2	   DB        15dup(‘ ‘)</a:t>
            </a:r>
          </a:p>
          <a:p>
            <a:endParaRPr lang="en-US" sz="2400" dirty="0" smtClean="0"/>
          </a:p>
          <a:p>
            <a:pPr>
              <a:lnSpc>
                <a:spcPts val="4875"/>
              </a:lnSpc>
            </a:pPr>
            <a:r>
              <a:rPr lang="en-US" sz="2400" dirty="0" smtClean="0"/>
              <a:t>  </a:t>
            </a:r>
            <a:r>
              <a:rPr lang="ru-RU" sz="2400" dirty="0" smtClean="0"/>
              <a:t>повтор: DUP </a:t>
            </a:r>
            <a:endParaRPr lang="en-US" sz="2400" dirty="0" smtClean="0"/>
          </a:p>
          <a:p>
            <a:pPr>
              <a:lnSpc>
                <a:spcPts val="4875"/>
              </a:lnSpc>
            </a:pPr>
            <a:r>
              <a:rPr lang="ru-RU" sz="2400" dirty="0" smtClean="0"/>
              <a:t> </a:t>
            </a:r>
            <a:r>
              <a:rPr lang="en-US" sz="2400" dirty="0" smtClean="0"/>
              <a:t>  </a:t>
            </a:r>
            <a:r>
              <a:rPr lang="ru-RU" sz="2400" dirty="0" smtClean="0"/>
              <a:t>неинициализированная переменная</a:t>
            </a:r>
            <a:r>
              <a:rPr lang="en-US" sz="2400" dirty="0" smtClean="0"/>
              <a:t>:</a:t>
            </a:r>
            <a:r>
              <a:rPr lang="ru-RU" sz="2400" dirty="0" smtClean="0"/>
              <a:t> ?</a:t>
            </a:r>
          </a:p>
          <a:p>
            <a:pPr>
              <a:lnSpc>
                <a:spcPts val="4875"/>
              </a:lnSpc>
            </a:pPr>
            <a:endParaRPr lang="en-US" sz="2400" dirty="0" smtClean="0"/>
          </a:p>
          <a:p>
            <a:pPr>
              <a:lnSpc>
                <a:spcPts val="4875"/>
              </a:lnSpc>
            </a:pPr>
            <a:endParaRPr lang="en-US" sz="2400" dirty="0" smtClean="0"/>
          </a:p>
          <a:p>
            <a:pPr>
              <a:lnSpc>
                <a:spcPts val="4875"/>
              </a:lnSpc>
            </a:pPr>
            <a:endParaRPr lang="en-US" sz="2400" dirty="0" smtClean="0"/>
          </a:p>
          <a:p>
            <a:pPr>
              <a:lnSpc>
                <a:spcPts val="4875"/>
              </a:lnSpc>
            </a:pPr>
            <a:endParaRPr lang="en-US" sz="2400" dirty="0" smtClean="0"/>
          </a:p>
          <a:p>
            <a:pPr>
              <a:lnSpc>
                <a:spcPts val="4875"/>
              </a:lnSpc>
            </a:pPr>
            <a:endParaRPr lang="en-US" sz="3600" dirty="0" smtClean="0">
              <a:solidFill>
                <a:srgbClr val="000000"/>
              </a:solidFill>
              <a:latin typeface="Times New Roman" charset="0"/>
            </a:endParaRPr>
          </a:p>
          <a:p>
            <a:pPr>
              <a:lnSpc>
                <a:spcPts val="4875"/>
              </a:lnSpc>
            </a:pPr>
            <a:endParaRPr lang="ru-RU" sz="3600" dirty="0">
              <a:solidFill>
                <a:srgbClr val="000000"/>
              </a:solidFill>
              <a:latin typeface="Times New Roman" charset="0"/>
            </a:endParaRPr>
          </a:p>
        </p:txBody>
      </p:sp>
      <p:sp>
        <p:nvSpPr>
          <p:cNvPr id="19" name="Номер слайда 18"/>
          <p:cNvSpPr>
            <a:spLocks noGrp="1"/>
          </p:cNvSpPr>
          <p:nvPr>
            <p:ph type="sldNum" sz="quarter" idx="12"/>
          </p:nvPr>
        </p:nvSpPr>
        <p:spPr/>
        <p:txBody>
          <a:bodyPr/>
          <a:lstStyle/>
          <a:p>
            <a:pPr>
              <a:defRPr/>
            </a:pPr>
            <a:fld id="{1FA21118-029C-4EE2-BB92-427CE171445A}" type="slidenum">
              <a:rPr lang="ru-RU"/>
              <a:pPr>
                <a:defRPr/>
              </a:pPr>
              <a:t>6</a:t>
            </a:fld>
            <a:endParaRPr lang="ru-R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20688"/>
            <a:ext cx="8892480" cy="1384995"/>
          </a:xfrm>
          <a:prstGeom prst="rect">
            <a:avLst/>
          </a:prstGeom>
          <a:noFill/>
        </p:spPr>
        <p:txBody>
          <a:bodyPr wrap="square" rtlCol="0">
            <a:spAutoFit/>
          </a:bodyPr>
          <a:lstStyle/>
          <a:p>
            <a:pPr algn="ctr"/>
            <a:r>
              <a:rPr lang="ru-RU" sz="2800" dirty="0" smtClean="0"/>
              <a:t>Структура команды</a:t>
            </a:r>
          </a:p>
          <a:p>
            <a:endParaRPr lang="ru-RU" sz="2800" dirty="0" smtClean="0"/>
          </a:p>
          <a:p>
            <a:r>
              <a:rPr lang="en-US" sz="2800" dirty="0" smtClean="0"/>
              <a:t>  </a:t>
            </a:r>
            <a:r>
              <a:rPr lang="ru-RU" sz="2800" dirty="0" smtClean="0"/>
              <a:t>Метка</a:t>
            </a:r>
            <a:r>
              <a:rPr lang="en-US" sz="2800" dirty="0" smtClean="0"/>
              <a:t>:  </a:t>
            </a:r>
            <a:r>
              <a:rPr lang="ru-RU" sz="2800" dirty="0" smtClean="0"/>
              <a:t>команда	приемник, источник</a:t>
            </a:r>
            <a:r>
              <a:rPr lang="en-US" sz="2800" dirty="0" smtClean="0"/>
              <a:t>    ;  </a:t>
            </a:r>
            <a:r>
              <a:rPr lang="ru-RU" sz="2800" dirty="0" smtClean="0"/>
              <a:t>комментарий</a:t>
            </a:r>
            <a:endParaRPr lang="ru-RU"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267744" y="188640"/>
            <a:ext cx="4750083" cy="523220"/>
          </a:xfrm>
          <a:prstGeom prst="rect">
            <a:avLst/>
          </a:prstGeom>
        </p:spPr>
        <p:txBody>
          <a:bodyPr wrap="none">
            <a:spAutoFit/>
          </a:bodyPr>
          <a:lstStyle/>
          <a:p>
            <a:r>
              <a:rPr lang="ru-RU" sz="2800" dirty="0" smtClean="0">
                <a:solidFill>
                  <a:srgbClr val="000000"/>
                </a:solidFill>
                <a:latin typeface="Times New Roman" charset="0"/>
              </a:rPr>
              <a:t>Работа с данными и адресами</a:t>
            </a:r>
            <a:endParaRPr lang="ru-RU" sz="2800" dirty="0"/>
          </a:p>
        </p:txBody>
      </p:sp>
      <p:sp>
        <p:nvSpPr>
          <p:cNvPr id="4" name="Прямоугольник 3"/>
          <p:cNvSpPr/>
          <p:nvPr/>
        </p:nvSpPr>
        <p:spPr>
          <a:xfrm>
            <a:off x="395536" y="764704"/>
            <a:ext cx="8208912" cy="6032421"/>
          </a:xfrm>
          <a:prstGeom prst="rect">
            <a:avLst/>
          </a:prstGeom>
        </p:spPr>
        <p:txBody>
          <a:bodyPr wrap="square">
            <a:spAutoFit/>
          </a:bodyPr>
          <a:lstStyle/>
          <a:p>
            <a:r>
              <a:rPr lang="ru-RU" sz="2800" dirty="0" smtClean="0">
                <a:solidFill>
                  <a:srgbClr val="000000"/>
                </a:solidFill>
                <a:latin typeface="Courier New" pitchFamily="49" charset="0"/>
                <a:cs typeface="Courier New" pitchFamily="49" charset="0"/>
              </a:rPr>
              <a:t>OFFSET</a:t>
            </a:r>
            <a:r>
              <a:rPr lang="ru-RU" sz="2800" dirty="0" smtClean="0">
                <a:solidFill>
                  <a:srgbClr val="000000"/>
                </a:solidFill>
                <a:latin typeface="Times New Roman" charset="0"/>
              </a:rPr>
              <a:t> – вычислить смещение от начала сегмента</a:t>
            </a:r>
          </a:p>
          <a:p>
            <a:r>
              <a:rPr lang="en-US" sz="2800" dirty="0" smtClean="0"/>
              <a:t>.data</a:t>
            </a:r>
            <a:br>
              <a:rPr lang="en-US" sz="2800" dirty="0" smtClean="0"/>
            </a:br>
            <a:r>
              <a:rPr lang="en-US" sz="2800" dirty="0" smtClean="0"/>
              <a:t>str1   db «</a:t>
            </a:r>
            <a:r>
              <a:rPr lang="ru-RU" sz="2800" dirty="0" smtClean="0"/>
              <a:t>Привет»,0</a:t>
            </a:r>
            <a:br>
              <a:rPr lang="ru-RU" sz="2800" dirty="0" smtClean="0"/>
            </a:br>
            <a:r>
              <a:rPr lang="ru-RU" sz="2800" dirty="0" smtClean="0"/>
              <a:t>.</a:t>
            </a:r>
            <a:r>
              <a:rPr lang="en-US" sz="2800" dirty="0" smtClean="0"/>
              <a:t>code</a:t>
            </a:r>
            <a:br>
              <a:rPr lang="en-US" sz="2800" dirty="0" smtClean="0"/>
            </a:br>
            <a:r>
              <a:rPr lang="en-US" sz="2800" dirty="0" err="1" smtClean="0"/>
              <a:t>mov</a:t>
            </a:r>
            <a:r>
              <a:rPr lang="en-US" sz="2800" dirty="0" smtClean="0"/>
              <a:t>    </a:t>
            </a:r>
            <a:r>
              <a:rPr lang="en-US" sz="2800" dirty="0" err="1" smtClean="0"/>
              <a:t>esi</a:t>
            </a:r>
            <a:r>
              <a:rPr lang="en-US" sz="2800" dirty="0" smtClean="0"/>
              <a:t>, offset str1</a:t>
            </a:r>
            <a:br>
              <a:rPr lang="en-US" sz="2800" dirty="0" smtClean="0"/>
            </a:br>
            <a:r>
              <a:rPr lang="en-US" sz="2800" dirty="0" err="1" smtClean="0"/>
              <a:t>mov</a:t>
            </a:r>
            <a:r>
              <a:rPr lang="en-US" sz="2800" dirty="0" smtClean="0"/>
              <a:t> al, [</a:t>
            </a:r>
            <a:r>
              <a:rPr lang="en-US" sz="2800" dirty="0" err="1" smtClean="0"/>
              <a:t>esi</a:t>
            </a:r>
            <a:r>
              <a:rPr lang="en-US" sz="2800" dirty="0" smtClean="0"/>
              <a:t>] ; al = ‘</a:t>
            </a:r>
            <a:r>
              <a:rPr lang="ru-RU" sz="2800" dirty="0" smtClean="0"/>
              <a:t>П’</a:t>
            </a:r>
            <a:endParaRPr lang="en-US" sz="2800" dirty="0" smtClean="0"/>
          </a:p>
          <a:p>
            <a:endParaRPr lang="ru-RU" sz="2800" dirty="0" smtClean="0"/>
          </a:p>
          <a:p>
            <a:pPr>
              <a:lnSpc>
                <a:spcPts val="3813"/>
              </a:lnSpc>
              <a:tabLst>
                <a:tab pos="342900" algn="l"/>
              </a:tabLst>
            </a:pPr>
            <a:r>
              <a:rPr lang="ru-RU" sz="2800" dirty="0" smtClean="0">
                <a:solidFill>
                  <a:srgbClr val="000000"/>
                </a:solidFill>
                <a:latin typeface="Courier New" pitchFamily="49" charset="0"/>
                <a:cs typeface="Courier New" pitchFamily="49" charset="0"/>
              </a:rPr>
              <a:t>ALIGN</a:t>
            </a:r>
            <a:r>
              <a:rPr lang="ru-RU" sz="2800" dirty="0" smtClean="0">
                <a:solidFill>
                  <a:srgbClr val="000000"/>
                </a:solidFill>
                <a:latin typeface="Times New Roman" charset="0"/>
              </a:rPr>
              <a:t> – установить начало очередных данных на границу указанного размера</a:t>
            </a:r>
            <a:endParaRPr lang="en-US" sz="2800" dirty="0" smtClean="0">
              <a:solidFill>
                <a:srgbClr val="000000"/>
              </a:solidFill>
              <a:latin typeface="Times New Roman" charset="0"/>
            </a:endParaRPr>
          </a:p>
          <a:p>
            <a:pPr>
              <a:lnSpc>
                <a:spcPts val="3813"/>
              </a:lnSpc>
              <a:tabLst>
                <a:tab pos="342900" algn="l"/>
              </a:tabLst>
            </a:pPr>
            <a:r>
              <a:rPr lang="ru-RU" sz="2800" dirty="0" smtClean="0"/>
              <a:t>  </a:t>
            </a:r>
            <a:r>
              <a:rPr lang="en-US" sz="2800" dirty="0" smtClean="0"/>
              <a:t>__</a:t>
            </a:r>
            <a:r>
              <a:rPr lang="en-US" sz="2800" dirty="0" err="1" smtClean="0"/>
              <a:t>declspec</a:t>
            </a:r>
            <a:r>
              <a:rPr lang="en-US" sz="2800" dirty="0" smtClean="0"/>
              <a:t>(align(32))  </a:t>
            </a:r>
            <a:r>
              <a:rPr lang="en-US" sz="2800" dirty="0" err="1" smtClean="0"/>
              <a:t>struct</a:t>
            </a:r>
            <a:r>
              <a:rPr lang="en-US" sz="2800" dirty="0" smtClean="0"/>
              <a:t>   Str1{ </a:t>
            </a:r>
            <a:r>
              <a:rPr lang="en-US" sz="2800" dirty="0" err="1" smtClean="0"/>
              <a:t>int</a:t>
            </a:r>
            <a:r>
              <a:rPr lang="en-US" sz="2800" dirty="0" smtClean="0"/>
              <a:t> a, b, c, d, e; };</a:t>
            </a:r>
            <a:endParaRPr lang="ru-RU" sz="2800" dirty="0" smtClean="0"/>
          </a:p>
          <a:p>
            <a:pPr>
              <a:lnSpc>
                <a:spcPts val="3813"/>
              </a:lnSpc>
              <a:tabLst>
                <a:tab pos="342900" algn="l"/>
              </a:tabLst>
            </a:pPr>
            <a:endParaRPr lang="ru-RU" sz="2800" dirty="0" smtClean="0"/>
          </a:p>
          <a:p>
            <a:pPr>
              <a:lnSpc>
                <a:spcPts val="3813"/>
              </a:lnSpc>
              <a:tabLst>
                <a:tab pos="342900" algn="l"/>
              </a:tabLst>
            </a:pPr>
            <a:r>
              <a:rPr lang="ru-RU" sz="2800" dirty="0" smtClean="0"/>
              <a:t>  	ALIGN 4 ; выравнивание на границу DWORD       	</a:t>
            </a:r>
            <a:r>
              <a:rPr lang="ru-RU" sz="2800" dirty="0" err="1" smtClean="0"/>
              <a:t>BignNum</a:t>
            </a:r>
            <a:r>
              <a:rPr lang="ru-RU" sz="2800" dirty="0" smtClean="0"/>
              <a:t> DD 12345678</a:t>
            </a:r>
            <a:endParaRPr lang="ru-RU"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764704"/>
            <a:ext cx="7560840" cy="5401479"/>
          </a:xfrm>
          <a:prstGeom prst="rect">
            <a:avLst/>
          </a:prstGeom>
        </p:spPr>
        <p:txBody>
          <a:bodyPr wrap="square">
            <a:spAutoFit/>
          </a:bodyPr>
          <a:lstStyle/>
          <a:p>
            <a:pPr>
              <a:lnSpc>
                <a:spcPts val="4625"/>
              </a:lnSpc>
              <a:tabLst>
                <a:tab pos="342900" algn="l"/>
              </a:tabLst>
            </a:pPr>
            <a:r>
              <a:rPr lang="ru-RU" sz="2800" dirty="0" smtClean="0">
                <a:solidFill>
                  <a:srgbClr val="000000"/>
                </a:solidFill>
                <a:latin typeface="Courier New" pitchFamily="49" charset="0"/>
                <a:cs typeface="Courier New" pitchFamily="49" charset="0"/>
              </a:rPr>
              <a:t>PTR</a:t>
            </a:r>
            <a:r>
              <a:rPr lang="ru-RU" sz="2800" dirty="0" smtClean="0">
                <a:solidFill>
                  <a:srgbClr val="000000"/>
                </a:solidFill>
                <a:latin typeface="Times New Roman" charset="0"/>
              </a:rPr>
              <a:t> – установить размер указываемых данных</a:t>
            </a:r>
          </a:p>
          <a:p>
            <a:pPr>
              <a:lnSpc>
                <a:spcPts val="4625"/>
              </a:lnSpc>
              <a:tabLst>
                <a:tab pos="342900" algn="l"/>
              </a:tabLst>
            </a:pPr>
            <a:endParaRPr lang="en-US" sz="2800" dirty="0" smtClean="0">
              <a:solidFill>
                <a:srgbClr val="000000"/>
              </a:solidFill>
              <a:latin typeface="Times New Roman" charset="0"/>
            </a:endParaRPr>
          </a:p>
          <a:p>
            <a:pPr>
              <a:lnSpc>
                <a:spcPts val="4625"/>
              </a:lnSpc>
              <a:tabLst>
                <a:tab pos="342900" algn="l"/>
              </a:tabLst>
            </a:pPr>
            <a:r>
              <a:rPr lang="pt-BR" sz="2800" dirty="0" smtClean="0"/>
              <a:t>// c++</a:t>
            </a:r>
          </a:p>
          <a:p>
            <a:pPr>
              <a:lnSpc>
                <a:spcPts val="4625"/>
              </a:lnSpc>
              <a:tabLst>
                <a:tab pos="342900" algn="l"/>
              </a:tabLst>
            </a:pPr>
            <a:r>
              <a:rPr lang="pt-BR" sz="2800" dirty="0" smtClean="0"/>
              <a:t>BYTE ar[6] = {1, 12, 128, 50, 200, 10}</a:t>
            </a:r>
          </a:p>
          <a:p>
            <a:pPr>
              <a:lnSpc>
                <a:spcPts val="4625"/>
              </a:lnSpc>
              <a:tabLst>
                <a:tab pos="342900" algn="l"/>
              </a:tabLst>
            </a:pPr>
            <a:r>
              <a:rPr lang="pt-BR" sz="2800" dirty="0" smtClean="0"/>
              <a:t>_asm{</a:t>
            </a:r>
          </a:p>
          <a:p>
            <a:pPr>
              <a:lnSpc>
                <a:spcPts val="4625"/>
              </a:lnSpc>
              <a:tabLst>
                <a:tab pos="342900" algn="l"/>
              </a:tabLst>
            </a:pPr>
            <a:r>
              <a:rPr lang="en-US" sz="2800" dirty="0" smtClean="0"/>
              <a:t>LEA EBX, </a:t>
            </a:r>
            <a:r>
              <a:rPr lang="en-US" sz="2800" dirty="0" err="1" smtClean="0"/>
              <a:t>ar</a:t>
            </a:r>
            <a:r>
              <a:rPr lang="en-US" sz="2800" dirty="0" smtClean="0"/>
              <a:t>;</a:t>
            </a:r>
          </a:p>
          <a:p>
            <a:pPr>
              <a:lnSpc>
                <a:spcPts val="4625"/>
              </a:lnSpc>
              <a:tabLst>
                <a:tab pos="342900" algn="l"/>
              </a:tabLst>
            </a:pPr>
            <a:r>
              <a:rPr lang="en-US" sz="2800" dirty="0" smtClean="0"/>
              <a:t>MOV AL, BYTE PTR [EBX] + 1;</a:t>
            </a:r>
          </a:p>
          <a:p>
            <a:pPr>
              <a:lnSpc>
                <a:spcPts val="4625"/>
              </a:lnSpc>
              <a:tabLst>
                <a:tab pos="342900" algn="l"/>
              </a:tabLst>
            </a:pPr>
            <a:r>
              <a:rPr lang="en-US" sz="2800" dirty="0" smtClean="0"/>
              <a:t>…</a:t>
            </a:r>
          </a:p>
          <a:p>
            <a:pPr>
              <a:lnSpc>
                <a:spcPts val="4625"/>
              </a:lnSpc>
              <a:tabLst>
                <a:tab pos="342900" algn="l"/>
              </a:tabLst>
            </a:pPr>
            <a:r>
              <a:rPr lang="en-US" sz="2800" dirty="0" smtClean="0"/>
              <a:t>}</a:t>
            </a:r>
            <a:endParaRPr lang="pt-BR" sz="2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6572</TotalTime>
  <Words>2479</Words>
  <Application>Microsoft Office PowerPoint</Application>
  <PresentationFormat>Экран (4:3)</PresentationFormat>
  <Paragraphs>1128</Paragraphs>
  <Slides>59</Slides>
  <Notes>21</Notes>
  <HiddenSlides>0</HiddenSlides>
  <MMClips>0</MMClips>
  <ScaleCrop>false</ScaleCrop>
  <HeadingPairs>
    <vt:vector size="4" baseType="variant">
      <vt:variant>
        <vt:lpstr>Тема</vt:lpstr>
      </vt:variant>
      <vt:variant>
        <vt:i4>1</vt:i4>
      </vt:variant>
      <vt:variant>
        <vt:lpstr>Заголовки слайдов</vt:lpstr>
      </vt:variant>
      <vt:variant>
        <vt:i4>59</vt:i4>
      </vt:variant>
    </vt:vector>
  </HeadingPairs>
  <TitlesOfParts>
    <vt:vector size="60" baseType="lpstr">
      <vt:lpstr>Тема Office</vt:lpstr>
      <vt:lpstr>Система команд</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Слайд 45</vt:lpstr>
      <vt:lpstr>Слайд 46</vt:lpstr>
      <vt:lpstr>Слайд 47</vt:lpstr>
      <vt:lpstr>Слайд 48</vt:lpstr>
      <vt:lpstr>Слайд 49</vt:lpstr>
      <vt:lpstr>Слайд 50</vt:lpstr>
      <vt:lpstr>Слайд 51</vt:lpstr>
      <vt:lpstr>Слайд 52</vt:lpstr>
      <vt:lpstr>Слайд 53</vt:lpstr>
      <vt:lpstr>Слайд 54</vt:lpstr>
      <vt:lpstr>Слайд 55</vt:lpstr>
      <vt:lpstr>Слайд 56</vt:lpstr>
      <vt:lpstr>Слайд 57</vt:lpstr>
      <vt:lpstr>Слайд 58</vt:lpstr>
      <vt:lpstr>Слайд 59</vt:lpstr>
    </vt:vector>
  </TitlesOfParts>
  <Company>Krokoz™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Форматы двухоперандных команд мп I8086</dc:title>
  <dc:creator>User</dc:creator>
  <cp:lastModifiedBy>User</cp:lastModifiedBy>
  <cp:revision>475</cp:revision>
  <dcterms:created xsi:type="dcterms:W3CDTF">2015-02-24T20:22:06Z</dcterms:created>
  <dcterms:modified xsi:type="dcterms:W3CDTF">2021-12-07T02:09:53Z</dcterms:modified>
</cp:coreProperties>
</file>