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86" r:id="rId19"/>
    <p:sldId id="279" r:id="rId20"/>
    <p:sldId id="288" r:id="rId21"/>
    <p:sldId id="284" r:id="rId22"/>
    <p:sldId id="285" r:id="rId23"/>
    <p:sldId id="289" r:id="rId24"/>
    <p:sldId id="306" r:id="rId25"/>
    <p:sldId id="305" r:id="rId26"/>
    <p:sldId id="291" r:id="rId27"/>
    <p:sldId id="301" r:id="rId28"/>
    <p:sldId id="307" r:id="rId29"/>
    <p:sldId id="292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49B19-5F07-8EA8-581E-DDC8B31A4264}" v="4" dt="2022-01-21T04:10:03.409"/>
    <p1510:client id="{7B3355A5-5822-EF23-FA0E-36FFDE4B132F}" v="2" dt="2022-01-21T04:09:2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дых Анна Николаевна" userId="S::sedykh.an@students.dvfu.ru::92e391d0-f69b-451b-828c-29064d9d1125" providerId="AD" clId="Web-{7B3355A5-5822-EF23-FA0E-36FFDE4B132F}"/>
    <pc:docChg chg="modSld">
      <pc:chgData name="Седых Анна Николаевна" userId="S::sedykh.an@students.dvfu.ru::92e391d0-f69b-451b-828c-29064d9d1125" providerId="AD" clId="Web-{7B3355A5-5822-EF23-FA0E-36FFDE4B132F}" dt="2022-01-21T04:09:22.872" v="1" actId="1076"/>
      <pc:docMkLst>
        <pc:docMk/>
      </pc:docMkLst>
      <pc:sldChg chg="delSp">
        <pc:chgData name="Седых Анна Николаевна" userId="S::sedykh.an@students.dvfu.ru::92e391d0-f69b-451b-828c-29064d9d1125" providerId="AD" clId="Web-{7B3355A5-5822-EF23-FA0E-36FFDE4B132F}" dt="2022-01-21T04:06:35.083" v="0"/>
        <pc:sldMkLst>
          <pc:docMk/>
          <pc:sldMk cId="918913543" sldId="258"/>
        </pc:sldMkLst>
        <pc:picChg chg="del">
          <ac:chgData name="Седых Анна Николаевна" userId="S::sedykh.an@students.dvfu.ru::92e391d0-f69b-451b-828c-29064d9d1125" providerId="AD" clId="Web-{7B3355A5-5822-EF23-FA0E-36FFDE4B132F}" dt="2022-01-21T04:06:35.083" v="0"/>
          <ac:picMkLst>
            <pc:docMk/>
            <pc:sldMk cId="918913543" sldId="258"/>
            <ac:picMk id="6" creationId="{14B294D4-81FB-4022-BB5A-CBA1E8F460A8}"/>
          </ac:picMkLst>
        </pc:picChg>
      </pc:sldChg>
      <pc:sldChg chg="modSp">
        <pc:chgData name="Седых Анна Николаевна" userId="S::sedykh.an@students.dvfu.ru::92e391d0-f69b-451b-828c-29064d9d1125" providerId="AD" clId="Web-{7B3355A5-5822-EF23-FA0E-36FFDE4B132F}" dt="2022-01-21T04:09:22.872" v="1" actId="1076"/>
        <pc:sldMkLst>
          <pc:docMk/>
          <pc:sldMk cId="932641581" sldId="262"/>
        </pc:sldMkLst>
        <pc:spChg chg="mod">
          <ac:chgData name="Седых Анна Николаевна" userId="S::sedykh.an@students.dvfu.ru::92e391d0-f69b-451b-828c-29064d9d1125" providerId="AD" clId="Web-{7B3355A5-5822-EF23-FA0E-36FFDE4B132F}" dt="2022-01-21T04:09:22.872" v="1" actId="1076"/>
          <ac:spMkLst>
            <pc:docMk/>
            <pc:sldMk cId="932641581" sldId="262"/>
            <ac:spMk id="5" creationId="{00000000-0000-0000-0000-000000000000}"/>
          </ac:spMkLst>
        </pc:spChg>
      </pc:sldChg>
    </pc:docChg>
  </pc:docChgLst>
  <pc:docChgLst>
    <pc:chgData name="Омельченко Максим Александрович" userId="S::omelchenko.ma@students.dvfu.ru::b64184a9-4fb1-45d7-b9e8-47faee0a037c" providerId="AD" clId="Web-{35549B19-5F07-8EA8-581E-DDC8B31A4264}"/>
    <pc:docChg chg="modSld">
      <pc:chgData name="Омельченко Максим Александрович" userId="S::omelchenko.ma@students.dvfu.ru::b64184a9-4fb1-45d7-b9e8-47faee0a037c" providerId="AD" clId="Web-{35549B19-5F07-8EA8-581E-DDC8B31A4264}" dt="2022-01-21T04:10:03.409" v="2" actId="1076"/>
      <pc:docMkLst>
        <pc:docMk/>
      </pc:docMkLst>
      <pc:sldChg chg="addSp modSp">
        <pc:chgData name="Омельченко Максим Александрович" userId="S::omelchenko.ma@students.dvfu.ru::b64184a9-4fb1-45d7-b9e8-47faee0a037c" providerId="AD" clId="Web-{35549B19-5F07-8EA8-581E-DDC8B31A4264}" dt="2022-01-21T04:06:04.069" v="0"/>
        <pc:sldMkLst>
          <pc:docMk/>
          <pc:sldMk cId="918913543" sldId="258"/>
        </pc:sldMkLst>
        <pc:picChg chg="add mod">
          <ac:chgData name="Омельченко Максим Александрович" userId="S::omelchenko.ma@students.dvfu.ru::b64184a9-4fb1-45d7-b9e8-47faee0a037c" providerId="AD" clId="Web-{35549B19-5F07-8EA8-581E-DDC8B31A4264}" dt="2022-01-21T04:06:04.069" v="0"/>
          <ac:picMkLst>
            <pc:docMk/>
            <pc:sldMk cId="918913543" sldId="258"/>
            <ac:picMk id="6" creationId="{14B294D4-81FB-4022-BB5A-CBA1E8F460A8}"/>
          </ac:picMkLst>
        </pc:picChg>
      </pc:sldChg>
      <pc:sldChg chg="modSp">
        <pc:chgData name="Омельченко Максим Александрович" userId="S::omelchenko.ma@students.dvfu.ru::b64184a9-4fb1-45d7-b9e8-47faee0a037c" providerId="AD" clId="Web-{35549B19-5F07-8EA8-581E-DDC8B31A4264}" dt="2022-01-21T04:10:03.409" v="2" actId="1076"/>
        <pc:sldMkLst>
          <pc:docMk/>
          <pc:sldMk cId="267995772" sldId="270"/>
        </pc:sldMkLst>
        <pc:spChg chg="mod">
          <ac:chgData name="Омельченко Максим Александрович" userId="S::omelchenko.ma@students.dvfu.ru::b64184a9-4fb1-45d7-b9e8-47faee0a037c" providerId="AD" clId="Web-{35549B19-5F07-8EA8-581E-DDC8B31A4264}" dt="2022-01-21T04:10:03.409" v="2" actId="1076"/>
          <ac:spMkLst>
            <pc:docMk/>
            <pc:sldMk cId="267995772" sldId="27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A7EF7-13D9-4D6F-82E5-DFDDB36E6671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9920D-6268-486D-885C-64BF87900E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0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920D-6268-486D-885C-64BF87900EE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920D-6268-486D-885C-64BF87900EE0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Банк ОП</a:t>
            </a:r>
          </a:p>
          <a:p>
            <a:r>
              <a:rPr lang="ru-RU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Совокупность разъемов, полностью закрывающих шину память - процессор называется банк памяти.(</a:t>
            </a:r>
            <a:r>
              <a:rPr 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http://life-prog.ru/2_16637_moduli-pamyati.html)</a:t>
            </a:r>
          </a:p>
          <a:p>
            <a:r>
              <a:rPr lang="ru-RU" sz="1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Ранг</a:t>
            </a:r>
            <a:r>
              <a:rPr lang="ru-RU" sz="12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ОП</a:t>
            </a:r>
            <a:endParaRPr lang="en-US" sz="1200" b="1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количество наборов микросхем, сумма разрядов которых составляет банк.</a:t>
            </a:r>
            <a:endParaRPr lang="en-US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920D-6268-486D-885C-64BF87900EE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ячейки, поступающий по шине адреса ВМ, пропускается через логику выбора, где он разделяется на две составляющие: адрес строки и адрес столбца. Адреса строки и столбца запоминаются соответственно в регистре адреса строки и регистре адреса столбца микросхемы. Регистры соединены каждый со своим дешифратором. Выходы дешифраторов образуют систему горизонтальных и вертикальных линий, к которым подсоединены запоминающие элементы матрицы, при этом каждый ЗЭ расположен на пересечении одной горизонтальной и одной вертикальной линии. </a:t>
            </a:r>
          </a:p>
          <a:p>
            <a:r>
              <a:rPr lang="ru-R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ЗЭ, объединенные общим «горизонтальным» проводом, принято называть строкой (</a:t>
            </a:r>
            <a:r>
              <a:rPr lang="ru-R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ru-R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Запоминающие элементы, подключенные к общему «вертикальному» проводу, называют столбцом (</a:t>
            </a:r>
            <a:r>
              <a:rPr lang="ru-R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ru-R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Фактически «вертикальных» проводов в микросхеме должно быть, по крайней мере, вдвое больше, чем это требуется для адресации, поскольку к каждому ЗЭ необходимо подключить линию, по которой будет передаваться считанная и записываемая информация. </a:t>
            </a:r>
          </a:p>
          <a:p>
            <a:r>
              <a:rPr lang="ru-R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Совокупность запоминающих элементов и логических схем, связанных с выбором строк и столбцов, называют ядром микросхемы памяти. Помимо ядра в ИМС имеется еще интерфейсная логика, обеспечивающая взаимодействие ядра с внешним миром. В ее задачи, в частности, входят коммутация нужного столбца на выход при считывании и на вход — при записи. </a:t>
            </a:r>
          </a:p>
          <a:p>
            <a:r>
              <a:rPr lang="ru-R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физическую организацию ядра, как матрицы однобитовых ЗЭ, накладывается логическая организация памяти, под которой понимается разрядность микросхемы, то есть количество линий ввода/вывода. Разрядность микросхемы определяет количество ЗЭ, имеющих один и тот же адрес (такая совокупность запоминающих элементов называется ячейкой), то есть каждый столбец содержит столько разрядов, сколько есть линий ввода/вывода данных. </a:t>
            </a:r>
          </a:p>
          <a:p>
            <a:r>
              <a:rPr lang="ru-R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уменьшения числа контактов ИМС адреса строки и столбца в большинстве микросхем подаются в микросхему через одни и те же контакты последовательно во времени (мультиплексируются) и запоминаются соответственно в регистре адреса строки и регистре адреса столбца микросхемы. Мультиплексирование обычно реализуется внешней по отношению к ИМС схемой.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920D-6268-486D-885C-64BF87900EE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44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Типовую процедуру доступа к памяти рассмотрим на примере чтения из ИМС с мультиплексированием адресов строк и столбцов. Сначала на входе WE устанавливается уровень, соответствующий операции чтения, а на адресные контакты ИМС подается адрес строки, сопровождаемый сигналом RAS. По заднему фронту этого сигнала адрес запоминается в регистре адреса строки микросхемы, после чего дешифрируется. После стабилизации процессов, вызванных сигналом RAS, выбранная строка подключается к УСЗ. Далее на вход ИМС подается адрес столбца, который по заднему фронту сигнала СAS заносится в регистр адреса столбца. Одновременно подготавливается выходной регистр данных, куда после стабилизации сигнала CAS загружается информация с выбранных УСЗ.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920D-6268-486D-885C-64BF87900EE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5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рис. 4.25 изображена система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тремя уровнями кэш-памяти. Прямо на микросхеме центрального процессора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Повышение производительности находится небольшой кэш для команд (L1-I) и небольшой кэш для данных (L1-D) 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объемом обычно от 16 до 64 Кбайт. Есть еще кэш-память второго уровня (L2),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которая расположена не на самой микросхеме процессора, а рядом с ним в том же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блоке. Кэш-память второго уровня соединяется с процессором через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высокоско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ростной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тракт данных. Эта кэш-память обычно не является разделенной и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объеди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няет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данные и команды. Ее размер — от 512 Кбайт до 1 Мбайт. Кэш-память </a:t>
            </a:r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тьего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уровня (L3) находится на той же плате, что и процессор, и обычно состоит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 статического ОЗУ в несколько мегабайтов, которое функционирует гораздо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быстрее, чем динамическое ОЗУ основной памяти. Как правило, все содержимое</a:t>
            </a:r>
          </a:p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кэш-памяти первого уровня находится в кэш-памяти второго уровня, а все со-</a:t>
            </a:r>
          </a:p>
          <a:p>
            <a:r>
              <a:rPr lang="ru-RU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держимое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кэш-памяти второго уровня — в кэш-памяти третьего уровня.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920D-6268-486D-885C-64BF87900EE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920D-6268-486D-885C-64BF87900EE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конкретная программа работает с большими массивами непрерывных данных, т.е. лишь однажды получает доступ, а затем много линейно считывает, то для такой программы оптимальна память с большой пропускной способностью, а если программа оперирует малыми блоками данных, т.е. постоянно получает доступ к разным областям памяти и понемногу читает из каждой области, то оптимальна память с малым временем доступа, а пропускная способность имеет меньшее значение.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920D-6268-486D-885C-64BF87900EE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SO-DIMM предназначен для использования в ноутбуках или в качестве расширения памяти на плате, поэтому отличается уменьшенным габаритом.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61FC-8762-45BD-8D4C-51188852D2FE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Ещё можно встретить следующие обозначения:</a:t>
            </a:r>
          </a:p>
          <a:p>
            <a:pPr lvl="0"/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U-DIMM — без буфера;</a:t>
            </a:r>
          </a:p>
          <a:p>
            <a:pPr lvl="0"/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R-DIMM — с буфером;</a:t>
            </a:r>
          </a:p>
          <a:p>
            <a:pPr lvl="0"/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LR-DIMM — с буфером и пониженным энергопотреблением;</a:t>
            </a:r>
          </a:p>
          <a:p>
            <a:pPr lvl="0"/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FB-DIMM — с полной буферизацией.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R-DIMM, LR-DIMM и FB-DIMM — планки для серверов и вычислительных систем, в которых нужна максимальная надёжность работы. Стоят дороже и не рекомендуются для покупки в обычные компьютеры.</a:t>
            </a:r>
          </a:p>
          <a:p>
            <a:pPr lvl="0"/>
            <a:endParaRPr lang="ru-RU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9920D-6268-486D-885C-64BF87900EE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E2DE-81C3-47FA-9581-366A94E720B2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62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BC7-4CEE-4F4F-A135-00D302416E6D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5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E7F4-E0FA-4AD6-867F-9FF2D3A8D452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3402-9C52-49F5-B672-AB8D5A44963B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93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9DC3-2487-4DA2-BFD2-D5EA1A448231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3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D3E0-1700-4FC4-B744-AF9DF1B4AE84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DBAA-5CF2-44BF-BA11-15015E80B591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5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9862-99D2-49C1-BFC3-B9492928EE77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6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9472-2625-4949-B614-4DDD840F8284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7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22F0-BADE-4A3B-A981-973B25DAA996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08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5741-6C46-43B0-B98F-45824234B658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88FB-4B03-42AB-9A59-66B60F2BC1AA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B4F6-05AD-461C-8A72-452920C61C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0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память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016" y="476672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Цикл операции с памятью</a:t>
            </a:r>
          </a:p>
          <a:p>
            <a:r>
              <a:rPr lang="ru-RU"/>
              <a:t>1. Указание типа операции (чтение или запись) и установка адреса строки. </a:t>
            </a:r>
          </a:p>
          <a:p>
            <a:r>
              <a:rPr lang="ru-RU"/>
              <a:t>2 Формирование сигнала </a:t>
            </a:r>
            <a:r>
              <a:rPr lang="en-US"/>
              <a:t>RAS.</a:t>
            </a:r>
          </a:p>
          <a:p>
            <a:r>
              <a:rPr lang="ru-RU"/>
              <a:t>3. Установка адреса столбца. </a:t>
            </a:r>
          </a:p>
          <a:p>
            <a:r>
              <a:rPr lang="ru-RU"/>
              <a:t>4. Формирование сигнала </a:t>
            </a:r>
            <a:r>
              <a:rPr lang="en-US"/>
              <a:t>CAS. </a:t>
            </a:r>
          </a:p>
          <a:p>
            <a:r>
              <a:rPr lang="ru-RU"/>
              <a:t>5. Возврат сигналов RAS и CAS в неактивное состояние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632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1886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Оперативные запоминающие устройства 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ОЗУ</a:t>
            </a:r>
            <a:r>
              <a:rPr lang="en-US" b="1"/>
              <a:t>:</a:t>
            </a:r>
            <a:endParaRPr lang="ru-RU" b="1"/>
          </a:p>
          <a:p>
            <a:pPr>
              <a:buFont typeface="Arial" pitchFamily="34" charset="0"/>
              <a:buChar char="•"/>
            </a:pPr>
            <a:r>
              <a:rPr lang="ru-RU"/>
              <a:t>энергозависимые</a:t>
            </a:r>
          </a:p>
          <a:p>
            <a:pPr>
              <a:buFont typeface="Arial" pitchFamily="34" charset="0"/>
              <a:buChar char="•"/>
            </a:pPr>
            <a:r>
              <a:rPr lang="ru-RU"/>
              <a:t>энергонезависимые</a:t>
            </a:r>
          </a:p>
          <a:p>
            <a:endParaRPr lang="ru-RU" b="1"/>
          </a:p>
          <a:p>
            <a:r>
              <a:rPr lang="ru-RU" b="1"/>
              <a:t>Преимущества энергозависимых ОЗУ</a:t>
            </a:r>
            <a:r>
              <a:rPr lang="en-US" b="1"/>
              <a:t>:</a:t>
            </a:r>
            <a:endParaRPr lang="ru-RU" b="1"/>
          </a:p>
          <a:p>
            <a:pPr>
              <a:buFont typeface="Arial" pitchFamily="34" charset="0"/>
              <a:buChar char="•"/>
            </a:pPr>
            <a:r>
              <a:rPr lang="ru-RU"/>
              <a:t>больше емкость</a:t>
            </a:r>
          </a:p>
          <a:p>
            <a:pPr>
              <a:buFont typeface="Arial" pitchFamily="34" charset="0"/>
              <a:buChar char="•"/>
            </a:pPr>
            <a:r>
              <a:rPr lang="ru-RU"/>
              <a:t>ниже энергопотребление</a:t>
            </a:r>
          </a:p>
          <a:p>
            <a:pPr>
              <a:buFont typeface="Arial" pitchFamily="34" charset="0"/>
              <a:buChar char="•"/>
            </a:pPr>
            <a:r>
              <a:rPr lang="ru-RU"/>
              <a:t> выше быстродействие</a:t>
            </a:r>
          </a:p>
          <a:p>
            <a:pPr>
              <a:buFont typeface="Arial" pitchFamily="34" charset="0"/>
              <a:buChar char="•"/>
            </a:pPr>
            <a:r>
              <a:rPr lang="ru-RU"/>
              <a:t>невысокая себестоимость хранения единицы информации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5008" y="3501008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Энергозависимые ОЗУ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/>
              <a:t> </a:t>
            </a:r>
            <a:r>
              <a:rPr lang="ru-RU" b="1"/>
              <a:t>динамическая память </a:t>
            </a:r>
            <a:r>
              <a:rPr lang="ru-RU"/>
              <a:t>(</a:t>
            </a:r>
            <a:r>
              <a:rPr lang="en-US"/>
              <a:t>DRAM - Dynamic Random, Access Memory) </a:t>
            </a:r>
            <a:r>
              <a:rPr lang="ru-RU"/>
              <a:t>и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/>
              <a:t>статическая память </a:t>
            </a:r>
            <a:r>
              <a:rPr lang="ru-RU"/>
              <a:t>(</a:t>
            </a:r>
            <a:r>
              <a:rPr lang="en-US"/>
              <a:t>SRAM - Static Random Access Memory).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2406" y="2633738"/>
            <a:ext cx="8774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/>
          </a:p>
          <a:p>
            <a:endParaRPr lang="ru-RU"/>
          </a:p>
          <a:p>
            <a:r>
              <a:rPr lang="ru-RU"/>
              <a:t>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59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28577"/>
            <a:ext cx="55054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7544" y="26064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статические ОЗУ </a:t>
            </a:r>
          </a:p>
          <a:p>
            <a:r>
              <a:rPr lang="ru-RU"/>
              <a:t>запоминающий элемент может хранить записанную информацию неограниченно долго (при наличии питающего напряжения). ЗЭ – триггер.</a:t>
            </a:r>
          </a:p>
          <a:p>
            <a:r>
              <a:rPr lang="ru-RU"/>
              <a:t>Энергозависимы.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701043"/>
            <a:ext cx="9057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Преимущество </a:t>
            </a:r>
            <a:r>
              <a:rPr lang="ru-RU"/>
              <a:t>SRAM  - более высокое  быстродействие (примерно на порядок выше, чем у DRAM) </a:t>
            </a:r>
          </a:p>
          <a:p>
            <a:r>
              <a:rPr lang="ru-RU" b="1"/>
              <a:t>Недостатки</a:t>
            </a:r>
            <a:r>
              <a:rPr lang="ru-RU"/>
              <a:t> – </a:t>
            </a:r>
          </a:p>
          <a:p>
            <a:pPr>
              <a:buFont typeface="Arial" pitchFamily="34" charset="0"/>
              <a:buChar char="•"/>
            </a:pPr>
            <a:r>
              <a:rPr lang="ru-RU"/>
              <a:t>малая емкость</a:t>
            </a:r>
          </a:p>
          <a:p>
            <a:pPr>
              <a:buFont typeface="Arial" pitchFamily="34" charset="0"/>
              <a:buChar char="•"/>
            </a:pPr>
            <a:r>
              <a:rPr lang="ru-RU"/>
              <a:t> высокая стоимость</a:t>
            </a:r>
          </a:p>
          <a:p>
            <a:pPr>
              <a:buFont typeface="Arial" pitchFamily="34" charset="0"/>
              <a:buChar char="•"/>
            </a:pPr>
            <a:r>
              <a:rPr lang="ru-RU"/>
              <a:t>Большие габариты</a:t>
            </a:r>
          </a:p>
          <a:p>
            <a:r>
              <a:rPr lang="ru-RU"/>
              <a:t>Применяется для кэш-памяти всех уровней.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3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8864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динамические ОЗУ </a:t>
            </a:r>
          </a:p>
          <a:p>
            <a:r>
              <a:rPr lang="ru-RU"/>
              <a:t>ЗЭ способен хранить информацию только в течение достаточно короткого промежутка времени, после которого информацию нужно восстанавливать заново, иначе она будет потеряна. Энергозависимы. </a:t>
            </a:r>
          </a:p>
          <a:p>
            <a:r>
              <a:rPr lang="ru-RU"/>
              <a:t>Регенерация </a:t>
            </a:r>
            <a:r>
              <a:rPr lang="ru-RU" err="1"/>
              <a:t>осуществл</a:t>
            </a:r>
            <a:r>
              <a:rPr lang="ru-RU"/>
              <a:t>. Каждые 8-10 </a:t>
            </a:r>
            <a:r>
              <a:rPr lang="ru-RU" err="1"/>
              <a:t>милисек</a:t>
            </a:r>
            <a:r>
              <a:rPr lang="ru-RU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3984"/>
            <a:ext cx="55626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93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3648" y="1166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Постоянные запоминающие устройства 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505618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Современные ПЗУ реализуются в виде полупроводниковых микросхем, которые по возможностям и способу программирования разделяют на: </a:t>
            </a:r>
          </a:p>
          <a:p>
            <a:r>
              <a:rPr lang="ru-RU"/>
              <a:t>• программируемые при изготовлении; </a:t>
            </a:r>
          </a:p>
          <a:p>
            <a:r>
              <a:rPr lang="ru-RU"/>
              <a:t>• однократно программируемые после изготовления; </a:t>
            </a:r>
          </a:p>
          <a:p>
            <a:r>
              <a:rPr lang="ru-RU"/>
              <a:t>• многократно программируемые. </a:t>
            </a:r>
          </a:p>
          <a:p>
            <a:r>
              <a:rPr lang="ru-RU" b="1"/>
              <a:t>ПЗУ, программируемые при изготовлении (масочные )</a:t>
            </a:r>
          </a:p>
          <a:p>
            <a:r>
              <a:rPr lang="ru-RU"/>
              <a:t>ROM, MROM (</a:t>
            </a:r>
            <a:r>
              <a:rPr lang="ru-RU" err="1"/>
              <a:t>Mask</a:t>
            </a:r>
            <a:r>
              <a:rPr lang="ru-RU"/>
              <a:t> </a:t>
            </a:r>
            <a:r>
              <a:rPr lang="ru-RU" err="1"/>
              <a:t>Programmable</a:t>
            </a:r>
            <a:r>
              <a:rPr lang="ru-RU"/>
              <a:t> ROM — ПЗУ, программируемые с помощью маски) </a:t>
            </a:r>
          </a:p>
          <a:p>
            <a:r>
              <a:rPr lang="ru-RU"/>
              <a:t>Занесение информации в масочные ПЗУ составляет часть производственного процесса </a:t>
            </a:r>
          </a:p>
          <a:p>
            <a:r>
              <a:rPr lang="ru-RU"/>
              <a:t>заключается в подключении или не-подключении запоминающего элемента к разрядной линии считывания. В зависимости от этого из ЗЭ будет всегда извлекаться 1 или 0. В роли перемычки выступает транзистор, расположенный на пересечении адресной и разрядной линий. Какие именно ЗЭ должны быть подключены к выходной линии, определяет маска, «закрывающая» определенные участки кристалла.</a:t>
            </a:r>
          </a:p>
          <a:p>
            <a:r>
              <a:rPr lang="ru-RU" b="1"/>
              <a:t>Однократно программируемые ПЗУ </a:t>
            </a:r>
            <a:endParaRPr lang="ru-RU"/>
          </a:p>
          <a:p>
            <a:r>
              <a:rPr lang="nn-NO"/>
              <a:t>PROM (Programmable ROM - программируемые ПЗУ) </a:t>
            </a:r>
            <a:endParaRPr lang="ru-RU"/>
          </a:p>
          <a:p>
            <a:r>
              <a:rPr lang="ru-RU"/>
              <a:t>В исходной микросхеме во всех узлах  адресные линии соединены с разрядными. Занесение информации в PROM производится электрически, путем пережигания отдельных перемычек, и может быть выполнено поставщиком или потребителем спустя какое-то время после изготовления микросхемы. </a:t>
            </a:r>
          </a:p>
          <a:p>
            <a:r>
              <a:rPr lang="ru-RU"/>
              <a:t>недостатками данного вида ПЗУ были большой процент брака и необходимость специальной термической тренировки после программирования, без которой надежность хранения данных была невысокой </a:t>
            </a:r>
            <a:endParaRPr lang="ru-RU" b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5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03" y="-387424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/>
          </a:p>
          <a:p>
            <a:endParaRPr lang="ru-RU"/>
          </a:p>
          <a:p>
            <a:r>
              <a:rPr lang="ru-RU" b="1"/>
              <a:t>Многократно программируемые ПЗУ </a:t>
            </a:r>
            <a:endParaRPr lang="ru-RU"/>
          </a:p>
          <a:p>
            <a:r>
              <a:rPr lang="ru-RU"/>
              <a:t>Процедура программирования таких ПЗУ обычно предполагает два этапа: сначала производится стирание содержимого всех или части ячеек, а затем производится запись новой информации. Запись информации производится электрическими сигналами.</a:t>
            </a:r>
          </a:p>
          <a:p>
            <a:r>
              <a:rPr lang="en-US"/>
              <a:t>• EPROM (Erasable Programmable ROM - </a:t>
            </a:r>
            <a:r>
              <a:rPr lang="ru-RU"/>
              <a:t>стираемые программируемые ПЗУ </a:t>
            </a:r>
            <a:r>
              <a:rPr lang="en-US"/>
              <a:t>UV-EPROM</a:t>
            </a:r>
            <a:r>
              <a:rPr lang="ru-RU"/>
              <a:t>); </a:t>
            </a:r>
          </a:p>
          <a:p>
            <a:r>
              <a:rPr lang="en-US"/>
              <a:t>• EEPROM (Electrically Erasable Programmable ROM - </a:t>
            </a:r>
            <a:r>
              <a:rPr lang="ru-RU"/>
              <a:t>электрически стираемые программируемые ПЗУ); </a:t>
            </a:r>
          </a:p>
          <a:p>
            <a:r>
              <a:rPr lang="ru-RU"/>
              <a:t>• флэш-память  - по организации массива ЗЭ различают микросхемы типа: </a:t>
            </a:r>
          </a:p>
          <a:p>
            <a:pPr lvl="1"/>
            <a:r>
              <a:rPr lang="ru-RU"/>
              <a:t>• </a:t>
            </a:r>
            <a:r>
              <a:rPr lang="ru-RU" err="1"/>
              <a:t>Bulk</a:t>
            </a:r>
            <a:r>
              <a:rPr lang="ru-RU"/>
              <a:t> </a:t>
            </a:r>
            <a:r>
              <a:rPr lang="ru-RU" err="1"/>
              <a:t>Erase</a:t>
            </a:r>
            <a:r>
              <a:rPr lang="ru-RU"/>
              <a:t> (тотальная очистка) — стирание допустимо только для всего массива ЗЭ; </a:t>
            </a:r>
          </a:p>
          <a:p>
            <a:pPr lvl="1"/>
            <a:r>
              <a:rPr lang="ru-RU"/>
              <a:t>• </a:t>
            </a:r>
            <a:r>
              <a:rPr lang="ru-RU" err="1"/>
              <a:t>Boot</a:t>
            </a:r>
            <a:r>
              <a:rPr lang="ru-RU"/>
              <a:t> </a:t>
            </a:r>
            <a:r>
              <a:rPr lang="ru-RU" err="1"/>
              <a:t>Lock</a:t>
            </a:r>
            <a:r>
              <a:rPr lang="ru-RU"/>
              <a:t> — массив разделен на несколько блоков разного размера, содержимое которых может очищаться независимо. У одного из блоков есть аппаратные средства для защиты от стирания; </a:t>
            </a:r>
          </a:p>
          <a:p>
            <a:pPr lvl="1"/>
            <a:r>
              <a:rPr lang="ru-RU"/>
              <a:t>• </a:t>
            </a:r>
            <a:r>
              <a:rPr lang="ru-RU" err="1"/>
              <a:t>Flash</a:t>
            </a:r>
            <a:r>
              <a:rPr lang="ru-RU"/>
              <a:t> </a:t>
            </a:r>
            <a:r>
              <a:rPr lang="ru-RU" err="1"/>
              <a:t>File</a:t>
            </a:r>
            <a:r>
              <a:rPr lang="ru-RU"/>
              <a:t> — массив разделен на несколько равноправных блоков одинакового размера, содержимое которых может стираться независимо. </a:t>
            </a:r>
          </a:p>
          <a:p>
            <a:pPr lvl="1"/>
            <a:r>
              <a:rPr lang="ru-RU"/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9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8864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Энергонезависимые оперативные запоминающие устройства 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836712"/>
            <a:ext cx="90364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/>
              <a:t>ОЗУ со встроенным литиевым аккумулятором и усиленной защитой от искажения информации в момент включения и отключения внешнего питания. Для их обозначения применяют аббревиатуру BBSRAM (</a:t>
            </a:r>
            <a:r>
              <a:rPr lang="ru-RU" err="1"/>
              <a:t>Battery-Back</a:t>
            </a:r>
            <a:r>
              <a:rPr lang="ru-RU"/>
              <a:t> SRAM)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/>
              <a:t>в одном корпусе объединены статическое ОЗУ и перепрограммируемая постоянная память типа EEPROM. При включении питания данные копируются из EEPROM в SRAM, а при выключении — автоматически перезаписываются из SRAM в EEPROM.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FRAM (Ferroelectric RAM - </a:t>
            </a:r>
            <a:r>
              <a:rPr lang="ru-RU"/>
              <a:t>ферроэлектрическая память ) Запоминающий элемент FRAM похож на ЗЭ динамического ОЗУ, то есть состоит из конденсатора и транзистора. Отличие заключено в диэлектрических свойствах материала между обкладками конденсатора. Он обладает большой диэлектрической постоянной и может быть поляризован с помощью электрического поля.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6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1886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Специальные типы оперативной памяти 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749388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• память для видеоадаптеров; </a:t>
            </a:r>
            <a:r>
              <a:rPr lang="ru-RU" err="1"/>
              <a:t>позв</a:t>
            </a:r>
            <a:r>
              <a:rPr lang="ru-RU"/>
              <a:t>. перемещать изображения в ядре, более быстрая связь с  ЦП</a:t>
            </a:r>
          </a:p>
          <a:p>
            <a:r>
              <a:rPr lang="ru-RU"/>
              <a:t>• память с множественным доступом (</a:t>
            </a:r>
            <a:r>
              <a:rPr lang="ru-RU" err="1"/>
              <a:t>многопортовые</a:t>
            </a:r>
            <a:r>
              <a:rPr lang="ru-RU"/>
              <a:t> ОЗУ);  обеспечивают обмен информацией между ЦП и УВВ  намного эффективней, чем прямой доступ к памяти. </a:t>
            </a:r>
          </a:p>
          <a:p>
            <a:r>
              <a:rPr lang="ru-RU"/>
              <a:t>• память типа очереди (ОЗУ типа FIFO).  Применяется для буферизации потока данных, когда данные считываются из памяти в той же последовательности, в которой они туда заносились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4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706" y="957262"/>
            <a:ext cx="7130588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На эффективность применения кэш-памяти влияют</a:t>
            </a:r>
          </a:p>
          <a:p>
            <a:r>
              <a:rPr lang="ru-RU"/>
              <a:t>• </a:t>
            </a:r>
            <a:r>
              <a:rPr lang="ru-RU" b="1"/>
              <a:t>емкость кэш-памяти </a:t>
            </a:r>
            <a:r>
              <a:rPr lang="ru-RU"/>
              <a:t>(для большинства задач близкой к оптимальной является кэш-память емкостью от 1 до 512 Кбайт )</a:t>
            </a:r>
          </a:p>
          <a:p>
            <a:r>
              <a:rPr lang="ru-RU"/>
              <a:t>• </a:t>
            </a:r>
            <a:r>
              <a:rPr lang="ru-RU" b="1"/>
              <a:t>размер строки  </a:t>
            </a:r>
            <a:r>
              <a:rPr lang="ru-RU"/>
              <a:t>(наиболее близким к оптимальному можно признать размер строки, равный 4-8 адресуемым единицам (словам или байтам). На практике размер строки обычно выбирают равным ширине шины данных, связывающей кэш-память с основной памятью) </a:t>
            </a:r>
          </a:p>
          <a:p>
            <a:r>
              <a:rPr lang="ru-RU"/>
              <a:t>• </a:t>
            </a:r>
            <a:r>
              <a:rPr lang="ru-RU" b="1"/>
              <a:t>способ отображения основной памяти на кэш-память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/>
              <a:t>Прямой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/>
              <a:t>полностью ассоциативный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/>
              <a:t>частично-ассоциативный</a:t>
            </a:r>
            <a:endParaRPr lang="ru-RU" b="1"/>
          </a:p>
          <a:p>
            <a:r>
              <a:rPr lang="ru-RU"/>
              <a:t>• </a:t>
            </a:r>
            <a:r>
              <a:rPr lang="ru-RU" b="1"/>
              <a:t>алгоритм замещения информации в заполненной кэш-памяти; </a:t>
            </a:r>
          </a:p>
          <a:p>
            <a:r>
              <a:rPr lang="ru-RU"/>
              <a:t>• </a:t>
            </a:r>
            <a:r>
              <a:rPr lang="ru-RU" b="1"/>
              <a:t>алгоритм согласования содержимого основной и кэш-памяти; </a:t>
            </a:r>
          </a:p>
          <a:p>
            <a:r>
              <a:rPr lang="ru-RU" b="1"/>
              <a:t>• число уровней кэш-памяти.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7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/>
              <a:t>		Характеристики систем памяти </a:t>
            </a:r>
            <a:endParaRPr lang="ru-RU" sz="1600"/>
          </a:p>
          <a:p>
            <a:r>
              <a:rPr lang="ru-RU" sz="1600"/>
              <a:t>• </a:t>
            </a:r>
            <a:r>
              <a:rPr lang="ru-RU" sz="1600" b="1"/>
              <a:t>месторасположение;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Процессорные</a:t>
            </a:r>
            <a:r>
              <a:rPr lang="ru-RU" sz="1600"/>
              <a:t> (регистры, кэш-память первого уровня 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внутренние</a:t>
            </a:r>
            <a:r>
              <a:rPr lang="ru-RU" sz="1600"/>
              <a:t>(основную память,  кэш-память второго и последующих уровней 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внешние</a:t>
            </a:r>
            <a:r>
              <a:rPr lang="ru-RU" sz="1600"/>
              <a:t> (магнитные и оптические диски, магнитные ленты )</a:t>
            </a:r>
          </a:p>
          <a:p>
            <a:r>
              <a:rPr lang="ru-RU" sz="1600"/>
              <a:t>• </a:t>
            </a:r>
            <a:r>
              <a:rPr lang="ru-RU" sz="1600" b="1"/>
              <a:t>емкость</a:t>
            </a:r>
            <a:r>
              <a:rPr lang="ru-RU" sz="1600"/>
              <a:t> -  число байтов, которое может храниться в запоминающем устройстве </a:t>
            </a:r>
          </a:p>
          <a:p>
            <a:r>
              <a:rPr lang="ru-RU" sz="1600"/>
              <a:t>• </a:t>
            </a:r>
            <a:r>
              <a:rPr lang="ru-RU" sz="1600" b="1"/>
              <a:t>единица пересылки </a:t>
            </a:r>
            <a:r>
              <a:rPr lang="ru-RU" sz="1600"/>
              <a:t>(для основной памяти  единица пересылки опр.  шириной шины данных)</a:t>
            </a:r>
          </a:p>
          <a:p>
            <a:r>
              <a:rPr lang="ru-RU" sz="1600"/>
              <a:t>• </a:t>
            </a:r>
            <a:r>
              <a:rPr lang="ru-RU" sz="1600" b="1"/>
              <a:t>метод доступа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последовательный доступ - </a:t>
            </a:r>
            <a:r>
              <a:rPr lang="ru-RU" sz="1600"/>
              <a:t>ЗУ на магнитной ленте </a:t>
            </a:r>
            <a:endParaRPr lang="ru-RU" sz="1600" b="1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прямой доступ  </a:t>
            </a:r>
            <a:r>
              <a:rPr lang="ru-RU" sz="1600"/>
              <a:t>- адресный доступ к началу записи, с последующим последовательным доступом к определенной единице информации внутри записи (магнитные диски 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произвольный доступ </a:t>
            </a:r>
            <a:r>
              <a:rPr lang="ru-RU" sz="1600"/>
              <a:t>- каждая ячейка памяти имеет уникальный физический адрес (ЗУ оперативной памяти)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ассоциативный доступ </a:t>
            </a:r>
            <a:r>
              <a:rPr lang="ru-RU" sz="1600"/>
              <a:t>– параллельный поиск по образцу  сразу во всех ячейках памяти (некоторые блоки кэш-памяти )</a:t>
            </a:r>
          </a:p>
          <a:p>
            <a:r>
              <a:rPr lang="ru-RU" sz="1600"/>
              <a:t>• </a:t>
            </a:r>
            <a:r>
              <a:rPr lang="ru-RU" sz="1600" b="1"/>
              <a:t>быстродействие   - </a:t>
            </a:r>
            <a:r>
              <a:rPr lang="ru-RU" sz="1600"/>
              <a:t>используют </a:t>
            </a:r>
            <a:r>
              <a:rPr lang="ru-RU" sz="1600" b="1"/>
              <a:t> </a:t>
            </a:r>
            <a:r>
              <a:rPr lang="ru-RU" sz="1600"/>
              <a:t>три параметра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Время доступа  </a:t>
            </a:r>
            <a:r>
              <a:rPr lang="ru-RU" sz="1600"/>
              <a:t>- интервал времени от момента поступления адреса до момента, когда данные заносятся в память или становятся доступными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Длительность цикла памяти  </a:t>
            </a:r>
            <a:r>
              <a:rPr lang="ru-RU" sz="1600"/>
              <a:t>(период обращения) – минимальное время между двумя последовательными обращениями к памяти. (для памяти с произвольным доступом.)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b="1"/>
              <a:t>Скорость передачи  - </a:t>
            </a:r>
            <a:r>
              <a:rPr lang="ru-RU" sz="1600"/>
              <a:t>скорость, с которой данные могут передаваться в память или из нее </a:t>
            </a:r>
            <a:endParaRPr lang="ru-RU" sz="1600" b="1"/>
          </a:p>
          <a:p>
            <a:r>
              <a:rPr lang="ru-RU" sz="1600" b="1"/>
              <a:t>• физический тип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/>
              <a:t>полупроводниковая память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/>
              <a:t>память с магнитным носителем информации, используемая в магнитных дисках и лентах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/>
              <a:t>память с оптическим носителем — оптические диски </a:t>
            </a:r>
            <a:endParaRPr lang="ru-RU" sz="1600" b="1"/>
          </a:p>
          <a:p>
            <a:r>
              <a:rPr lang="ru-RU" sz="1600" b="1"/>
              <a:t>• физические особенности</a:t>
            </a:r>
            <a:endParaRPr lang="ru-RU" sz="1600"/>
          </a:p>
          <a:p>
            <a:r>
              <a:rPr lang="ru-RU" sz="1600" err="1"/>
              <a:t>энергозависимость</a:t>
            </a:r>
            <a:r>
              <a:rPr lang="ru-RU" sz="1600"/>
              <a:t> </a:t>
            </a:r>
            <a:r>
              <a:rPr lang="ru-RU" sz="1600" b="1"/>
              <a:t> </a:t>
            </a:r>
          </a:p>
          <a:p>
            <a:r>
              <a:rPr lang="ru-RU" sz="1600" b="1"/>
              <a:t>• стоимость - </a:t>
            </a:r>
            <a:r>
              <a:rPr lang="ru-RU" sz="1600"/>
              <a:t>стоимостью хранения одного бита информации </a:t>
            </a:r>
          </a:p>
          <a:p>
            <a:endParaRPr lang="ru-RU" sz="16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3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0466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/>
            <a:r>
              <a:rPr lang="ru-RU"/>
              <a:t>Прямой</a:t>
            </a:r>
          </a:p>
          <a:p>
            <a:pPr marL="742950" lvl="1" indent="-285750"/>
            <a:r>
              <a:rPr lang="ru-RU"/>
              <a:t>Каждая область ОП может отображаться только в одну определенную строку </a:t>
            </a:r>
            <a:r>
              <a:rPr lang="ru-RU" err="1"/>
              <a:t>кэша</a:t>
            </a:r>
            <a:endParaRPr lang="ru-RU"/>
          </a:p>
          <a:p>
            <a:pPr marL="742950" lvl="1" indent="-285750"/>
            <a:endParaRPr lang="ru-RU"/>
          </a:p>
          <a:p>
            <a:pPr marL="742950" lvl="1" indent="-285750"/>
            <a:r>
              <a:rPr lang="ru-RU"/>
              <a:t>полностью ассоциативный</a:t>
            </a:r>
          </a:p>
          <a:p>
            <a:pPr marL="742950" lvl="1" indent="-285750"/>
            <a:r>
              <a:rPr lang="ru-RU"/>
              <a:t>Каждая область ОП может отображаться в любую  строку </a:t>
            </a:r>
            <a:r>
              <a:rPr lang="ru-RU" err="1"/>
              <a:t>кэша</a:t>
            </a:r>
            <a:endParaRPr lang="ru-RU"/>
          </a:p>
          <a:p>
            <a:pPr marL="742950" lvl="1" indent="-285750"/>
            <a:endParaRPr lang="ru-RU"/>
          </a:p>
          <a:p>
            <a:pPr marL="742950" lvl="1" indent="-285750"/>
            <a:r>
              <a:rPr lang="ru-RU"/>
              <a:t>частично-ассоциативный</a:t>
            </a:r>
          </a:p>
          <a:p>
            <a:pPr marL="742950" lvl="1" indent="-285750"/>
            <a:r>
              <a:rPr lang="ru-RU"/>
              <a:t>Каждая область ОП может отображаться  в несколько  определенных строк </a:t>
            </a:r>
            <a:r>
              <a:rPr lang="ru-RU" err="1"/>
              <a:t>кэша</a:t>
            </a:r>
            <a:endParaRPr lang="ru-RU"/>
          </a:p>
          <a:p>
            <a:pPr marL="742950" lvl="1" indent="-285750"/>
            <a:endParaRPr lang="ru-RU"/>
          </a:p>
          <a:p>
            <a:pPr marL="742950" lvl="1" indent="-285750"/>
            <a:endParaRPr lang="ru-RU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1663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Алгоритмы замещения информации в заполненной кэш-памяти 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596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Основная цель стратегии замещения — удерживать в кэш-памяти строки, к которым наиболее вероятны обращения в ближайшем будущем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/>
              <a:t>алгоритм замещения на основе наиболее давнего использования</a:t>
            </a:r>
            <a:r>
              <a:rPr lang="ru-RU"/>
              <a:t> (LRU - </a:t>
            </a:r>
            <a:r>
              <a:rPr lang="ru-RU" err="1"/>
              <a:t>Least</a:t>
            </a:r>
            <a:r>
              <a:rPr lang="ru-RU"/>
              <a:t> </a:t>
            </a:r>
            <a:r>
              <a:rPr lang="ru-RU" err="1"/>
              <a:t>Recently</a:t>
            </a:r>
            <a:r>
              <a:rPr lang="ru-RU"/>
              <a:t> </a:t>
            </a:r>
            <a:r>
              <a:rPr lang="ru-RU" err="1"/>
              <a:t>Used</a:t>
            </a:r>
            <a:r>
              <a:rPr lang="ru-RU"/>
              <a:t>) –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/>
              <a:t>с каждой строкой кэш-памяти ассоциируют счетчик, к которому через определенные интервалы времени добавляется единица. При обращении к строке ее счетчик обнуляется. 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/>
              <a:t>очереди, куда в порядке заполнения строк кэш-памяти заносятся ссылки на эти строки. При каждом обращении к строке ссылка на нее перемещается в конец очереди.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/>
              <a:t>алгоритм, работающий по принципу «первый вошел, первый вышел » </a:t>
            </a:r>
            <a:r>
              <a:rPr lang="ru-RU"/>
              <a:t>(FIFO - </a:t>
            </a:r>
            <a:r>
              <a:rPr lang="ru-RU" err="1"/>
              <a:t>First</a:t>
            </a:r>
            <a:r>
              <a:rPr lang="ru-RU"/>
              <a:t> </a:t>
            </a:r>
            <a:r>
              <a:rPr lang="ru-RU" err="1"/>
              <a:t>In</a:t>
            </a:r>
            <a:r>
              <a:rPr lang="ru-RU"/>
              <a:t> </a:t>
            </a:r>
            <a:r>
              <a:rPr lang="ru-RU" err="1"/>
              <a:t>First</a:t>
            </a:r>
            <a:r>
              <a:rPr lang="ru-RU"/>
              <a:t> </a:t>
            </a:r>
            <a:r>
              <a:rPr lang="ru-RU" err="1"/>
              <a:t>Out</a:t>
            </a:r>
            <a:r>
              <a:rPr lang="ru-RU"/>
              <a:t>). Здесь заменяется строка, дольше всего находившаяся в кэш-памяти. Алгоритм легко реализуется с помощью рассмотренной очереди, с той лишь разницей, что после обращения к строке положение соответствующей ссылки в очереди не меняется.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/>
              <a:t>замена наименее часто использовавшейся строки </a:t>
            </a:r>
            <a:r>
              <a:rPr lang="ru-RU"/>
              <a:t>( LFU -</a:t>
            </a:r>
            <a:r>
              <a:rPr lang="ru-RU" err="1"/>
              <a:t>Least</a:t>
            </a:r>
            <a:r>
              <a:rPr lang="ru-RU"/>
              <a:t> </a:t>
            </a:r>
            <a:r>
              <a:rPr lang="ru-RU" err="1"/>
              <a:t>Frequently</a:t>
            </a:r>
            <a:r>
              <a:rPr lang="ru-RU"/>
              <a:t> </a:t>
            </a:r>
            <a:r>
              <a:rPr lang="ru-RU" err="1"/>
              <a:t>Used</a:t>
            </a:r>
            <a:r>
              <a:rPr lang="ru-RU"/>
              <a:t>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/>
              <a:t>произвольный выбор строки для замены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48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3326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Смешанная и разделенная кэш-память 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21642"/>
            <a:ext cx="8892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кэш-память, которая используется и для команд, и для данных  называют смешанной, а соответствующую архитектуру - Принстонской (</a:t>
            </a:r>
            <a:r>
              <a:rPr lang="ru-RU" err="1"/>
              <a:t>Princeton</a:t>
            </a:r>
            <a:r>
              <a:rPr lang="ru-RU"/>
              <a:t> </a:t>
            </a:r>
            <a:r>
              <a:rPr lang="ru-RU" err="1"/>
              <a:t>architecture</a:t>
            </a:r>
            <a:r>
              <a:rPr lang="ru-RU"/>
              <a:t>), по названию университета, где разрабатывались ВМ с единой памятью для команд и данных, то есть соответствующие классической архитектуре фон-Неймана. </a:t>
            </a:r>
          </a:p>
          <a:p>
            <a:r>
              <a:rPr lang="ru-RU"/>
              <a:t>недавно стало обычным разделять кэш-память на две — отдельно для команд и отдельно для данных. Подобная архитектура получила название Гарвардской (</a:t>
            </a:r>
            <a:r>
              <a:rPr lang="ru-RU" err="1"/>
              <a:t>Harvard</a:t>
            </a:r>
            <a:r>
              <a:rPr lang="ru-RU"/>
              <a:t> </a:t>
            </a:r>
            <a:r>
              <a:rPr lang="ru-RU" err="1"/>
              <a:t>architecture</a:t>
            </a:r>
            <a:r>
              <a:rPr lang="ru-RU"/>
              <a:t>), поскольку именно в Гарвардском университете был создан компьютер «Марк-1» (1950 год), имевший раздельные ЗУ для команд и данных. </a:t>
            </a:r>
          </a:p>
          <a:p>
            <a:endParaRPr lang="ru-RU"/>
          </a:p>
          <a:p>
            <a:r>
              <a:rPr lang="ru-RU"/>
              <a:t>Смешанная кэш-память обладает тем преимуществом, что при заданной емкости ей свойственна более высокая вероятность попаданий по сравнению с разделенной </a:t>
            </a:r>
          </a:p>
          <a:p>
            <a:endParaRPr lang="ru-RU"/>
          </a:p>
          <a:p>
            <a:r>
              <a:rPr lang="ru-RU"/>
              <a:t>При раздельной кэш-памяти выборка команд и данных может производиться одновременно, при этом исключаются возможные конфликты.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2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520" y="188640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/>
              <a:t>Производительность памяти</a:t>
            </a:r>
          </a:p>
          <a:p>
            <a:endParaRPr lang="ru-RU"/>
          </a:p>
          <a:p>
            <a:r>
              <a:rPr lang="ru-RU"/>
              <a:t>1.  Пропускная способность, т.е. количество мегабайт в секунду, которое способна считать (записать) оперативная память. напрямую зависит от </a:t>
            </a:r>
          </a:p>
          <a:p>
            <a:r>
              <a:rPr lang="ru-RU"/>
              <a:t>	частоты работы чипов памяти,</a:t>
            </a:r>
          </a:p>
          <a:p>
            <a:r>
              <a:rPr lang="ru-RU"/>
              <a:t>	ширины шины, связывающей память и процессор;</a:t>
            </a:r>
          </a:p>
          <a:p>
            <a:r>
              <a:rPr lang="ru-RU"/>
              <a:t>определяется как произведение ширины шины на частоту ее работы. </a:t>
            </a:r>
          </a:p>
          <a:p>
            <a:r>
              <a:rPr lang="ru-RU"/>
              <a:t>Например, ширина шины 64 бита, частота работы памяти 100 МГц,</a:t>
            </a:r>
          </a:p>
          <a:p>
            <a:r>
              <a:rPr lang="ru-RU"/>
              <a:t> пропускная способность – </a:t>
            </a:r>
          </a:p>
          <a:p>
            <a:r>
              <a:rPr lang="ru-RU"/>
              <a:t>	8 байт (64 бита) * 100 МГц = 800 Мбайт/с.</a:t>
            </a:r>
          </a:p>
          <a:p>
            <a:endParaRPr lang="ru-RU"/>
          </a:p>
          <a:p>
            <a:r>
              <a:rPr lang="ru-RU"/>
              <a:t>2.  Время доступа, т.е. временная задержка между запросом на выдачу какой-либо информации из памяти и ее реальной выдачей.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0"/>
            <a:ext cx="83529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/>
              <a:t>Виды динамической памяти</a:t>
            </a:r>
          </a:p>
          <a:p>
            <a:pPr algn="ctr"/>
            <a:r>
              <a:rPr lang="en-US" b="1"/>
              <a:t>D</a:t>
            </a:r>
            <a:r>
              <a:rPr lang="ru-RU" b="1"/>
              <a:t>RAM </a:t>
            </a:r>
            <a:r>
              <a:rPr lang="ru-RU"/>
              <a:t>(</a:t>
            </a:r>
            <a:r>
              <a:rPr lang="ru-RU" err="1"/>
              <a:t>Dynamic</a:t>
            </a:r>
            <a:r>
              <a:rPr lang="ru-RU"/>
              <a:t> </a:t>
            </a:r>
            <a:r>
              <a:rPr lang="ru-RU" err="1"/>
              <a:t>Random</a:t>
            </a:r>
            <a:r>
              <a:rPr lang="ru-RU"/>
              <a:t> </a:t>
            </a:r>
            <a:r>
              <a:rPr lang="ru-RU" err="1"/>
              <a:t>Access</a:t>
            </a:r>
            <a:r>
              <a:rPr lang="ru-RU"/>
              <a:t> </a:t>
            </a:r>
            <a:r>
              <a:rPr lang="ru-RU" err="1"/>
              <a:t>Memory</a:t>
            </a:r>
            <a:r>
              <a:rPr lang="ru-RU"/>
              <a:t> — </a:t>
            </a:r>
            <a:r>
              <a:rPr lang="ru-RU" b="1"/>
              <a:t>оперативная память</a:t>
            </a:r>
            <a:r>
              <a:rPr lang="ru-RU"/>
              <a:t>)</a:t>
            </a:r>
            <a:endParaRPr lang="ru-RU" b="1"/>
          </a:p>
          <a:p>
            <a:endParaRPr lang="ru-RU" b="1"/>
          </a:p>
          <a:p>
            <a:r>
              <a:rPr lang="ru-RU" b="1"/>
              <a:t>FPM </a:t>
            </a:r>
            <a:r>
              <a:rPr lang="ru-RU"/>
              <a:t>(</a:t>
            </a:r>
            <a:r>
              <a:rPr lang="ru-RU" err="1"/>
              <a:t>Fast</a:t>
            </a:r>
            <a:r>
              <a:rPr lang="ru-RU"/>
              <a:t> </a:t>
            </a:r>
            <a:r>
              <a:rPr lang="ru-RU" err="1"/>
              <a:t>Page</a:t>
            </a:r>
            <a:r>
              <a:rPr lang="ru-RU"/>
              <a:t> </a:t>
            </a:r>
            <a:r>
              <a:rPr lang="ru-RU" err="1"/>
              <a:t>Mode</a:t>
            </a:r>
            <a:r>
              <a:rPr lang="ru-RU"/>
              <a:t> — быстрый постраничный режим).</a:t>
            </a:r>
          </a:p>
          <a:p>
            <a:r>
              <a:rPr lang="ru-RU" b="1"/>
              <a:t>EDO </a:t>
            </a:r>
            <a:r>
              <a:rPr lang="ru-RU"/>
              <a:t>(</a:t>
            </a:r>
            <a:r>
              <a:rPr lang="ru-RU" err="1"/>
              <a:t>Extended</a:t>
            </a:r>
            <a:r>
              <a:rPr lang="ru-RU"/>
              <a:t> </a:t>
            </a:r>
            <a:r>
              <a:rPr lang="ru-RU" err="1"/>
              <a:t>Data</a:t>
            </a:r>
            <a:r>
              <a:rPr lang="ru-RU"/>
              <a:t> </a:t>
            </a:r>
            <a:r>
              <a:rPr lang="ru-RU" err="1"/>
              <a:t>Output</a:t>
            </a:r>
            <a:r>
              <a:rPr lang="ru-RU"/>
              <a:t> — память с расширенными возможностями вывода)</a:t>
            </a:r>
          </a:p>
          <a:p>
            <a:endParaRPr lang="ru-RU"/>
          </a:p>
          <a:p>
            <a:r>
              <a:rPr lang="ru-RU" err="1"/>
              <a:t>Synchronous</a:t>
            </a:r>
            <a:r>
              <a:rPr lang="ru-RU"/>
              <a:t> DRAM -  </a:t>
            </a:r>
            <a:r>
              <a:rPr lang="ru-RU" b="1"/>
              <a:t>SDRAM</a:t>
            </a:r>
          </a:p>
          <a:p>
            <a:endParaRPr lang="ru-RU" b="1"/>
          </a:p>
          <a:p>
            <a:r>
              <a:rPr lang="en-US" b="1"/>
              <a:t>SDR SDRAM</a:t>
            </a:r>
            <a:r>
              <a:rPr lang="ru-RU" b="1"/>
              <a:t>   </a:t>
            </a:r>
            <a:r>
              <a:rPr lang="ru-RU"/>
              <a:t>-   </a:t>
            </a:r>
            <a:r>
              <a:rPr lang="en-US"/>
              <a:t>Single Data Rate Synchronous Dynamic Random Access Memory</a:t>
            </a:r>
            <a:r>
              <a:rPr lang="ru-RU"/>
              <a:t> </a:t>
            </a:r>
          </a:p>
          <a:p>
            <a:r>
              <a:rPr lang="ru-RU" b="1"/>
              <a:t>DDR SDRAM    </a:t>
            </a:r>
            <a:r>
              <a:rPr lang="ru-RU"/>
              <a:t>-     </a:t>
            </a:r>
            <a:r>
              <a:rPr lang="ru-RU" err="1"/>
              <a:t>double</a:t>
            </a:r>
            <a:r>
              <a:rPr lang="ru-RU"/>
              <a:t> </a:t>
            </a:r>
            <a:r>
              <a:rPr lang="ru-RU" err="1"/>
              <a:t>data</a:t>
            </a:r>
            <a:r>
              <a:rPr lang="ru-RU"/>
              <a:t> </a:t>
            </a:r>
            <a:r>
              <a:rPr lang="ru-RU" err="1"/>
              <a:t>rate</a:t>
            </a:r>
            <a:r>
              <a:rPr lang="ru-RU"/>
              <a:t> </a:t>
            </a:r>
            <a:r>
              <a:rPr lang="ru-RU" i="1"/>
              <a:t>SDRAM- </a:t>
            </a:r>
            <a:r>
              <a:rPr lang="ru-RU"/>
              <a:t>  </a:t>
            </a:r>
          </a:p>
          <a:p>
            <a:r>
              <a:rPr lang="ru-RU"/>
              <a:t> </a:t>
            </a:r>
          </a:p>
          <a:p>
            <a:r>
              <a:rPr lang="ru-RU" b="1"/>
              <a:t>DDR2 SDRAM</a:t>
            </a:r>
            <a:r>
              <a:rPr lang="ru-RU"/>
              <a:t> был выпущен в 2004 - за счёт технических изменений показывает более высокое быстродействие</a:t>
            </a:r>
          </a:p>
          <a:p>
            <a:r>
              <a:rPr lang="ru-RU" b="1"/>
              <a:t>DDR3 SDRAM  - </a:t>
            </a:r>
            <a:r>
              <a:rPr lang="ru-RU"/>
              <a:t>основан на технологиях DDR2 SDRAM со вдвое увеличенной частотой передачи данных по шине памяти</a:t>
            </a:r>
          </a:p>
          <a:p>
            <a:r>
              <a:rPr lang="ru-RU" b="1"/>
              <a:t> DDR3L  - </a:t>
            </a:r>
            <a:r>
              <a:rPr lang="ru-RU"/>
              <a:t>«L» — «</a:t>
            </a:r>
            <a:r>
              <a:rPr lang="ru-RU" err="1"/>
              <a:t>Low</a:t>
            </a:r>
            <a:r>
              <a:rPr lang="ru-RU"/>
              <a:t>» - низкое энергопотребление </a:t>
            </a:r>
            <a:r>
              <a:rPr lang="en-US"/>
              <a:t>(</a:t>
            </a:r>
            <a:r>
              <a:rPr lang="ru-RU"/>
              <a:t>1,35</a:t>
            </a:r>
            <a:r>
              <a:rPr lang="en-US"/>
              <a:t>V </a:t>
            </a:r>
            <a:r>
              <a:rPr lang="ru-RU"/>
              <a:t>вместо</a:t>
            </a:r>
            <a:r>
              <a:rPr lang="en-US"/>
              <a:t>  1.5V)</a:t>
            </a:r>
            <a:r>
              <a:rPr lang="ru-RU"/>
              <a:t> Оба типа совместимы и могут использоваться в компьютере вместе.</a:t>
            </a:r>
          </a:p>
          <a:p>
            <a:endParaRPr lang="ru-RU"/>
          </a:p>
          <a:p>
            <a:r>
              <a:rPr lang="ru-RU"/>
              <a:t> RIMM   </a:t>
            </a:r>
            <a:r>
              <a:rPr lang="ru-RU" err="1"/>
              <a:t>Rambus</a:t>
            </a:r>
            <a:r>
              <a:rPr lang="ru-RU"/>
              <a:t> </a:t>
            </a:r>
            <a:r>
              <a:rPr lang="ru-RU" err="1"/>
              <a:t>In-line</a:t>
            </a:r>
            <a:r>
              <a:rPr lang="ru-RU"/>
              <a:t> </a:t>
            </a:r>
            <a:r>
              <a:rPr lang="ru-RU" err="1"/>
              <a:t>Memory</a:t>
            </a:r>
            <a:r>
              <a:rPr lang="ru-RU"/>
              <a:t> </a:t>
            </a:r>
            <a:r>
              <a:rPr lang="ru-RU" err="1"/>
              <a:t>Module</a:t>
            </a:r>
            <a:r>
              <a:rPr lang="ru-RU"/>
              <a:t>   - память типа </a:t>
            </a:r>
            <a:r>
              <a:rPr lang="ru-RU" b="1"/>
              <a:t>RDRAM</a:t>
            </a:r>
          </a:p>
          <a:p>
            <a:endParaRPr lang="ru-RU" b="1"/>
          </a:p>
          <a:p>
            <a:r>
              <a:rPr lang="ru-RU" b="1"/>
              <a:t>DDR4 SDRAM  -  </a:t>
            </a:r>
            <a:r>
              <a:rPr lang="ru-RU"/>
              <a:t>Отличается повышенными частотными характеристиками и пониженным напряжением питания.</a:t>
            </a:r>
          </a:p>
          <a:p>
            <a:endParaRPr lang="ru-RU" b="1"/>
          </a:p>
          <a:p>
            <a:r>
              <a:rPr lang="ru-RU"/>
              <a:t> </a:t>
            </a:r>
            <a:r>
              <a:rPr lang="ru-RU" b="1"/>
              <a:t> GDDR - </a:t>
            </a:r>
            <a:r>
              <a:rPr lang="ru-RU"/>
              <a:t> </a:t>
            </a:r>
            <a:r>
              <a:rPr lang="ru-RU" b="1" i="1" err="1"/>
              <a:t>Graphics</a:t>
            </a:r>
            <a:r>
              <a:rPr lang="ru-RU" i="1"/>
              <a:t> </a:t>
            </a:r>
            <a:r>
              <a:rPr lang="ru-RU" i="1" err="1"/>
              <a:t>Double</a:t>
            </a:r>
            <a:r>
              <a:rPr lang="ru-RU" i="1"/>
              <a:t> </a:t>
            </a:r>
            <a:r>
              <a:rPr lang="ru-RU" i="1" err="1"/>
              <a:t>Data</a:t>
            </a:r>
            <a:r>
              <a:rPr lang="ru-RU" i="1"/>
              <a:t> </a:t>
            </a:r>
            <a:r>
              <a:rPr lang="ru-RU" i="1" err="1"/>
              <a:t>Rate</a:t>
            </a:r>
            <a:endParaRPr lang="ru-RU"/>
          </a:p>
          <a:p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696416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53806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Микросхема памяти в корпусе </a:t>
            </a:r>
            <a:r>
              <a:rPr lang="en-US"/>
              <a:t>dip </a:t>
            </a:r>
            <a:r>
              <a:rPr lang="ru-RU"/>
              <a:t> - </a:t>
            </a:r>
            <a:r>
              <a:rPr lang="en-US"/>
              <a:t>Dual In-line Package</a:t>
            </a:r>
            <a:endParaRPr lang="ru-RU"/>
          </a:p>
          <a:p>
            <a:r>
              <a:rPr lang="ru-RU"/>
              <a:t>Модуль </a:t>
            </a:r>
            <a:r>
              <a:rPr lang="en-US" err="1"/>
              <a:t>sipp</a:t>
            </a:r>
            <a:r>
              <a:rPr lang="ru-RU"/>
              <a:t> - </a:t>
            </a:r>
            <a:r>
              <a:rPr lang="en-US" b="1" i="1"/>
              <a:t>S</a:t>
            </a:r>
            <a:r>
              <a:rPr lang="en-US" i="1"/>
              <a:t>ingle </a:t>
            </a:r>
            <a:r>
              <a:rPr lang="en-US" b="1" i="1"/>
              <a:t>I</a:t>
            </a:r>
            <a:r>
              <a:rPr lang="en-US" i="1"/>
              <a:t>n-line </a:t>
            </a:r>
            <a:r>
              <a:rPr lang="en-US" b="1" i="1"/>
              <a:t>P</a:t>
            </a:r>
            <a:r>
              <a:rPr lang="en-US" i="1"/>
              <a:t>in </a:t>
            </a:r>
            <a:r>
              <a:rPr lang="en-US" b="1" i="1"/>
              <a:t>P</a:t>
            </a:r>
            <a:r>
              <a:rPr lang="en-US" i="1"/>
              <a:t>ackage</a:t>
            </a:r>
            <a:endParaRPr lang="ru-RU"/>
          </a:p>
          <a:p>
            <a:r>
              <a:rPr lang="ru-RU"/>
              <a:t>Модули </a:t>
            </a:r>
            <a:r>
              <a:rPr lang="en-US" err="1"/>
              <a:t>simm</a:t>
            </a:r>
            <a:r>
              <a:rPr lang="ru-RU"/>
              <a:t> - </a:t>
            </a:r>
            <a:r>
              <a:rPr lang="en-US"/>
              <a:t>Single In-line Memory Module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620687"/>
            <a:ext cx="7920881" cy="515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87624" y="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микросхемы памяти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5888" y="2132856"/>
            <a:ext cx="1008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Dimm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  <a:p>
            <a:r>
              <a:rPr lang="en-US" err="1"/>
              <a:t>Simm</a:t>
            </a:r>
            <a:endParaRPr lang="en-US"/>
          </a:p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623731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/>
              <a:t>D</a:t>
            </a:r>
            <a:r>
              <a:rPr lang="en-US" i="1"/>
              <a:t>ual </a:t>
            </a:r>
            <a:r>
              <a:rPr lang="en-US" b="1" i="1"/>
              <a:t>I</a:t>
            </a:r>
            <a:r>
              <a:rPr lang="en-US" i="1"/>
              <a:t>n-line </a:t>
            </a:r>
            <a:r>
              <a:rPr lang="en-US" b="1" i="1"/>
              <a:t>M</a:t>
            </a:r>
            <a:r>
              <a:rPr lang="en-US" i="1"/>
              <a:t>emory </a:t>
            </a:r>
            <a:r>
              <a:rPr lang="en-US" b="1" i="1"/>
              <a:t>M</a:t>
            </a:r>
            <a:r>
              <a:rPr lang="en-US" i="1"/>
              <a:t>odule</a:t>
            </a:r>
            <a:r>
              <a:rPr lang="ru-RU" i="1"/>
              <a:t> -</a:t>
            </a:r>
            <a:r>
              <a:rPr lang="en-US" i="1"/>
              <a:t> </a:t>
            </a:r>
            <a:r>
              <a:rPr lang="en-US" i="1" err="1"/>
              <a:t>двухсторонний</a:t>
            </a:r>
            <a:r>
              <a:rPr lang="en-US" i="1"/>
              <a:t> </a:t>
            </a:r>
            <a:r>
              <a:rPr lang="en-US" i="1" err="1"/>
              <a:t>модуль</a:t>
            </a:r>
            <a:r>
              <a:rPr lang="en-US" i="1"/>
              <a:t> </a:t>
            </a:r>
            <a:r>
              <a:rPr lang="en-US" i="1" err="1"/>
              <a:t>памяти</a:t>
            </a:r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764704"/>
            <a:ext cx="31337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77072"/>
            <a:ext cx="6048673" cy="141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3347864" y="3284984"/>
            <a:ext cx="36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модуль </a:t>
            </a:r>
            <a:r>
              <a:rPr lang="en-US"/>
              <a:t>DIMM (</a:t>
            </a:r>
            <a:r>
              <a:rPr lang="ru-RU"/>
              <a:t>память </a:t>
            </a:r>
            <a:r>
              <a:rPr lang="en-US"/>
              <a:t>DDR SDRAM)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5589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три разъёма на плате для подключения модулей DIMM (память SDRAM)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9512" y="0"/>
            <a:ext cx="813690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err="1"/>
              <a:t>Тайминг</a:t>
            </a:r>
            <a:r>
              <a:rPr lang="ru-RU"/>
              <a:t> </a:t>
            </a:r>
            <a:endParaRPr lang="en-US"/>
          </a:p>
          <a:p>
            <a:endParaRPr lang="en-US"/>
          </a:p>
          <a:p>
            <a:r>
              <a:rPr lang="ru-RU"/>
              <a:t>это задержка, которая происходит при обращении процессора к памяти. Обычно указывается в виде 4 чисел. Они описывают скорость чтения, записи и выполнения действия. Четвёртая указывает на полный цикл выполнения этих операций. Иногда указывают только скорость чтения — CL11 (CAS </a:t>
            </a:r>
            <a:r>
              <a:rPr lang="ru-RU" err="1"/>
              <a:t>Latency</a:t>
            </a:r>
            <a:r>
              <a:rPr lang="ru-RU"/>
              <a:t> 11).</a:t>
            </a:r>
            <a:endParaRPr lang="en-US"/>
          </a:p>
          <a:p>
            <a:r>
              <a:rPr lang="ru-RU"/>
              <a:t>В маркировке </a:t>
            </a:r>
            <a:r>
              <a:rPr lang="ru-RU" err="1"/>
              <a:t>тайминг</a:t>
            </a:r>
            <a:r>
              <a:rPr lang="ru-RU"/>
              <a:t> может обозначаться буквой после частоты. Например, DDR4-2400T или DDR4-2666U.</a:t>
            </a:r>
          </a:p>
          <a:p>
            <a:pPr lvl="0"/>
            <a:r>
              <a:rPr lang="ru-RU"/>
              <a:t>P — 15-15-15;</a:t>
            </a:r>
          </a:p>
          <a:p>
            <a:pPr lvl="0"/>
            <a:r>
              <a:rPr lang="ru-RU"/>
              <a:t>R — 16-16-16;</a:t>
            </a:r>
          </a:p>
          <a:p>
            <a:pPr lvl="0"/>
            <a:r>
              <a:rPr lang="ru-RU"/>
              <a:t>T — 17-17-17;</a:t>
            </a:r>
          </a:p>
          <a:p>
            <a:pPr lvl="0"/>
            <a:r>
              <a:rPr lang="ru-RU"/>
              <a:t>U — 18-18-18;</a:t>
            </a:r>
          </a:p>
          <a:p>
            <a:pPr lvl="0"/>
            <a:r>
              <a:rPr lang="ru-RU"/>
              <a:t>V — 19-19-19;</a:t>
            </a:r>
          </a:p>
          <a:p>
            <a:pPr lvl="0"/>
            <a:r>
              <a:rPr lang="ru-RU"/>
              <a:t>W — 20-20-20;</a:t>
            </a:r>
          </a:p>
          <a:p>
            <a:pPr lvl="0"/>
            <a:r>
              <a:rPr lang="ru-RU"/>
              <a:t>Y — 21-21-21.</a:t>
            </a:r>
          </a:p>
          <a:p>
            <a:endParaRPr lang="en-US"/>
          </a:p>
          <a:p>
            <a:r>
              <a:rPr lang="ru-RU"/>
              <a:t>Стандарт планок DIMM, UDIMM и SODIMM</a:t>
            </a:r>
            <a:endParaRPr lang="en-US"/>
          </a:p>
          <a:p>
            <a:r>
              <a:rPr lang="ru-RU"/>
              <a:t>DIMM</a:t>
            </a:r>
            <a:r>
              <a:rPr lang="en-US"/>
              <a:t> - </a:t>
            </a:r>
            <a:r>
              <a:rPr lang="ru-RU"/>
              <a:t> планки для персональных компьютеров</a:t>
            </a:r>
            <a:endParaRPr lang="en-US"/>
          </a:p>
          <a:p>
            <a:r>
              <a:rPr lang="ru-RU"/>
              <a:t> SO-DIMM (</a:t>
            </a:r>
            <a:r>
              <a:rPr lang="ru-RU" err="1"/>
              <a:t>Small</a:t>
            </a:r>
            <a:r>
              <a:rPr lang="ru-RU"/>
              <a:t> </a:t>
            </a:r>
            <a:r>
              <a:rPr lang="ru-RU" err="1"/>
              <a:t>Outline</a:t>
            </a:r>
            <a:r>
              <a:rPr lang="ru-RU"/>
              <a:t> </a:t>
            </a:r>
            <a:r>
              <a:rPr lang="ru-RU" err="1"/>
              <a:t>Dual</a:t>
            </a:r>
            <a:r>
              <a:rPr lang="ru-RU"/>
              <a:t> </a:t>
            </a:r>
            <a:r>
              <a:rPr lang="ru-RU" err="1"/>
              <a:t>In-line</a:t>
            </a:r>
            <a:r>
              <a:rPr lang="ru-RU"/>
              <a:t> </a:t>
            </a:r>
            <a:r>
              <a:rPr lang="ru-RU" err="1"/>
              <a:t>Memory</a:t>
            </a:r>
            <a:r>
              <a:rPr lang="ru-RU"/>
              <a:t> </a:t>
            </a:r>
            <a:r>
              <a:rPr lang="ru-RU" err="1"/>
              <a:t>Module</a:t>
            </a:r>
            <a:r>
              <a:rPr lang="ru-RU"/>
              <a:t>) — для ноутбуков — по размеру короче и выше.</a:t>
            </a:r>
            <a:endParaRPr lang="en-US"/>
          </a:p>
          <a:p>
            <a:r>
              <a:rPr lang="ru-RU"/>
              <a:t>U-DIMM — разновидность DIMM памяти, используется в 99% домашних ПК. «U» обозначает что у планки нет защиты от возникновения ошибок при обращения к ячейкам. Это позволяет ей быстрее работать и дешевле стоить. В маркировке часто букву «U» не пишут, оставляя только DIMM.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CMOS</a:t>
            </a:r>
            <a:endParaRPr lang="ru-RU" sz="2000"/>
          </a:p>
          <a:p>
            <a:r>
              <a:rPr lang="ru-RU" sz="2000"/>
              <a:t>Значения, изменять которые можно в BIOS </a:t>
            </a:r>
            <a:r>
              <a:rPr lang="ru-RU" sz="2000" err="1"/>
              <a:t>Setup</a:t>
            </a:r>
            <a:r>
              <a:rPr lang="ru-RU" sz="2000"/>
              <a:t>, хранятся в специальной микросхеме динамической памяти, которая называется CMOS (название технологии, по которой производится микросхема: </a:t>
            </a:r>
            <a:r>
              <a:rPr lang="ru-RU" sz="2000" b="1" err="1"/>
              <a:t>Complementary</a:t>
            </a:r>
            <a:r>
              <a:rPr lang="ru-RU" sz="2000" b="1"/>
              <a:t> </a:t>
            </a:r>
            <a:r>
              <a:rPr lang="ru-RU" sz="2000" b="1" err="1"/>
              <a:t>Metal-Oxide-Semiconductor</a:t>
            </a:r>
            <a:r>
              <a:rPr lang="ru-RU" sz="2000" b="1"/>
              <a:t> - </a:t>
            </a:r>
            <a:r>
              <a:rPr lang="ru-RU" sz="2000" b="1" err="1"/>
              <a:t>комплементарный</a:t>
            </a:r>
            <a:r>
              <a:rPr lang="ru-RU" sz="2000" b="1"/>
              <a:t> </a:t>
            </a:r>
            <a:r>
              <a:rPr lang="ru-RU" sz="2000" b="1" err="1"/>
              <a:t>металлооксидный</a:t>
            </a:r>
            <a:r>
              <a:rPr lang="ru-RU" sz="2000" b="1"/>
              <a:t> полупроводник или КМОП</a:t>
            </a:r>
            <a:r>
              <a:rPr lang="ru-RU" sz="2000"/>
              <a:t>). </a:t>
            </a:r>
          </a:p>
          <a:p>
            <a:endParaRPr lang="ru-RU" sz="2000"/>
          </a:p>
          <a:p>
            <a:r>
              <a:rPr lang="ru-RU" sz="2000"/>
              <a:t>Кроме настроек BIOS в CMOS хранятся параметры конфигурации компьютера.</a:t>
            </a:r>
          </a:p>
          <a:p>
            <a:endParaRPr lang="ru-RU" sz="2000"/>
          </a:p>
          <a:p>
            <a:r>
              <a:rPr lang="ru-RU" sz="2000"/>
              <a:t> Суммарный объем памяти CMOS составляет всего 256 байт и потребляет она очень мало энергии.</a:t>
            </a:r>
          </a:p>
          <a:p>
            <a:endParaRPr lang="ru-RU" sz="2000"/>
          </a:p>
          <a:p>
            <a:r>
              <a:rPr lang="ru-RU" sz="2000"/>
              <a:t> Стандартная батарейка, расположенная на материнской плате питает CMOS в течение 5-6 лет, после чего необходимо производить ее замену.</a:t>
            </a:r>
          </a:p>
          <a:p>
            <a:endParaRPr lang="ru-RU" sz="2000"/>
          </a:p>
          <a:p>
            <a:r>
              <a:rPr lang="ru-RU" sz="2000"/>
              <a:t>При включении компьютера происходит тестирование оборудования, в процессе которого сравнивается его текущая конфигурация с данными в CMOS-памяти. Если обнаруживаются отличия, то происходит автоматическое обновление CMOS-памяти, либо вызывается BIOS </a:t>
            </a:r>
            <a:r>
              <a:rPr lang="ru-RU" sz="2000" err="1"/>
              <a:t>Setup</a:t>
            </a:r>
            <a:r>
              <a:rPr lang="ru-RU" sz="2000"/>
              <a:t>.</a:t>
            </a:r>
          </a:p>
          <a:p>
            <a:endParaRPr lang="ru-RU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45245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• чем меньше время доступа, тем выше стоимость хранения бита; </a:t>
            </a:r>
          </a:p>
          <a:p>
            <a:r>
              <a:rPr lang="ru-RU"/>
              <a:t>• чем больше емкость, тем ниже стоимость хранения бита, но больше время доступа </a:t>
            </a:r>
          </a:p>
          <a:p>
            <a:r>
              <a:rPr lang="ru-RU"/>
              <a:t>При создании системы памяти постоянно приходится решать задачу обеспечения требуемой емкости и высокого быстродействия за приемлемую цену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843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Иерархия запоминающих устройств 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233592" y="1772816"/>
            <a:ext cx="29006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Чем выше уровень, тем  меньше  емкость,  выше  быстродействие,  выше стоимость бита.</a:t>
            </a:r>
          </a:p>
          <a:p>
            <a:endParaRPr lang="ru-RU"/>
          </a:p>
          <a:p>
            <a:r>
              <a:rPr lang="ru-RU"/>
              <a:t> Уровни иерархии взаимосвязаны: все данные  уровня  могут быть найдены на более низком уровне, и все данные на этом более низком уровне могут быть найдены на следующем нижележащем уровне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6108551" cy="48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1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5118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По мере движения вниз по иерархической структуре: </a:t>
            </a:r>
          </a:p>
          <a:p>
            <a:r>
              <a:rPr lang="ru-RU"/>
              <a:t>1. Уменьшается соотношение «стоимость/бит». </a:t>
            </a:r>
          </a:p>
          <a:p>
            <a:r>
              <a:rPr lang="ru-RU"/>
              <a:t>2. Возрастает емкость. </a:t>
            </a:r>
          </a:p>
          <a:p>
            <a:r>
              <a:rPr lang="ru-RU"/>
              <a:t>3. Растет время доступа. </a:t>
            </a:r>
          </a:p>
          <a:p>
            <a:r>
              <a:rPr lang="ru-RU"/>
              <a:t>4. Уменьшается частота обращения к памяти со стороны центрального процессора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4168" y="1628508"/>
            <a:ext cx="862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Иерархическая организация ведет к уменьшению общей стоимости при заданном уровне производительности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4" y="2505670"/>
            <a:ext cx="914321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/>
              <a:t>Иерархия  обеспечивается  локальностью по обращению к программам и данным.</a:t>
            </a:r>
          </a:p>
          <a:p>
            <a:r>
              <a:rPr lang="ru-RU" b="1"/>
              <a:t>Локальность по обращению включает в себя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/>
              <a:t>пространственной локальностью программы </a:t>
            </a:r>
            <a:r>
              <a:rPr lang="ru-RU"/>
              <a:t>– команды последовательно расположены в памяти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/>
              <a:t> </a:t>
            </a:r>
            <a:r>
              <a:rPr lang="ru-RU" b="1"/>
              <a:t>пространственной локальностью данных  </a:t>
            </a:r>
            <a:r>
              <a:rPr lang="ru-RU"/>
              <a:t>- данные структурированы, и такие структуры обычно хранятся в последовательных ячейках памяти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/>
              <a:t>временная локальность </a:t>
            </a:r>
            <a:r>
              <a:rPr lang="ru-RU"/>
              <a:t>- программы содержат множество небольших циклов и подпрограмм. Это означает, что небольшие наборы команд могут многократно повторяться в течение некоторого интервала времени </a:t>
            </a:r>
          </a:p>
          <a:p>
            <a:r>
              <a:rPr lang="ru-RU" i="1"/>
              <a:t>программу разумно представить в виде последовательно обрабатываемых фрагментов - компактных групп команд и данных. Помещая такие фрагменты в более быструю память, можно существенно снизить общие задержки на обращение, поскольку команды и данные, будучи один раз переданы из медленного ЗУ в быстрое, затем могут использоваться многократно 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91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323"/>
            <a:ext cx="92525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/>
          </a:p>
          <a:p>
            <a:r>
              <a:rPr lang="ru-RU"/>
              <a:t>При доступе к командам и данным сначала производится поиск в памяти верхнего уровня. Факт обнаружения нужной информации называют </a:t>
            </a:r>
            <a:r>
              <a:rPr lang="ru-RU" b="1"/>
              <a:t>попаданием</a:t>
            </a:r>
            <a:r>
              <a:rPr lang="ru-RU"/>
              <a:t> (</a:t>
            </a:r>
            <a:r>
              <a:rPr lang="ru-RU" err="1"/>
              <a:t>hit</a:t>
            </a:r>
            <a:r>
              <a:rPr lang="ru-RU"/>
              <a:t>), в противном случае говорят о </a:t>
            </a:r>
            <a:r>
              <a:rPr lang="ru-RU" b="1"/>
              <a:t>промахе </a:t>
            </a:r>
            <a:r>
              <a:rPr lang="ru-RU"/>
              <a:t>(</a:t>
            </a:r>
            <a:r>
              <a:rPr lang="ru-RU" err="1"/>
              <a:t>miss</a:t>
            </a:r>
            <a:r>
              <a:rPr lang="ru-RU"/>
              <a:t>). </a:t>
            </a:r>
          </a:p>
          <a:p>
            <a:r>
              <a:rPr lang="ru-RU"/>
              <a:t>При промахе производится поиск в</a:t>
            </a:r>
            <a:r>
              <a:rPr lang="ru-RU" b="1"/>
              <a:t> </a:t>
            </a:r>
            <a:r>
              <a:rPr lang="ru-RU"/>
              <a:t>ЗУ следующего более низкого уровня, где также возможны попадание или промах. После обнаружении необходимой информации выполняется последовательная пересылка блока, содержащего искомую информацию, с нижних уровней на верхние. </a:t>
            </a:r>
          </a:p>
          <a:p>
            <a:r>
              <a:rPr lang="ru-RU"/>
              <a:t>Независимо от числа уровней иерархии пересылка информации может осуществляться только между двумя соседними уровнями. </a:t>
            </a:r>
          </a:p>
          <a:p>
            <a:r>
              <a:rPr lang="ru-RU"/>
              <a:t>При оценке эффективности подобной организации памяти обычно используют следующие характеристики: </a:t>
            </a:r>
          </a:p>
          <a:p>
            <a:r>
              <a:rPr lang="ru-RU"/>
              <a:t>• коэффициент попаданий (</a:t>
            </a:r>
            <a:r>
              <a:rPr lang="ru-RU" err="1"/>
              <a:t>hit</a:t>
            </a:r>
            <a:r>
              <a:rPr lang="ru-RU"/>
              <a:t> </a:t>
            </a:r>
            <a:r>
              <a:rPr lang="ru-RU" err="1"/>
              <a:t>rate</a:t>
            </a:r>
            <a:r>
              <a:rPr lang="ru-RU"/>
              <a:t>) - отношение числа обращений к памяти, при которых произошло попадание, к общему числу обращений к ЗУ данного уровня иерархии; </a:t>
            </a:r>
          </a:p>
          <a:p>
            <a:r>
              <a:rPr lang="ru-RU"/>
              <a:t>• коэффициент промахов (</a:t>
            </a:r>
            <a:r>
              <a:rPr lang="ru-RU" err="1"/>
              <a:t>miss</a:t>
            </a:r>
            <a:r>
              <a:rPr lang="ru-RU"/>
              <a:t> </a:t>
            </a:r>
            <a:r>
              <a:rPr lang="ru-RU" err="1"/>
              <a:t>rate</a:t>
            </a:r>
            <a:r>
              <a:rPr lang="ru-RU"/>
              <a:t>) - отношение числа обращений к памяти, при </a:t>
            </a:r>
          </a:p>
          <a:p>
            <a:pPr lvl="2"/>
            <a:r>
              <a:rPr lang="ru-RU"/>
              <a:t>которых имел место промах; к общему числу обращений к ЗУ данного уровня иерархии; </a:t>
            </a:r>
          </a:p>
          <a:p>
            <a:r>
              <a:rPr lang="ru-RU"/>
              <a:t>• время обращения при попадании (</a:t>
            </a:r>
            <a:r>
              <a:rPr lang="ru-RU" err="1"/>
              <a:t>hit</a:t>
            </a:r>
            <a:r>
              <a:rPr lang="ru-RU"/>
              <a:t> </a:t>
            </a:r>
            <a:r>
              <a:rPr lang="ru-RU" err="1"/>
              <a:t>time</a:t>
            </a:r>
            <a:r>
              <a:rPr lang="ru-RU"/>
              <a:t>) - время, необходимое для поиска </a:t>
            </a:r>
          </a:p>
          <a:p>
            <a:pPr lvl="2"/>
            <a:r>
              <a:rPr lang="ru-RU"/>
              <a:t>нужной информации в памяти верхнего уровня (включая выяснение, является ли обращение попаданием), плюс время на фактическое считывание данных; </a:t>
            </a:r>
          </a:p>
          <a:p>
            <a:r>
              <a:rPr lang="ru-RU"/>
              <a:t>• потери на промах (</a:t>
            </a:r>
            <a:r>
              <a:rPr lang="ru-RU" err="1"/>
              <a:t>miss</a:t>
            </a:r>
            <a:r>
              <a:rPr lang="ru-RU"/>
              <a:t> </a:t>
            </a:r>
            <a:r>
              <a:rPr lang="ru-RU" err="1"/>
              <a:t>penalty</a:t>
            </a:r>
            <a:r>
              <a:rPr lang="ru-RU"/>
              <a:t>) — время, требуемое для замены блока в памяти более высокого уровня на блок с нужными данными, расположенный в ЗУ следующего (более низкого) уровня.. </a:t>
            </a:r>
          </a:p>
          <a:p>
            <a:r>
              <a:rPr lang="ru-RU"/>
              <a:t> 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13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Потери на промах включают в себя: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/>
              <a:t>время  доступа </a:t>
            </a:r>
            <a:r>
              <a:rPr lang="ru-RU"/>
              <a:t>(</a:t>
            </a:r>
            <a:r>
              <a:rPr lang="ru-RU" err="1"/>
              <a:t>access</a:t>
            </a:r>
            <a:r>
              <a:rPr lang="ru-RU"/>
              <a:t> </a:t>
            </a:r>
            <a:r>
              <a:rPr lang="ru-RU" err="1"/>
              <a:t>time</a:t>
            </a:r>
            <a:r>
              <a:rPr lang="ru-RU"/>
              <a:t>) - время обращения к первому слову блока при промахе (обусловлено задержкой памяти более низкого уровня)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/>
              <a:t>время пересылки </a:t>
            </a:r>
            <a:r>
              <a:rPr lang="ru-RU"/>
              <a:t>(</a:t>
            </a:r>
            <a:r>
              <a:rPr lang="ru-RU" err="1"/>
              <a:t>transfer</a:t>
            </a:r>
            <a:r>
              <a:rPr lang="ru-RU"/>
              <a:t> </a:t>
            </a:r>
            <a:r>
              <a:rPr lang="ru-RU" err="1"/>
              <a:t>time</a:t>
            </a:r>
            <a:r>
              <a:rPr lang="ru-RU"/>
              <a:t>) — дополнительное время для пересылки оставшихся слов блока, связано с полосой пропускания канала между ЗУ двух смежных уровней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2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820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Оперативная память</a:t>
            </a:r>
            <a:r>
              <a:rPr lang="ru-RU"/>
              <a:t> состоит из блоков</a:t>
            </a:r>
          </a:p>
          <a:p>
            <a:r>
              <a:rPr lang="ru-RU"/>
              <a:t>Совокупность микросхем  памяти называют модулем памяти. Один или несколько модулей образуют банк памяти. </a:t>
            </a:r>
          </a:p>
          <a:p>
            <a:r>
              <a:rPr lang="ru-RU"/>
              <a:t>Совокупность разъемов, полностью закрывающих шину память - процессор называется банк памяти.</a:t>
            </a:r>
          </a:p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720143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31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2" y="548680"/>
            <a:ext cx="72675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3881"/>
            <a:ext cx="907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В примере память емкостью 512 слов (2</a:t>
            </a:r>
            <a:r>
              <a:rPr lang="ru-RU" baseline="30000"/>
              <a:t>9</a:t>
            </a:r>
            <a:r>
              <a:rPr lang="ru-RU"/>
              <a:t>), построенная из четырех банков по 128 слов в каждом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4324856"/>
            <a:ext cx="8964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 Для обращения к ОП используется 9-разрядный адрес, семь младших разрядов которого (А</a:t>
            </a:r>
            <a:r>
              <a:rPr lang="ru-RU" baseline="-25000"/>
              <a:t>6</a:t>
            </a:r>
            <a:r>
              <a:rPr lang="ru-RU"/>
              <a:t>-А</a:t>
            </a:r>
            <a:r>
              <a:rPr lang="ru-RU" baseline="-25000"/>
              <a:t>0</a:t>
            </a:r>
            <a:r>
              <a:rPr lang="ru-RU"/>
              <a:t>) поступают параллельно на все банки памяти и выбирают в каждом из них одну ячейку. Два старших разряда адреса А</a:t>
            </a:r>
            <a:r>
              <a:rPr lang="ru-RU" baseline="-25000"/>
              <a:t>6 </a:t>
            </a:r>
            <a:r>
              <a:rPr lang="ru-RU"/>
              <a:t>и А</a:t>
            </a:r>
            <a:r>
              <a:rPr lang="ru-RU" baseline="-25000"/>
              <a:t>7</a:t>
            </a:r>
            <a:r>
              <a:rPr lang="ru-RU" baseline="30000"/>
              <a:t> </a:t>
            </a:r>
            <a:r>
              <a:rPr lang="ru-RU"/>
              <a:t>) содержат номер банка. Выбор банка обеспечивается либо с помощью дешифратора номера банка памяти, либо путем мультиплексирования информации.</a:t>
            </a:r>
            <a:endParaRPr lang="en-US"/>
          </a:p>
          <a:p>
            <a:r>
              <a:rPr lang="ru-RU"/>
              <a:t>Большей скорости доступа можно достичь счет одновременного доступа ко многим банкам памяти. Одна из используемых для этого методик называется расслоением памяти.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699115" y="6492537"/>
            <a:ext cx="2133600" cy="365125"/>
          </a:xfrm>
        </p:spPr>
        <p:txBody>
          <a:bodyPr/>
          <a:lstStyle/>
          <a:p>
            <a:fld id="{06B5B4F6-05AD-461C-8A72-452920C61C1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64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2" y="257840"/>
            <a:ext cx="7087160" cy="4866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5123973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RAS </a:t>
            </a:r>
            <a:r>
              <a:rPr lang="ru-RU"/>
              <a:t> - </a:t>
            </a:r>
            <a:r>
              <a:rPr lang="en-US"/>
              <a:t>Row Address Strobe - </a:t>
            </a:r>
            <a:r>
              <a:rPr lang="ru-RU"/>
              <a:t>строб строки</a:t>
            </a:r>
          </a:p>
          <a:p>
            <a:r>
              <a:rPr lang="ru-RU"/>
              <a:t>С</a:t>
            </a:r>
            <a:r>
              <a:rPr lang="en-US"/>
              <a:t>AS </a:t>
            </a:r>
            <a:r>
              <a:rPr lang="ru-RU"/>
              <a:t> - </a:t>
            </a:r>
            <a:r>
              <a:rPr lang="en-US"/>
              <a:t>Column Address Strobe - </a:t>
            </a:r>
            <a:r>
              <a:rPr lang="ru-RU"/>
              <a:t>строб столбца</a:t>
            </a:r>
          </a:p>
          <a:p>
            <a:r>
              <a:rPr lang="ru-RU"/>
              <a:t>CS -  </a:t>
            </a:r>
            <a:r>
              <a:rPr lang="ru-RU" err="1"/>
              <a:t>Crystal</a:t>
            </a:r>
            <a:r>
              <a:rPr lang="ru-RU"/>
              <a:t> </a:t>
            </a:r>
            <a:r>
              <a:rPr lang="ru-RU" err="1"/>
              <a:t>Select</a:t>
            </a:r>
            <a:r>
              <a:rPr lang="ru-RU"/>
              <a:t>  - сигнал выбора микросхемы (в </a:t>
            </a:r>
            <a:r>
              <a:rPr lang="ru-RU" err="1"/>
              <a:t>сист</a:t>
            </a:r>
            <a:r>
              <a:rPr lang="ru-RU"/>
              <a:t>, состоящих из нескольких ИМС)  </a:t>
            </a:r>
          </a:p>
          <a:p>
            <a:r>
              <a:rPr lang="ru-RU"/>
              <a:t>WE - </a:t>
            </a:r>
            <a:r>
              <a:rPr lang="ru-RU" err="1"/>
              <a:t>Write</a:t>
            </a:r>
            <a:r>
              <a:rPr lang="ru-RU"/>
              <a:t> </a:t>
            </a:r>
            <a:r>
              <a:rPr lang="ru-RU" err="1"/>
              <a:t>Enable</a:t>
            </a:r>
            <a:r>
              <a:rPr lang="ru-RU"/>
              <a:t> - разрешение записи, опр. вид операции (считывание или запись)</a:t>
            </a:r>
          </a:p>
          <a:p>
            <a:r>
              <a:rPr lang="ru-RU"/>
              <a:t>ОЕ - </a:t>
            </a:r>
            <a:r>
              <a:rPr lang="ru-RU" err="1"/>
              <a:t>Output</a:t>
            </a:r>
            <a:r>
              <a:rPr lang="ru-RU"/>
              <a:t> </a:t>
            </a:r>
            <a:r>
              <a:rPr lang="ru-RU" err="1"/>
              <a:t>Enable</a:t>
            </a:r>
            <a:r>
              <a:rPr lang="ru-RU"/>
              <a:t> - разрешение выдачи выходных сигналов активизируется при выполнении операции чтения.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B4F6-05AD-461C-8A72-452920C61C1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50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29</Slides>
  <Notes>10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Тема Office</vt:lpstr>
      <vt:lpstr>память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revision>1</cp:revision>
  <dcterms:created xsi:type="dcterms:W3CDTF">2014-04-09T18:04:24Z</dcterms:created>
  <dcterms:modified xsi:type="dcterms:W3CDTF">2022-01-21T04:10:09Z</dcterms:modified>
</cp:coreProperties>
</file>