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74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75" r:id="rId14"/>
    <p:sldId id="276" r:id="rId15"/>
    <p:sldId id="266" r:id="rId16"/>
    <p:sldId id="267" r:id="rId17"/>
    <p:sldId id="268" r:id="rId18"/>
    <p:sldId id="269" r:id="rId19"/>
    <p:sldId id="270" r:id="rId20"/>
    <p:sldId id="272" r:id="rId21"/>
    <p:sldId id="271" r:id="rId22"/>
    <p:sldId id="273" r:id="rId23"/>
    <p:sldId id="277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13FEE-7871-7105-1E80-6E4724BF8159}" v="1" dt="2022-01-02T02:36:48.892"/>
    <p1510:client id="{80A8890F-0CE6-5316-0A51-172B79763B25}" v="1" dt="2022-01-22T05:37:34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5" autoAdjust="0"/>
    <p:restoredTop sz="89420" autoAdjust="0"/>
  </p:normalViewPr>
  <p:slideViewPr>
    <p:cSldViewPr>
      <p:cViewPr varScale="1">
        <p:scale>
          <a:sx n="61" d="100"/>
          <a:sy n="61" d="100"/>
        </p:scale>
        <p:origin x="-16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Шулятьев Артём Андреевич" userId="S::shulyatev.aa@students.dvfu.ru::106eff25-60e6-4d00-ab20-cab9042f574f" providerId="AD" clId="Web-{0BF13FEE-7871-7105-1E80-6E4724BF8159}"/>
    <pc:docChg chg="modSld">
      <pc:chgData name="Шулятьев Артём Андреевич" userId="S::shulyatev.aa@students.dvfu.ru::106eff25-60e6-4d00-ab20-cab9042f574f" providerId="AD" clId="Web-{0BF13FEE-7871-7105-1E80-6E4724BF8159}" dt="2022-01-02T02:36:48.892" v="0" actId="14100"/>
      <pc:docMkLst>
        <pc:docMk/>
      </pc:docMkLst>
      <pc:sldChg chg="modSp">
        <pc:chgData name="Шулятьев Артём Андреевич" userId="S::shulyatev.aa@students.dvfu.ru::106eff25-60e6-4d00-ab20-cab9042f574f" providerId="AD" clId="Web-{0BF13FEE-7871-7105-1E80-6E4724BF8159}" dt="2022-01-02T02:36:48.892" v="0" actId="14100"/>
        <pc:sldMkLst>
          <pc:docMk/>
          <pc:sldMk cId="0" sldId="275"/>
        </pc:sldMkLst>
        <pc:picChg chg="mod">
          <ac:chgData name="Шулятьев Артём Андреевич" userId="S::shulyatev.aa@students.dvfu.ru::106eff25-60e6-4d00-ab20-cab9042f574f" providerId="AD" clId="Web-{0BF13FEE-7871-7105-1E80-6E4724BF8159}" dt="2022-01-02T02:36:48.892" v="0" actId="14100"/>
          <ac:picMkLst>
            <pc:docMk/>
            <pc:sldMk cId="0" sldId="275"/>
            <ac:picMk id="1028" creationId="{00000000-0000-0000-0000-000000000000}"/>
          </ac:picMkLst>
        </pc:picChg>
      </pc:sldChg>
    </pc:docChg>
  </pc:docChgLst>
  <pc:docChgLst>
    <pc:chgData name="Кадомцев Вячеслав Алексеевич" userId="S::kadomtcev.va@students.dvfu.ru::b3107f96-7137-4963-9541-a4516fc61f3e" providerId="AD" clId="Web-{80A8890F-0CE6-5316-0A51-172B79763B25}"/>
    <pc:docChg chg="sldOrd">
      <pc:chgData name="Кадомцев Вячеслав Алексеевич" userId="S::kadomtcev.va@students.dvfu.ru::b3107f96-7137-4963-9541-a4516fc61f3e" providerId="AD" clId="Web-{80A8890F-0CE6-5316-0A51-172B79763B25}" dt="2022-01-22T05:37:34.090" v="0"/>
      <pc:docMkLst>
        <pc:docMk/>
      </pc:docMkLst>
      <pc:sldChg chg="ord">
        <pc:chgData name="Кадомцев Вячеслав Алексеевич" userId="S::kadomtcev.va@students.dvfu.ru::b3107f96-7137-4963-9541-a4516fc61f3e" providerId="AD" clId="Web-{80A8890F-0CE6-5316-0A51-172B79763B25}" dt="2022-01-22T05:37:34.090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441B2-04DC-4F8E-8B7B-B07C8EA42E03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277B9-9BDC-4F28-8731-CAF198F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Анализ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показывает, что при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конвейерной обработке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после того, как получен результат выполнения первой команды, результат очередной команды появляется в следующем такте работы процессора.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достаточно длительной работе конвейера его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быстродействие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будет существенно превышать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быстродействие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достигаемое при последовательной обработке команд. Это увеличение будет тем больше, чем меньше длительность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такта конвейера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чем больше количество выполненных за рассматриваемый период команд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начинает выбирать из памяти и выполнять команды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предсказанной ветви программы (так называемое 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исполнение по предположению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или "спекулятивное"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исполнение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Однако так как направление перехода может быть предсказано неверно, получаемые результаты с целью обеспечения возможности их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аннулирования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не записываются в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память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или регистры (то есть для них не выполняется этап WB ), а накапливаются в специальном буфере результатов.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после формирования анализируемых признаков оказалось, что направление перехода выбрано верно, все полученные результаты переписываются из буфера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месту назначения и выполнение программы продолжается в обычном порядке. Если направление перехода предсказано неверно, все инструкции, выбранные после перехода, помечаются, согласно интеловской терминологии, как 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поддельные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bogus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этом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буфер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результатов и конвейер, содержащий команды, которые следуют за командой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условного перехода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находятся на разных этапах обработки, - очищаются. Аннулируются результаты всех уже выполненных этапов этих команд. Конвейер начинает загружаться с первой команды другой ветви программы.</a:t>
            </a:r>
          </a:p>
          <a:p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Методы динамического предсказания реализуются при выполнении программы в микропроцессоре. Они осуществляют предсказание направления переходов на основании результатов предыдущих выполнений данной команды.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использовании этих методов для команд условных переходов 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анализируется предыстория переходов - результаты нескольких предыдущих команд ветвления по данному адресу. В этом случае возможно определение чаще всего реализуемого направления ветвления, а также выявление чередующихся переходов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команд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безусловных переходов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однажды вычисленный целевой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сохраняется в специальной памяти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BTB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 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), откуда он извлекается сразу же при декодировании данной команды.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устройство управления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обнаруживает, что полученный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какойлибо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командой результат требуется одной из последующих команд в качестве операнда, то он сразу же, параллельно с записью в приемник результата, передается на вход исполнительного устройства для использования следующей командой.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Устранение конфликтов, связанных с ложными взаимозависимостями данных, часто возможно путем 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переименования регистров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renamINg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Суть этого механизма заключается в следующем. Процессоры, использующие переименование регистров, фактически имеют больше восьми регистров, определяемых архитектурой х86 или IA32. При этом если какой-либо команде требуется использовать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динамически ставит в соответствие этому логическому (архитектурному) регистру один из более многочисленных физических регистров. Если другая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пытается обратиться к тому же логическому регистру,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для предотвращения конфликта может поставить ему в соответствие другой физический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Такие переименования действуют, пока команды продвигаются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конвейерам.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образом, каждый раз, когда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прямо или косвенно пишет в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ей выделяется новый физический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МП имеется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отображения логических (видимых программисту) регистров на физические (видимые только процессору). Когда команде выделяется новый физический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обновляется: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логический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на который ссылалась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ставится в соответствие выделенному физическому регистру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определении операндов команды имена логических регистров преобразуются в имена физических, после чего значения последних заносятся в поля операндов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микрокоманд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Микрокоманды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работают только с физическими регистрами.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Таненбаум</a:t>
            </a:r>
            <a:r>
              <a:rPr lang="ru-RU" dirty="0"/>
              <a:t> </a:t>
            </a:r>
            <a:r>
              <a:rPr lang="ru-RU" dirty="0" err="1"/>
              <a:t>стр</a:t>
            </a:r>
            <a:r>
              <a:rPr lang="ru-RU" dirty="0"/>
              <a:t> 361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AAE0-A030-4CA1-B17F-593E0E488FFE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D28-0FB4-4E85-9D20-7BC02A0A658D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AE34-011E-4F50-8907-7B2F79DE7F4A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103-009B-4C68-9F13-08370F8DD0E5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81FC-674A-4295-9BF1-C60E7822C4F5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7CEE-D709-4734-9DED-0EF01B539F18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649-65D2-46A0-894D-BC9611192295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1EB4-1086-47F9-9119-DA7CE0F60213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50ED-3754-4111-871F-4434AEC632D9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0B4B-63B7-4EB6-BED6-10FA962755CD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9F17-3011-48D4-8EAE-85EB216BA968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BA69-064F-46E1-91F8-00AA145BB57E}" type="datetime1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DD44-DBE7-4712-A556-A3EBF054B04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повышения производительности процессоров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Структурные конфликты</a:t>
            </a:r>
            <a:r>
              <a:rPr lang="ru-RU" sz="2400" dirty="0"/>
              <a:t> </a:t>
            </a:r>
          </a:p>
          <a:p>
            <a:r>
              <a:rPr lang="ru-RU" sz="2400" dirty="0"/>
              <a:t>возникают в том случае, когда </a:t>
            </a:r>
            <a:r>
              <a:rPr lang="ru-RU" sz="2400" i="1" dirty="0"/>
              <a:t>аппаратные средства</a:t>
            </a:r>
            <a:r>
              <a:rPr lang="ru-RU" sz="2400" dirty="0"/>
              <a:t> процессора не могут поддерживать все возможные комбинации команд в режиме одновременного выполнения.</a:t>
            </a:r>
          </a:p>
          <a:p>
            <a:endParaRPr lang="ru-RU" sz="2400" dirty="0"/>
          </a:p>
          <a:p>
            <a:r>
              <a:rPr lang="ru-RU" sz="2400" b="1" dirty="0"/>
              <a:t>Причины структурных конфликтов</a:t>
            </a:r>
            <a:r>
              <a:rPr lang="ru-RU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Не полностью конвейерная структура процессора, при которой некоторые ступени отдельных команд выполняются более одного такта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Недостаточное дублирование некоторых ресурсов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11560" y="1124744"/>
          <a:ext cx="6096000" cy="2794257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Команда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Такт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4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4293096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Способы устранения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увеличение времени такта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использование таких аппаратных решений, которые снизили бы затраты времени на данную операцию (ведет к усложнению схемы процессора)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60648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 полностью конвейерная структура процессора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z="2400" smtClean="0"/>
              <a:pPr/>
              <a:t>11</a:t>
            </a:fld>
            <a:endParaRPr lang="ru-RU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0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Недостаточное дублирование некоторых ресурсов</a:t>
            </a: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51520" y="3318570"/>
            <a:ext cx="79208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 </a:t>
            </a:r>
            <a:r>
              <a:rPr kumimoji="0" lang="ru-RU" sz="1600" b="0" i="1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INsTRuction</a:t>
            </a:r>
            <a:r>
              <a:rPr kumimoji="0" lang="ru-RU" sz="1600" b="0" i="1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1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Fetch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) - считывание команды в процессор;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 </a:t>
            </a:r>
            <a:r>
              <a:rPr kumimoji="0" lang="ru-RU" sz="1600" b="0" i="1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Operand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ReadINg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) - считывание операндов;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 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 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ExecutINg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) - выполнение команды;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WB 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 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Write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Back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- запись результата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 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INsTRuction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DecodINg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) - </a:t>
            </a:r>
            <a:r>
              <a:rPr kumimoji="0" 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декодирование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команды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endParaRPr lang="ru-RU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1600" dirty="0"/>
              <a:t>операнды и команды находятся в одном </a:t>
            </a:r>
            <a:r>
              <a:rPr lang="ru-RU" sz="1600" i="1" dirty="0"/>
              <a:t>запоминающем устройстве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ru-RU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1600" dirty="0"/>
              <a:t>Способы устранения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dirty="0"/>
              <a:t>увеличения количества однотипных функциональных устройств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dirty="0"/>
              <a:t>разделяют кэш-</a:t>
            </a:r>
            <a:r>
              <a:rPr lang="ru-RU" sz="1600" i="1" dirty="0"/>
              <a:t>память</a:t>
            </a:r>
            <a:r>
              <a:rPr lang="ru-RU" sz="1600" dirty="0"/>
              <a:t> для хранения команд и кэш-</a:t>
            </a:r>
            <a:r>
              <a:rPr lang="ru-RU" sz="1600" i="1" dirty="0"/>
              <a:t>память данных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dirty="0"/>
              <a:t>используют </a:t>
            </a:r>
            <a:r>
              <a:rPr lang="ru-RU" sz="1600" dirty="0" err="1"/>
              <a:t>многопортовую</a:t>
            </a:r>
            <a:r>
              <a:rPr lang="ru-RU" sz="1600" dirty="0"/>
              <a:t> </a:t>
            </a:r>
            <a:r>
              <a:rPr lang="ru-RU" sz="1600" i="1" dirty="0"/>
              <a:t>схему доступа</a:t>
            </a:r>
            <a:r>
              <a:rPr lang="ru-RU" sz="1600" dirty="0"/>
              <a:t> к регистровой памяти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dirty="0"/>
              <a:t>введением в состав микропроцессора дополнительных  одинаковых блоков - </a:t>
            </a:r>
            <a:r>
              <a:rPr lang="ru-RU" sz="1600" dirty="0" err="1"/>
              <a:t>суперскалярность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528" y="404664"/>
          <a:ext cx="6912766" cy="2664298"/>
        </p:xfrm>
        <a:graphic>
          <a:graphicData uri="http://schemas.openxmlformats.org/drawingml/2006/table">
            <a:tbl>
              <a:tblPr/>
              <a:tblGrid>
                <a:gridCol w="820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061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Команда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Такт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i+1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i+2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i+3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8B0000"/>
                          </a:solidFill>
                          <a:latin typeface="Times New Roman"/>
                        </a:rPr>
                        <a:t>i+4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188640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Суперскалярность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ru-RU" sz="2400" dirty="0"/>
              <a:t>процессор, исполняющий одновременно 2-6 команд называется </a:t>
            </a:r>
            <a:r>
              <a:rPr lang="ru-RU" sz="2400" dirty="0" err="1"/>
              <a:t>суперскалярным</a:t>
            </a:r>
            <a:endParaRPr lang="ru-R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93837"/>
            <a:ext cx="8152582" cy="504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0106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627784" y="332656"/>
            <a:ext cx="256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err="1"/>
              <a:t>Суперскалярность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78904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ни в одном из </a:t>
            </a:r>
            <a:r>
              <a:rPr lang="ru-RU" sz="2400" dirty="0" err="1"/>
              <a:t>суперскалярных</a:t>
            </a:r>
            <a:r>
              <a:rPr lang="ru-RU" sz="2400" dirty="0"/>
              <a:t> процессоров одновременно не может обрабатываться максимальное число команд, на которое он рассчитан, из-за возможных «заторов». </a:t>
            </a:r>
          </a:p>
          <a:p>
            <a:r>
              <a:rPr lang="ru-RU" sz="2400" dirty="0"/>
              <a:t>Если по какой-либо причине команда в одном из конвейеров не может выполняться, т.е. возникает «затор», то приостанавливается и выполнение команды в другом конвейере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88640"/>
            <a:ext cx="71287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Конфликты по управлению</a:t>
            </a:r>
          </a:p>
          <a:p>
            <a:r>
              <a:rPr lang="ru-RU" sz="2000" dirty="0"/>
              <a:t> возникают при </a:t>
            </a:r>
            <a:r>
              <a:rPr lang="ru-RU" sz="2000" i="1" dirty="0"/>
              <a:t>конвейеризации</a:t>
            </a:r>
            <a:r>
              <a:rPr lang="ru-RU" sz="2000" dirty="0"/>
              <a:t> </a:t>
            </a:r>
            <a:r>
              <a:rPr lang="ru-RU" sz="2000" i="1" dirty="0"/>
              <a:t>команд переходов</a:t>
            </a:r>
            <a:r>
              <a:rPr lang="ru-RU" sz="2000" dirty="0"/>
              <a:t> и других команд, изменяющих </a:t>
            </a:r>
            <a:r>
              <a:rPr lang="ru-RU" sz="2000" i="1" dirty="0"/>
              <a:t>значение</a:t>
            </a:r>
            <a:r>
              <a:rPr lang="ru-RU" sz="2000" dirty="0"/>
              <a:t> </a:t>
            </a:r>
            <a:r>
              <a:rPr lang="ru-RU" sz="2000" i="1" dirty="0"/>
              <a:t>счетчика команд</a:t>
            </a:r>
          </a:p>
          <a:p>
            <a:endParaRPr lang="ru-RU" i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95536" y="1412776"/>
          <a:ext cx="7992890" cy="3528392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1049"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Таблица 9.1. Порядок выполнения команд в 5-ступенчатом </a:t>
                      </a:r>
                      <a:r>
                        <a:rPr lang="ru-RU" sz="2000" dirty="0" err="1">
                          <a:latin typeface="Times New Roman"/>
                          <a:ea typeface="Times New Roman"/>
                          <a:cs typeface="Times New Roman"/>
                        </a:rPr>
                        <a:t>конвейре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4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Команда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Такт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i+4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7016" y="4941168"/>
            <a:ext cx="88569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команда</a:t>
            </a:r>
            <a:r>
              <a:rPr lang="ru-RU" sz="2000" dirty="0"/>
              <a:t> i+1 является командой </a:t>
            </a:r>
            <a:r>
              <a:rPr lang="ru-RU" sz="2000" i="1" dirty="0"/>
              <a:t>условного перехода</a:t>
            </a:r>
            <a:r>
              <a:rPr lang="ru-RU" sz="2000" dirty="0"/>
              <a:t>, формирующей </a:t>
            </a:r>
            <a:r>
              <a:rPr lang="ru-RU" sz="2000" i="1" dirty="0"/>
              <a:t>адрес</a:t>
            </a:r>
            <a:r>
              <a:rPr lang="ru-RU" sz="2000" dirty="0"/>
              <a:t> следующей команды в зависимости от результата выполнения команды </a:t>
            </a:r>
            <a:r>
              <a:rPr lang="ru-RU" sz="2000" dirty="0" err="1"/>
              <a:t>i</a:t>
            </a:r>
            <a:r>
              <a:rPr lang="ru-RU" sz="2000" dirty="0"/>
              <a:t>. </a:t>
            </a:r>
          </a:p>
          <a:p>
            <a:r>
              <a:rPr lang="ru-RU" sz="2000" i="1" dirty="0"/>
              <a:t>Команда</a:t>
            </a:r>
            <a:r>
              <a:rPr lang="ru-RU" sz="2000" dirty="0"/>
              <a:t> </a:t>
            </a:r>
            <a:r>
              <a:rPr lang="ru-RU" sz="2000" dirty="0" err="1"/>
              <a:t>i</a:t>
            </a:r>
            <a:r>
              <a:rPr lang="ru-RU" sz="2000" dirty="0"/>
              <a:t> завершит свое выполнение в такте 5.</a:t>
            </a:r>
          </a:p>
          <a:p>
            <a:r>
              <a:rPr lang="ru-RU" sz="2000" i="1" dirty="0"/>
              <a:t>Команда</a:t>
            </a:r>
            <a:r>
              <a:rPr lang="ru-RU" sz="2000" dirty="0"/>
              <a:t> </a:t>
            </a:r>
            <a:r>
              <a:rPr lang="ru-RU" sz="2000" i="1" dirty="0"/>
              <a:t>условного перехода</a:t>
            </a:r>
            <a:r>
              <a:rPr lang="ru-RU" sz="2000" dirty="0"/>
              <a:t> уже в такте 3 должна прочитать необходимые ей признаки, чтобы правильно сформировать </a:t>
            </a:r>
            <a:r>
              <a:rPr lang="ru-RU" sz="2000" i="1" dirty="0"/>
              <a:t>адрес </a:t>
            </a:r>
            <a:r>
              <a:rPr lang="ru-RU" sz="2000" dirty="0"/>
              <a:t>следующей команды. 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8640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2400" dirty="0"/>
              <a:t>Способы устранения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/>
              <a:t>блокировка выполнения любой команды, следующей за командой </a:t>
            </a:r>
            <a:r>
              <a:rPr lang="ru-RU" sz="2400" i="1" dirty="0"/>
              <a:t>условного перехода</a:t>
            </a:r>
            <a:r>
              <a:rPr lang="ru-RU" sz="2400" dirty="0"/>
              <a:t>, до тех пор, пока не станет известным направление перехода  (просто,  но </a:t>
            </a:r>
            <a:r>
              <a:rPr lang="ru-RU" sz="2400" dirty="0" err="1"/>
              <a:t>происх</a:t>
            </a:r>
            <a:r>
              <a:rPr lang="ru-RU" sz="2400" dirty="0"/>
              <a:t> резкое уменьшение преимуществ </a:t>
            </a:r>
            <a:r>
              <a:rPr lang="ru-RU" sz="2400" i="1" dirty="0"/>
              <a:t>конвейерной обработки)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/>
              <a:t>Организация задержанного перехода (</a:t>
            </a:r>
            <a:r>
              <a:rPr lang="ru-RU" sz="2400" i="1" dirty="0"/>
              <a:t>Слот</a:t>
            </a:r>
            <a:r>
              <a:rPr lang="ru-RU" sz="2400" dirty="0"/>
              <a:t> задержки заполняется независимой командой, находящейся перед командой </a:t>
            </a:r>
            <a:r>
              <a:rPr lang="ru-RU" sz="2400" i="1" dirty="0"/>
              <a:t>условного перехода)</a:t>
            </a:r>
            <a:endParaRPr lang="ru-RU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ru-RU" dirty="0"/>
          </a:p>
        </p:txBody>
      </p:sp>
      <p:pic>
        <p:nvPicPr>
          <p:cNvPr id="3" name="Рисунок 2" descr="Организация задержанного перехода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005064"/>
            <a:ext cx="5164410" cy="25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284984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   предсказание переходов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0"/>
            <a:ext cx="8496943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методы</a:t>
            </a:r>
            <a:r>
              <a:rPr lang="ru-RU" sz="2000" dirty="0"/>
              <a:t> </a:t>
            </a:r>
            <a:r>
              <a:rPr lang="ru-RU" sz="2000" b="1" dirty="0"/>
              <a:t>предсказания переходов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статические (до выполнения программы -  компилятором для каждой команды  </a:t>
            </a:r>
            <a:r>
              <a:rPr lang="ru-RU" sz="2000" i="1" dirty="0"/>
              <a:t>перехода</a:t>
            </a:r>
            <a:r>
              <a:rPr lang="ru-RU" sz="2000" dirty="0"/>
              <a:t> указывается направление наиболее вероятного ветвления)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Динамические (реализуются при выполнении программы в микропроцессоре  - аппаратным блоком предсказания переходов, </a:t>
            </a:r>
            <a:r>
              <a:rPr lang="ru-RU" sz="2000" i="1" dirty="0"/>
              <a:t>анализируется предыстория переходов </a:t>
            </a:r>
            <a:r>
              <a:rPr lang="ru-RU" sz="2000" dirty="0"/>
              <a:t>)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Предикаты</a:t>
            </a:r>
            <a:r>
              <a:rPr lang="en-US" sz="2000" dirty="0"/>
              <a:t> (</a:t>
            </a:r>
            <a:r>
              <a:rPr lang="ru-RU" sz="2000" dirty="0"/>
              <a:t>выполняются сразу обе  ветви ветвления, ненужная </a:t>
            </a:r>
            <a:r>
              <a:rPr lang="ru-RU" sz="2000" dirty="0" err="1"/>
              <a:t>отбрасываеися</a:t>
            </a:r>
            <a:r>
              <a:rPr lang="ru-RU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Для </a:t>
            </a:r>
            <a:r>
              <a:rPr lang="ru-RU" sz="2000" i="1" dirty="0"/>
              <a:t>безусловных переходов</a:t>
            </a:r>
            <a:r>
              <a:rPr lang="ru-RU" sz="2000" dirty="0"/>
              <a:t> однажды вычисленный  целевой  </a:t>
            </a:r>
            <a:r>
              <a:rPr lang="ru-RU" sz="2000" i="1" dirty="0"/>
              <a:t>адрес</a:t>
            </a:r>
            <a:r>
              <a:rPr lang="ru-RU" sz="2000" dirty="0"/>
              <a:t> сохраняется в специальной памяти </a:t>
            </a:r>
            <a:r>
              <a:rPr lang="ru-RU" sz="2000" i="1" dirty="0"/>
              <a:t>BTB</a:t>
            </a:r>
            <a:r>
              <a:rPr lang="ru-RU" sz="2000" dirty="0"/>
              <a:t> ( </a:t>
            </a:r>
            <a:r>
              <a:rPr lang="ru-RU" sz="2000" i="1" dirty="0" err="1"/>
              <a:t>Branch</a:t>
            </a:r>
            <a:r>
              <a:rPr lang="ru-RU" sz="2000" dirty="0"/>
              <a:t> </a:t>
            </a:r>
            <a:r>
              <a:rPr lang="ru-RU" sz="2000" dirty="0" err="1"/>
              <a:t>Target</a:t>
            </a:r>
            <a:r>
              <a:rPr lang="ru-RU" sz="2000" dirty="0"/>
              <a:t> </a:t>
            </a:r>
            <a:r>
              <a:rPr lang="ru-RU" sz="2000" dirty="0" err="1"/>
              <a:t>Buffer</a:t>
            </a:r>
            <a:r>
              <a:rPr lang="ru-RU" sz="2000" dirty="0"/>
              <a:t> ), откуда он извлекается  при декодировании  команды. CALL - RETURN  - аналогично.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  <a:p>
            <a:r>
              <a:rPr lang="ru-RU" sz="2000" dirty="0"/>
              <a:t>Если направление перехода предсказано неверно, б</a:t>
            </a:r>
            <a:r>
              <a:rPr lang="ru-RU" sz="2000" i="1" dirty="0"/>
              <a:t>уфер</a:t>
            </a:r>
            <a:r>
              <a:rPr lang="ru-RU" sz="2000" dirty="0"/>
              <a:t> результатов и конвейер, содержащий команды, которые следуют за командой </a:t>
            </a:r>
            <a:r>
              <a:rPr lang="ru-RU" sz="2000" i="1" dirty="0"/>
              <a:t>условного перехода</a:t>
            </a:r>
            <a:r>
              <a:rPr lang="ru-RU" sz="2000" dirty="0"/>
              <a:t> и находятся на разных этапах обработки, - очищаются. </a:t>
            </a:r>
          </a:p>
          <a:p>
            <a:r>
              <a:rPr lang="ru-RU" sz="2000" dirty="0"/>
              <a:t>Аннулируются результаты всех уже выполненных этапов этих команд. </a:t>
            </a:r>
          </a:p>
          <a:p>
            <a:r>
              <a:rPr lang="ru-RU" sz="2000" dirty="0"/>
              <a:t>Конвейер начинает загружаться с первой команды другой ветви программы</a:t>
            </a:r>
          </a:p>
          <a:p>
            <a:endParaRPr lang="ru-RU" sz="2000" dirty="0"/>
          </a:p>
          <a:p>
            <a:r>
              <a:rPr lang="ru-RU" sz="2000" dirty="0"/>
              <a:t>Потери будут тем больше, чем более </a:t>
            </a:r>
            <a:r>
              <a:rPr lang="ru-RU" sz="2000" i="1" dirty="0"/>
              <a:t>длинный конвейер</a:t>
            </a:r>
            <a:r>
              <a:rPr lang="ru-RU" sz="2000" dirty="0"/>
              <a:t> используется в микропроцессоре</a:t>
            </a:r>
          </a:p>
          <a:p>
            <a:pPr marL="342900" indent="-34290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5" y="332656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Конфликты по данным</a:t>
            </a:r>
          </a:p>
          <a:p>
            <a:r>
              <a:rPr lang="ru-RU" sz="2400" dirty="0"/>
              <a:t>возникают в случаях, когда выполнение одной команды зависит от результата выполнения предыдущей команды  </a:t>
            </a:r>
          </a:p>
          <a:p>
            <a:endParaRPr lang="ru-RU" sz="2400" dirty="0"/>
          </a:p>
          <a:p>
            <a:pPr algn="ctr"/>
            <a:r>
              <a:rPr lang="ru-RU" sz="2400" b="1" dirty="0"/>
              <a:t>Типы конфликтов по данным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Конфликты типа </a:t>
            </a:r>
            <a:r>
              <a:rPr lang="ru-RU" sz="2400" i="1" dirty="0"/>
              <a:t>RAW</a:t>
            </a:r>
            <a:r>
              <a:rPr lang="ru-RU" sz="2400" dirty="0"/>
              <a:t> (</a:t>
            </a:r>
            <a:r>
              <a:rPr lang="ru-RU" sz="2400" dirty="0" err="1"/>
              <a:t>Read</a:t>
            </a:r>
            <a:r>
              <a:rPr lang="ru-RU" sz="2400" dirty="0"/>
              <a:t> </a:t>
            </a:r>
            <a:r>
              <a:rPr lang="ru-RU" sz="2400" dirty="0" err="1"/>
              <a:t>After</a:t>
            </a:r>
            <a:r>
              <a:rPr lang="ru-RU" sz="2400" dirty="0"/>
              <a:t> </a:t>
            </a:r>
            <a:r>
              <a:rPr lang="ru-RU" sz="2400" dirty="0" err="1"/>
              <a:t>Write</a:t>
            </a:r>
            <a:r>
              <a:rPr lang="ru-RU" sz="2400" dirty="0"/>
              <a:t> - чтение после записи)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Конфликты типа WAR (</a:t>
            </a:r>
            <a:r>
              <a:rPr lang="ru-RU" sz="2400" dirty="0" err="1"/>
              <a:t>Write</a:t>
            </a:r>
            <a:r>
              <a:rPr lang="ru-RU" sz="2400" dirty="0"/>
              <a:t> </a:t>
            </a:r>
            <a:r>
              <a:rPr lang="ru-RU" sz="2400" dirty="0" err="1"/>
              <a:t>After</a:t>
            </a:r>
            <a:r>
              <a:rPr lang="ru-RU" sz="2400" dirty="0"/>
              <a:t> </a:t>
            </a:r>
            <a:r>
              <a:rPr lang="ru-RU" sz="2400" dirty="0" err="1"/>
              <a:t>Read</a:t>
            </a:r>
            <a:r>
              <a:rPr lang="ru-RU" sz="2400" dirty="0"/>
              <a:t> - запись после чтения)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Конфликты типа </a:t>
            </a:r>
            <a:r>
              <a:rPr lang="ru-RU" sz="2400" b="1" dirty="0"/>
              <a:t>WAW</a:t>
            </a:r>
            <a:r>
              <a:rPr lang="ru-RU" sz="2400" dirty="0"/>
              <a:t> (</a:t>
            </a:r>
            <a:r>
              <a:rPr lang="ru-RU" sz="2400" dirty="0" err="1"/>
              <a:t>Write</a:t>
            </a:r>
            <a:r>
              <a:rPr lang="ru-RU" sz="2400" dirty="0"/>
              <a:t> </a:t>
            </a:r>
            <a:r>
              <a:rPr lang="ru-RU" sz="2400" dirty="0" err="1"/>
              <a:t>After</a:t>
            </a:r>
            <a:r>
              <a:rPr lang="ru-RU" sz="2400" dirty="0"/>
              <a:t> </a:t>
            </a:r>
            <a:r>
              <a:rPr lang="ru-RU" sz="2400" dirty="0" err="1"/>
              <a:t>Write</a:t>
            </a:r>
            <a:r>
              <a:rPr lang="ru-RU" sz="2400" dirty="0"/>
              <a:t> - запись после записи)</a:t>
            </a:r>
          </a:p>
          <a:p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/>
            <a:r>
              <a:rPr lang="ru-RU" dirty="0"/>
              <a:t>Конфликты типа </a:t>
            </a:r>
            <a:r>
              <a:rPr lang="ru-RU" i="1" dirty="0"/>
              <a:t>RAW</a:t>
            </a:r>
            <a:r>
              <a:rPr lang="ru-RU" dirty="0"/>
              <a:t> (</a:t>
            </a:r>
            <a:r>
              <a:rPr lang="ru-RU" dirty="0" err="1"/>
              <a:t>Read</a:t>
            </a:r>
            <a:r>
              <a:rPr lang="ru-RU" dirty="0"/>
              <a:t> </a:t>
            </a:r>
            <a:r>
              <a:rPr lang="ru-RU" dirty="0" err="1"/>
              <a:t>After</a:t>
            </a:r>
            <a:r>
              <a:rPr lang="ru-RU" dirty="0"/>
              <a:t> </a:t>
            </a:r>
            <a:r>
              <a:rPr lang="ru-RU" dirty="0" err="1"/>
              <a:t>Write</a:t>
            </a:r>
            <a:r>
              <a:rPr lang="ru-RU" dirty="0"/>
              <a:t> - чтение после записи)</a:t>
            </a:r>
          </a:p>
          <a:p>
            <a:pPr marL="342900" lvl="0" indent="-342900"/>
            <a:r>
              <a:rPr lang="ru-RU" dirty="0"/>
              <a:t>команда </a:t>
            </a:r>
            <a:r>
              <a:rPr lang="en-US" dirty="0"/>
              <a:t>i</a:t>
            </a:r>
            <a:r>
              <a:rPr lang="ru-RU" dirty="0"/>
              <a:t>+1 пытается прочитать операнд прежде, чем команда </a:t>
            </a:r>
            <a:r>
              <a:rPr lang="ru-RU" dirty="0" err="1"/>
              <a:t>i</a:t>
            </a:r>
            <a:r>
              <a:rPr lang="ru-RU" dirty="0"/>
              <a:t> запишет на это место свой результат</a:t>
            </a:r>
          </a:p>
        </p:txBody>
      </p:sp>
      <p:pic>
        <p:nvPicPr>
          <p:cNvPr id="3" name="Рисунок 2" descr="Конфликт по данным типа RAW 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547260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57301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Конфликты типа </a:t>
            </a:r>
            <a:r>
              <a:rPr lang="ru-RU" b="1" dirty="0"/>
              <a:t>RAW</a:t>
            </a:r>
            <a:r>
              <a:rPr lang="ru-RU" dirty="0"/>
              <a:t> обусловлены именно </a:t>
            </a:r>
            <a:r>
              <a:rPr lang="ru-RU" b="1" dirty="0"/>
              <a:t>конвейерной организацией </a:t>
            </a:r>
            <a:r>
              <a:rPr lang="ru-RU" dirty="0"/>
              <a:t>обработки команд. Они называются </a:t>
            </a:r>
            <a:r>
              <a:rPr lang="ru-RU" b="1" dirty="0"/>
              <a:t>истинными взаимозависимостями</a:t>
            </a:r>
          </a:p>
        </p:txBody>
      </p:sp>
      <p:pic>
        <p:nvPicPr>
          <p:cNvPr id="6" name="Рисунок 5" descr="Уменьшение влияния конфликта типа RAW методом продвижения данных 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93096"/>
            <a:ext cx="259228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47864" y="4365104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Уменьшение влияния конфликта типа </a:t>
            </a:r>
            <a:r>
              <a:rPr lang="ru-RU" b="1" dirty="0"/>
              <a:t>RAW</a:t>
            </a:r>
            <a:r>
              <a:rPr lang="ru-RU" dirty="0"/>
              <a:t> обеспечивается методом, который называется пересылкой или продвижением данных ( </a:t>
            </a:r>
            <a:r>
              <a:rPr lang="ru-RU" i="1" dirty="0" err="1"/>
              <a:t>data</a:t>
            </a:r>
            <a:r>
              <a:rPr lang="ru-RU" i="1" dirty="0"/>
              <a:t> </a:t>
            </a:r>
            <a:r>
              <a:rPr lang="ru-RU" i="1" dirty="0" err="1"/>
              <a:t>forwardINg</a:t>
            </a:r>
            <a:r>
              <a:rPr lang="ru-RU" dirty="0"/>
              <a:t> ), обходом ( </a:t>
            </a:r>
            <a:r>
              <a:rPr lang="ru-RU" dirty="0" err="1"/>
              <a:t>data</a:t>
            </a:r>
            <a:r>
              <a:rPr lang="ru-RU" dirty="0"/>
              <a:t> </a:t>
            </a:r>
            <a:r>
              <a:rPr lang="ru-RU" i="1" dirty="0" err="1"/>
              <a:t>bypassINg</a:t>
            </a:r>
            <a:r>
              <a:rPr lang="ru-RU" dirty="0"/>
              <a:t> ), иногда </a:t>
            </a:r>
            <a:r>
              <a:rPr lang="ru-RU" dirty="0" err="1"/>
              <a:t>закороткой</a:t>
            </a:r>
            <a:r>
              <a:rPr lang="ru-RU" dirty="0"/>
              <a:t> ( </a:t>
            </a:r>
            <a:r>
              <a:rPr lang="ru-RU" dirty="0" err="1"/>
              <a:t>short-</a:t>
            </a:r>
            <a:r>
              <a:rPr lang="ru-RU" i="1" dirty="0" err="1"/>
              <a:t>circuitINg</a:t>
            </a:r>
            <a:r>
              <a:rPr lang="ru-RU" dirty="0"/>
              <a:t> ).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80648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Принципы проектирования современных компьютеров</a:t>
            </a:r>
            <a:br>
              <a:rPr lang="ru-RU" sz="2400" b="1" dirty="0"/>
            </a:br>
            <a:endParaRPr lang="ru-RU" sz="2400" b="1" dirty="0"/>
          </a:p>
          <a:p>
            <a:pPr marL="342900" indent="-342900">
              <a:buFont typeface="+mj-lt"/>
              <a:buAutoNum type="arabicPeriod"/>
            </a:pPr>
            <a:r>
              <a:rPr lang="ru-RU" sz="2400" i="1" dirty="0"/>
              <a:t>Все команды должны выполняться непосредственно аппаратным обеспечением</a:t>
            </a:r>
            <a:r>
              <a:rPr lang="ru-RU" sz="2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/>
              <a:t>Компьютер должен запускать как можно больше команд в секунду (параллелизм команд, неупорядоченное выполнение, буфер предварительной выборки)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/>
              <a:t>Команды должны легко декодироваться  ( единообразие форматов команд, небольшое количество полей)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</a:t>
            </a:r>
            <a:r>
              <a:rPr lang="ru-RU" sz="2400" i="1" dirty="0"/>
              <a:t>К памяти должны обращаться только команды загрузки и сохранения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/>
              <a:t>Регистров должно быть много</a:t>
            </a:r>
          </a:p>
          <a:p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   </a:t>
            </a:r>
            <a:r>
              <a:rPr lang="ru-RU" sz="2400" i="1" dirty="0"/>
              <a:t>параллелизм процессоров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i="1" dirty="0"/>
              <a:t>   параллелизм команд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/>
            <a:r>
              <a:rPr lang="ru-RU" sz="2000" dirty="0"/>
              <a:t>причиной двух других типов конфликтов по данным является возможность неупорядоченного выполнения команд в современных микропроцессорах (ложные взаимозависимости).</a:t>
            </a:r>
          </a:p>
          <a:p>
            <a:pPr lvl="0" algn="ctr" fontAlgn="t"/>
            <a:endParaRPr lang="ru-RU" sz="2000" dirty="0"/>
          </a:p>
          <a:p>
            <a:pPr lvl="0" algn="ctr" fontAlgn="t"/>
            <a:r>
              <a:rPr lang="ru-RU" sz="2000" dirty="0"/>
              <a:t>Конфликты типа </a:t>
            </a:r>
            <a:r>
              <a:rPr lang="ru-RU" sz="2000" b="1" dirty="0"/>
              <a:t>WAR (</a:t>
            </a:r>
            <a:r>
              <a:rPr lang="ru-RU" sz="2000" b="1" dirty="0" err="1"/>
              <a:t>Write</a:t>
            </a:r>
            <a:r>
              <a:rPr lang="ru-RU" sz="2000" b="1" dirty="0"/>
              <a:t> </a:t>
            </a:r>
            <a:r>
              <a:rPr lang="ru-RU" sz="2000" b="1" dirty="0" err="1"/>
              <a:t>After</a:t>
            </a:r>
            <a:r>
              <a:rPr lang="ru-RU" sz="2000" b="1" dirty="0"/>
              <a:t> </a:t>
            </a:r>
            <a:r>
              <a:rPr lang="ru-RU" sz="2000" b="1" dirty="0" err="1"/>
              <a:t>Read</a:t>
            </a:r>
            <a:r>
              <a:rPr lang="ru-RU" sz="2000" b="1" dirty="0"/>
              <a:t> </a:t>
            </a:r>
            <a:r>
              <a:rPr lang="ru-RU" sz="2000" dirty="0"/>
              <a:t>- запись после чтения):</a:t>
            </a:r>
          </a:p>
          <a:p>
            <a:pPr fontAlgn="t"/>
            <a:r>
              <a:rPr lang="ru-RU" sz="2000" dirty="0"/>
              <a:t>команда </a:t>
            </a:r>
            <a:r>
              <a:rPr lang="en-US" sz="2000" dirty="0"/>
              <a:t>i+1</a:t>
            </a:r>
            <a:r>
              <a:rPr lang="ru-RU" sz="2000" dirty="0"/>
              <a:t> пытается записать результат в приемник, прежде чем он считается оттуда командой </a:t>
            </a:r>
            <a:r>
              <a:rPr lang="ru-RU" sz="2000" dirty="0" err="1"/>
              <a:t>i</a:t>
            </a:r>
            <a:r>
              <a:rPr lang="ru-RU" sz="2000" dirty="0"/>
              <a:t>. При этом команда </a:t>
            </a:r>
            <a:r>
              <a:rPr lang="ru-RU" sz="2000" dirty="0" err="1"/>
              <a:t>i</a:t>
            </a:r>
            <a:r>
              <a:rPr lang="ru-RU" sz="2000" dirty="0"/>
              <a:t> может получить некорректное новое значение операнда:</a:t>
            </a:r>
          </a:p>
          <a:p>
            <a:pPr fontAlgn="t"/>
            <a:r>
              <a:rPr lang="en-US" sz="2000" dirty="0" err="1"/>
              <a:t>i</a:t>
            </a:r>
            <a:r>
              <a:rPr lang="en-US" sz="2000" dirty="0"/>
              <a:t>) ADD R1,R0; R1=R1+R0</a:t>
            </a:r>
            <a:endParaRPr lang="ru-RU" sz="2000" dirty="0"/>
          </a:p>
          <a:p>
            <a:pPr fontAlgn="t"/>
            <a:r>
              <a:rPr lang="en-US" sz="2000" dirty="0"/>
              <a:t>i+1 ) SUB R0,R2; R0=R0-R2</a:t>
            </a:r>
            <a:endParaRPr lang="ru-RU" sz="2000" dirty="0"/>
          </a:p>
          <a:p>
            <a:r>
              <a:rPr lang="ru-RU" sz="2000" dirty="0"/>
              <a:t>Этот конфликт возникнет в случае, если команда </a:t>
            </a:r>
            <a:r>
              <a:rPr lang="en-US" sz="2000" dirty="0"/>
              <a:t>i+1</a:t>
            </a:r>
            <a:r>
              <a:rPr lang="ru-RU" sz="2000" dirty="0"/>
              <a:t> вследствие неупорядоченного выполнения завершится раньше, чем команда </a:t>
            </a:r>
            <a:r>
              <a:rPr lang="ru-RU" sz="2000" dirty="0" err="1"/>
              <a:t>i</a:t>
            </a:r>
            <a:r>
              <a:rPr lang="ru-RU" sz="2000" dirty="0"/>
              <a:t> прочитает старое содержимое регистра R0.</a:t>
            </a:r>
          </a:p>
          <a:p>
            <a:endParaRPr lang="ru-RU" sz="2000" dirty="0"/>
          </a:p>
          <a:p>
            <a:pPr lvl="0" algn="ctr" fontAlgn="t"/>
            <a:r>
              <a:rPr lang="ru-RU" sz="2000" dirty="0"/>
              <a:t>Конфликты типа </a:t>
            </a:r>
            <a:r>
              <a:rPr lang="ru-RU" sz="2000" b="1" dirty="0"/>
              <a:t>WAW</a:t>
            </a:r>
            <a:r>
              <a:rPr lang="ru-RU" sz="2000" dirty="0"/>
              <a:t> (</a:t>
            </a:r>
            <a:r>
              <a:rPr lang="ru-RU" sz="2000" dirty="0" err="1"/>
              <a:t>Write</a:t>
            </a:r>
            <a:r>
              <a:rPr lang="ru-RU" sz="2000" dirty="0"/>
              <a:t> </a:t>
            </a:r>
            <a:r>
              <a:rPr lang="ru-RU" sz="2000" dirty="0" err="1"/>
              <a:t>After</a:t>
            </a:r>
            <a:r>
              <a:rPr lang="ru-RU" sz="2000" dirty="0"/>
              <a:t> </a:t>
            </a:r>
            <a:r>
              <a:rPr lang="ru-RU" sz="2000" dirty="0" err="1"/>
              <a:t>Write</a:t>
            </a:r>
            <a:r>
              <a:rPr lang="ru-RU" sz="2000" dirty="0"/>
              <a:t> - запись после записи):</a:t>
            </a:r>
          </a:p>
          <a:p>
            <a:pPr fontAlgn="t"/>
            <a:r>
              <a:rPr lang="ru-RU" sz="2000" dirty="0"/>
              <a:t>команда </a:t>
            </a:r>
            <a:r>
              <a:rPr lang="en-US" sz="2000" dirty="0"/>
              <a:t>i+1</a:t>
            </a:r>
            <a:r>
              <a:rPr lang="ru-RU" sz="2000" dirty="0"/>
              <a:t> пытается записать результат в приемник, прежде чем в этот же приемник будет записан результат выполнения команды </a:t>
            </a:r>
            <a:r>
              <a:rPr lang="ru-RU" sz="2000" dirty="0" err="1"/>
              <a:t>i</a:t>
            </a:r>
            <a:r>
              <a:rPr lang="ru-RU" sz="2000" dirty="0"/>
              <a:t>, то есть запись заканчивается в неверном порядке, оставляя в приемнике результата значение, записанное командой i:</a:t>
            </a:r>
          </a:p>
          <a:p>
            <a:pPr fontAlgn="t"/>
            <a:r>
              <a:rPr lang="en-US" sz="2000" dirty="0" err="1"/>
              <a:t>i</a:t>
            </a:r>
            <a:r>
              <a:rPr lang="en-US" sz="2000" dirty="0"/>
              <a:t>) ADD R1,R0; R1=R1+R0</a:t>
            </a:r>
            <a:endParaRPr lang="ru-RU" sz="2000" dirty="0"/>
          </a:p>
          <a:p>
            <a:pPr fontAlgn="t"/>
            <a:r>
              <a:rPr lang="en-US" sz="2000" dirty="0"/>
              <a:t>. . .</a:t>
            </a:r>
            <a:endParaRPr lang="ru-RU" sz="2000" dirty="0"/>
          </a:p>
          <a:p>
            <a:pPr fontAlgn="t"/>
            <a:r>
              <a:rPr lang="en-US" sz="2000" dirty="0" err="1"/>
              <a:t>i</a:t>
            </a:r>
            <a:r>
              <a:rPr lang="ru-RU" sz="2000" dirty="0"/>
              <a:t>+1</a:t>
            </a:r>
            <a:r>
              <a:rPr lang="en-US" sz="2000" dirty="0"/>
              <a:t>) SUB R1,R2; R1=R1-R2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849694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2400" dirty="0"/>
              <a:t>Устранение конфликтов по данным типов </a:t>
            </a:r>
            <a:r>
              <a:rPr lang="ru-RU" sz="2400" b="1" dirty="0"/>
              <a:t>WAR</a:t>
            </a:r>
            <a:r>
              <a:rPr lang="ru-RU" sz="2400" dirty="0"/>
              <a:t> и </a:t>
            </a:r>
            <a:r>
              <a:rPr lang="ru-RU" sz="2400" b="1" dirty="0"/>
              <a:t>WAW</a:t>
            </a:r>
            <a:endParaRPr lang="ru-RU" sz="2400" dirty="0"/>
          </a:p>
          <a:p>
            <a:pPr marL="342900" indent="-342900" fontAlgn="t">
              <a:buFont typeface="+mj-lt"/>
              <a:buAutoNum type="arabicPeriod"/>
            </a:pPr>
            <a:r>
              <a:rPr lang="ru-RU" sz="2400" dirty="0"/>
              <a:t>отказ от неупорядоченного исполнения команд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2400" dirty="0"/>
              <a:t>введение </a:t>
            </a:r>
            <a:r>
              <a:rPr lang="ru-RU" sz="2400" b="1" dirty="0"/>
              <a:t>буфера восстановления последовательности команд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2400" dirty="0"/>
              <a:t>Переименование регистров (требуется большой регистровый блок)</a:t>
            </a:r>
          </a:p>
          <a:p>
            <a:pPr fontAlgn="t"/>
            <a:endParaRPr lang="ru-RU" sz="2400" dirty="0"/>
          </a:p>
          <a:p>
            <a:pPr fontAlgn="t"/>
            <a:r>
              <a:rPr lang="ru-RU" sz="2400" dirty="0"/>
              <a:t>Часть конфликтов </a:t>
            </a:r>
            <a:r>
              <a:rPr lang="ru-RU" sz="2400" i="1" dirty="0"/>
              <a:t>по</a:t>
            </a:r>
            <a:r>
              <a:rPr lang="ru-RU" sz="2400" dirty="0"/>
              <a:t> данным  снимается  </a:t>
            </a:r>
            <a:r>
              <a:rPr lang="ru-RU" sz="2400" b="1" dirty="0"/>
              <a:t>планированием загрузки конвейера </a:t>
            </a:r>
            <a:r>
              <a:rPr lang="ru-RU" sz="2400" dirty="0"/>
              <a:t>( </a:t>
            </a:r>
            <a:r>
              <a:rPr lang="ru-RU" sz="2400" i="1" dirty="0" err="1"/>
              <a:t>pIPelINe</a:t>
            </a:r>
            <a:r>
              <a:rPr lang="ru-RU" sz="2400" i="1" dirty="0"/>
              <a:t> </a:t>
            </a:r>
            <a:r>
              <a:rPr lang="ru-RU" sz="2400" i="1" dirty="0" err="1"/>
              <a:t>schedulINg</a:t>
            </a:r>
            <a:r>
              <a:rPr lang="ru-RU" sz="2400" dirty="0"/>
              <a:t> ) (</a:t>
            </a:r>
            <a:r>
              <a:rPr lang="ru-RU" sz="2400" dirty="0" err="1"/>
              <a:t>по=другому</a:t>
            </a:r>
            <a:r>
              <a:rPr lang="ru-RU" sz="2400" dirty="0"/>
              <a:t> п</a:t>
            </a:r>
            <a:r>
              <a:rPr lang="ru-RU" sz="2400" b="1" dirty="0"/>
              <a:t>ланированием </a:t>
            </a:r>
            <a:r>
              <a:rPr lang="ru-RU" sz="2400" b="1" i="1" dirty="0"/>
              <a:t>потока команд</a:t>
            </a:r>
            <a:r>
              <a:rPr lang="ru-RU" sz="2400" b="1" dirty="0"/>
              <a:t> ( </a:t>
            </a:r>
            <a:r>
              <a:rPr lang="ru-RU" sz="2400" b="1" i="1" dirty="0" err="1"/>
              <a:t>INsTRuction</a:t>
            </a:r>
            <a:r>
              <a:rPr lang="ru-RU" sz="2400" b="1" i="1" dirty="0"/>
              <a:t> </a:t>
            </a:r>
            <a:r>
              <a:rPr lang="ru-RU" sz="2400" b="1" i="1" dirty="0" err="1"/>
              <a:t>schedulINg</a:t>
            </a:r>
            <a:r>
              <a:rPr lang="ru-RU" sz="2400" b="1" dirty="0"/>
              <a:t> ).</a:t>
            </a:r>
          </a:p>
          <a:p>
            <a:pPr fontAlgn="t"/>
            <a:r>
              <a:rPr lang="ru-RU" sz="2400" dirty="0"/>
              <a:t>Базовый блок  - линейный участок последовательности программного кода с одним входом и одним выходом, в котором отсутствуют </a:t>
            </a:r>
            <a:r>
              <a:rPr lang="ru-RU" sz="2400" i="1" dirty="0"/>
              <a:t>внутренние команды</a:t>
            </a:r>
            <a:r>
              <a:rPr lang="ru-RU" sz="2400" dirty="0"/>
              <a:t> перехода. В базовом блоке строится  </a:t>
            </a:r>
            <a:r>
              <a:rPr lang="ru-RU" sz="2400" i="1" dirty="0"/>
              <a:t>граф</a:t>
            </a:r>
            <a:r>
              <a:rPr lang="ru-RU" sz="2400" dirty="0"/>
              <a:t> зависимостей  команд и они упорядочиваются так, чтобы минимизировать приостановки конвейера. 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74888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Проблемы реализации  прерывания в конвейере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При переходе на программу - обработчик прерывания необходимо надежно очистить конвейер и сохранить состояние процессора таким, чтобы повторное выполнение команды после возврата из прерывания осуществлялось корректно.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763284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61653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Блок-схема архитектуры МП </a:t>
            </a:r>
            <a:r>
              <a:rPr lang="ru-RU" dirty="0" err="1"/>
              <a:t>Pentium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8733386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u-RU" dirty="0"/>
              <a:t> параллелизм команд</a:t>
            </a:r>
          </a:p>
          <a:p>
            <a:pPr lvl="0"/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конвейерная обработка,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суперскалярная</a:t>
            </a:r>
            <a:r>
              <a:rPr lang="ru-RU" dirty="0"/>
              <a:t> обработка,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переименование регистров,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прогнозирование условных переходов,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кэш-память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88640"/>
          <a:ext cx="7992890" cy="3528392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1049"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Таблица 9.1. Порядок выполнения команд в 5-ступенчатом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  <a:cs typeface="Times New Roman"/>
                        </a:rPr>
                        <a:t>конвейре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4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Команда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Такт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i+3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i+4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8B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WB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51520" y="3861048"/>
            <a:ext cx="84435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Пусть для выполнения отдельных стадий обработки требуются следующие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/>
              <a:t>затраты</a:t>
            </a:r>
            <a:r>
              <a:rPr lang="ru-RU" sz="2000" dirty="0"/>
              <a:t> времени (</a:t>
            </a:r>
            <a:r>
              <a:rPr lang="ru-RU" sz="2000" dirty="0" err="1"/>
              <a:t>усл</a:t>
            </a:r>
            <a:r>
              <a:rPr lang="ru-RU" sz="2000" dirty="0"/>
              <a:t> </a:t>
            </a:r>
            <a:r>
              <a:rPr lang="ru-RU" sz="2000" dirty="0" err="1"/>
              <a:t>ед</a:t>
            </a:r>
            <a:r>
              <a:rPr lang="ru-RU" sz="2000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TIF = 20,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= 15, TOR = 20, TEX = 25, TWB = 20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/>
              <a:t>дополнительные расходы</a:t>
            </a:r>
            <a:r>
              <a:rPr lang="ru-RU" dirty="0"/>
              <a:t> времени составляют </a:t>
            </a:r>
            <a:r>
              <a:rPr lang="ru-RU" dirty="0" err="1"/>
              <a:t>t</a:t>
            </a:r>
            <a:r>
              <a:rPr lang="ru-RU" dirty="0"/>
              <a:t> = 5 единиц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/>
              <a:t>время такта:</a:t>
            </a:r>
            <a:endParaRPr lang="en-US" i="1" dirty="0"/>
          </a:p>
        </p:txBody>
      </p:sp>
      <p:pic>
        <p:nvPicPr>
          <p:cNvPr id="7" name="Рисунок 6" descr="T=max\{\,{T_{IF}=20 ,T_{ID}=15, T_{OR}=20, T_{EX}=25 ,T_{WB}=20\,\}+\Delta{t}=3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373216"/>
            <a:ext cx="85689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T_{конв}=5T+(N-1)\times{T}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309320"/>
            <a:ext cx="33123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251520" y="587727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время выполнения</a:t>
            </a:r>
            <a:r>
              <a:rPr lang="ru-RU" dirty="0"/>
              <a:t> </a:t>
            </a:r>
            <a:r>
              <a:rPr lang="en-US" dirty="0"/>
              <a:t>  N </a:t>
            </a:r>
            <a:r>
              <a:rPr lang="ru-RU" dirty="0"/>
              <a:t> команд при </a:t>
            </a:r>
            <a:r>
              <a:rPr lang="ru-RU" i="1" dirty="0"/>
              <a:t>конвейерной обработке </a:t>
            </a:r>
            <a:r>
              <a:rPr lang="ru-RU" dirty="0"/>
              <a:t>составит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512" y="260648"/>
          <a:ext cx="8712976" cy="4176466"/>
        </p:xfrm>
        <a:graphic>
          <a:graphicData uri="http://schemas.openxmlformats.org/drawingml/2006/table">
            <a:tbl>
              <a:tblPr/>
              <a:tblGrid>
                <a:gridCol w="51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25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983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Команда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Такт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03" marR="5603" marT="56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IF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OR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8B0000"/>
                          </a:solidFill>
                          <a:latin typeface="Times New Roman"/>
                        </a:rPr>
                        <a:t>EX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8B0000"/>
                          </a:solidFill>
                          <a:latin typeface="Times New Roman"/>
                        </a:rPr>
                        <a:t>WB</a:t>
                      </a:r>
                    </a:p>
                  </a:txBody>
                  <a:tcPr marL="5603" marR="5603" marT="56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Рисунок 3" descr="T_{конв}=5T+(N-1)\times{T}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733256"/>
            <a:ext cx="33123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23528" y="494116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время выполнения</a:t>
            </a:r>
            <a:r>
              <a:rPr lang="ru-RU" dirty="0"/>
              <a:t> </a:t>
            </a:r>
            <a:r>
              <a:rPr lang="en-US" dirty="0"/>
              <a:t>  N </a:t>
            </a:r>
            <a:r>
              <a:rPr lang="ru-RU" dirty="0"/>
              <a:t> команд при  п</a:t>
            </a:r>
            <a:r>
              <a:rPr lang="ru-RU" i="1" dirty="0"/>
              <a:t>ятиступенчатой конвейерной обработке </a:t>
            </a:r>
            <a:r>
              <a:rPr lang="ru-RU" dirty="0"/>
              <a:t>составит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352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/>
              <a:t>Пятиступенчатый   конвейер</a:t>
            </a:r>
          </a:p>
          <a:p>
            <a:pPr lvl="0" algn="ctr"/>
            <a:endParaRPr lang="ru-RU" sz="2400" b="1" dirty="0"/>
          </a:p>
          <a:p>
            <a:pPr lvl="0"/>
            <a:r>
              <a:rPr lang="ru-RU" sz="2400" b="1" dirty="0"/>
              <a:t>Ступени</a:t>
            </a:r>
          </a:p>
          <a:p>
            <a:pPr lvl="0"/>
            <a:r>
              <a:rPr lang="ru-RU" sz="2400" dirty="0"/>
              <a:t>IF ( </a:t>
            </a:r>
            <a:r>
              <a:rPr lang="ru-RU" sz="2400" i="1" dirty="0" err="1"/>
              <a:t>INsTRuction</a:t>
            </a:r>
            <a:r>
              <a:rPr lang="ru-RU" sz="2400" i="1" dirty="0"/>
              <a:t> </a:t>
            </a:r>
            <a:r>
              <a:rPr lang="ru-RU" sz="2400" i="1" dirty="0" err="1"/>
              <a:t>Fetch</a:t>
            </a:r>
            <a:r>
              <a:rPr lang="ru-RU" sz="2400" dirty="0"/>
              <a:t> ) - считывание команды в процессор;</a:t>
            </a:r>
          </a:p>
          <a:p>
            <a:pPr lvl="0"/>
            <a:r>
              <a:rPr lang="en-US" sz="2400" dirty="0"/>
              <a:t>ID ( </a:t>
            </a:r>
            <a:r>
              <a:rPr lang="en-US" sz="2400" i="1" dirty="0" err="1"/>
              <a:t>INsTRuction</a:t>
            </a:r>
            <a:r>
              <a:rPr lang="en-US" sz="2400" i="1" dirty="0"/>
              <a:t> </a:t>
            </a:r>
            <a:r>
              <a:rPr lang="en-US" sz="2400" i="1" dirty="0" err="1"/>
              <a:t>DecodINg</a:t>
            </a:r>
            <a:r>
              <a:rPr lang="en-US" sz="2400" dirty="0"/>
              <a:t> ) - </a:t>
            </a:r>
            <a:r>
              <a:rPr lang="ru-RU" sz="2400" i="1" dirty="0"/>
              <a:t>декодирование</a:t>
            </a:r>
            <a:r>
              <a:rPr lang="en-US" sz="2400" dirty="0"/>
              <a:t> </a:t>
            </a:r>
            <a:r>
              <a:rPr lang="ru-RU" sz="2400" dirty="0"/>
              <a:t>команды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OR ( </a:t>
            </a:r>
            <a:r>
              <a:rPr lang="ru-RU" sz="2400" i="1" dirty="0" err="1"/>
              <a:t>Operand</a:t>
            </a:r>
            <a:r>
              <a:rPr lang="ru-RU" sz="2400" dirty="0"/>
              <a:t> </a:t>
            </a:r>
            <a:r>
              <a:rPr lang="ru-RU" sz="2400" dirty="0" err="1"/>
              <a:t>ReadINg</a:t>
            </a:r>
            <a:r>
              <a:rPr lang="ru-RU" sz="2400" dirty="0"/>
              <a:t> ) - считывание операндов;</a:t>
            </a:r>
          </a:p>
          <a:p>
            <a:pPr lvl="0"/>
            <a:r>
              <a:rPr lang="ru-RU" sz="2400" dirty="0"/>
              <a:t>EX ( </a:t>
            </a:r>
            <a:r>
              <a:rPr lang="ru-RU" sz="2400" dirty="0" err="1"/>
              <a:t>ExecutINg</a:t>
            </a:r>
            <a:r>
              <a:rPr lang="ru-RU" sz="2400" dirty="0"/>
              <a:t> ) - выполнение команды;</a:t>
            </a:r>
          </a:p>
          <a:p>
            <a:pPr lvl="0"/>
            <a:r>
              <a:rPr lang="ru-RU" sz="2400" dirty="0"/>
              <a:t>WB ( </a:t>
            </a:r>
            <a:r>
              <a:rPr lang="ru-RU" sz="2400" dirty="0" err="1"/>
              <a:t>Write</a:t>
            </a:r>
            <a:r>
              <a:rPr lang="ru-RU" sz="2400" dirty="0"/>
              <a:t> </a:t>
            </a:r>
            <a:r>
              <a:rPr lang="ru-RU" sz="2400" dirty="0" err="1"/>
              <a:t>Back</a:t>
            </a:r>
            <a:r>
              <a:rPr lang="ru-RU" sz="2400" dirty="0"/>
              <a:t> ) - запись результата.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81553"/>
            <a:ext cx="844359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Пусть для выполнения отдельных стадий обработки требуются следующие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/>
              <a:t>затраты</a:t>
            </a:r>
            <a:r>
              <a:rPr lang="ru-RU" sz="2000" dirty="0"/>
              <a:t> времени (</a:t>
            </a:r>
            <a:r>
              <a:rPr lang="ru-RU" sz="2000" dirty="0" err="1"/>
              <a:t>усл</a:t>
            </a:r>
            <a:r>
              <a:rPr lang="ru-RU" sz="2000" dirty="0"/>
              <a:t> </a:t>
            </a:r>
            <a:r>
              <a:rPr lang="ru-RU" sz="2000" dirty="0" err="1"/>
              <a:t>ед</a:t>
            </a:r>
            <a:r>
              <a:rPr lang="ru-RU" sz="2000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TIF = 20, </a:t>
            </a:r>
            <a:r>
              <a:rPr kumimoji="0" lang="en-US" sz="2000" i="1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TID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= 15, TOR = 20, TEX = 25, TWB = 20</a:t>
            </a: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/>
              <a:t>дополнительные расходы</a:t>
            </a:r>
            <a:r>
              <a:rPr lang="ru-RU" dirty="0"/>
              <a:t> времени составляют </a:t>
            </a:r>
            <a:r>
              <a:rPr lang="ru-RU" dirty="0" err="1"/>
              <a:t>t</a:t>
            </a:r>
            <a:r>
              <a:rPr lang="ru-RU" dirty="0"/>
              <a:t> = 5 единиц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/>
              <a:t>время такта:</a:t>
            </a:r>
            <a:endParaRPr lang="en-US" i="1" dirty="0"/>
          </a:p>
        </p:txBody>
      </p:sp>
      <p:pic>
        <p:nvPicPr>
          <p:cNvPr id="3" name="Рисунок 2" descr="T=max\{\,{T_{IF}=20 ,T_{ID}=15, T_{OR}=20, T_{EX}=25 ,T_{WB}=20\,\}+\Delta{t}=3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60848"/>
            <a:ext cx="85689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51520" y="278092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последовательной обработке </a:t>
            </a:r>
            <a:r>
              <a:rPr lang="ru-RU" i="1" dirty="0"/>
              <a:t>время выполнения</a:t>
            </a:r>
            <a:r>
              <a:rPr lang="ru-RU" dirty="0"/>
              <a:t> N команд составит</a:t>
            </a:r>
          </a:p>
        </p:txBody>
      </p:sp>
      <p:pic>
        <p:nvPicPr>
          <p:cNvPr id="5" name="Рисунок 4" descr="T_{посл}=N\times(T_{IF}+T_{ID}+T_{OR}+T_{EX}+T_{WB})=100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284984"/>
            <a:ext cx="69127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95536" y="386104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время выполнения</a:t>
            </a:r>
            <a:r>
              <a:rPr lang="ru-RU" dirty="0"/>
              <a:t> </a:t>
            </a:r>
            <a:r>
              <a:rPr lang="en-US" dirty="0"/>
              <a:t>  N </a:t>
            </a:r>
            <a:r>
              <a:rPr lang="ru-RU" dirty="0"/>
              <a:t> команд при </a:t>
            </a:r>
            <a:r>
              <a:rPr lang="ru-RU" i="1" dirty="0"/>
              <a:t>конвейерной обработке </a:t>
            </a:r>
            <a:r>
              <a:rPr lang="ru-RU" dirty="0"/>
              <a:t>составит</a:t>
            </a:r>
          </a:p>
        </p:txBody>
      </p:sp>
      <p:pic>
        <p:nvPicPr>
          <p:cNvPr id="7" name="Рисунок 6" descr="T_{конв}=5T+(N-1)\times{T}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437112"/>
            <a:ext cx="33123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30120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 выполнения  </a:t>
            </a:r>
            <a:r>
              <a:rPr lang="en-US" dirty="0"/>
              <a:t>100 </a:t>
            </a:r>
            <a:r>
              <a:rPr lang="ru-RU" dirty="0"/>
              <a:t>команд</a:t>
            </a:r>
          </a:p>
          <a:p>
            <a:r>
              <a:rPr lang="ru-RU" dirty="0"/>
              <a:t>Тпосл=10 000 </a:t>
            </a:r>
            <a:r>
              <a:rPr lang="ru-RU" dirty="0" err="1"/>
              <a:t>ед</a:t>
            </a:r>
            <a:endParaRPr lang="ru-RU" dirty="0"/>
          </a:p>
          <a:p>
            <a:r>
              <a:rPr lang="ru-RU" dirty="0"/>
              <a:t>Тконв=150+99*30=3 120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755576" y="692696"/>
          <a:ext cx="7776864" cy="3971572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Оценка эффективности </a:t>
                      </a:r>
                      <a:r>
                        <a:rPr lang="ru-RU" sz="2400" b="1" i="1" dirty="0">
                          <a:latin typeface="Times New Roman"/>
                          <a:ea typeface="Times New Roman"/>
                          <a:cs typeface="Times New Roman"/>
                        </a:rPr>
                        <a:t>конвейерной обработки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Количество команд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при последовательном выполнении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при конвейерном выполнении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420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10000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3120</a:t>
                      </a:r>
                      <a:endParaRPr lang="ru-RU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Конфликты в конвейере</a:t>
            </a:r>
          </a:p>
          <a:p>
            <a:endParaRPr lang="ru-RU" sz="2400" b="1" dirty="0"/>
          </a:p>
          <a:p>
            <a:r>
              <a:rPr lang="ru-RU" sz="2400" b="1" dirty="0"/>
              <a:t>Конфликты</a:t>
            </a:r>
            <a:r>
              <a:rPr lang="ru-RU" sz="2400" dirty="0"/>
              <a:t> - это такие ситуации в </a:t>
            </a:r>
            <a:r>
              <a:rPr lang="ru-RU" sz="2400" i="1" dirty="0"/>
              <a:t>конвейерной обработке</a:t>
            </a:r>
            <a:r>
              <a:rPr lang="ru-RU" sz="2400" dirty="0"/>
              <a:t>, которые препятствуют выполнению очередной команды в предназначенном для нее такте.</a:t>
            </a:r>
          </a:p>
          <a:p>
            <a:endParaRPr lang="ru-RU" sz="2400" b="1" dirty="0"/>
          </a:p>
          <a:p>
            <a:pPr marL="342900" lvl="0" indent="-342900"/>
            <a:r>
              <a:rPr lang="ru-RU" sz="2400" dirty="0"/>
              <a:t>Виды конфликтов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структурные,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по управлению,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по данным</a:t>
            </a:r>
            <a:r>
              <a:rPr lang="ru-RU" sz="2400" b="1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b="1" dirty="0"/>
          </a:p>
          <a:p>
            <a:pPr marL="342900" indent="-342900"/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639</Words>
  <Application>Microsoft Office PowerPoint</Application>
  <PresentationFormat>Экран (4:3)</PresentationFormat>
  <Paragraphs>617</Paragraphs>
  <Slides>24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методы повышения производительности процессоров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конвейеризация</dc:title>
  <dc:creator>Администратор</dc:creator>
  <cp:lastModifiedBy>User</cp:lastModifiedBy>
  <cp:revision>139</cp:revision>
  <dcterms:created xsi:type="dcterms:W3CDTF">2020-11-06T08:05:18Z</dcterms:created>
  <dcterms:modified xsi:type="dcterms:W3CDTF">2022-01-22T05:37:34Z</dcterms:modified>
</cp:coreProperties>
</file>