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61" r:id="rId9"/>
    <p:sldId id="260" r:id="rId10"/>
    <p:sldId id="265" r:id="rId11"/>
    <p:sldId id="266" r:id="rId12"/>
    <p:sldId id="262" r:id="rId13"/>
    <p:sldId id="263" r:id="rId14"/>
    <p:sldId id="264" r:id="rId15"/>
    <p:sldId id="280" r:id="rId16"/>
    <p:sldId id="268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6" r:id="rId25"/>
    <p:sldId id="286" r:id="rId26"/>
    <p:sldId id="277" r:id="rId27"/>
    <p:sldId id="279" r:id="rId28"/>
    <p:sldId id="27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BCF08-F4B2-F609-DC75-4A191E532F60}" v="4" dt="2022-01-20T02:50:53.162"/>
    <p1510:client id="{1B215056-A277-A7E9-DD7F-7B8670C6E567}" v="4" dt="2021-11-15T08:04:25.046"/>
    <p1510:client id="{D4E9B5E6-07BB-0626-06DE-DBE12B37B5EF}" v="1" dt="2021-11-15T08:04:15.282"/>
    <p1510:client id="{FD9103B8-24E5-B0CD-DF18-6D5ACF96A141}" v="1" dt="2021-11-15T08:18:3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льщиков Максим Евгеньевич" userId="S::rolshchikov.me@students.dvfu.ru::3a79cb76-0305-4e20-9ecc-1a95f20b78bc" providerId="AD" clId="Web-{D4E9B5E6-07BB-0626-06DE-DBE12B37B5EF}"/>
    <pc:docChg chg="sldOrd">
      <pc:chgData name="Рольщиков Максим Евгеньевич" userId="S::rolshchikov.me@students.dvfu.ru::3a79cb76-0305-4e20-9ecc-1a95f20b78bc" providerId="AD" clId="Web-{D4E9B5E6-07BB-0626-06DE-DBE12B37B5EF}" dt="2021-11-15T08:04:15.282" v="0"/>
      <pc:docMkLst>
        <pc:docMk/>
      </pc:docMkLst>
      <pc:sldChg chg="ord">
        <pc:chgData name="Рольщиков Максим Евгеньевич" userId="S::rolshchikov.me@students.dvfu.ru::3a79cb76-0305-4e20-9ecc-1a95f20b78bc" providerId="AD" clId="Web-{D4E9B5E6-07BB-0626-06DE-DBE12B37B5EF}" dt="2021-11-15T08:04:15.282" v="0"/>
        <pc:sldMkLst>
          <pc:docMk/>
          <pc:sldMk cId="0" sldId="279"/>
        </pc:sldMkLst>
      </pc:sldChg>
    </pc:docChg>
  </pc:docChgLst>
  <pc:docChgLst>
    <pc:chgData name="Смолянинов Георгий Александрович" userId="S::smolyaninov.ga@students.dvfu.ru::f4042e0f-eafa-4ac2-855a-be549489d392" providerId="AD" clId="Web-{FD9103B8-24E5-B0CD-DF18-6D5ACF96A141}"/>
    <pc:docChg chg="modSld">
      <pc:chgData name="Смолянинов Георгий Александрович" userId="S::smolyaninov.ga@students.dvfu.ru::f4042e0f-eafa-4ac2-855a-be549489d392" providerId="AD" clId="Web-{FD9103B8-24E5-B0CD-DF18-6D5ACF96A141}" dt="2021-11-15T08:18:36.607" v="0"/>
      <pc:docMkLst>
        <pc:docMk/>
      </pc:docMkLst>
      <pc:sldChg chg="addSp">
        <pc:chgData name="Смолянинов Георгий Александрович" userId="S::smolyaninov.ga@students.dvfu.ru::f4042e0f-eafa-4ac2-855a-be549489d392" providerId="AD" clId="Web-{FD9103B8-24E5-B0CD-DF18-6D5ACF96A141}" dt="2021-11-15T08:18:36.607" v="0"/>
        <pc:sldMkLst>
          <pc:docMk/>
          <pc:sldMk cId="0" sldId="264"/>
        </pc:sldMkLst>
        <pc:spChg chg="add">
          <ac:chgData name="Смолянинов Георгий Александрович" userId="S::smolyaninov.ga@students.dvfu.ru::f4042e0f-eafa-4ac2-855a-be549489d392" providerId="AD" clId="Web-{FD9103B8-24E5-B0CD-DF18-6D5ACF96A141}" dt="2021-11-15T08:18:36.607" v="0"/>
          <ac:spMkLst>
            <pc:docMk/>
            <pc:sldMk cId="0" sldId="264"/>
            <ac:spMk id="2" creationId="{E66F55A0-EF58-459F-89C6-63A8C921BE6B}"/>
          </ac:spMkLst>
        </pc:spChg>
      </pc:sldChg>
    </pc:docChg>
  </pc:docChgLst>
  <pc:docChgLst>
    <pc:chgData name="Перепечин Владимир Владимирович" userId="S::perepechin.vv@students.dvfu.ru::416b0d09-7deb-40b3-850e-cf0e7191e01f" providerId="AD" clId="Web-{1B215056-A277-A7E9-DD7F-7B8670C6E567}"/>
    <pc:docChg chg="modSld">
      <pc:chgData name="Перепечин Владимир Владимирович" userId="S::perepechin.vv@students.dvfu.ru::416b0d09-7deb-40b3-850e-cf0e7191e01f" providerId="AD" clId="Web-{1B215056-A277-A7E9-DD7F-7B8670C6E567}" dt="2021-11-15T08:04:25.046" v="3"/>
      <pc:docMkLst>
        <pc:docMk/>
      </pc:docMkLst>
      <pc:sldChg chg="addSp delSp modSp">
        <pc:chgData name="Перепечин Владимир Владимирович" userId="S::perepechin.vv@students.dvfu.ru::416b0d09-7deb-40b3-850e-cf0e7191e01f" providerId="AD" clId="Web-{1B215056-A277-A7E9-DD7F-7B8670C6E567}" dt="2021-11-15T08:04:25.046" v="3"/>
        <pc:sldMkLst>
          <pc:docMk/>
          <pc:sldMk cId="0" sldId="259"/>
        </pc:sldMkLst>
        <pc:spChg chg="add del mod">
          <ac:chgData name="Перепечин Владимир Владимирович" userId="S::perepechin.vv@students.dvfu.ru::416b0d09-7deb-40b3-850e-cf0e7191e01f" providerId="AD" clId="Web-{1B215056-A277-A7E9-DD7F-7B8670C6E567}" dt="2021-11-15T08:04:25.046" v="3"/>
          <ac:spMkLst>
            <pc:docMk/>
            <pc:sldMk cId="0" sldId="259"/>
            <ac:spMk id="5" creationId="{734A7BF5-67EE-4A0A-83C1-98FB799A8E68}"/>
          </ac:spMkLst>
        </pc:spChg>
      </pc:sldChg>
    </pc:docChg>
  </pc:docChgLst>
  <pc:docChgLst>
    <pc:chgData name="Матюнин Евгений Ярославович" userId="S::matyunin.ey@students.dvfu.ru::6622f3e6-9420-4bc3-95a0-bbca39c4c6af" providerId="AD" clId="Web-{059BCF08-F4B2-F609-DC75-4A191E532F60}"/>
    <pc:docChg chg="modSld">
      <pc:chgData name="Матюнин Евгений Ярославович" userId="S::matyunin.ey@students.dvfu.ru::6622f3e6-9420-4bc3-95a0-bbca39c4c6af" providerId="AD" clId="Web-{059BCF08-F4B2-F609-DC75-4A191E532F60}" dt="2022-01-20T02:50:53.162" v="3" actId="1076"/>
      <pc:docMkLst>
        <pc:docMk/>
      </pc:docMkLst>
      <pc:sldChg chg="modSp">
        <pc:chgData name="Матюнин Евгений Ярославович" userId="S::matyunin.ey@students.dvfu.ru::6622f3e6-9420-4bc3-95a0-bbca39c4c6af" providerId="AD" clId="Web-{059BCF08-F4B2-F609-DC75-4A191E532F60}" dt="2022-01-20T02:23:06.660" v="1" actId="1076"/>
        <pc:sldMkLst>
          <pc:docMk/>
          <pc:sldMk cId="0" sldId="272"/>
        </pc:sldMkLst>
        <pc:spChg chg="mod">
          <ac:chgData name="Матюнин Евгений Ярославович" userId="S::matyunin.ey@students.dvfu.ru::6622f3e6-9420-4bc3-95a0-bbca39c4c6af" providerId="AD" clId="Web-{059BCF08-F4B2-F609-DC75-4A191E532F60}" dt="2022-01-20T02:23:06.660" v="1" actId="1076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Матюнин Евгений Ярославович" userId="S::matyunin.ey@students.dvfu.ru::6622f3e6-9420-4bc3-95a0-bbca39c4c6af" providerId="AD" clId="Web-{059BCF08-F4B2-F609-DC75-4A191E532F60}" dt="2022-01-20T02:50:53.162" v="3" actId="1076"/>
        <pc:sldMkLst>
          <pc:docMk/>
          <pc:sldMk cId="0" sldId="279"/>
        </pc:sldMkLst>
        <pc:spChg chg="mod">
          <ac:chgData name="Матюнин Евгений Ярославович" userId="S::matyunin.ey@students.dvfu.ru::6622f3e6-9420-4bc3-95a0-bbca39c4c6af" providerId="AD" clId="Web-{059BCF08-F4B2-F609-DC75-4A191E532F60}" dt="2022-01-20T02:50:53.162" v="3" actId="1076"/>
          <ac:spMkLst>
            <pc:docMk/>
            <pc:sldMk cId="0" sldId="27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3246-5783-4824-A22D-90ECC7425227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0B6A-E097-4996-A189-E40B03C9CE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VLIW-системах решение проблемы совместимости команд переносится с периода исполнения на стадию компиляции. В результате аппаратное обеспечение упрощается и удешевляется. Кроме того, поскольку в работе компилятора нет жестких временных ограничений, связки команд формируются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осмысленно, нежели если бы это происходило в период исполнения. К сожалению, ввести в практику столь радикальные преобразования архитектуры процессора очень сложно, что подтверждается более чем умеренными темпами распространения процессора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Itanium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При первом считывании из основной памяти нужная строка вызывается</a:t>
            </a:r>
            <a:r>
              <a:rPr lang="en-US"/>
              <a:t> </a:t>
            </a:r>
            <a:r>
              <a:rPr lang="ru-RU"/>
              <a:t>в кэш данного процессора и помечается как </a:t>
            </a:r>
            <a:r>
              <a:rPr lang="ru-RU" b="1"/>
              <a:t>эксклюзивная</a:t>
            </a:r>
            <a:r>
              <a:rPr lang="ru-RU"/>
              <a:t>. Затем процессор использует эту строку, не обращаясь к шине.</a:t>
            </a:r>
          </a:p>
          <a:p>
            <a:r>
              <a:rPr lang="ru-RU"/>
              <a:t>Если другой процессор помещает эту же строку в кэш, то первый держатель</a:t>
            </a:r>
            <a:r>
              <a:rPr lang="en-US"/>
              <a:t> </a:t>
            </a:r>
            <a:r>
              <a:rPr lang="ru-RU"/>
              <a:t>строки (процессор 1) благодаря слежению узнает, что он уже не единственный</a:t>
            </a:r>
            <a:r>
              <a:rPr lang="en-US"/>
              <a:t> </a:t>
            </a:r>
            <a:r>
              <a:rPr lang="ru-RU"/>
              <a:t>держатель строки, и объявляет по шине, что у него копия. Обе копии помечаются как </a:t>
            </a:r>
            <a:r>
              <a:rPr lang="ru-RU" b="1"/>
              <a:t>разделяемые</a:t>
            </a:r>
            <a:r>
              <a:rPr lang="en-US" b="1"/>
              <a:t>.</a:t>
            </a:r>
            <a:endParaRPr lang="ru-RU" b="1"/>
          </a:p>
          <a:p>
            <a:r>
              <a:rPr lang="ru-RU"/>
              <a:t>При последующих чтениях разделяемой строки процессор не использует шину и не меняет состояние строки.</a:t>
            </a:r>
            <a:r>
              <a:rPr lang="en-US"/>
              <a:t>  </a:t>
            </a:r>
            <a:endParaRPr lang="ru-RU"/>
          </a:p>
          <a:p>
            <a:r>
              <a:rPr lang="ru-RU"/>
              <a:t>Когда процессор 2 выполняет запись в разделяемую строку </a:t>
            </a:r>
            <a:r>
              <a:rPr lang="ru-RU" err="1"/>
              <a:t>кэша</a:t>
            </a:r>
            <a:r>
              <a:rPr lang="ru-RU"/>
              <a:t>, помещает на шину специальный сигнал, сообщая всем другим процессорам о том, что их копии более  </a:t>
            </a:r>
            <a:r>
              <a:rPr lang="ru-RU" b="1"/>
              <a:t>недействительны</a:t>
            </a:r>
            <a:r>
              <a:rPr lang="ru-RU"/>
              <a:t>, при этом копия в </a:t>
            </a:r>
            <a:r>
              <a:rPr lang="ru-RU" err="1"/>
              <a:t>кэше</a:t>
            </a:r>
            <a:r>
              <a:rPr lang="ru-RU"/>
              <a:t> самого процессора 2 переходит в состояние </a:t>
            </a:r>
            <a:r>
              <a:rPr lang="ru-RU" b="0"/>
              <a:t>«модифицирована»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наличие высокопроизводительной коммуникационной сети,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которой можно передавать сообщения с низким временем запаздывания и высокой пропускной способностью. Обе характеристики (время запаздывания и пропускная способность) очень важны, поскольку сообщения в основном невелики по размеру (менее 256 байт), хотя при этом главный вклад в общий трафик вносят большие сообщения (более 8 Кбайт). 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MPP-мультикомпьютеры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поставляются вместе с весьма дорогостоящим программным обеспечением и библиотеками. 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 одна характеристика MPP — </a:t>
            </a:r>
            <a:r>
              <a:rPr lang="ru-RU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огромные объемы ввода-вывода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 помощью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MPP-мультикомпьютеры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обычно приходится обрабатывать огромные массивы данных, иногда терабайты. Эти данные должны быть распределены по многочисленным дискам, и их с большой скоростью нужно передавать среди устройств машины.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Наконец, важно помнить о еще одной черте MPP — </a:t>
            </a:r>
            <a:r>
              <a:rPr lang="ru-RU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отказоустойчивости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 наличии тысяч процессоров несколько неисправностей в неделю неизбежны. Прекращать работу системы из-за сбоев в одном из процессоров неприемлемо, особенно если ожидается, что сбои будут случаться каждую неделю. Поэтому в больших MPP-машинах всегда имеется специализированная аппаратная и программная поддержка постоянного мониторинга системы, обнаружения неполадок и их исправления.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Сердцем системы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BlueGene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 является узел, образованный из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специализи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рованной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микросхемы, структура которой показана на рис. 8.34. Она состоит из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четырех ядер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PowerPC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450, работающих с частотой 850 МГц.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PowerPC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450 —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конвейеризованный сдвоенный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суперскалярный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процессор, популярный во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встраиваемых системах. В каждом ядре имеется пара сдвоенных блоков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нения операций с плавающей точкой (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Floating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FPU), что в сумме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за один цикл выполнять 4 команды с плавающей точкой. Эти блоки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дополнены поддержкой SIMD-команд, которые могут быть полезны при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ботке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массивов. Таким образом, в отношении производительности этот процессор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никак нельзя причислить к рекордсменам.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микросхеме поддерживаются три уровня кэширования. Кэш первого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уровня раздельный, в нем 32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Кбайта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отводится для команд и еще 32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Кбайта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данных. Размер объединенного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второго уровня составляет 2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Кбайта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действительности, это не столько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сколько буферы предвыборки. 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кэшах</a:t>
            </a:r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второго уровня реализован механизм слежения друг за другом, благодаря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рому поддерживается их согласованность. Третий уровень представлен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объеди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ненным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целостным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кэшем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объемом 4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Мбайта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совместно используется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обоими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кэшами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второго уровня.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L1 всех четырех процессоров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согласова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таким образом, когда общий блок памяти присутствует сразу в нескольких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кэшах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результаты записи в него одним процессором немедленно отражаются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Мультикомпьютеры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661</a:t>
            </a:r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кэшах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других процессоров. Обращение к памяти, которое вызывает кэш-промах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первом уровне и кэш-попадание на втором, обрабатывается 11 тактов. При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кэш-промахе на втором уровне кэш-попадание на третьем обрабатывается уже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 тактов. Наконец, при кэш-промахе на третьем уровне приходится обращаться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главной памяти (DDR SDRAM), на что требуется около 75 тактов.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Четыре процессора связаны высокопроизводительной шиной в сеть с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топо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логией «трехмерный тор», требующей шести соединений: верх, низ, север, запад,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юг и восток. Кроме того, каждый процессор связан через порт с коллективной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сетью, используемой для рассылки данных между процессорами. Барьерный порт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ускоряет операции синхронизации, предоставляя каждому процессору быстрый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специализированной синхронизирующей сети.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более высокого уровня в IBM была разработана специализированная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та, на которую устанавливается одна из микросхем, показанных на рис. 8.35,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также оперативная память DDR2 на 2 Гбайт. Микросхема показана на 8.35,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плата — на рис. 8.35,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Платы монтируются на встраиваемой панели, по 32 платы на панель, что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дает 32 микросхемы (то есть 128 процессоров) на панель. Так как на каждой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плате имеется DRAM объемом 2 Гбайт, всего на панели получается 64 Гбайт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памяти (рис. 8.35,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На следующем уровне 32 такие панели вставляются в стой-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результате в стойке оказываются 4096 процессоров. Стойка показана на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рис. 8.35,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познакомиться с механизмом обработки запроса, пришедшего в ин-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формационный центр. Поступающий запрос (шаг 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рис. 8.38) переправляется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распределителем нагрузки к одному из многочисленных обработчиков запросов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также, параллельно, в систему проверки правописания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сервер кон-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текстной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рекламы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Параллельно выполняется поиск запрошенного слова на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индексных серверах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на которых хранятся записи о каждом слове в Сети.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каждой такой записи перечислены все содержащие это слово документы (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это__</a:t>
            </a:r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могут быть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веб-страницы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PDF-файлы, презентации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PowerPoint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т. д.). Ссылки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этих списках расположены в соответствии с рейтингом страницы —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тром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который вычисляется по сложной формуле. Принцип вычисления рейтинга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держится в тайне, но известно, что большое значение имеет количество ссылок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страницу и рейтинги ссылающихся на нее страниц.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Индексные серверы возвращают наборы идентификаторов документов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которые затем комбинируются в соответствии с логикой запроса. Например: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kapibara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dance</a:t>
            </a:r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таком запросе на следующий шаг попадут идентификаторы только тех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документов, которые имеются во всех трех наборах. На этом шаге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ращается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самим документам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извлекая из них названия, ссылки, а также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фрагменты текста, окружающие запрошенные слова. Копии многих документов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Сети хранятся на серверах документов всех информационных центров, на настоя-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щее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время их объем достигает сотен терабайтов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того как результаты возвращаются обработчику запроса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они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объединяются в соответствии с рейтингом страниц. Добавляется информация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 возможных ошибках правописания, если они обнаружены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и контекстная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реклама (</a:t>
            </a:r>
            <a:r>
              <a:rPr lang="ru-RU"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Включение в результаты запроса тех или иных ключевых слов,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купленных рекламодателями (например, «гостиница», или «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camcoder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»), — это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то, за счет чего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зарабатывает деньги. Наконец, результаты оформляются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формате HTML (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Markup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язык разметки гипертекста)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передаются пользователю в виде обычной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веб-страницы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Теперь, опираясь на полученные знания, мы можем изучить архитектуру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Большинство компаний, сталкиваясь с необходимостью поддерживать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громадную и высоконадежную базу данных с колоссальным количеством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закций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приобретают самое быстрое и надежное оборудование, имеющееся на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рынке. 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поступили прямо наоборот. Они купили дешевые персональные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компьютеры со средней производительностью. Много компьютеров. Объединив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эти машины, они построили самый большой в мире кластер из обычных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компо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нентов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Главный принцип, лежащий в основе этого решения, прост —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оптимиза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ция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отношения цена/производительность.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Корни принятого решения лежат в экономике: обычные персональные ком-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пьютеры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достаточно дешевы. Для высококлассных серверов это не так, а для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больших мультипроцессоров — вдвойне не так. К примеру, производительность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мощного сервера может в 2–3 раза превышать производительность среднего ПК,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вот стоит он дороже обычно не в 2–3, а в 5–10 раз.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Конечно же, дешевый персональный компьютер гораздо менее надежен, чем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лучшие модели серверов, но ведь и серверы иногда «падают». Поэтому программ-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написано так, чтобы надежно работать на ненадежном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аппаратном обеспечении. Имея в своем распоряжении отказоустойчивое про-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граммное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обеспечение, уже не имеет большого значения, какова интенсивность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отказов, 0,5 или 2 % в год. Опыт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показывает, что за год ломаются 2 % всех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компьютеров. Более половины отказов вызваны жесткими дисками, следующей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причиной являются блоки питания, а за ними следуют микросхемы памяти.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Процессоры, после обкатки, вообще не ломаются. В действительности, основной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причиной сбоев является не аппаратное, а программное обеспечение. Поэтому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первой реакцией на ошибку является перезагрузка, которая в большинстве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чаев решает проблему 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типичном современном ПК, используемом 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установлен процессор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Pentium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тактовой частотой 2 ГГц, 4 Гбайт оперативной и 2 Тбайт дисковой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памяти. Возможно, примерно на такой же машине ваша бабушка изредка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просма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тривает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электронную почту. Особого внимания заслуживает только микросхема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Ее нельзя назвать произведением искусства, зато она очень дешево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стоит. Компьютеры размещаются в корпусах высотой 1u (это около 5 см) и уста-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навливаются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вертикальные стойки, по 40 штук с передней и задней сторон.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одной стойке, таким образом, устанавливаются 80 машин, которые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подключа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ются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помощи коммутатора внутри стойки. Все стойки в одном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информационном центре также подключены к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через коммутатор, а для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живучести при сбоях имеются два избыточных коммутатора.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Структура типичного информационного центра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показана на рис. 8.39.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 с высокоскоростной оптоволоконной линии OC-48 поступают на два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128-портовых Ethernet-коммутатора. Аналогично к ним подключена и резервная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линия OC-12. Для подключения входных каналов применяется специальная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та, поэтому они не занимают порты Ethernet-коммутаторов. Из каждой стойки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выходит четыре Ethernet-линии, две к коммутатору, показанному на рисунке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слева, и две к правому. Благодаря этому система может пережить отказ любого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двух коммутаторов. Благодаря наличию четырех линий для потери связи со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стойкой необходимо, чтобы либо вышли из строя все четыре линии, либо чтобы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вышли из строя две линии и коммутатор. Имея пару коммутаторов на 128 портов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стойки с четырьмя линиями, можно соединить в сеть 64 стойки. Если считать,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в стойке 80 компьютеров, это дает суммарно 5120 машин, хотя, конечно же,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никто не требует, чтобы в стойке было именно 80 машин, да и у коммутаторов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быть больше 128 портов. Просто это — весьма характерные для кластера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значения.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/>
              <a:t>ТАНЕНБАУМ СТР 60</a:t>
            </a:r>
          </a:p>
          <a:p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Гомогенные однокристальные мультипроцессоры</a:t>
            </a:r>
            <a:r>
              <a:rPr lang="ru-RU"/>
              <a:t> </a:t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Первое решение допускает совместное потребление ресурсов (таких как функциональные блоки) процессорами; иными словами, каждый процессор может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обращаться к ресурсам, не затребованным другим процессором</a:t>
            </a:r>
            <a:r>
              <a:rPr lang="ru-RU"/>
              <a:t> </a:t>
            </a:r>
            <a:br>
              <a:rPr lang="ru-RU"/>
            </a:br>
            <a:r>
              <a:rPr lang="ru-RU"/>
              <a:t> </a:t>
            </a:r>
            <a:br>
              <a:rPr lang="ru-RU"/>
            </a:b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77B9-9BDC-4F28-8731-CAF198F2E4A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Гомогенные однокристальные мультипроцессоры</a:t>
            </a:r>
            <a:r>
              <a:rPr lang="ru-RU"/>
              <a:t> </a:t>
            </a:r>
            <a:br>
              <a:rPr lang="ru-RU"/>
            </a:b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i7 — однокристальный мультипроцессор, производимый с четырьмя и более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ядрами на одной кремниевой подложке. </a:t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процессор </a:t>
            </a: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i7 имеет собственные </a:t>
            </a: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кэши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и данных первого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уровня, а также свой собственный объединенный кэш L2. Процессоры связаны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собственными </a:t>
            </a: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кэшами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выделенным каналам «точка-точка». На следующем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уровне иерархии памяти находится общий объединенный кэш данных L3.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Кэши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L2 связываются с общим </a:t>
            </a:r>
            <a:r>
              <a:rPr lang="ru-RU" sz="1200" b="0" i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кэшем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L3 по сети типа «кольцо». </a:t>
            </a:r>
            <a:br>
              <a:rPr lang="ru-RU"/>
            </a:b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PPE-</a:t>
            </a:r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</a:t>
            </a:r>
            <a:r>
              <a:rPr lang="ru-RU" sz="12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Protocol/Programmable/Packet Processing Engine — 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программируемая система обработки</a:t>
            </a:r>
            <a:r>
              <a:rPr lang="ru-RU"/>
              <a:t> </a:t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пакетов и протоколов). Каждый из </a:t>
            </a:r>
            <a:r>
              <a:rPr lang="en-US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PPE-</a:t>
            </a:r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контроллеров</a:t>
            </a:r>
            <a:r>
              <a:rPr lang="ru-RU" sz="12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состоит из RISC-ядра (возможно,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модифицированного) и внутренней памяти небольшого объема для хранения</a:t>
            </a:r>
            <a:b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программы и нескольких переменных.</a:t>
            </a:r>
            <a:r>
              <a:rPr lang="ru-RU"/>
              <a:t> </a:t>
            </a:r>
            <a:br>
              <a:rPr lang="ru-RU"/>
            </a:br>
            <a:br>
              <a:rPr lang="ru-RU"/>
            </a:b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/>
              <a:t>Классификация параллельных компьютерных систем</a:t>
            </a:r>
            <a:endParaRPr lang="ru-RU" sz="120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/>
              <a:t>Ядро</a:t>
            </a:r>
            <a:r>
              <a:rPr lang="ru-RU" baseline="0"/>
              <a:t> графического процессора Ферми – матричный 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/>
              <a:t>не имеют общей памяти на архитектурном уровне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операционная система процессора, входящего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состав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мультикомпьютера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не сможет получить доступ к памяти другого процессора, просто выполнив команду LOAD. Процессору придется отправить сообщение и ждать ответа. Именно способность операционной системы считать слово из удаленного модуля памяти с помощью команды LOAD отличает мультипроцессоры от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мультикомпьютеров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Как мы уже отмечали, хотя даже в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мультикомпьютере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пользовательские программы могут обращаться к другим модулям памяти с помощью команд LOAD и STORE, эта способность не подкреплена аппаратно, иллюзию создает операционная система</a:t>
            </a:r>
            <a:endParaRPr lang="ru-RU" sz="120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/>
              <a:t> отличаются друг от друга механизмом доступа к общей памяти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- если процессору нужно считать слово из памяти, он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сначала проверяет, свободна ли шина. Если шина свободна, процессор помещает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нужного слова на шину, устанавливает несколько управляющих сигналов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ждет, когда память поместит на шину запрошенное слово.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шина занята, процессор просто ждет, когда она освободится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Производительность системы в этом случае полностью определяется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пропускной способностью шины, и многим процессорам большую часть времени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приходится простаивать.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 - считывать многие слова можно будет из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кэша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трафик на шине снизится, и система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сможет обслуживать большее количество процессоров.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Проблема - согласование содержимого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кэшей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в- процессор имеет не только кэш, но и собственную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локальную память, к которой он получает доступ через выделенную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ную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шину. Чтобы оптимально задействовать эту конфигурацию,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компилятор должен поместить в локальные модули памяти весь программный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код, строки, константы и другие данные, предназначенные только для чтения,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также стеки и локальные переменные. Общая память потребуется только для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хранения совместно используемых переменных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0B6A-E097-4996-A189-E40B03C9CEC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AE75-8351-4D5D-99C8-5DF533D6DED4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407-5118-44BD-88FF-1137C28A0E07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EDC-6C5B-48AF-95FB-BDF8B1D00C0B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F053-8DF3-48C1-8791-4D1E666EE04D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CD5C-4D30-4D87-8EE6-03ABB35C21C0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77D3-C6EF-49A3-BB19-22060A95FFAA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2E6B-3F24-451E-A3E4-9EDEA3BF7556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EACE-4C49-4978-993B-0F5B20DE7DF1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48C0-32A4-4C10-83BC-530A4A04DCED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FE9-4D6D-496C-9201-0AB1BF51A521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4361-AD21-47A5-923F-951DAB77A078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D732-A63B-4432-A72F-0AEB2EB8D92B}" type="datetime1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A55C-4B35-47AB-8C54-FA2BD484D87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Параллельные ВС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893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/>
              <a:t>Векторный </a:t>
            </a:r>
            <a:r>
              <a:rPr lang="ru-RU" sz="2400"/>
              <a:t>– одно УУ, одно АЛУ  и большие  регистры (в одном</a:t>
            </a:r>
            <a:br>
              <a:rPr lang="ru-RU" sz="2400"/>
            </a:br>
            <a:r>
              <a:rPr lang="ru-RU" sz="2400"/>
              <a:t> регистре несколько значений, одна команда  выполняет действия</a:t>
            </a:r>
            <a:br>
              <a:rPr lang="ru-RU" sz="2400"/>
            </a:br>
            <a:r>
              <a:rPr lang="ru-RU" sz="2400"/>
              <a:t> над парой таких регистров поэлементно,   как </a:t>
            </a:r>
            <a:r>
              <a:rPr lang="en-US" sz="2400"/>
              <a:t>MMX, SSE)</a:t>
            </a:r>
            <a:endParaRPr lang="ru-RU" sz="2400"/>
          </a:p>
          <a:p>
            <a:r>
              <a:rPr lang="ru-RU" sz="2400" b="1"/>
              <a:t>Матричный </a:t>
            </a:r>
            <a:r>
              <a:rPr lang="ru-RU" sz="2400"/>
              <a:t>– одно УУ, много АЛУ</a:t>
            </a:r>
          </a:p>
          <a:p>
            <a:endParaRPr 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0"/>
            <a:ext cx="6552728" cy="686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/>
              <a:t>Мультипроцессор</a:t>
            </a:r>
          </a:p>
          <a:p>
            <a:r>
              <a:rPr lang="ru-RU" sz="2400"/>
              <a:t>Параллельный компьютер, в котором все процессоры совместно используют общую физическую память, называется  </a:t>
            </a:r>
            <a:r>
              <a:rPr lang="ru-RU" sz="2400" b="1"/>
              <a:t>мультипроцессором</a:t>
            </a:r>
            <a:r>
              <a:rPr lang="ru-RU" sz="2400"/>
              <a:t>, или </a:t>
            </a:r>
            <a:r>
              <a:rPr lang="ru-RU" sz="2400" b="1"/>
              <a:t>системой с общей памятью</a:t>
            </a:r>
            <a:endParaRPr lang="ru-RU" sz="2400"/>
          </a:p>
          <a:p>
            <a:r>
              <a:rPr lang="ru-RU" sz="2400"/>
              <a:t>Если все процессоры имеют равный доступ ко всем модулям памяти и всем устройствам ввода-вывода и между процессорами возможна полная взаимозаменяемость, такой мультипроцессор называется </a:t>
            </a:r>
            <a:r>
              <a:rPr lang="ru-RU" sz="2400" b="1"/>
              <a:t>симметричным </a:t>
            </a:r>
            <a:r>
              <a:rPr lang="ru-RU" sz="2400"/>
              <a:t>(</a:t>
            </a:r>
            <a:r>
              <a:rPr lang="ru-RU" sz="2400" err="1"/>
              <a:t>Symmetric</a:t>
            </a:r>
            <a:r>
              <a:rPr lang="ru-RU" sz="2400"/>
              <a:t> </a:t>
            </a:r>
            <a:r>
              <a:rPr lang="ru-RU" sz="2400" err="1"/>
              <a:t>MultiProcessor</a:t>
            </a:r>
            <a:r>
              <a:rPr lang="ru-RU" sz="2400"/>
              <a:t>, </a:t>
            </a:r>
            <a:r>
              <a:rPr lang="ru-RU" sz="2400" b="1"/>
              <a:t>SMP</a:t>
            </a:r>
            <a:r>
              <a:rPr lang="ru-RU" sz="2400"/>
              <a:t>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01616"/>
            <a:ext cx="721903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0"/>
            <a:ext cx="882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err="1"/>
              <a:t>мультикомпьютер</a:t>
            </a:r>
            <a:endParaRPr lang="ru-RU" sz="2400"/>
          </a:p>
          <a:p>
            <a:r>
              <a:rPr lang="ru-RU" sz="2400"/>
              <a:t>каждый процессор имеет собственную память, доступную только этому процессору. Такая схема называется </a:t>
            </a:r>
            <a:r>
              <a:rPr lang="ru-RU" sz="2400" b="1" err="1"/>
              <a:t>мультикомпьютером</a:t>
            </a:r>
            <a:r>
              <a:rPr lang="ru-RU" sz="2400"/>
              <a:t>, или </a:t>
            </a:r>
            <a:r>
              <a:rPr lang="ru-RU" sz="2400" b="1"/>
              <a:t>системой с распределенной памятью</a:t>
            </a:r>
          </a:p>
          <a:p>
            <a:endParaRPr lang="ru-RU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94493"/>
            <a:ext cx="8424937" cy="456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/>
              <a:t>Мультипроцессоры</a:t>
            </a:r>
          </a:p>
          <a:p>
            <a:pPr algn="ctr"/>
            <a:endParaRPr lang="ru-RU" sz="2400" b="1"/>
          </a:p>
          <a:p>
            <a:pPr marL="457200" indent="-457200">
              <a:buFont typeface="+mj-lt"/>
              <a:buAutoNum type="arabicPeriod"/>
            </a:pPr>
            <a:r>
              <a:rPr lang="ru-RU" sz="2400" b="1"/>
              <a:t>UMA </a:t>
            </a:r>
            <a:r>
              <a:rPr lang="ru-RU" sz="2400"/>
              <a:t>(</a:t>
            </a:r>
            <a:r>
              <a:rPr lang="ru-RU" sz="2400" err="1"/>
              <a:t>Uniform</a:t>
            </a:r>
            <a:r>
              <a:rPr lang="ru-RU" sz="2400"/>
              <a:t> </a:t>
            </a:r>
            <a:r>
              <a:rPr lang="ru-RU" sz="2400" err="1"/>
              <a:t>Memory</a:t>
            </a:r>
            <a:r>
              <a:rPr lang="ru-RU" sz="2400"/>
              <a:t> </a:t>
            </a:r>
            <a:r>
              <a:rPr lang="en-US" sz="2400"/>
              <a:t>Access</a:t>
            </a:r>
            <a:r>
              <a:rPr lang="ru-RU" sz="2400"/>
              <a:t> — </a:t>
            </a:r>
            <a:r>
              <a:rPr lang="ru-RU" sz="2400" b="1"/>
              <a:t>однородный доступ к памяти</a:t>
            </a:r>
            <a:r>
              <a:rPr lang="ru-RU" sz="2400"/>
              <a:t>),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/>
              <a:t>NUMA </a:t>
            </a:r>
            <a:r>
              <a:rPr lang="ru-RU" sz="2400"/>
              <a:t>(</a:t>
            </a:r>
            <a:r>
              <a:rPr lang="en-US" sz="2400" err="1"/>
              <a:t>NonUniform</a:t>
            </a:r>
            <a:r>
              <a:rPr lang="en-US" sz="2400"/>
              <a:t> Memory Access</a:t>
            </a:r>
            <a:r>
              <a:rPr lang="ru-RU" sz="2400"/>
              <a:t> — </a:t>
            </a:r>
            <a:r>
              <a:rPr lang="ru-RU" sz="2400" b="1"/>
              <a:t>неоднородный доступ к памяти</a:t>
            </a:r>
            <a:r>
              <a:rPr lang="ru-RU" sz="2400"/>
              <a:t>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/>
              <a:t>COMA </a:t>
            </a:r>
            <a:r>
              <a:rPr lang="en-US" sz="2400"/>
              <a:t>(Cache Only Memory Access — </a:t>
            </a:r>
            <a:r>
              <a:rPr lang="ru-RU" sz="2400" b="1"/>
              <a:t>доступ только к кэш</a:t>
            </a:r>
            <a:r>
              <a:rPr lang="en-US" sz="2400" b="1"/>
              <a:t>-</a:t>
            </a:r>
            <a:r>
              <a:rPr lang="ru-RU" sz="2400" b="1"/>
              <a:t>памяти</a:t>
            </a:r>
            <a:r>
              <a:rPr lang="en-US" sz="2400"/>
              <a:t>). </a:t>
            </a:r>
            <a:endParaRPr lang="ru-RU" sz="2400"/>
          </a:p>
          <a:p>
            <a:pPr lvl="0"/>
            <a:endParaRPr lang="ru-RU" sz="2400"/>
          </a:p>
          <a:p>
            <a:pPr lvl="0" algn="ctr"/>
            <a:r>
              <a:rPr lang="ru-RU" sz="2400" b="1" err="1"/>
              <a:t>Мультикомпьютеры</a:t>
            </a:r>
            <a:endParaRPr lang="ru-RU" sz="2400" b="1"/>
          </a:p>
          <a:p>
            <a:pPr marL="457200" indent="-457200">
              <a:buFont typeface="+mj-lt"/>
              <a:buAutoNum type="arabicPeriod"/>
            </a:pPr>
            <a:r>
              <a:rPr lang="ru-RU" sz="2400" b="1"/>
              <a:t>MPP </a:t>
            </a:r>
            <a:r>
              <a:rPr lang="ru-RU" sz="2400"/>
              <a:t>(</a:t>
            </a:r>
            <a:r>
              <a:rPr lang="ru-RU" sz="2400" err="1"/>
              <a:t>Massively</a:t>
            </a:r>
            <a:r>
              <a:rPr lang="ru-RU" sz="2400"/>
              <a:t> </a:t>
            </a:r>
            <a:r>
              <a:rPr lang="ru-RU" sz="2400" err="1"/>
              <a:t>Parallel</a:t>
            </a:r>
            <a:r>
              <a:rPr lang="ru-RU" sz="2400"/>
              <a:t> </a:t>
            </a:r>
            <a:r>
              <a:rPr lang="ru-RU" sz="2400" err="1"/>
              <a:t>Processor</a:t>
            </a:r>
            <a:r>
              <a:rPr lang="ru-RU" sz="2400"/>
              <a:t> — процессор с массовым параллелизмом)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/>
              <a:t>COW</a:t>
            </a:r>
            <a:r>
              <a:rPr lang="en-US" sz="2400" b="1"/>
              <a:t> </a:t>
            </a:r>
            <a:r>
              <a:rPr lang="en-US" sz="2400"/>
              <a:t>(Cluster Of </a:t>
            </a:r>
            <a:r>
              <a:rPr lang="en-US" sz="2400" err="1"/>
              <a:t>Workstattions</a:t>
            </a:r>
            <a:r>
              <a:rPr lang="en-US" sz="2400"/>
              <a:t>)</a:t>
            </a:r>
            <a:endParaRPr lang="ru-RU" sz="2400"/>
          </a:p>
          <a:p>
            <a:endParaRPr lang="ru-RU" sz="2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F55A0-EF58-459F-89C6-63A8C921BE6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/>
              <a:t>Модели совместного использования памяти</a:t>
            </a:r>
          </a:p>
          <a:p>
            <a:endParaRPr lang="ru-RU" sz="1600"/>
          </a:p>
          <a:p>
            <a:r>
              <a:rPr lang="ru-RU" sz="1600" b="1"/>
              <a:t>Согласованность по последовательности  (</a:t>
            </a:r>
            <a:r>
              <a:rPr lang="ru-RU" sz="1600" b="1" err="1"/>
              <a:t>секвенциальная</a:t>
            </a:r>
            <a:r>
              <a:rPr lang="ru-RU" sz="1600" b="1"/>
              <a:t>)</a:t>
            </a:r>
          </a:p>
          <a:p>
            <a:r>
              <a:rPr lang="ru-RU" sz="1600" i="1"/>
              <a:t>порядок обработки запросов определяется аппаратно, но при этом все процессоры воспринимают один и тот же порядок</a:t>
            </a:r>
            <a:r>
              <a:rPr lang="ru-RU" sz="1600"/>
              <a:t>.</a:t>
            </a:r>
          </a:p>
          <a:p>
            <a:endParaRPr lang="ru-RU" sz="1600"/>
          </a:p>
          <a:p>
            <a:r>
              <a:rPr lang="ru-RU" sz="1600" b="1"/>
              <a:t>Процессорная согласованность </a:t>
            </a:r>
            <a:r>
              <a:rPr lang="ru-RU" sz="1600"/>
              <a:t>— не слишком строгая модель, но зато ее легче реализовать на больших мультипроцессорах. Она имеет два свойства.</a:t>
            </a:r>
          </a:p>
          <a:p>
            <a:r>
              <a:rPr lang="ru-RU" sz="1600"/>
              <a:t>1. Все процессоры видят операции записи любого процессора  в том порядке, в котором эти операции выполняются.</a:t>
            </a:r>
          </a:p>
          <a:p>
            <a:r>
              <a:rPr lang="ru-RU" sz="1600"/>
              <a:t>2. Все процессоры видят все операции записи в любое слово памяти в одном и том же порядке.</a:t>
            </a:r>
          </a:p>
          <a:p>
            <a:endParaRPr lang="ru-RU" sz="1600"/>
          </a:p>
          <a:p>
            <a:r>
              <a:rPr lang="ru-RU" sz="1600" b="1"/>
              <a:t>Слабая согласованность -  </a:t>
            </a:r>
            <a:r>
              <a:rPr lang="ru-RU" sz="1600"/>
              <a:t>не гарантируется, что операции записи, произведенные одним процессором, будут восприниматься другими в том же порядке. Чтобы внести порядок в этот хаос, должны иметься переменные синхронизации памяти или поддерживаться операция синхронизации памяти. При синхронизации все незаконченные операции записи завершаются, и ни одна новая операция не может начаться, пока не будут завершены все предыдущие записи и не завершится сама синхронизация. Синхронизация приводит память в устойчивое состояние, когда не остается никаких незавершенных операций.</a:t>
            </a:r>
          </a:p>
          <a:p>
            <a:endParaRPr lang="ru-RU" sz="1600"/>
          </a:p>
          <a:p>
            <a:r>
              <a:rPr lang="ru-RU" sz="1600" b="1"/>
              <a:t>Свободная согласованность</a:t>
            </a:r>
            <a:endParaRPr lang="ru-RU" sz="1600"/>
          </a:p>
          <a:p>
            <a:r>
              <a:rPr lang="ru-RU" sz="1600"/>
              <a:t>Чтобы считать или записать совместно используемую переменную, процессор  сначала должен выполнить операцию </a:t>
            </a:r>
            <a:r>
              <a:rPr lang="ru-RU" sz="1600" b="1"/>
              <a:t> </a:t>
            </a:r>
            <a:r>
              <a:rPr lang="ru-RU" sz="1600" b="1" err="1"/>
              <a:t>acquire</a:t>
            </a:r>
            <a:r>
              <a:rPr lang="ru-RU" sz="1600" b="1"/>
              <a:t> </a:t>
            </a:r>
            <a:r>
              <a:rPr lang="ru-RU" sz="1600"/>
              <a:t>с переменной синхронизации, что позволит ему получить монопольный доступ к общим данным. Далее процессор может делать с этими данными все, что ему требуется (считывать или записывать), а по завершении  должен выполнить операцию </a:t>
            </a:r>
            <a:r>
              <a:rPr lang="ru-RU" sz="1600" err="1"/>
              <a:t>r</a:t>
            </a:r>
            <a:r>
              <a:rPr lang="ru-RU" sz="1600" b="1" err="1"/>
              <a:t>elease</a:t>
            </a:r>
            <a:r>
              <a:rPr lang="ru-RU" sz="1600"/>
              <a:t> с переменной синхронизации, чтобы показать, что он завершил работу. Операция </a:t>
            </a:r>
            <a:r>
              <a:rPr lang="ru-RU" sz="1600" err="1"/>
              <a:t>release</a:t>
            </a:r>
            <a:r>
              <a:rPr lang="ru-RU" sz="1600"/>
              <a:t> не требует завершения незаконченных записей, но сама она не может завершиться, пока не закончатся все ранее начатые операции записи. </a:t>
            </a:r>
          </a:p>
          <a:p>
            <a:endParaRPr lang="ru-RU" sz="1600"/>
          </a:p>
          <a:p>
            <a:endParaRPr lang="ru-RU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92696"/>
            <a:ext cx="792088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60932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Рис. 8.23. </a:t>
            </a:r>
            <a:r>
              <a:rPr lang="ru-RU"/>
              <a:t>Три варианта мультипроцессора на одной шине: без кэш-памяти (а); с кэш-памятью (б ); с кэш-памятью и отдельными модулями локальной памяти (в)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UMA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036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err="1"/>
              <a:t>следящй</a:t>
            </a:r>
            <a:r>
              <a:rPr lang="ru-RU" b="1"/>
              <a:t> кэш  </a:t>
            </a:r>
            <a:r>
              <a:rPr lang="ru-RU"/>
              <a:t>(</a:t>
            </a:r>
            <a:r>
              <a:rPr lang="ru-RU" err="1"/>
              <a:t>snoopingcache</a:t>
            </a:r>
            <a:r>
              <a:rPr lang="ru-RU"/>
              <a:t>) – </a:t>
            </a:r>
            <a:r>
              <a:rPr lang="ru-RU" err="1"/>
              <a:t>кэш</a:t>
            </a:r>
            <a:r>
              <a:rPr lang="ru-RU"/>
              <a:t>  обеспечивает мониторинг запросов, идущих по шине от других процессоров и других </a:t>
            </a:r>
            <a:r>
              <a:rPr lang="ru-RU" err="1"/>
              <a:t>кэшей</a:t>
            </a:r>
            <a:r>
              <a:rPr lang="ru-RU"/>
              <a:t>,</a:t>
            </a:r>
          </a:p>
          <a:p>
            <a:endParaRPr lang="ru-RU"/>
          </a:p>
          <a:p>
            <a:pPr algn="ctr"/>
            <a:r>
              <a:rPr lang="ru-RU" b="1"/>
              <a:t>Некоторые протоколы согласования </a:t>
            </a:r>
            <a:r>
              <a:rPr lang="ru-RU" b="1" err="1"/>
              <a:t>кэшей</a:t>
            </a:r>
            <a:endParaRPr lang="ru-RU" b="1"/>
          </a:p>
          <a:p>
            <a:endParaRPr lang="ru-RU" b="1"/>
          </a:p>
          <a:p>
            <a:r>
              <a:rPr lang="ru-RU"/>
              <a:t>1. </a:t>
            </a:r>
            <a:r>
              <a:rPr lang="ru-RU" b="1"/>
              <a:t>Протокол сквозной записи</a:t>
            </a:r>
          </a:p>
          <a:p>
            <a:r>
              <a:rPr lang="ru-RU"/>
              <a:t>При каждой операции записи происходит запись не только в кэш (</a:t>
            </a:r>
            <a:r>
              <a:rPr lang="ru-RU" err="1"/>
              <a:t>кэш</a:t>
            </a:r>
            <a:r>
              <a:rPr lang="ru-RU"/>
              <a:t> попадание), но и в память.</a:t>
            </a:r>
          </a:p>
          <a:p>
            <a:r>
              <a:rPr lang="ru-RU"/>
              <a:t>При большом количестве процессоров шина становится «узким местом»</a:t>
            </a:r>
          </a:p>
          <a:p>
            <a:endParaRPr lang="ru-RU"/>
          </a:p>
          <a:p>
            <a:r>
              <a:rPr lang="ru-RU"/>
              <a:t>2. </a:t>
            </a:r>
            <a:r>
              <a:rPr lang="ru-RU" b="1"/>
              <a:t>Протокол MESI - </a:t>
            </a:r>
            <a:r>
              <a:rPr lang="ru-RU"/>
              <a:t>(</a:t>
            </a:r>
            <a:r>
              <a:rPr lang="ru-RU" err="1"/>
              <a:t>Invalid</a:t>
            </a:r>
            <a:r>
              <a:rPr lang="ru-RU"/>
              <a:t>, </a:t>
            </a:r>
            <a:r>
              <a:rPr lang="ru-RU" err="1"/>
              <a:t>Shared</a:t>
            </a:r>
            <a:r>
              <a:rPr lang="ru-RU"/>
              <a:t>, </a:t>
            </a:r>
            <a:r>
              <a:rPr lang="ru-RU" err="1"/>
              <a:t>Exclusive</a:t>
            </a:r>
            <a:r>
              <a:rPr lang="ru-RU"/>
              <a:t>, </a:t>
            </a:r>
            <a:r>
              <a:rPr lang="ru-RU" err="1"/>
              <a:t>Modified</a:t>
            </a:r>
            <a:r>
              <a:rPr lang="ru-RU"/>
              <a:t> — недействительный, разделяемый, эксклюзивный, модифицированный)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недействительный — элемент </a:t>
            </a:r>
            <a:r>
              <a:rPr lang="ru-RU" err="1"/>
              <a:t>кэша</a:t>
            </a:r>
            <a:r>
              <a:rPr lang="ru-RU"/>
              <a:t> содержит недействительные данные;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разделяемый — элемент может храниться в нескольких </a:t>
            </a:r>
            <a:r>
              <a:rPr lang="ru-RU" err="1"/>
              <a:t>кэшах</a:t>
            </a:r>
            <a:r>
              <a:rPr lang="ru-RU"/>
              <a:t>, память обновлена;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эксклюзивный — элемент находится только в данном </a:t>
            </a:r>
            <a:r>
              <a:rPr lang="ru-RU" err="1"/>
              <a:t>кэше</a:t>
            </a:r>
            <a:r>
              <a:rPr lang="ru-RU"/>
              <a:t> (ни в каких других </a:t>
            </a:r>
            <a:r>
              <a:rPr lang="ru-RU" err="1"/>
              <a:t>кэшах</a:t>
            </a:r>
            <a:r>
              <a:rPr lang="ru-RU"/>
              <a:t> его нет), память обновлена;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модифицированный — элемент действителен, основная память недействительна, копий элемента не существует.</a:t>
            </a:r>
            <a:endParaRPr lang="en-US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164681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NUMA-машины имеют </a:t>
            </a:r>
            <a:r>
              <a:rPr lang="ru-RU" b="1"/>
              <a:t>три ключевые характеристики</a:t>
            </a:r>
            <a:r>
              <a:rPr lang="ru-RU"/>
              <a:t>, которые в </a:t>
            </a:r>
            <a:r>
              <a:rPr lang="ru-RU" err="1"/>
              <a:t>совокуп</a:t>
            </a:r>
            <a:r>
              <a:rPr lang="ru-RU"/>
              <a:t>-</a:t>
            </a:r>
          </a:p>
          <a:p>
            <a:r>
              <a:rPr lang="ru-RU" err="1"/>
              <a:t>ности</a:t>
            </a:r>
            <a:r>
              <a:rPr lang="ru-RU"/>
              <a:t> отличают их от других мультипроцессоров: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/>
              <a:t>существует единое адресное пространство, видимое всеми процессорами;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/>
              <a:t>доступ к удаленной памяти производится командами LOAD и STORE;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/>
              <a:t>доступ к удаленной памяти выполняется медленнее, чем доступ к локальной.</a:t>
            </a:r>
          </a:p>
          <a:p>
            <a:r>
              <a:rPr lang="ru-RU" b="1"/>
              <a:t>NC-NUMA   (</a:t>
            </a:r>
            <a:r>
              <a:rPr lang="ru-RU" err="1"/>
              <a:t>No</a:t>
            </a:r>
            <a:r>
              <a:rPr lang="ru-RU"/>
              <a:t> </a:t>
            </a:r>
            <a:r>
              <a:rPr lang="ru-RU" err="1"/>
              <a:t>Caching</a:t>
            </a:r>
            <a:r>
              <a:rPr lang="ru-RU"/>
              <a:t> NUMA)  - время доступа к удаленной памяти не замаскировано кэшированием (кэш отсутствует)</a:t>
            </a:r>
          </a:p>
          <a:p>
            <a:r>
              <a:rPr lang="ru-RU" b="1"/>
              <a:t>CC-NUMA </a:t>
            </a:r>
            <a:r>
              <a:rPr lang="ru-RU"/>
              <a:t>(</a:t>
            </a:r>
            <a:r>
              <a:rPr lang="ru-RU" err="1"/>
              <a:t>Coherent</a:t>
            </a:r>
            <a:r>
              <a:rPr lang="ru-RU"/>
              <a:t> </a:t>
            </a:r>
            <a:r>
              <a:rPr lang="ru-RU" err="1"/>
              <a:t>Cache</a:t>
            </a:r>
            <a:r>
              <a:rPr lang="ru-RU"/>
              <a:t> NUMA — NUMA с согласованными </a:t>
            </a:r>
            <a:r>
              <a:rPr lang="ru-RU" err="1"/>
              <a:t>кэшами</a:t>
            </a:r>
            <a:r>
              <a:rPr lang="ru-RU"/>
              <a:t>)   -  присутствуют согласованные </a:t>
            </a:r>
            <a:r>
              <a:rPr lang="ru-RU" err="1"/>
              <a:t>кэши</a:t>
            </a:r>
            <a:r>
              <a:rPr lang="ru-RU"/>
              <a:t>. </a:t>
            </a:r>
          </a:p>
          <a:p>
            <a:r>
              <a:rPr lang="ru-RU"/>
              <a:t>Для большого количества  процессоров следящий кэш трудно реализовать. </a:t>
            </a:r>
          </a:p>
          <a:p>
            <a:r>
              <a:rPr lang="ru-RU" b="1"/>
              <a:t>CC-NUMA  - </a:t>
            </a:r>
            <a:r>
              <a:rPr lang="ru-RU"/>
              <a:t> </a:t>
            </a:r>
            <a:r>
              <a:rPr lang="ru-RU" b="1"/>
              <a:t>мультипроцессор на основе каталога</a:t>
            </a:r>
            <a:r>
              <a:rPr lang="ru-RU"/>
              <a:t>. Основная идея состоит в хранении базы данных с информацией о том, где именно находится каждая строка </a:t>
            </a:r>
            <a:r>
              <a:rPr lang="ru-RU" err="1"/>
              <a:t>кэша</a:t>
            </a:r>
            <a:r>
              <a:rPr lang="ru-RU"/>
              <a:t> и каково ее состояние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8286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NUMA</a:t>
            </a:r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Особенности архитектуры COMA:</a:t>
            </a:r>
            <a:endParaRPr lang="ru-RU" sz="2000"/>
          </a:p>
          <a:p>
            <a:r>
              <a:rPr lang="ru-RU" sz="2000"/>
              <a:t>1. Локальная память каждого процессора рассматривается как кэш для доступа «своего» процессора.</a:t>
            </a:r>
          </a:p>
          <a:p>
            <a:r>
              <a:rPr lang="ru-RU" sz="2000"/>
              <a:t>2. </a:t>
            </a:r>
            <a:r>
              <a:rPr lang="ru-RU" sz="2000" err="1"/>
              <a:t>Кэши</a:t>
            </a:r>
            <a:r>
              <a:rPr lang="ru-RU" sz="2000"/>
              <a:t> всех процессоров рассматриваются как глобальная память системы, а сама глобальная память отсутствует.</a:t>
            </a:r>
          </a:p>
          <a:p>
            <a:r>
              <a:rPr lang="ru-RU" sz="2000"/>
              <a:t>3. Данные не привязаны к конкретному модулю памяти и не имеют уникального адреса, остающегося неизменным в течение всего времени существования переменной.</a:t>
            </a:r>
          </a:p>
          <a:p>
            <a:r>
              <a:rPr lang="ru-RU" sz="2000"/>
              <a:t>4. Данные переносятся в кэш-память того процессора, который последним их запросил. Перенос данных из одного локального </a:t>
            </a:r>
            <a:r>
              <a:rPr lang="ru-RU" sz="2000" err="1"/>
              <a:t>кэша</a:t>
            </a:r>
            <a:r>
              <a:rPr lang="ru-RU" sz="2000"/>
              <a:t> в другой не требует участия в этом процессе операционной системы, но подразумевает сложную и дорогостоящую аппаратуру управления памятью.</a:t>
            </a:r>
          </a:p>
          <a:p>
            <a:endParaRPr lang="ru-RU" sz="200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COMA: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Параллелизм в ВС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5679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400"/>
              <a:t>(параллелизма на уровне микросхемы  - низкоуровневый параллелизм)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/>
              <a:t>параллелизм на уровне команд,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/>
              <a:t>параллелизм на уровне процессоров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err="1"/>
              <a:t>многопоточность</a:t>
            </a:r>
            <a:endParaRPr lang="ru-RU" sz="240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/>
              <a:t>размещение на микросхеме нескольких процессоров</a:t>
            </a:r>
          </a:p>
          <a:p>
            <a:pPr marL="342900" indent="-342900">
              <a:buFont typeface="+mj-lt"/>
              <a:buAutoNum type="arabicPeriod"/>
            </a:pPr>
            <a:endParaRPr lang="ru-RU" sz="240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8864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err="1"/>
              <a:t>Мультикомпьютеры</a:t>
            </a:r>
            <a:endParaRPr lang="ru-RU" b="1"/>
          </a:p>
          <a:p>
            <a:endParaRPr lang="ru-RU" b="1"/>
          </a:p>
          <a:p>
            <a:r>
              <a:rPr lang="ru-RU" b="1"/>
              <a:t>Недостатки</a:t>
            </a:r>
            <a:r>
              <a:rPr lang="en-US" b="1"/>
              <a:t> </a:t>
            </a:r>
            <a:r>
              <a:rPr lang="ru-RU" b="1"/>
              <a:t>мультипроцессоров</a:t>
            </a:r>
          </a:p>
          <a:p>
            <a:pPr marL="342900" indent="-342900">
              <a:buAutoNum type="arabicPeriod"/>
            </a:pPr>
            <a:r>
              <a:rPr lang="ru-RU"/>
              <a:t>плохо масштабируются. </a:t>
            </a:r>
          </a:p>
          <a:p>
            <a:pPr marL="342900" indent="-342900">
              <a:buAutoNum type="arabicPeriod"/>
            </a:pPr>
            <a:r>
              <a:rPr lang="ru-RU"/>
              <a:t>на производительности мультипроцессора может серьезно сказываться конкуренция за доступ к памяти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9448"/>
            <a:ext cx="8424936" cy="470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96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err="1"/>
              <a:t>мультикомпьютер</a:t>
            </a:r>
            <a:r>
              <a:rPr lang="ru-RU" b="1"/>
              <a:t> с массовым параллелизмом </a:t>
            </a:r>
            <a:r>
              <a:rPr lang="ru-RU"/>
              <a:t>(</a:t>
            </a:r>
            <a:r>
              <a:rPr lang="ru-RU" err="1"/>
              <a:t>Massively</a:t>
            </a:r>
            <a:r>
              <a:rPr lang="ru-RU"/>
              <a:t> </a:t>
            </a:r>
            <a:r>
              <a:rPr lang="ru-RU" err="1"/>
              <a:t>Parallel</a:t>
            </a:r>
            <a:r>
              <a:rPr lang="ru-RU"/>
              <a:t> </a:t>
            </a:r>
            <a:r>
              <a:rPr lang="ru-RU" err="1"/>
              <a:t>Processors</a:t>
            </a:r>
            <a:r>
              <a:rPr lang="ru-RU"/>
              <a:t>, </a:t>
            </a:r>
            <a:r>
              <a:rPr lang="ru-RU" b="1"/>
              <a:t>MPP</a:t>
            </a:r>
            <a:r>
              <a:rPr lang="ru-RU"/>
              <a:t>) –  мощный и очень дорогой.</a:t>
            </a:r>
          </a:p>
          <a:p>
            <a:r>
              <a:rPr lang="ru-RU"/>
              <a:t>Особенности</a:t>
            </a:r>
          </a:p>
          <a:p>
            <a:pPr marL="342900" indent="-342900">
              <a:buAutoNum type="arabicPeriod"/>
            </a:pPr>
            <a:r>
              <a:rPr lang="ru-RU"/>
              <a:t>наличие высокопроизводительной коммуникационной сети</a:t>
            </a:r>
          </a:p>
          <a:p>
            <a:pPr marL="342900" indent="-342900">
              <a:buAutoNum type="arabicPeriod"/>
            </a:pPr>
            <a:r>
              <a:rPr lang="ru-RU"/>
              <a:t>огромные объемы ввода-вывода</a:t>
            </a:r>
          </a:p>
          <a:p>
            <a:pPr marL="342900" indent="-342900">
              <a:buAutoNum type="arabicPeriod"/>
            </a:pPr>
            <a:r>
              <a:rPr lang="ru-RU"/>
              <a:t>Отказоустойчивость</a:t>
            </a:r>
          </a:p>
          <a:p>
            <a:pPr marL="342900" indent="-342900">
              <a:buAutoNum type="arabicPeriod"/>
            </a:pPr>
            <a:endParaRPr lang="ru-RU"/>
          </a:p>
          <a:p>
            <a:pPr marL="342900" indent="-342900"/>
            <a:r>
              <a:rPr lang="ru-RU" b="1"/>
              <a:t>кластер</a:t>
            </a:r>
          </a:p>
          <a:p>
            <a:r>
              <a:rPr lang="ru-RU"/>
              <a:t>состоит из нескольких сотен или тысяч связанных сетью персональных компьютеров или рабочих станций, к сети они подключаются через обычную сетевую плату. Оборудование  дешевое.</a:t>
            </a:r>
          </a:p>
          <a:p>
            <a:r>
              <a:rPr lang="ru-RU"/>
              <a:t>1. Централизованные  - располагаются компактно в маленьком помещении, все входящие в кластер машины гомогенны , не имеют никаких периферийных устройств и владельцев</a:t>
            </a:r>
          </a:p>
          <a:p>
            <a:r>
              <a:rPr lang="ru-RU"/>
              <a:t>2. Децентрализованные - разбросаны в пределах здания. Связаны локальной сетью. Они гетерогенны и имеют полный набор периферийных устройств. Имеют владельцев.     </a:t>
            </a:r>
          </a:p>
          <a:p>
            <a:endParaRPr lang="ru-RU"/>
          </a:p>
          <a:p>
            <a:r>
              <a:rPr lang="ru-RU"/>
              <a:t>С появлением на рынке высокоскоростных сетей различие между МПП и кластером исчезли. </a:t>
            </a:r>
          </a:p>
          <a:p>
            <a:endParaRPr lang="ru-RU"/>
          </a:p>
          <a:p>
            <a:r>
              <a:rPr lang="ru-RU" b="1"/>
              <a:t>Программное обеспечение </a:t>
            </a:r>
            <a:r>
              <a:rPr lang="ru-RU"/>
              <a:t>(обычно это библиотеки)  </a:t>
            </a:r>
            <a:r>
              <a:rPr lang="ru-RU" err="1"/>
              <a:t>позволет</a:t>
            </a:r>
            <a:r>
              <a:rPr lang="ru-RU"/>
              <a:t> обеспечить взаимодействие между процессами и синхронизацию. В большинстве случаев программные пакеты предназначаются и для MPP-машин, и для кластеров, поэтому  приложения являются переносимыми между платформами.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Пример МРР</a:t>
            </a:r>
          </a:p>
          <a:p>
            <a:r>
              <a:rPr lang="ru-RU" b="1" err="1"/>
              <a:t>BlueGene</a:t>
            </a:r>
            <a:endParaRPr lang="ru-RU" b="1"/>
          </a:p>
          <a:p>
            <a:r>
              <a:rPr lang="ru-RU"/>
              <a:t>эффективность в отношении показателей терафлоп/доллар, терафлоп/ватт и терафлоп/м3</a:t>
            </a:r>
          </a:p>
          <a:p>
            <a:r>
              <a:rPr lang="ru-RU"/>
              <a:t> </a:t>
            </a:r>
          </a:p>
          <a:p>
            <a:r>
              <a:rPr lang="ru-RU"/>
              <a:t>было решено выпустить собственный однокристальный компонент, работающий с умеренной скоростью и обладающий низким энергопотреблением, чтобы на его основе построить большую машину с эффективным расположением компонентов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8208912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84887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76256" y="3645024"/>
            <a:ext cx="2267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Теоретически </a:t>
            </a:r>
            <a:br>
              <a:rPr lang="ru-RU"/>
            </a:br>
            <a:r>
              <a:rPr lang="ru-RU"/>
              <a:t>за цикл</a:t>
            </a:r>
          </a:p>
          <a:p>
            <a:r>
              <a:rPr lang="ru-RU"/>
              <a:t>до 1 769 472 команд, производительность 1,504 </a:t>
            </a:r>
            <a:r>
              <a:rPr lang="ru-RU" err="1"/>
              <a:t>петафлопс</a:t>
            </a:r>
            <a:br>
              <a:rPr lang="ru-RU"/>
            </a:br>
            <a:r>
              <a:rPr lang="ru-RU"/>
              <a:t>практически </a:t>
            </a:r>
            <a:br>
              <a:rPr lang="ru-RU"/>
            </a:br>
            <a:r>
              <a:rPr lang="ru-RU"/>
              <a:t>1 </a:t>
            </a:r>
            <a:r>
              <a:rPr lang="ru-RU" err="1"/>
              <a:t>петафлопс</a:t>
            </a:r>
            <a:endParaRPr lang="ru-RU"/>
          </a:p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56376" y="332656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BLUE JEN</a:t>
            </a:r>
            <a:endParaRPr lang="ru-RU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83671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Система </a:t>
            </a:r>
            <a:r>
              <a:rPr lang="en-US" sz="2000"/>
              <a:t> BLUE JEN  </a:t>
            </a:r>
            <a:r>
              <a:rPr lang="ru-RU" sz="2000"/>
              <a:t>представляет собой </a:t>
            </a:r>
            <a:r>
              <a:rPr lang="ru-RU" sz="2000" err="1"/>
              <a:t>мультикомпьютер</a:t>
            </a:r>
            <a:r>
              <a:rPr lang="ru-RU" sz="2000"/>
              <a:t> </a:t>
            </a:r>
          </a:p>
          <a:p>
            <a:r>
              <a:rPr lang="ru-RU" sz="2000"/>
              <a:t>Так как </a:t>
            </a:r>
          </a:p>
          <a:p>
            <a:pPr>
              <a:buFont typeface="Arial" pitchFamily="34" charset="0"/>
              <a:buChar char="•"/>
            </a:pPr>
            <a:r>
              <a:rPr lang="ru-RU" sz="2000"/>
              <a:t> ни один из процессоров не имеет непосредственного доступа к памяти, если не считать 2 Гбайт собственной памяти на плате. </a:t>
            </a:r>
          </a:p>
          <a:p>
            <a:pPr>
              <a:buFont typeface="Arial" pitchFamily="34" charset="0"/>
              <a:buChar char="•"/>
            </a:pPr>
            <a:r>
              <a:rPr lang="ru-RU" sz="2000"/>
              <a:t>Ни у одной пары процессоров нет общей  памяти. </a:t>
            </a:r>
          </a:p>
          <a:p>
            <a:endParaRPr lang="ru-RU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1886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Пример кластера  </a:t>
            </a:r>
          </a:p>
          <a:p>
            <a:r>
              <a:rPr lang="en-US" b="1"/>
              <a:t>Google</a:t>
            </a:r>
            <a:endParaRPr lang="ru-RU" b="1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741682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40466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правила создания и использования крупных</a:t>
            </a:r>
            <a:r>
              <a:rPr lang="en-US"/>
              <a:t> </a:t>
            </a:r>
            <a:r>
              <a:rPr lang="ru-RU" err="1"/>
              <a:t>веб-серверов</a:t>
            </a:r>
            <a:endParaRPr lang="en-US"/>
          </a:p>
          <a:p>
            <a:endParaRPr lang="ru-RU"/>
          </a:p>
          <a:p>
            <a:r>
              <a:rPr lang="ru-RU"/>
              <a:t>1. Любые компоненты ломаются, и это надо учитывать.</a:t>
            </a:r>
          </a:p>
          <a:p>
            <a:r>
              <a:rPr lang="ru-RU"/>
              <a:t>2. Для повышения пропускной способности и доступности все должно дубли-</a:t>
            </a:r>
          </a:p>
          <a:p>
            <a:r>
              <a:rPr lang="ru-RU" err="1"/>
              <a:t>роваться</a:t>
            </a:r>
            <a:r>
              <a:rPr lang="ru-RU"/>
              <a:t>.</a:t>
            </a:r>
          </a:p>
          <a:p>
            <a:r>
              <a:rPr lang="ru-RU"/>
              <a:t>3. Необходимо оптимизировать соотношение цена/производительность.</a:t>
            </a:r>
          </a:p>
          <a:p>
            <a:r>
              <a:rPr lang="ru-RU"/>
              <a:t>Первый пункт фактически означает, что программное обеспечение должно</a:t>
            </a:r>
          </a:p>
          <a:p>
            <a:r>
              <a:rPr lang="ru-RU"/>
              <a:t>быть отказоустойчивым. Даже лучшее оборудование рано или поздно сломает-</a:t>
            </a:r>
          </a:p>
          <a:p>
            <a:r>
              <a:rPr lang="ru-RU" err="1"/>
              <a:t>ся</a:t>
            </a:r>
            <a:r>
              <a:rPr lang="ru-RU"/>
              <a:t>, если его достаточно много, и надо программно учитывать эту возможность.</a:t>
            </a:r>
          </a:p>
          <a:p>
            <a:r>
              <a:rPr lang="ru-RU"/>
              <a:t>Система такого размера должна переживать отказы, даже если происходят они</a:t>
            </a:r>
          </a:p>
          <a:p>
            <a:r>
              <a:rPr lang="ru-RU"/>
              <a:t>несколько раз в неделю.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7632848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48264" y="33265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err="1"/>
              <a:t>Google</a:t>
            </a:r>
            <a:endParaRPr lang="ru-RU" sz="2400"/>
          </a:p>
          <a:p>
            <a:endParaRPr lang="ru-R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440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404664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параллелизм на уровне команд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err="1"/>
              <a:t>суперскалярность</a:t>
            </a:r>
            <a:r>
              <a:rPr lang="ru-RU" sz="280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/>
              <a:t>VLIW (</a:t>
            </a:r>
            <a:r>
              <a:rPr lang="en-US" sz="2800"/>
              <a:t>Itanium, </a:t>
            </a:r>
            <a:r>
              <a:rPr lang="en-US" sz="2800" err="1"/>
              <a:t>TriMedia</a:t>
            </a:r>
            <a:r>
              <a:rPr lang="en-US" sz="2800"/>
              <a:t>)</a:t>
            </a:r>
            <a:endParaRPr lang="ru-RU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0648"/>
            <a:ext cx="924349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/>
            <a:r>
              <a:rPr lang="ru-RU" sz="2000" b="1" err="1"/>
              <a:t>Многопоточность</a:t>
            </a:r>
            <a:r>
              <a:rPr lang="ru-RU" sz="2000"/>
              <a:t> –</a:t>
            </a:r>
          </a:p>
          <a:p>
            <a:pPr marL="342900" lvl="0" indent="-342900"/>
            <a:r>
              <a:rPr lang="ru-RU" sz="2000"/>
              <a:t>При обращении к памяти в процессе возникают простои. </a:t>
            </a:r>
          </a:p>
          <a:p>
            <a:pPr marL="342900" lvl="0" indent="-342900"/>
            <a:r>
              <a:rPr lang="ru-RU" sz="2000"/>
              <a:t>Чтобы их избежать, процесс делится на два потока.  Процессор переключается</a:t>
            </a:r>
          </a:p>
          <a:p>
            <a:pPr marL="342900" lvl="0" indent="-342900"/>
            <a:r>
              <a:rPr lang="ru-RU" sz="2000"/>
              <a:t> с одного потока задачи на другой во время простоев.</a:t>
            </a:r>
          </a:p>
          <a:p>
            <a:pPr marL="342900" lvl="0" indent="-342900"/>
            <a:endParaRPr lang="ru-RU" sz="2000"/>
          </a:p>
          <a:p>
            <a:pPr marL="342900" lvl="0" indent="-342900"/>
            <a:r>
              <a:rPr lang="ru-RU" sz="2000"/>
              <a:t>стратегии управления совместным потреблением ресурсов: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/>
              <a:t>дублирование ресурсов (счетчик команд, таблица отображения </a:t>
            </a:r>
            <a:br>
              <a:rPr lang="ru-RU" sz="2000"/>
            </a:br>
            <a:r>
              <a:rPr lang="ru-RU" sz="2000"/>
              <a:t>логических регистров на физические, контроллер прерываний)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/>
              <a:t>жесткое разделение (одна половина ресурсов доступна одному процессу,</a:t>
            </a:r>
            <a:br>
              <a:rPr lang="ru-RU" sz="2000"/>
            </a:br>
            <a:r>
              <a:rPr lang="ru-RU" sz="2000"/>
              <a:t> вторая другому)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/>
              <a:t>Пороговое разделение ресурсов (Промежуточная схема,  любой программный </a:t>
            </a:r>
            <a:br>
              <a:rPr lang="ru-RU" sz="2000"/>
            </a:br>
            <a:r>
              <a:rPr lang="ru-RU" sz="2000"/>
              <a:t>поток может динамически получать определенный  ограниченный объем </a:t>
            </a:r>
            <a:br>
              <a:rPr lang="ru-RU" sz="2000"/>
            </a:br>
            <a:r>
              <a:rPr lang="ru-RU" sz="2000"/>
              <a:t>ресурсов)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/>
              <a:t> полное разделение ресурсов (оба процессора имеют доступ к обеим </a:t>
            </a:r>
            <a:br>
              <a:rPr lang="ru-RU" sz="2000"/>
            </a:br>
            <a:r>
              <a:rPr lang="ru-RU" sz="2000"/>
              <a:t>половинам  ресурсов)</a:t>
            </a:r>
          </a:p>
          <a:p>
            <a:pPr marL="342900" lvl="0" indent="-342900"/>
            <a:endParaRPr lang="ru-RU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DD44-DBE7-4712-A556-A3EBF054B042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81019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293096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первом из них (рис. 8.8, </a:t>
            </a:r>
            <a:r>
              <a:rPr lang="ru-RU" i="1"/>
              <a:t>а</a:t>
            </a:r>
            <a:r>
              <a:rPr lang="ru-RU"/>
              <a:t>) присутствует одна микросхема и два конвейера — таким образом, скорость исполнения команд теоретически удваивается. </a:t>
            </a:r>
          </a:p>
          <a:p>
            <a:r>
              <a:rPr lang="ru-RU"/>
              <a:t>Во втором решении (рис. 8.8, </a:t>
            </a:r>
            <a:r>
              <a:rPr lang="ru-RU" i="1"/>
              <a:t>б</a:t>
            </a:r>
            <a:r>
              <a:rPr lang="ru-RU"/>
              <a:t>) в микросхеме предусмотрено два</a:t>
            </a:r>
            <a:br>
              <a:rPr lang="ru-RU"/>
            </a:br>
            <a:r>
              <a:rPr lang="ru-RU"/>
              <a:t>независимых ядра, каждое из которых содержит полноценный процессор. </a:t>
            </a:r>
            <a:r>
              <a:rPr lang="ru-RU" b="1"/>
              <a:t>Ядром</a:t>
            </a:r>
            <a:br>
              <a:rPr lang="ru-RU" b="1"/>
            </a:br>
            <a:r>
              <a:rPr lang="ru-RU"/>
              <a:t>называется микросхема (например, процессор, контроллер ввода-вывода), которая размещается на микросхеме в виде модуля, как правило, вместе с несколькими другими ядрами </a:t>
            </a:r>
            <a:br>
              <a:rPr lang="ru-RU"/>
            </a:b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b="1" err="1"/>
              <a:t>Многоядерность</a:t>
            </a:r>
            <a:r>
              <a:rPr lang="ru-RU" sz="2000" b="1"/>
              <a:t>  -  размещение на микросхеме нескольких процессоров</a:t>
            </a:r>
          </a:p>
          <a:p>
            <a:endParaRPr lang="ru-RU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68760"/>
            <a:ext cx="758768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26064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Гомогенные однокристальные мультипроцессоры</a:t>
            </a:r>
            <a:r>
              <a:rPr lang="ru-RU" sz="20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832802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404664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Гетерогенные однокристальные мультипроцессоры</a:t>
            </a:r>
            <a:r>
              <a:rPr lang="ru-RU" sz="2000"/>
              <a:t> </a:t>
            </a:r>
            <a:br>
              <a:rPr lang="ru-RU" sz="2000"/>
            </a:br>
            <a:endParaRPr lang="ru-RU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460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/>
          </a:p>
          <a:p>
            <a:pPr algn="ctr"/>
            <a:r>
              <a:rPr lang="ru-RU" sz="2400" b="1"/>
              <a:t>Классификация </a:t>
            </a:r>
            <a:r>
              <a:rPr lang="ru-RU" sz="2400" b="1" err="1"/>
              <a:t>Флинна</a:t>
            </a:r>
            <a:endParaRPr lang="ru-RU" sz="2400" b="1"/>
          </a:p>
          <a:p>
            <a:pPr algn="ctr"/>
            <a:endParaRPr lang="ru-RU" sz="2400" b="1"/>
          </a:p>
          <a:p>
            <a:r>
              <a:rPr lang="en-US" sz="2400"/>
              <a:t>SISD</a:t>
            </a:r>
            <a:r>
              <a:rPr lang="ru-RU" sz="2400"/>
              <a:t>  - </a:t>
            </a:r>
            <a:r>
              <a:rPr lang="en-US" sz="2400"/>
              <a:t>Single Instruction stream Single</a:t>
            </a:r>
            <a:r>
              <a:rPr lang="ru-RU" sz="2400"/>
              <a:t> </a:t>
            </a:r>
            <a:r>
              <a:rPr lang="ru-RU" sz="2400" err="1"/>
              <a:t>Data</a:t>
            </a:r>
            <a:r>
              <a:rPr lang="ru-RU" sz="2400"/>
              <a:t> </a:t>
            </a:r>
            <a:r>
              <a:rPr lang="ru-RU" sz="2400" err="1"/>
              <a:t>stream</a:t>
            </a:r>
            <a:endParaRPr lang="ru-RU" sz="2400"/>
          </a:p>
          <a:p>
            <a:r>
              <a:rPr lang="ru-RU" sz="2400"/>
              <a:t>SIMD  - </a:t>
            </a:r>
            <a:r>
              <a:rPr lang="en-US" sz="2400"/>
              <a:t>Single Instruction</a:t>
            </a:r>
            <a:r>
              <a:rPr lang="ru-RU" sz="2400"/>
              <a:t>-</a:t>
            </a:r>
            <a:r>
              <a:rPr lang="en-US" sz="2400"/>
              <a:t>stream Multiple Data</a:t>
            </a:r>
            <a:r>
              <a:rPr lang="ru-RU" sz="2400"/>
              <a:t>-</a:t>
            </a:r>
            <a:r>
              <a:rPr lang="en-US" sz="2400"/>
              <a:t>stream </a:t>
            </a:r>
            <a:r>
              <a:rPr lang="ru-RU" sz="2400"/>
              <a:t> </a:t>
            </a:r>
          </a:p>
          <a:p>
            <a:r>
              <a:rPr lang="en-US" sz="2400"/>
              <a:t>MISD </a:t>
            </a:r>
            <a:r>
              <a:rPr lang="ru-RU" sz="2400"/>
              <a:t>- </a:t>
            </a:r>
            <a:r>
              <a:rPr lang="en-US" sz="2400"/>
              <a:t>Multiple Instruction-stream Single Data-stream </a:t>
            </a:r>
            <a:endParaRPr lang="ru-RU" sz="2400"/>
          </a:p>
          <a:p>
            <a:r>
              <a:rPr lang="en-US" sz="2400"/>
              <a:t>MIMD</a:t>
            </a:r>
            <a:r>
              <a:rPr lang="ru-RU" sz="2400"/>
              <a:t> - </a:t>
            </a:r>
            <a:r>
              <a:rPr lang="en-US" sz="2400"/>
              <a:t>Multiple Instruction</a:t>
            </a:r>
            <a:r>
              <a:rPr lang="ru-RU" sz="2400"/>
              <a:t>-</a:t>
            </a:r>
            <a:r>
              <a:rPr lang="en-US" sz="2400"/>
              <a:t>stream Multiple </a:t>
            </a:r>
            <a:r>
              <a:rPr lang="en-US" sz="2400" err="1"/>
              <a:t>Datastream</a:t>
            </a:r>
            <a:r>
              <a:rPr lang="en-US" sz="2400"/>
              <a:t> </a:t>
            </a:r>
            <a:endParaRPr 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/>
              <a:t>Классификация параллельных компьютерных систем</a:t>
            </a:r>
            <a:endParaRPr lang="ru-RU" sz="2400"/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2696"/>
            <a:ext cx="8712968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A55C-4B35-47AB-8C54-FA2BD484D87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28</Slides>
  <Notes>16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Параллельные ВС</vt:lpstr>
      <vt:lpstr>Параллелизм в ВС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Параллельные ВС</dc:title>
  <dc:creator>Администратор</dc:creator>
  <cp:revision>5</cp:revision>
  <dcterms:created xsi:type="dcterms:W3CDTF">2020-11-24T09:01:37Z</dcterms:created>
  <dcterms:modified xsi:type="dcterms:W3CDTF">2022-01-20T02:51:00Z</dcterms:modified>
</cp:coreProperties>
</file>