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8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307" r:id="rId17"/>
    <p:sldId id="285" r:id="rId18"/>
    <p:sldId id="300" r:id="rId19"/>
    <p:sldId id="301" r:id="rId20"/>
    <p:sldId id="302" r:id="rId21"/>
    <p:sldId id="303" r:id="rId22"/>
    <p:sldId id="304" r:id="rId23"/>
    <p:sldId id="306" r:id="rId24"/>
    <p:sldId id="305" r:id="rId25"/>
    <p:sldId id="294" r:id="rId26"/>
    <p:sldId id="296" r:id="rId27"/>
    <p:sldId id="297" r:id="rId28"/>
    <p:sldId id="298" r:id="rId29"/>
    <p:sldId id="295" r:id="rId30"/>
    <p:sldId id="299" r:id="rId31"/>
    <p:sldId id="280" r:id="rId32"/>
    <p:sldId id="271" r:id="rId33"/>
    <p:sldId id="272" r:id="rId34"/>
    <p:sldId id="281" r:id="rId35"/>
    <p:sldId id="282" r:id="rId36"/>
    <p:sldId id="283" r:id="rId37"/>
    <p:sldId id="284" r:id="rId38"/>
    <p:sldId id="273" r:id="rId39"/>
    <p:sldId id="27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EDE28-3DAB-CC4B-0608-AEA9C8797A76}" v="2" dt="2022-01-18T01:34:10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21" autoAdjust="0"/>
  </p:normalViewPr>
  <p:slideViewPr>
    <p:cSldViewPr>
      <p:cViewPr varScale="1">
        <p:scale>
          <a:sx n="54" d="100"/>
          <a:sy n="54" d="100"/>
        </p:scale>
        <p:origin x="-161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Шулятьев Артём Андреевич" userId="S::shulyatev.aa@students.dvfu.ru::106eff25-60e6-4d00-ab20-cab9042f574f" providerId="AD" clId="Web-{270EDE28-3DAB-CC4B-0608-AEA9C8797A76}"/>
    <pc:docChg chg="modSld">
      <pc:chgData name="Шулятьев Артём Андреевич" userId="S::shulyatev.aa@students.dvfu.ru::106eff25-60e6-4d00-ab20-cab9042f574f" providerId="AD" clId="Web-{270EDE28-3DAB-CC4B-0608-AEA9C8797A76}" dt="2022-01-18T01:34:10.520" v="1" actId="1076"/>
      <pc:docMkLst>
        <pc:docMk/>
      </pc:docMkLst>
      <pc:sldChg chg="modSp">
        <pc:chgData name="Шулятьев Артём Андреевич" userId="S::shulyatev.aa@students.dvfu.ru::106eff25-60e6-4d00-ab20-cab9042f574f" providerId="AD" clId="Web-{270EDE28-3DAB-CC4B-0608-AEA9C8797A76}" dt="2022-01-18T01:34:10.520" v="1" actId="1076"/>
        <pc:sldMkLst>
          <pc:docMk/>
          <pc:sldMk cId="0" sldId="296"/>
        </pc:sldMkLst>
        <pc:spChg chg="mod">
          <ac:chgData name="Шулятьев Артём Андреевич" userId="S::shulyatev.aa@students.dvfu.ru::106eff25-60e6-4d00-ab20-cab9042f574f" providerId="AD" clId="Web-{270EDE28-3DAB-CC4B-0608-AEA9C8797A76}" dt="2022-01-18T01:34:10.520" v="1" actId="1076"/>
          <ac:spMkLst>
            <pc:docMk/>
            <pc:sldMk cId="0" sldId="296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4288-9C5C-4068-8920-C1C731800881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3DA95-E49A-4F82-ADE6-819D011351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5%D1%80%D1%81%D0%BE%D0%BD%D0%B0%D0%BB%D1%8C%D0%BD%D1%8B%D0%B9_%D0%BA%D0%BE%D0%BC%D0%BF%D1%8C%D1%8E%D1%82%D0%B5%D1%80" TargetMode="External"/><Relationship Id="rId3" Type="http://schemas.openxmlformats.org/officeDocument/2006/relationships/hyperlink" Target="https://ru.wikipedia.org/wiki/1987_%D0%B3%D0%BE%D0%B4" TargetMode="External"/><Relationship Id="rId7" Type="http://schemas.openxmlformats.org/officeDocument/2006/relationships/hyperlink" Target="https://ru.wikipedia.org/wiki/IBM-PC-%D1%81%D0%BE%D0%B2%D0%BC%D0%B5%D1%81%D1%82%D0%B8%D0%BC%D1%8B%D0%B9_%D0%BA%D0%BE%D0%BC%D0%BF%D1%8C%D1%8E%D1%82%D0%B5%D1%80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COM-%D0%BF%D0%BE%D1%80%D1%82" TargetMode="External"/><Relationship Id="rId5" Type="http://schemas.openxmlformats.org/officeDocument/2006/relationships/hyperlink" Target="https://ru.wikipedia.org/wiki/DIN_(%D1%80%D0%B0%D0%B7%D1%8A%D1%91%D0%BC)" TargetMode="External"/><Relationship Id="rId10" Type="http://schemas.openxmlformats.org/officeDocument/2006/relationships/hyperlink" Target="https://ru.wikipedia.org/wiki/%D0%94%D1%80%D0%B0%D0%B9%D0%B2%D0%B5%D1%80" TargetMode="External"/><Relationship Id="rId4" Type="http://schemas.openxmlformats.org/officeDocument/2006/relationships/hyperlink" Target="https://ru.wikipedia.org/wiki/IBM_PS/2" TargetMode="External"/><Relationship Id="rId9" Type="http://schemas.openxmlformats.org/officeDocument/2006/relationships/hyperlink" Target="https://ru.wikipedia.org/wiki/%D0%A1%D0%B5%D1%80%D0%B2%D0%B5%D1%80_(%D0%B0%D0%BF%D0%BF%D0%B0%D1%80%D0%B0%D1%82%D0%BD%D0%BE%D0%B5_%D0%BE%D0%B1%D0%B5%D1%81%D0%BF%D0%B5%D1%87%D0%B5%D0%BD%D0%B8%D0%B5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Мбайт/сек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передачу одного байта скан-кода клавиатуры, и он состоит из следующих битов: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Старт-бит ('0')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8-битные данные, содержащие скан-код клавиши в порядке от младших к старшим битам.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 контроля нечетности.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Стоп-бит ('1')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 время передачи данных из устройства PS/2 происходит следующее: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Устройство PS/2 проверяет, что линии синхронизации и клавиатуры являются неактивными. Неактивность указывается состоянием сигнала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Если обе линии неактивны, клавиатура готовит 'стартовый бит', делая состояние линии данных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Устройство PS/2 затем переводит линию синхронизации в состояние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примерно на 35 мкс.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Устройство PS/2 затем пересылает остальные 10 битов на скорости около 70 мкс за такт. Устройство PS/2 управляет </a:t>
            </a:r>
            <a:r>
              <a:rPr lang="ru-RU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данными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линией синхронизации.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 распознает ‘старт’ бит и такты в последовательных данных. За 8-битами последовательных данных следует бит контроля нечетности, и наконец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стоп-бит. Если устройство PS/2 хочет послать еще данные, то сразу за 11-тым битом следует следующий ‘старт’ бит. Эта схема повторяется пока клавиатура не закончит посылать данные, и тогда линии синхронизации и данных вернуться в свое неактивное состояние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 USB 1.0, получивший широкое распространение, был представлен в ноябре 1996 года.</a:t>
            </a:r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 позволяет не только обмениваться данными, но и обеспечивать электропитание периферийного устройства. Сетевая архитектура позволяет подключать большое количество периферии даже к устройству с одним разъёмом USB.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 1.0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первая версия интерфейса USB, были еще и предварительные, но о них стоит умолчать. Пропускная способность (скорость передачи данных) первой версии достигала 12 Мбит/с - это конечно при недлинном и качественном кабеле.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 1.1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тот же первый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только с исправленными недочетами</a:t>
            </a:r>
          </a:p>
          <a:p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  2.0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вторая версия знаменитого интерфейса. Скорость, по сравнению с первой версией, выросла в десятки раз. Так в режиме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High-speed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она может превосходить планку в  400 Мбит в секунду.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 3.0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третья реализация интерфейса USB. Несмотря на то, что внешний вид разъемов USB 1.0 и USB 3.0 на первый взгляд схожи, различия все же есть! И это не только характерный синий пластик, являющийся визитной карточкой третьего USB. Главная разница - это дополнительные пары контактов для передачи данных, которые искусно запрятаны внутри разъема. Именно в этих контактах заложена главная фишка третьего USB – высокая скорость, которая может достигать до 600 Мбайт в секунду! Не мегабит, а именно мегабайт.</a:t>
            </a:r>
          </a:p>
          <a:p>
            <a:r>
              <a:rPr lang="ru-RU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стандарте USB 2.0 одна витая пара использовалась для приема/передачи данных, а другая — для питания, то есть в разъемах USB 2.0 было четыре контакта, а USB-кабель содержал четыре провода. В спецификации USB 3.0 первая витая пара применяется для передачи данных, вторая — для приема данных, третья — для питания, а для совместимости со стандартом USB 2.0 предусмотрена четвертая витая пара, по которой осуществляется прием/передача данных в режиме USB 2.0 (</a:t>
            </a:r>
            <a:r>
              <a:rPr lang="ru-RU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Hi-Speed</a:t>
            </a:r>
            <a:r>
              <a:rPr lang="ru-RU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Full-Speed</a:t>
            </a:r>
            <a:r>
              <a:rPr lang="ru-RU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Low-Speed</a:t>
            </a:r>
            <a:r>
              <a:rPr lang="ru-RU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Кроме того, в обязательном порядке присутствует еще одна «земля» (GND_DRAIN) в виде оплетки двух витых пар. Таким образом, в кабеле USB 3.0 не четыре провода (как в кабеле USB 2.0), а восемь (рис. 4), а в разъемах USB 3.0 как минимум девять контактов (оплетки витых пар подключаются к контакту GND_DRAIN).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IrDA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 tooth</a:t>
            </a:r>
            <a:endParaRPr lang="ru-RU" dirty="0"/>
          </a:p>
          <a:p>
            <a:r>
              <a:rPr lang="ru-RU" sz="1200" dirty="0"/>
              <a:t>Интерфейс </a:t>
            </a:r>
            <a:r>
              <a:rPr lang="ru-RU" sz="1200" i="1" dirty="0" err="1"/>
              <a:t>Bluetooth</a:t>
            </a:r>
            <a:r>
              <a:rPr lang="ru-RU" sz="1200" i="1" dirty="0"/>
              <a:t> </a:t>
            </a:r>
            <a:r>
              <a:rPr lang="ru-RU" sz="1200" dirty="0"/>
              <a:t>(в прямом переводе — ≪</a:t>
            </a:r>
            <a:r>
              <a:rPr lang="ru-RU" sz="1200" dirty="0" err="1"/>
              <a:t>Синезубый</a:t>
            </a:r>
            <a:r>
              <a:rPr lang="ru-RU" sz="1200" dirty="0"/>
              <a:t>≫, прозвище ко-</a:t>
            </a:r>
          </a:p>
          <a:p>
            <a:r>
              <a:rPr lang="ru-RU" sz="1200" dirty="0"/>
              <a:t>роля Харальда, в X веке объединившего Данию и Норвегию) стал первым</a:t>
            </a:r>
          </a:p>
          <a:p>
            <a:r>
              <a:rPr lang="ru-RU" sz="1200" dirty="0"/>
              <a:t>беспроводным интерфейсом, получившим более-менее широкое </a:t>
            </a:r>
            <a:r>
              <a:rPr lang="ru-RU" sz="1200" dirty="0" err="1"/>
              <a:t>распро</a:t>
            </a:r>
            <a:r>
              <a:rPr lang="ru-RU" sz="1200" dirty="0"/>
              <a:t>-</a:t>
            </a:r>
          </a:p>
          <a:p>
            <a:r>
              <a:rPr lang="ru-RU" sz="1200" dirty="0" err="1"/>
              <a:t>странение</a:t>
            </a:r>
            <a:r>
              <a:rPr lang="ru-RU" sz="1200" dirty="0"/>
              <a:t> в персональных компьютерах. Он оказался удобен для </a:t>
            </a:r>
            <a:r>
              <a:rPr lang="ru-RU" sz="1200" dirty="0" err="1"/>
              <a:t>подклю</a:t>
            </a:r>
            <a:r>
              <a:rPr lang="ru-RU" sz="1200" dirty="0"/>
              <a:t>-</a:t>
            </a:r>
          </a:p>
          <a:p>
            <a:r>
              <a:rPr lang="ru-RU" sz="1200" dirty="0" err="1"/>
              <a:t>чения</a:t>
            </a:r>
            <a:r>
              <a:rPr lang="ru-RU" sz="1200" dirty="0"/>
              <a:t> периферии с низкими требованиями к скорости обмена данными</a:t>
            </a:r>
          </a:p>
          <a:p>
            <a:r>
              <a:rPr lang="ru-RU" sz="1200" dirty="0"/>
              <a:t>(клавиатура, мышь), а также внешних ≪околокомпьютерных≫ устройств</a:t>
            </a:r>
          </a:p>
          <a:p>
            <a:r>
              <a:rPr lang="ru-RU" sz="1200" dirty="0"/>
              <a:t>вроде К П К или мобильных телефонов.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первого участка скорость передачи информации практически не зависит от длины кабеля и в основном определяется быстродействием (временными задержками) приемо-передатчиков. На втором участке наблюдается падение предельной скорости передачи информации практически пропорционально логарифму длины линии. Это падение вызвано увеличением емкости кабеля,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ростом амплитуды помех и естественным затуханием амплитуды полезного сигнала с ростом параметра L. Третий участок определяется существованием некоторой критической длины линии, при достижении которой предельная скорость передачи информации стремится к нулю и передача невозможна. Это обусловлено тем фактом, что при превышении критической длины линии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уровень помех становится соизмеримым с уровнем сигнала, независимо от скорости передачи информации. Каждая среда интерфейса определяется конкретным значением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Vинф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первом участке зависимости и значением наклона на втором.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снижения общего количества линий связи магистрали часто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применяется мультиплексирование шин адреса и данных, т.е. одни и те же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линии связи используются в разные моменты времени для передачи как адреса, так и данных (в начале цикла – адрес, в конце цикла – данные). 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фиксации этих моментов (стробирования) служат специальные сигналы на шине управления.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Механизм квитирования аналогичен порядку пересылки почтовых отправлений с уведомлением о вручении, при котором по получению отправления в адрес отправителя направляется уведомление о вручении (квитанция).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Блочная передача данных – вариант передачи, при котором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минимизируются расходы на передачу служебной информации с целью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увеличения скорости передачи больших объемов данных. Например, при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блочной передаче данных на шине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VMEbus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адрес выставляется только один раз в начале каждого блока, далее данные передаются подряд, до окончания блока.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RS-232 – это название стандарта (RS –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recommended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рекомендуемый стандарт, 232 – его номер), который был разработан в 60-х годах прошлого века для подключения к компьютеру внешних устройств (принтера, сканера, мыши и др.), а также связи компьютеров между собой. Интерфейс RS-232 разрабатывался для соединения оборудования (устройств) двух видов: терминального и связного. Терминальное оборудование (DTE –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например, компьютер может посылать или принимать данные по последовательному интерфейсу. Оно как бы оканчивает (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последовательную линию. Связное оборудование (DCE –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понимается как устройство, которое может практически реализовать последовательную передачу данных. Наиболее часто в качестве DCE используется модем, организующий обмен информацией с использованием телефонных линий связи. Возможно также соединение двух DTE-устройств, например, компьютеров непосредственно с помощью интерфейса RS-232 без использования модемов.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RS-232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только интерфейс начинает посылать новое 8-битное значение данных, линия переходит в низкое состояние сигнала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на один тактовый цикл (генератора скорости передачи). Это называется стартовый бит. Восемь битов данных затем пересылаются в течение следующих восьми тактовых циклов в порядке от младшего к старшему биту. Самый старший бит данных иногда используется в качестве контрольного бита четности для обнаружения ошибок, когда вместо восьми используется только семь битов данных. После пересылки битов данных состояние бита становится высоким на один такт. Это называется стоп-битом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Иногда при очень низких частотах передачи используются два бита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Отметим, что требуется как минимум 10 тактов генератора для передачи каждого 8-битного значения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Порт PS/2 впервые появился в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1987 год"/>
              </a:rPr>
              <a:t>1987 году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на компьютерах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IBM PS/2"/>
              </a:rPr>
              <a:t>IBM PS/2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(до этого для подключения клавиатуры использовался IBM AT в виде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DIN (разъём)"/>
              </a:rPr>
              <a:t>DIN-5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мыши —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COM-порт"/>
              </a:rPr>
              <a:t>COM-порт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однако мыши с разъёмом PS/2 получили популярность лишь в начале 2000-х годов) и впоследствии получил признание других производителей и широкое распространение в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IBM-PC-совместимый компьютер"/>
              </a:rPr>
              <a:t>IBM PC-совместимых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Персональный компьютер"/>
              </a:rPr>
              <a:t>персональных компьютерах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Сервер (аппаратное обеспечение)"/>
              </a:rPr>
              <a:t>серверах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Скорость передачи данных — от 80 до 300 Кб/с и зависит от производительности подключённого устройства и программного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Драйвер"/>
              </a:rPr>
              <a:t>драйвера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DA95-E49A-4F82-ADE6-819D011351E0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C154-F76A-4819-BF21-66F84AE0D437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2ADC-3BB1-41A0-AD6C-A9D655298DE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lezo.s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F%D1%80%D0%BE%D0%B2%D0%BE%D0%B4" TargetMode="External"/><Relationship Id="rId3" Type="http://schemas.openxmlformats.org/officeDocument/2006/relationships/hyperlink" Target="http://ru.wikipedia.org/wiki/%D0%9B%D0%B0%D1%82%D0%B8%D0%BD%D1%81%D0%BA%D0%B8%D0%B9_%D1%8F%D0%B7%D1%8B%D0%BA" TargetMode="External"/><Relationship Id="rId7" Type="http://schemas.openxmlformats.org/officeDocument/2006/relationships/hyperlink" Target="http://ru.wikipedia.org/wiki/%D0%94%D0%B8%D1%8D%D0%BB%D0%B5%D0%BA%D1%82%D1%80%D0%B8%D0%BA" TargetMode="Externa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ru.wikipedia.org/wiki/%D0%A5%D0%B5%D0%B2%D0%B8%D1%81%D0%B0%D0%B9%D0%B4,_%D0%9E%D0%BB%D0%B8%D0%B2%D0%B5%D1%80" TargetMode="External"/><Relationship Id="rId11" Type="http://schemas.openxmlformats.org/officeDocument/2006/relationships/oleObject" Target="../embeddings/oleObject1.bin"/><Relationship Id="rId5" Type="http://schemas.openxmlformats.org/officeDocument/2006/relationships/hyperlink" Target="http://ru.wikipedia.org/wiki/%D0%9A%D0%B0%D0%B1%D0%B5%D0%BB%D1%8C" TargetMode="External"/><Relationship Id="rId10" Type="http://schemas.openxmlformats.org/officeDocument/2006/relationships/hyperlink" Target="http://ru.wikipedia.org/w/index.php?title=%D0%AD%D0%BA%D1%80%D0%B0%D0%BD_(%D0%BA%D0%B0%D0%B1%D0%B5%D0%BB%D1%8C)&amp;action=edit&amp;redlink=1" TargetMode="External"/><Relationship Id="rId4" Type="http://schemas.openxmlformats.org/officeDocument/2006/relationships/hyperlink" Target="http://ru.wikipedia.org/wiki/%D0%90%D0%BD%D0%B3%D0%BB%D0%B8%D0%B9%D1%81%D0%BA%D0%B8%D0%B9_%D1%8F%D0%B7%D1%8B%D0%BA" TargetMode="External"/><Relationship Id="rId9" Type="http://schemas.openxmlformats.org/officeDocument/2006/relationships/hyperlink" Target="http://ru.wikipedia.org/wiki/%D0%9E%D0%BF%D1%82%D0%B8%D1%87%D0%B5%D1%81%D0%BA%D0%BE%D0%B5_%D0%B2%D0%BE%D0%BB%D0%BE%D0%BA%D0%BD%D0%B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0%D0%BD%D0%B3%D0%BB%D0%B8%D0%B9%D1%81%D0%BA%D0%B8%D0%B9_%D1%8F%D0%B7%D1%8B%D0%B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ru.wikipedia.org/wiki/%D0%9F%D1%80%D0%BE%D0%B2%D0%BE%D0%B4%D0%BD%D0%B8%D0%BA" TargetMode="External"/><Relationship Id="rId4" Type="http://schemas.openxmlformats.org/officeDocument/2006/relationships/hyperlink" Target="http://ru.wikipedia.org/wiki/%D0%9A%D0%B0%D0%B1%D0%B5%D0%BB%D1%8C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hyperlink" Target="http://ru.wikipedia.org/wiki/%D0%9F%D0%BE%D0%BB%D0%BD%D0%BE%D0%B5_%D0%B2%D0%BD%D1%83%D1%82%D1%80%D0%B5%D0%BD%D0%BD%D0%B5%D0%B5_%D0%BE%D1%82%D1%80%D0%B0%D0%B6%D0%B5%D0%BD%D0%B8%D0%B5" TargetMode="External"/><Relationship Id="rId5" Type="http://schemas.openxmlformats.org/officeDocument/2006/relationships/hyperlink" Target="http://ru.wikipedia.org/wiki/%D0%A1%D0%B2%D0%B5%D1%82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interfaces_hdd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76672"/>
            <a:ext cx="6313854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856117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0648"/>
            <a:ext cx="4649592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791738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736770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6912768" cy="573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13285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Внешние интерфейсы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8892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ru-RU" sz="2000" dirty="0"/>
              <a:t>Под </a:t>
            </a:r>
            <a:r>
              <a:rPr lang="ru-RU" sz="2000" i="1" dirty="0"/>
              <a:t>средой интерфейса </a:t>
            </a:r>
            <a:r>
              <a:rPr lang="ru-RU" sz="2000" dirty="0"/>
              <a:t>понимают совокупность </a:t>
            </a:r>
            <a:r>
              <a:rPr lang="ru-RU" sz="2000" i="1" dirty="0"/>
              <a:t>физических принципов </a:t>
            </a:r>
            <a:r>
              <a:rPr lang="ru-RU" sz="2000" dirty="0"/>
              <a:t>передачи информации</a:t>
            </a:r>
          </a:p>
          <a:p>
            <a:r>
              <a:rPr lang="ru-RU" sz="2000" dirty="0"/>
              <a:t>(электрический, электромагнитный или оптический), </a:t>
            </a:r>
            <a:r>
              <a:rPr lang="ru-RU" sz="2000" i="1" dirty="0"/>
              <a:t>типов </a:t>
            </a:r>
            <a:r>
              <a:rPr lang="ru-RU" sz="2000" dirty="0"/>
              <a:t>используемой кабельной системы (коаксиальный, плоский, витая пара и т.п.) или </a:t>
            </a:r>
            <a:r>
              <a:rPr lang="ru-RU" sz="2000" dirty="0" err="1"/>
              <a:t>световода</a:t>
            </a:r>
            <a:r>
              <a:rPr lang="ru-RU" sz="2000" dirty="0"/>
              <a:t> (градиентный или ступенчатый) и </a:t>
            </a:r>
            <a:r>
              <a:rPr lang="ru-RU" sz="2000" i="1" dirty="0"/>
              <a:t>характеристик </a:t>
            </a:r>
            <a:r>
              <a:rPr lang="ru-RU" sz="2000" dirty="0"/>
              <a:t>самих приемо-передатчиков. </a:t>
            </a:r>
            <a:r>
              <a:rPr lang="en-US" sz="2000" dirty="0"/>
              <a:t>	</a:t>
            </a:r>
          </a:p>
          <a:p>
            <a:r>
              <a:rPr lang="ru-RU" sz="2000" dirty="0"/>
              <a:t>Среда интерфейса определяет зависимость предельной скорости передачи информации (</a:t>
            </a:r>
            <a:r>
              <a:rPr lang="ru-RU" sz="2000" dirty="0" err="1"/>
              <a:t>Vинф</a:t>
            </a:r>
            <a:r>
              <a:rPr lang="ru-RU" sz="2000" dirty="0"/>
              <a:t> [бит/сек]) от расстояния между приемником и передатчиком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140968"/>
            <a:ext cx="611289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Недостатки параллельных </a:t>
            </a:r>
            <a:r>
              <a:rPr lang="ru-RU" sz="2000" b="1" dirty="0" err="1"/>
              <a:t>инттерфейсов</a:t>
            </a:r>
            <a:endParaRPr lang="ru-RU" sz="2000" b="1" dirty="0"/>
          </a:p>
          <a:p>
            <a:r>
              <a:rPr lang="ru-RU" sz="2000" b="1" dirty="0"/>
              <a:t>Ширина кабеля </a:t>
            </a:r>
          </a:p>
          <a:p>
            <a:r>
              <a:rPr lang="ru-RU" sz="2000" dirty="0"/>
              <a:t>При параллельной передаче данных требуется по отдельной линии на каждый бит. Например, для 32 битного интерфейса (которой имеет место на слоте PCI) 32 линии требуются только для передачи данных. И это не говоря уже о дополнительных линиях, по которым идут необходимые управляющие сигналы. Чем больше количество передаваемых битов, тем более толстые провода для этого используются. Все это затрудняет производство кабелей и главное разводку плат. </a:t>
            </a:r>
          </a:p>
          <a:p>
            <a:r>
              <a:rPr lang="ru-RU" sz="2000" b="1" dirty="0"/>
              <a:t>Электромагнитные помехи</a:t>
            </a:r>
          </a:p>
          <a:p>
            <a:r>
              <a:rPr lang="ru-RU" sz="2000" dirty="0"/>
              <a:t>К тому же при увеличении скорости передачи, возрастает и проблема электромагнитных помех. Каждый провод фактически становится передающей антенной, что создает сильные помехи и может исказить передаваемые данные. В параллельном интерфейсе, поскольку используется много проводов, проблема электромагнитных помех в </a:t>
            </a:r>
            <a:r>
              <a:rPr lang="ru-RU" sz="2000" u="sng" dirty="0">
                <a:hlinkClick r:id="rId3" tooltip="компьютер"/>
              </a:rPr>
              <a:t>компьютере</a:t>
            </a:r>
            <a:r>
              <a:rPr lang="ru-RU" sz="2000" dirty="0"/>
              <a:t> довольно серьезная. При последовательной передаче используется только два провода, и эта проблема может быть решена намного проще. Нужно просто качественно изолировать и экранировать используемые провода.</a:t>
            </a:r>
          </a:p>
          <a:p>
            <a:r>
              <a:rPr lang="ru-RU" sz="2000" b="1" dirty="0"/>
              <a:t>Перекос сигнала</a:t>
            </a:r>
          </a:p>
          <a:p>
            <a:r>
              <a:rPr lang="ru-RU" sz="2000" dirty="0"/>
              <a:t>при параллельной передаче данных, все биты передаются в одно и то же время, они не добираются до приемного устройства одновременно.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3657600"/>
            <a:ext cx="7696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b="1"/>
              <a:t>Коаксиа́льный ка́бель</a:t>
            </a:r>
            <a:r>
              <a:rPr lang="ru-RU"/>
              <a:t> (от </a:t>
            </a:r>
            <a:r>
              <a:rPr lang="ru-RU">
                <a:hlinkClick r:id="rId3" tooltip="Латинский язык"/>
              </a:rPr>
              <a:t>лат.</a:t>
            </a:r>
            <a:r>
              <a:rPr lang="ru-RU"/>
              <a:t> </a:t>
            </a:r>
            <a:r>
              <a:rPr lang="ru-RU" i="1"/>
              <a:t>co</a:t>
            </a:r>
            <a:r>
              <a:rPr lang="ru-RU"/>
              <a:t> — совместно и </a:t>
            </a:r>
            <a:r>
              <a:rPr lang="ru-RU" i="1"/>
              <a:t>axis</a:t>
            </a:r>
            <a:r>
              <a:rPr lang="ru-RU"/>
              <a:t> — ось, то есть «соосный»), также известный как </a:t>
            </a:r>
            <a:r>
              <a:rPr lang="ru-RU" b="1"/>
              <a:t>коаксиал</a:t>
            </a:r>
            <a:r>
              <a:rPr lang="ru-RU"/>
              <a:t> (от</a:t>
            </a:r>
            <a:r>
              <a:rPr lang="ru-RU">
                <a:hlinkClick r:id="rId4" tooltip="Английский язык"/>
              </a:rPr>
              <a:t>англ.</a:t>
            </a:r>
            <a:r>
              <a:rPr lang="ru-RU"/>
              <a:t> </a:t>
            </a:r>
            <a:r>
              <a:rPr lang="ru-RU" i="1"/>
              <a:t>coaxial</a:t>
            </a:r>
            <a:r>
              <a:rPr lang="ru-RU"/>
              <a:t>), — электрический </a:t>
            </a:r>
            <a:r>
              <a:rPr lang="ru-RU">
                <a:hlinkClick r:id="rId5" tooltip="Кабель"/>
              </a:rPr>
              <a:t>кабель</a:t>
            </a:r>
            <a:r>
              <a:rPr lang="ru-RU"/>
              <a:t>, состоящий из расположенных соосно центрального проводника и экрана. Обычно служит для передачи высокочастотных сигналов. Изобретён и запатентован в 1880 году британским физиком </a:t>
            </a:r>
            <a:r>
              <a:rPr lang="ru-RU">
                <a:hlinkClick r:id="rId6" tooltip="Хевисайд, Оливер"/>
              </a:rPr>
              <a:t>Оливером Хевисайдом</a:t>
            </a:r>
            <a:r>
              <a:rPr lang="ru-RU"/>
              <a:t>.</a:t>
            </a:r>
            <a:endParaRPr lang="ru-RU" b="1"/>
          </a:p>
          <a:p>
            <a:r>
              <a:rPr lang="ru-RU" b="1"/>
              <a:t>Ка́бель</a:t>
            </a:r>
            <a:r>
              <a:rPr lang="ru-RU"/>
              <a:t>— конструкция из одного или нескольких </a:t>
            </a:r>
            <a:r>
              <a:rPr lang="ru-RU">
                <a:hlinkClick r:id="rId7" tooltip="Диэлектрик"/>
              </a:rPr>
              <a:t>изолированных</a:t>
            </a:r>
            <a:r>
              <a:rPr lang="ru-RU"/>
              <a:t> друг от друга </a:t>
            </a:r>
            <a:r>
              <a:rPr lang="ru-RU">
                <a:hlinkClick r:id="rId8" tooltip="Провод"/>
              </a:rPr>
              <a:t>проводников</a:t>
            </a:r>
            <a:r>
              <a:rPr lang="ru-RU"/>
              <a:t> (жил), или </a:t>
            </a:r>
            <a:r>
              <a:rPr lang="ru-RU">
                <a:hlinkClick r:id="rId9" tooltip="Оптическое волокно"/>
              </a:rPr>
              <a:t>оптических волокон</a:t>
            </a:r>
            <a:r>
              <a:rPr lang="ru-RU"/>
              <a:t>, заключённых в оболочку. Кроме собственно жил и изоляции может содержать </a:t>
            </a:r>
            <a:r>
              <a:rPr lang="ru-RU">
                <a:hlinkClick r:id="rId10" tooltip="Экран (кабель) (страница отсутствует)"/>
              </a:rPr>
              <a:t>экран</a:t>
            </a:r>
            <a:r>
              <a:rPr lang="ru-RU"/>
              <a:t>, силовые элементы и другие конструктивные элементы.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191000" y="685800"/>
            <a:ext cx="4343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/>
              <a:t>Устройство коаксиального кабеля</a:t>
            </a:r>
            <a:br>
              <a:rPr lang="ru-RU"/>
            </a:br>
            <a:r>
              <a:rPr lang="ru-RU"/>
              <a:t>1 — внутренний проводник,</a:t>
            </a:r>
            <a:br>
              <a:rPr lang="ru-RU"/>
            </a:br>
            <a:r>
              <a:rPr lang="ru-RU"/>
              <a:t>2 — изоляция (сплошной полиэтилен),</a:t>
            </a:r>
            <a:br>
              <a:rPr lang="ru-RU"/>
            </a:br>
            <a:r>
              <a:rPr lang="ru-RU"/>
              <a:t>3 — внешний проводник,</a:t>
            </a:r>
            <a:br>
              <a:rPr lang="ru-RU"/>
            </a:br>
            <a:r>
              <a:rPr lang="ru-RU"/>
              <a:t>4 — оболочка (светостабилизированный полиэтилен) 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685800" y="457200"/>
          <a:ext cx="30543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Точечный рисунок" r:id="rId11" imgW="1668925" imgH="1706667" progId="Paint.Picture">
                  <p:embed/>
                </p:oleObj>
              </mc:Choice>
              <mc:Fallback>
                <p:oleObj name="Точечный рисунок" r:id="rId11" imgW="1668925" imgH="1706667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305435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Интерфейсы жестких дисков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"/>
            <a:ext cx="3575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7200" y="4724400"/>
            <a:ext cx="8153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Вита́я па́ра</a:t>
            </a:r>
            <a:r>
              <a:rPr lang="ru-RU"/>
              <a:t> (</a:t>
            </a:r>
            <a:r>
              <a:rPr lang="ru-RU">
                <a:hlinkClick r:id="rId3" tooltip="Английский язык"/>
              </a:rPr>
              <a:t>англ.</a:t>
            </a:r>
            <a:r>
              <a:rPr lang="ru-RU"/>
              <a:t> </a:t>
            </a:r>
            <a:r>
              <a:rPr lang="ru-RU" i="1"/>
              <a:t>twisted pair</a:t>
            </a:r>
            <a:r>
              <a:rPr lang="ru-RU"/>
              <a:t>) — вид </a:t>
            </a:r>
            <a:r>
              <a:rPr lang="ru-RU">
                <a:hlinkClick r:id="rId4" tooltip="Кабель"/>
              </a:rPr>
              <a:t>кабеля</a:t>
            </a:r>
            <a:r>
              <a:rPr lang="ru-RU"/>
              <a:t> связи, представляет собой одну или несколько пар изолированных </a:t>
            </a:r>
            <a:r>
              <a:rPr lang="ru-RU">
                <a:hlinkClick r:id="rId5" tooltip="Проводник"/>
              </a:rPr>
              <a:t>проводников</a:t>
            </a:r>
            <a:r>
              <a:rPr lang="ru-RU"/>
              <a:t>, скрученных между собой (с небольшим числом витков на единицу длины), покрытых пластиковой оболочкой.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828800" y="533400"/>
          <a:ext cx="28575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Точечный рисунок" r:id="rId3" imgW="2331922" imgH="3421677" progId="Paint.Picture">
                  <p:embed/>
                </p:oleObj>
              </mc:Choice>
              <mc:Fallback>
                <p:oleObj name="Точечный рисунок" r:id="rId3" imgW="2331922" imgH="3421677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"/>
                        <a:ext cx="28575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624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zh-CN" b="1"/>
              <a:t>Опти́ческое волокно́</a:t>
            </a:r>
            <a:r>
              <a:rPr lang="ru-RU" altLang="zh-CN"/>
              <a:t> — нить из оптически прозрачного материала (стекло, пластик), используемая для переноса </a:t>
            </a:r>
            <a:r>
              <a:rPr lang="ru-RU" altLang="zh-CN">
                <a:hlinkClick r:id="rId5" tooltip="Свет"/>
              </a:rPr>
              <a:t>света</a:t>
            </a:r>
            <a:r>
              <a:rPr lang="ru-RU" altLang="zh-CN"/>
              <a:t>внутри себя посредством </a:t>
            </a:r>
            <a:r>
              <a:rPr lang="ru-RU" altLang="zh-CN">
                <a:hlinkClick r:id="rId6" tooltip="Полное внутреннее отражение"/>
              </a:rPr>
              <a:t>полного внутреннего отражения</a:t>
            </a:r>
            <a:r>
              <a:rPr lang="ru-RU" altLang="zh-CN"/>
              <a:t>. 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209800" y="1143000"/>
          <a:ext cx="4419600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Точечный рисунок" r:id="rId3" imgW="2583404" imgH="1577477" progId="Paint.Picture">
                  <p:embed/>
                </p:oleObj>
              </mc:Choice>
              <mc:Fallback>
                <p:oleObj name="Точечный рисунок" r:id="rId3" imgW="2583404" imgH="1577477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419600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295400" y="4191000"/>
            <a:ext cx="7391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000"/>
              <a:t>Плоский кабель представляет собой несколько изолированных </a:t>
            </a:r>
            <a:r>
              <a:rPr lang="ru-RU" altLang="zh-CN" sz="2000"/>
              <a:t>проводников, скреплённых друг с другом в виде плоской полосы</a:t>
            </a:r>
            <a:r>
              <a:rPr lang="ru-RU" altLang="zh-CN"/>
              <a:t>. </a:t>
            </a:r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49672" y="188640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Синхронные и асинхронные интерфейсы</a:t>
            </a:r>
          </a:p>
          <a:p>
            <a:endParaRPr lang="ru-RU" sz="2000" dirty="0"/>
          </a:p>
          <a:p>
            <a:r>
              <a:rPr lang="ru-RU" sz="2000" dirty="0"/>
              <a:t>Метод, выбираемый проектировщиками шин для информирования о достоверности адреса, данных, управляющей информации и информации состояния, называется </a:t>
            </a:r>
            <a:r>
              <a:rPr lang="ru-RU" sz="2000" b="1" dirty="0"/>
              <a:t>протоколом шины </a:t>
            </a:r>
          </a:p>
          <a:p>
            <a:endParaRPr lang="ru-RU" sz="2000" dirty="0"/>
          </a:p>
          <a:p>
            <a:r>
              <a:rPr lang="ru-RU" sz="2000" dirty="0"/>
              <a:t>Используются два основных класса протоколов —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 синхронный и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асинхронный. 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r>
              <a:rPr lang="ru-RU" sz="2000" dirty="0"/>
              <a:t>В синхронном протоколе все сигналы «привязаны» к импульсам единого генератора тактовых импульсов (ГТИ). </a:t>
            </a:r>
          </a:p>
          <a:p>
            <a:endParaRPr lang="ru-RU" sz="2000" dirty="0"/>
          </a:p>
          <a:p>
            <a:r>
              <a:rPr lang="ru-RU" sz="2000" dirty="0"/>
              <a:t>В асинхронном протоколе для каждой группы линий шины формируется свой сигнал подтверждения достоверности.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88" y="1052735"/>
            <a:ext cx="89289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Синхронные шины быстрее асинхронных.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 асинхронной системе могут взаимодействовать устройства с различным быстродействием.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Бывает, что при синхронной передаче ведомое не успевает найти данные за период такта, или ведущее не успевает считать данные. Тогда транзакция увеличивается на целый такт.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 обоих видах протоколах надо учитывать перекос сигналов. Максимальное значение времени перекоса равно разности времен прохождения сигналов по самой быстрой и самой медленной сигнальным линиям шины. В синхронных шинах перекос уже заложен в указанную в спецификации максимальную тактовую частоту, поэтому при проектировании устройств может не учитываться. Для асинхронных шин перекос необходимо принимать во внимание для каждой транзакции и для каждого устройства.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Асинхронные шины легче переносят метастабильное состояние (состояние неопределенности), которое иногда возникает в некоторых схемах. Асинхронная шина может ждать, когда состояние нормализуется.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25130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Особенности синхронного и асинхронного протоколов </a:t>
            </a:r>
            <a:endParaRPr lang="ru-RU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1556792"/>
            <a:ext cx="888574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95736" y="4046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мультиплексирование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78465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91680" y="26064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Стробирование сигналов</a:t>
            </a:r>
          </a:p>
          <a:p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149080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Выставленная на разъемы проводников шины полученная информация сопровождается специальным импульсом, который называется стробом. Приемник начинает воспринимать сигнал на своем входе только при наличии строба.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8964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В асинхронных шинах при пересылке данных используется механизм квитирования - подтверждение связи между инициатором обмена и подчиненным устройством. </a:t>
            </a:r>
          </a:p>
          <a:p>
            <a:endParaRPr lang="ru-RU" sz="2400" dirty="0"/>
          </a:p>
          <a:p>
            <a:r>
              <a:rPr lang="ru-RU" sz="2400" dirty="0"/>
              <a:t>	В асинхронных шинах линия тактирования заменяется двумя управляющими линиями синхронизации: готовности хозяина (</a:t>
            </a:r>
            <a:r>
              <a:rPr lang="ru-RU" sz="2400" dirty="0" err="1"/>
              <a:t>Master-ready</a:t>
            </a:r>
            <a:r>
              <a:rPr lang="ru-RU" sz="2400" dirty="0"/>
              <a:t>) и готовности подчиненного устройства (</a:t>
            </a:r>
            <a:r>
              <a:rPr lang="ru-RU" sz="2400" dirty="0" err="1"/>
              <a:t>Slave-ready</a:t>
            </a:r>
            <a:r>
              <a:rPr lang="ru-RU" sz="2400" dirty="0"/>
              <a:t>). Первая принадлежит хозяину шины, который выставляет на ней сигнал готовности к транзакции, по второй отвечает подчиненное устройство.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54245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Временные диаграммы сигналов асинхронной шины при вводе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628800"/>
            <a:ext cx="767676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83768" y="54868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Блочная передача данных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nterfaces_hdd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0"/>
            <a:ext cx="6270360" cy="4464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293096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IDE (он же ATA, PATA). </a:t>
            </a:r>
            <a:r>
              <a:rPr lang="ru-RU" sz="2000" b="1" dirty="0"/>
              <a:t>IDE</a:t>
            </a:r>
            <a:r>
              <a:rPr lang="ru-RU" sz="2000" dirty="0"/>
              <a:t> -  "</a:t>
            </a:r>
            <a:r>
              <a:rPr lang="ru-RU" sz="2000" dirty="0" err="1"/>
              <a:t>Integrated</a:t>
            </a:r>
            <a:r>
              <a:rPr lang="ru-RU" sz="2000" dirty="0"/>
              <a:t> </a:t>
            </a:r>
            <a:r>
              <a:rPr lang="ru-RU" sz="2000" dirty="0" err="1"/>
              <a:t>Drive</a:t>
            </a:r>
            <a:r>
              <a:rPr lang="ru-RU" sz="2000" dirty="0"/>
              <a:t> </a:t>
            </a:r>
            <a:r>
              <a:rPr lang="ru-RU" sz="2000" dirty="0" err="1"/>
              <a:t>Electronics</a:t>
            </a:r>
            <a:r>
              <a:rPr lang="ru-RU" sz="2000" dirty="0"/>
              <a:t>"  - "встроенный контроллер</a:t>
            </a:r>
            <a:r>
              <a:rPr lang="en-US" sz="2000" dirty="0"/>
              <a:t>” </a:t>
            </a:r>
            <a:r>
              <a:rPr lang="ru-RU" sz="2000" dirty="0"/>
              <a:t>. Еще его  называют ATA (</a:t>
            </a:r>
            <a:r>
              <a:rPr lang="ru-RU" sz="2000" dirty="0" err="1"/>
              <a:t>Advanced</a:t>
            </a:r>
            <a:r>
              <a:rPr lang="ru-RU" sz="2000" dirty="0"/>
              <a:t> </a:t>
            </a:r>
            <a:r>
              <a:rPr lang="ru-RU" sz="2000" dirty="0" err="1"/>
              <a:t>Technology</a:t>
            </a:r>
            <a:r>
              <a:rPr lang="ru-RU" sz="2000" dirty="0"/>
              <a:t> </a:t>
            </a:r>
            <a:r>
              <a:rPr lang="ru-RU" sz="2000" dirty="0" err="1"/>
              <a:t>Attachment</a:t>
            </a:r>
            <a:r>
              <a:rPr lang="ru-RU" sz="2000" dirty="0"/>
              <a:t>),  - "Усовершенствованная технология подсоединения".  </a:t>
            </a:r>
            <a:r>
              <a:rPr lang="ru-RU" sz="2000" b="1" dirty="0"/>
              <a:t>ATA - параллельный интерфейс передачи данных</a:t>
            </a:r>
            <a:r>
              <a:rPr lang="ru-RU" sz="2000" dirty="0"/>
              <a:t>, за что вскоре (сразу после выхода SATA) </a:t>
            </a:r>
            <a:r>
              <a:rPr lang="en-US" sz="2000" dirty="0"/>
              <a:t>IDE</a:t>
            </a:r>
            <a:r>
              <a:rPr lang="ru-RU" sz="2000" dirty="0"/>
              <a:t> был переименован в PATA (</a:t>
            </a:r>
            <a:r>
              <a:rPr lang="ru-RU" sz="2000" dirty="0" err="1"/>
              <a:t>Parallel</a:t>
            </a:r>
            <a:r>
              <a:rPr lang="ru-RU" sz="2000" dirty="0"/>
              <a:t> ATA).</a:t>
            </a:r>
            <a:r>
              <a:rPr lang="en-US" sz="2000" dirty="0"/>
              <a:t> </a:t>
            </a:r>
            <a:r>
              <a:rPr lang="ru-RU" sz="2000" dirty="0"/>
              <a:t>разработан в 1986 г. для подключения накопителей на жестких магнитных дисках в компьютерах </a:t>
            </a:r>
            <a:r>
              <a:rPr lang="en-US" sz="2000" i="1" dirty="0"/>
              <a:t>IBM PC/AT .</a:t>
            </a:r>
            <a:r>
              <a:rPr lang="ru-RU" sz="2000" i="1" dirty="0"/>
              <a:t> </a:t>
            </a:r>
            <a:r>
              <a:rPr lang="ru-RU" sz="2000" b="1" dirty="0"/>
              <a:t>80 </a:t>
            </a:r>
            <a:r>
              <a:rPr lang="ru-RU" sz="2000" dirty="0"/>
              <a:t> линий передачи.</a:t>
            </a:r>
            <a:r>
              <a:rPr lang="ru-RU" sz="2000" b="1" dirty="0"/>
              <a:t> </a:t>
            </a:r>
            <a:r>
              <a:rPr lang="ru-RU" sz="2000" i="1" dirty="0"/>
              <a:t>Пропускная способность - </a:t>
            </a:r>
            <a:r>
              <a:rPr lang="ru-RU" sz="2000" dirty="0"/>
              <a:t>100 до 133 </a:t>
            </a:r>
            <a:r>
              <a:rPr lang="ru-RU" sz="2000" dirty="0" err="1"/>
              <a:t>мБайт</a:t>
            </a:r>
            <a:r>
              <a:rPr lang="ru-RU" sz="2000" dirty="0"/>
              <a:t>/сек.  На практике гораздо меньше. Длина  46 см.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8928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Симплексный канал связи </a:t>
            </a:r>
            <a:r>
              <a:rPr lang="ru-RU" sz="2400" dirty="0"/>
              <a:t>— это односторонний канал, данные по нему могут передаваться только в одном направлении. Первый узел способен отсылать сообщения, второй может только принимать их, но не может подтвердить получение или ответить. </a:t>
            </a:r>
          </a:p>
          <a:p>
            <a:endParaRPr lang="ru-RU" sz="2400" dirty="0"/>
          </a:p>
          <a:p>
            <a:r>
              <a:rPr lang="ru-RU" sz="2400" b="1" dirty="0"/>
              <a:t>При полудуплексном типе связи </a:t>
            </a:r>
            <a:r>
              <a:rPr lang="ru-RU" sz="2400" dirty="0"/>
              <a:t>оба абонента имеют возможность принимать и передавать сообщения. Каждый узел имеет в своём составе и приёмник, и передатчик, но одновременно они работать не могут.  В каждый момент времени канал связи образуют передатчик одного узла и приёмник другого.</a:t>
            </a:r>
          </a:p>
          <a:p>
            <a:endParaRPr lang="ru-RU" sz="2400" dirty="0"/>
          </a:p>
          <a:p>
            <a:r>
              <a:rPr lang="ru-RU" sz="2400" b="1" dirty="0"/>
              <a:t>По дуплексному каналу </a:t>
            </a:r>
            <a:r>
              <a:rPr lang="ru-RU" sz="2400" dirty="0"/>
              <a:t>данные могут передаваться в обе стороны одновременно. Каждый из узлов связи имеет приёмник и передатчик. После установления связи передатчик первого абонента соединяется с приёмником второго и наоборот.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404664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RS-232 </a:t>
            </a:r>
            <a:r>
              <a:rPr lang="en-US" sz="2400" dirty="0"/>
              <a:t>   -     </a:t>
            </a:r>
            <a:r>
              <a:rPr lang="ru-RU" sz="2400" dirty="0"/>
              <a:t>последовательный  </a:t>
            </a:r>
            <a:r>
              <a:rPr lang="ru-RU" sz="2400" i="1" dirty="0"/>
              <a:t>порт</a:t>
            </a:r>
            <a:r>
              <a:rPr lang="ru-RU" sz="2400" dirty="0"/>
              <a:t> (англ. </a:t>
            </a:r>
            <a:r>
              <a:rPr lang="en-US" sz="2400" dirty="0"/>
              <a:t>serial port, </a:t>
            </a:r>
            <a:r>
              <a:rPr lang="en-US" sz="2400" i="1" dirty="0"/>
              <a:t>COM-</a:t>
            </a:r>
            <a:r>
              <a:rPr lang="ru-RU" sz="2400" i="1" dirty="0"/>
              <a:t>порт</a:t>
            </a:r>
            <a:r>
              <a:rPr lang="ru-RU" sz="2400" dirty="0"/>
              <a:t>, англ. </a:t>
            </a:r>
            <a:r>
              <a:rPr lang="en-US" sz="2400" dirty="0"/>
              <a:t>communications port) </a:t>
            </a:r>
            <a:r>
              <a:rPr lang="ru-RU" sz="2400" dirty="0"/>
              <a:t>последовательный асинхронный интерфейс,  полный дуплекс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ередача последовательным интерфейсом RS-232C 8-битного значения данных. Уровни напряжения &gt;3 для mark и &lt;-3 для space. Это несовместимо с уровнями стандартной логики, и требуется преобразова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52013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378904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последовательным интерфейсом RS-232 8-битного значения данных. Уровни напряжения &gt;3 для </a:t>
            </a:r>
            <a:r>
              <a:rPr lang="ru-RU" sz="2000" dirty="0" err="1"/>
              <a:t>mark</a:t>
            </a:r>
            <a:r>
              <a:rPr lang="ru-RU" sz="2000" dirty="0"/>
              <a:t> и &lt;-3 для </a:t>
            </a:r>
            <a:r>
              <a:rPr lang="ru-RU" sz="2000" dirty="0" err="1"/>
              <a:t>space</a:t>
            </a:r>
            <a:r>
              <a:rPr lang="ru-RU" sz="2000" dirty="0"/>
              <a:t>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3" y="1484785"/>
            <a:ext cx="18823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19672" y="404664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Интерфейс PS/2 клавиатуры и мыши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Передача PS/2 скан-кода клавиатур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52736"/>
            <a:ext cx="768148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83768" y="342900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PS/2 скан-кода клавиатуры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792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USB</a:t>
            </a:r>
            <a:r>
              <a:rPr lang="ru-RU" sz="2000" dirty="0"/>
              <a:t> (англ. </a:t>
            </a:r>
            <a:r>
              <a:rPr lang="ru-RU" sz="2000" i="1" dirty="0" err="1"/>
              <a:t>Universal</a:t>
            </a:r>
            <a:r>
              <a:rPr lang="ru-RU" sz="2000" i="1" dirty="0"/>
              <a:t> </a:t>
            </a:r>
            <a:r>
              <a:rPr lang="ru-RU" sz="2000" i="1" dirty="0" err="1"/>
              <a:t>Serial</a:t>
            </a:r>
            <a:r>
              <a:rPr lang="ru-RU" sz="2000" i="1" dirty="0"/>
              <a:t> </a:t>
            </a:r>
            <a:r>
              <a:rPr lang="ru-RU" sz="2000" i="1" dirty="0" err="1"/>
              <a:t>Bus</a:t>
            </a:r>
            <a:r>
              <a:rPr lang="ru-RU" sz="2000" dirty="0"/>
              <a:t> — «универсальная последовательная шина») — последовательный  интерфейс  ля подключения периферийных устройств к вычислительной технике. </a:t>
            </a:r>
          </a:p>
          <a:p>
            <a:endParaRPr lang="ru-RU" dirty="0"/>
          </a:p>
        </p:txBody>
      </p:sp>
      <p:pic>
        <p:nvPicPr>
          <p:cNvPr id="4" name="Рисунок 3" descr="Рисунок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3329940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Рисунок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844824"/>
            <a:ext cx="3329940" cy="220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899592" y="4365104"/>
            <a:ext cx="2110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Разъем USB типа </a:t>
            </a:r>
            <a:r>
              <a:rPr lang="en-US" i="1" dirty="0"/>
              <a:t>A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64088" y="4509120"/>
            <a:ext cx="220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Разъем </a:t>
            </a:r>
            <a:r>
              <a:rPr lang="en-US" i="1" dirty="0"/>
              <a:t> </a:t>
            </a:r>
            <a:r>
              <a:rPr lang="ru-RU" i="1" dirty="0"/>
              <a:t>USB типа B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Рисунок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124744"/>
            <a:ext cx="3086100" cy="332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03848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Разъем </a:t>
            </a:r>
            <a:r>
              <a:rPr lang="ru-RU" i="1" dirty="0" err="1"/>
              <a:t>miniUSB</a:t>
            </a:r>
            <a:r>
              <a:rPr lang="ru-RU" i="1" dirty="0"/>
              <a:t> типа B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48291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4392" y="764704"/>
            <a:ext cx="389535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458112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физическая топология шины USB — дерево (ну, потому что </a:t>
            </a:r>
            <a:r>
              <a:rPr lang="ru-RU" sz="2000" dirty="0" err="1"/>
              <a:t>хабы</a:t>
            </a:r>
            <a:r>
              <a:rPr lang="ru-RU" sz="2000" dirty="0"/>
              <a:t> можно </a:t>
            </a:r>
            <a:r>
              <a:rPr lang="ru-RU" sz="2000" dirty="0" err="1"/>
              <a:t>каскадировать</a:t>
            </a:r>
            <a:r>
              <a:rPr lang="ru-RU" sz="2000" dirty="0"/>
              <a:t>), а логическая топология — звезда, центром которой является хост-контроллер.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К одному контроллеру шины USB 2.0 можно подсоединять до 127 устройств через цепочку концентраторов.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Интерфейс </a:t>
            </a:r>
            <a:r>
              <a:rPr lang="ru-RU" sz="2400" b="1" dirty="0" err="1"/>
              <a:t>IrDA</a:t>
            </a:r>
            <a:endParaRPr lang="ru-RU" sz="2400" dirty="0"/>
          </a:p>
          <a:p>
            <a:pPr algn="ctr"/>
            <a:r>
              <a:rPr lang="ru-RU" sz="2400" dirty="0"/>
              <a:t>Инфракрасный</a:t>
            </a:r>
          </a:p>
          <a:p>
            <a:pPr algn="ctr"/>
            <a:endParaRPr lang="ru-RU" sz="2400" dirty="0"/>
          </a:p>
          <a:p>
            <a:r>
              <a:rPr lang="ru-RU" sz="2400" dirty="0"/>
              <a:t>Применение излучателей и приемников инфракрасного диапазона позволяет осуществлять обмен данными между</a:t>
            </a:r>
          </a:p>
          <a:p>
            <a:r>
              <a:rPr lang="ru-RU" sz="2400" dirty="0"/>
              <a:t>устройствами в зоне прямой видимости на удалении до нескольких метров.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6764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Интерфейс </a:t>
            </a:r>
            <a:r>
              <a:rPr lang="ru-RU" sz="2000" b="1" i="1" dirty="0" err="1"/>
              <a:t>Bluetooth</a:t>
            </a:r>
            <a:r>
              <a:rPr lang="ru-RU" sz="2000" b="1" i="1" dirty="0"/>
              <a:t> </a:t>
            </a:r>
          </a:p>
          <a:p>
            <a:pPr algn="ctr"/>
            <a:r>
              <a:rPr lang="ru-RU" sz="2000" i="1" dirty="0"/>
              <a:t>Радио интерфейс</a:t>
            </a:r>
          </a:p>
          <a:p>
            <a:endParaRPr lang="ru-RU" sz="2000" i="1" dirty="0"/>
          </a:p>
          <a:p>
            <a:r>
              <a:rPr lang="ru-RU" sz="2000" dirty="0"/>
              <a:t>Разработка интерфейса началась в 1998 г. усилиями консорциума </a:t>
            </a:r>
            <a:r>
              <a:rPr lang="en-US" sz="2000" i="1" dirty="0"/>
              <a:t>Bluetooth Special Interest Group Promoters </a:t>
            </a:r>
            <a:r>
              <a:rPr lang="ru-RU" sz="2000" dirty="0"/>
              <a:t>в составе компаний </a:t>
            </a:r>
            <a:r>
              <a:rPr lang="en-US" sz="2000" i="1" dirty="0"/>
              <a:t>Nokia,</a:t>
            </a:r>
            <a:r>
              <a:rPr lang="ru-RU" sz="2000" i="1" dirty="0"/>
              <a:t> </a:t>
            </a:r>
            <a:r>
              <a:rPr lang="en-US" sz="2000" i="1" dirty="0"/>
              <a:t>Ericsson, IBM, Intel </a:t>
            </a:r>
            <a:r>
              <a:rPr lang="ru-RU" sz="2000" dirty="0"/>
              <a:t>и </a:t>
            </a:r>
            <a:r>
              <a:rPr lang="en-US" sz="2000" i="1" dirty="0"/>
              <a:t>Toshiba. </a:t>
            </a:r>
            <a:endParaRPr lang="ru-RU" sz="2000" i="1" dirty="0"/>
          </a:p>
          <a:p>
            <a:endParaRPr lang="ru-RU" sz="2000" i="1" dirty="0"/>
          </a:p>
          <a:p>
            <a:r>
              <a:rPr lang="ru-RU" sz="2000" i="1" dirty="0"/>
              <a:t>Устройство </a:t>
            </a:r>
            <a:r>
              <a:rPr lang="ru-RU" sz="2000" i="1" dirty="0" err="1"/>
              <a:t>Bluetooth</a:t>
            </a:r>
            <a:r>
              <a:rPr lang="ru-RU" sz="2000" i="1" dirty="0"/>
              <a:t> </a:t>
            </a:r>
            <a:r>
              <a:rPr lang="ru-RU" sz="2000" dirty="0"/>
              <a:t>представляет собой приемопередатчик, работающих в диапазоне радио частот 2400—2483,5 МГц. Эти частоты являются свободными от лицензирования в большинстве стран мира. </a:t>
            </a:r>
          </a:p>
          <a:p>
            <a:endParaRPr lang="ru-RU" sz="2000" dirty="0"/>
          </a:p>
          <a:p>
            <a:r>
              <a:rPr lang="ru-RU" sz="2000" dirty="0"/>
              <a:t>Расстояние, на котором возможно соединение </a:t>
            </a:r>
            <a:r>
              <a:rPr lang="ru-RU" sz="2000" i="1" dirty="0" err="1"/>
              <a:t>Bluetooth</a:t>
            </a:r>
            <a:r>
              <a:rPr lang="ru-RU" sz="2000" i="1" dirty="0"/>
              <a:t> </a:t>
            </a:r>
            <a:r>
              <a:rPr lang="ru-RU" sz="2000" dirty="0"/>
              <a:t> составляет от 10 до 30 метров в идеальных условиях. </a:t>
            </a:r>
          </a:p>
          <a:p>
            <a:r>
              <a:rPr lang="ru-RU" sz="2000" dirty="0"/>
              <a:t>Наличие железобетонных стен и прочих препятствий резко снижает возможности связи.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Главной особенностью интерфейса </a:t>
            </a:r>
            <a:r>
              <a:rPr lang="ru-RU" sz="2000" i="1" dirty="0" err="1"/>
              <a:t>Bluetooth</a:t>
            </a:r>
            <a:r>
              <a:rPr lang="ru-RU" sz="2000" i="1" dirty="0"/>
              <a:t> </a:t>
            </a:r>
            <a:r>
              <a:rPr lang="ru-RU" sz="2000" dirty="0"/>
              <a:t>является то, что </a:t>
            </a:r>
            <a:r>
              <a:rPr lang="ru-RU" sz="2000" dirty="0" err="1"/>
              <a:t>различ</a:t>
            </a:r>
            <a:r>
              <a:rPr lang="ru-RU" sz="2000" dirty="0"/>
              <a:t>-</a:t>
            </a:r>
          </a:p>
          <a:p>
            <a:r>
              <a:rPr lang="ru-RU" sz="2000" dirty="0" err="1"/>
              <a:t>ные</a:t>
            </a:r>
            <a:r>
              <a:rPr lang="ru-RU" sz="2000" dirty="0"/>
              <a:t> устройства соединяются друг с другом автоматически, стоит им ока-</a:t>
            </a:r>
          </a:p>
          <a:p>
            <a:r>
              <a:rPr lang="ru-RU" sz="2000" dirty="0" err="1"/>
              <a:t>заться</a:t>
            </a:r>
            <a:r>
              <a:rPr lang="ru-RU" sz="2000" dirty="0"/>
              <a:t> в пределах досягаемости друг друга.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nterfaces_hdd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0648"/>
            <a:ext cx="5238750" cy="53530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35696" y="5949280"/>
            <a:ext cx="3519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разъём на материнской плате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nterfaces_hdd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548680"/>
            <a:ext cx="5772380" cy="4248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486916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Семижильный кабель SATA . Первые жёсткие диски с интерфейсом </a:t>
            </a:r>
            <a:r>
              <a:rPr lang="en-US" sz="2400" dirty="0"/>
              <a:t>SATA </a:t>
            </a:r>
            <a:r>
              <a:rPr lang="ru-RU" sz="2400" dirty="0"/>
              <a:t> появились в 2002. Максимальная скорость передачи данных - 150 Мбайт/</a:t>
            </a:r>
            <a:r>
              <a:rPr lang="ru-RU" sz="2400" dirty="0" err="1"/>
              <a:t>c</a:t>
            </a:r>
            <a:r>
              <a:rPr lang="ru-RU" sz="2400" dirty="0"/>
              <a:t>. Длина 1 м. 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nterfaces_hdd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692696"/>
            <a:ext cx="7370898" cy="374441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07704" y="5373216"/>
            <a:ext cx="2086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разъёмы SATA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erehodnik-sata-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3" y="764704"/>
            <a:ext cx="4651717" cy="48965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51720" y="6021288"/>
            <a:ext cx="3650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переходник с PATA на SATA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kabel'-SCS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3" y="548680"/>
            <a:ext cx="5631911" cy="4032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4725144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SCSI</a:t>
            </a:r>
            <a:r>
              <a:rPr lang="ru-RU" sz="2000" dirty="0"/>
              <a:t> (</a:t>
            </a:r>
            <a:r>
              <a:rPr lang="ru-RU" sz="2000" dirty="0" err="1"/>
              <a:t>Small</a:t>
            </a:r>
            <a:r>
              <a:rPr lang="ru-RU" sz="2000" dirty="0"/>
              <a:t> </a:t>
            </a:r>
            <a:r>
              <a:rPr lang="ru-RU" sz="2000" dirty="0" err="1"/>
              <a:t>Computer</a:t>
            </a:r>
            <a:r>
              <a:rPr lang="ru-RU" sz="2000" dirty="0"/>
              <a:t> </a:t>
            </a:r>
            <a:r>
              <a:rPr lang="ru-RU" sz="2000" dirty="0" err="1"/>
              <a:t>System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) - параллельный интерфейс для подключения различных внешних устройств (не только жестких дисков).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ata-shlej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548680"/>
            <a:ext cx="4752528" cy="47525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07704" y="5661248"/>
            <a:ext cx="3455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SAS</a:t>
            </a:r>
            <a:r>
              <a:rPr lang="ru-RU" sz="2400" dirty="0"/>
              <a:t> (</a:t>
            </a:r>
            <a:r>
              <a:rPr lang="ru-RU" sz="2400" dirty="0" err="1"/>
              <a:t>Serial</a:t>
            </a:r>
            <a:r>
              <a:rPr lang="ru-RU" sz="2400" dirty="0"/>
              <a:t> </a:t>
            </a:r>
            <a:r>
              <a:rPr lang="ru-RU" sz="2400" dirty="0" err="1"/>
              <a:t>Attached</a:t>
            </a:r>
            <a:r>
              <a:rPr lang="ru-RU" sz="2400" dirty="0"/>
              <a:t> SCSI)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1431</Words>
  <Application>Microsoft Office PowerPoint</Application>
  <PresentationFormat>Экран (4:3)</PresentationFormat>
  <Paragraphs>141</Paragraphs>
  <Slides>39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Интерфейсы</vt:lpstr>
      <vt:lpstr>Интерфейсы жестких дисков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Интерфейсы IDE (ATA) и SCSI</dc:title>
  <dc:creator>User</dc:creator>
  <cp:lastModifiedBy>User</cp:lastModifiedBy>
  <cp:revision>64</cp:revision>
  <dcterms:created xsi:type="dcterms:W3CDTF">2015-05-12T01:24:22Z</dcterms:created>
  <dcterms:modified xsi:type="dcterms:W3CDTF">2022-01-18T01:34:11Z</dcterms:modified>
</cp:coreProperties>
</file>