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8" r:id="rId3"/>
    <p:sldId id="285" r:id="rId4"/>
    <p:sldId id="286" r:id="rId5"/>
    <p:sldId id="288" r:id="rId6"/>
    <p:sldId id="287" r:id="rId7"/>
    <p:sldId id="258" r:id="rId8"/>
    <p:sldId id="279" r:id="rId9"/>
    <p:sldId id="280" r:id="rId10"/>
    <p:sldId id="281" r:id="rId11"/>
    <p:sldId id="282" r:id="rId12"/>
    <p:sldId id="284" r:id="rId13"/>
    <p:sldId id="283" r:id="rId14"/>
    <p:sldId id="277" r:id="rId15"/>
    <p:sldId id="276" r:id="rId16"/>
    <p:sldId id="275" r:id="rId17"/>
    <p:sldId id="269" r:id="rId18"/>
    <p:sldId id="266" r:id="rId19"/>
    <p:sldId id="267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1331" autoAdjust="0"/>
  </p:normalViewPr>
  <p:slideViewPr>
    <p:cSldViewPr>
      <p:cViewPr varScale="1">
        <p:scale>
          <a:sx n="62" d="100"/>
          <a:sy n="62" d="100"/>
        </p:scale>
        <p:origin x="-140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58A5F-5AC8-443E-94D7-D72F2FDA8FD8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B48F4-C49A-4D8E-95CB-E176DD2D7FC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B48F4-C49A-4D8E-95CB-E176DD2D7FCA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B48F4-C49A-4D8E-95CB-E176DD2D7FCA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B48F4-C49A-4D8E-95CB-E176DD2D7FCA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ACPI (</a:t>
            </a:r>
            <a:r>
              <a:rPr lang="ru-RU" dirty="0" err="1" smtClean="0"/>
              <a:t>Advanced</a:t>
            </a:r>
            <a:r>
              <a:rPr lang="ru-RU" dirty="0" smtClean="0"/>
              <a:t> </a:t>
            </a:r>
            <a:r>
              <a:rPr lang="ru-RU" dirty="0" err="1" smtClean="0"/>
              <a:t>Configuration</a:t>
            </a:r>
            <a:r>
              <a:rPr lang="ru-RU" dirty="0" smtClean="0"/>
              <a:t> </a:t>
            </a:r>
            <a:r>
              <a:rPr lang="ru-RU" dirty="0" err="1" smtClean="0"/>
              <a:t>and</a:t>
            </a:r>
            <a:r>
              <a:rPr lang="ru-RU" dirty="0" smtClean="0"/>
              <a:t> </a:t>
            </a:r>
            <a:r>
              <a:rPr lang="ru-RU" dirty="0" err="1" smtClean="0"/>
              <a:t>Power</a:t>
            </a:r>
            <a:r>
              <a:rPr lang="ru-RU" dirty="0" smtClean="0"/>
              <a:t> </a:t>
            </a:r>
            <a:r>
              <a:rPr lang="ru-RU" dirty="0" err="1" smtClean="0"/>
              <a:t>Interface</a:t>
            </a:r>
            <a:r>
              <a:rPr lang="ru-RU" dirty="0" smtClean="0"/>
              <a:t>), который отвечает за обнаружение аппаратного обеспечения и  управление питанием. Задача ACPI — обеспечить взаимодействие между операционной системой и аппаратным обеспечением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B48F4-C49A-4D8E-95CB-E176DD2D7FCA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5243-45E5-414B-B482-B27DB40045D1}" type="datetime1">
              <a:rPr lang="ru-RU" smtClean="0"/>
              <a:pPr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5132-982B-4E2A-89BD-4F9A4B7D42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1FBA-FA1E-4CD5-99C8-900318788691}" type="datetime1">
              <a:rPr lang="ru-RU" smtClean="0"/>
              <a:pPr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5132-982B-4E2A-89BD-4F9A4B7D42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34FB-844C-42F8-8713-BADDF1A8F672}" type="datetime1">
              <a:rPr lang="ru-RU" smtClean="0"/>
              <a:pPr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5132-982B-4E2A-89BD-4F9A4B7D42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A8F4-759A-43A3-B4E4-8FC99E0D2C2C}" type="datetime1">
              <a:rPr lang="ru-RU" smtClean="0"/>
              <a:pPr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5132-982B-4E2A-89BD-4F9A4B7D42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13AD-1AF9-4142-BDDA-E27B23870FCB}" type="datetime1">
              <a:rPr lang="ru-RU" smtClean="0"/>
              <a:pPr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5132-982B-4E2A-89BD-4F9A4B7D42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7911-9504-4BE9-B8EF-9E388E62F96B}" type="datetime1">
              <a:rPr lang="ru-RU" smtClean="0"/>
              <a:pPr/>
              <a:t>06.05.2021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5132-982B-4E2A-89BD-4F9A4B7D42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19B-54F3-4FA6-BEC8-2427EB625B1B}" type="datetime1">
              <a:rPr lang="ru-RU" smtClean="0"/>
              <a:pPr/>
              <a:t>06.05.2021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5132-982B-4E2A-89BD-4F9A4B7D42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FB4E-BE1F-4F69-AAFC-5C7A867B1657}" type="datetime1">
              <a:rPr lang="ru-RU" smtClean="0"/>
              <a:pPr/>
              <a:t>06.05.2021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5132-982B-4E2A-89BD-4F9A4B7D42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707D-E1AA-447A-9347-6122A0332BB8}" type="datetime1">
              <a:rPr lang="ru-RU" smtClean="0"/>
              <a:pPr/>
              <a:t>06.05.2021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5132-982B-4E2A-89BD-4F9A4B7D42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692B-E161-4D5D-A60C-39E1A2380D07}" type="datetime1">
              <a:rPr lang="ru-RU" smtClean="0"/>
              <a:pPr/>
              <a:t>06.05.2021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5132-982B-4E2A-89BD-4F9A4B7D42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E4BC-12DF-4F5C-99AE-DD376CD1DF43}" type="datetime1">
              <a:rPr lang="ru-RU" smtClean="0"/>
              <a:pPr/>
              <a:t>06.05.2021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5132-982B-4E2A-89BD-4F9A4B7D42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E43D-3859-4C2B-BA5B-33634552A76E}" type="datetime1">
              <a:rPr lang="ru-RU" smtClean="0"/>
              <a:pPr/>
              <a:t>06.05.2021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5132-982B-4E2A-89BD-4F9A4B7D42C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Службы ОС</a:t>
            </a:r>
            <a:r>
              <a:rPr lang="en-US" dirty="0" smtClean="0"/>
              <a:t> windows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090304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5132-982B-4E2A-89BD-4F9A4B7D42C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5132-982B-4E2A-89BD-4F9A4B7D42C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404664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Параметр </a:t>
            </a:r>
            <a:r>
              <a:rPr lang="ru-RU" sz="2000" b="1" dirty="0" err="1" smtClean="0"/>
              <a:t>ImagePath</a:t>
            </a:r>
            <a:r>
              <a:rPr lang="ru-RU" sz="2000" b="1" dirty="0" smtClean="0"/>
              <a:t> </a:t>
            </a:r>
            <a:endParaRPr lang="en-US" sz="2000" b="1" dirty="0" smtClean="0"/>
          </a:p>
          <a:p>
            <a:endParaRPr lang="ru-RU" sz="2000" b="1" dirty="0" smtClean="0"/>
          </a:p>
          <a:p>
            <a:r>
              <a:rPr lang="ru-RU" sz="2000" dirty="0" smtClean="0"/>
              <a:t>Значение этого параметра описывает полный путь к файлу, содержащему исполняемый код драйвера.</a:t>
            </a:r>
            <a:endParaRPr lang="en-US" sz="2000" dirty="0" smtClean="0"/>
          </a:p>
          <a:p>
            <a:r>
              <a:rPr lang="ru-RU" sz="2000" dirty="0" smtClean="0"/>
              <a:t> В случае, если данный параметр не указан, то используется значение %</a:t>
            </a:r>
            <a:r>
              <a:rPr lang="ru-RU" sz="2000" dirty="0" err="1" smtClean="0"/>
              <a:t>system%\Drivers\drivername.sys</a:t>
            </a:r>
            <a:r>
              <a:rPr lang="ru-RU" sz="2000" dirty="0" smtClean="0"/>
              <a:t>. 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ru-RU" sz="2000" i="1" dirty="0" smtClean="0"/>
              <a:t>Место расположения файлов реестра в любой версии </a:t>
            </a:r>
            <a:r>
              <a:rPr lang="ru-RU" sz="2000" i="1" dirty="0" err="1" smtClean="0"/>
              <a:t>Windows</a:t>
            </a:r>
            <a:r>
              <a:rPr lang="ru-RU" sz="2000" i="1" dirty="0" smtClean="0"/>
              <a:t> можно просмотреть с помощью редактора реестра. В разделе</a:t>
            </a:r>
            <a:br>
              <a:rPr lang="ru-RU" sz="2000" i="1" dirty="0" smtClean="0"/>
            </a:br>
            <a:r>
              <a:rPr lang="ru-RU" sz="2000" b="1" i="1" dirty="0" err="1" smtClean="0"/>
              <a:t>HKEY_LOCAL_MACHINE\SYSTEM\CurrentControlSet\Control\hivelist</a:t>
            </a:r>
            <a:r>
              <a:rPr lang="ru-RU" sz="2000" i="1" dirty="0" smtClean="0"/>
              <a:t> хранится информация о всех кустах, включая пользовательские профили, со ссылками на их расположение в файловой системе </a:t>
            </a:r>
            <a:r>
              <a:rPr lang="ru-RU" sz="2000" i="1" dirty="0" err="1" smtClean="0"/>
              <a:t>Windows</a:t>
            </a:r>
            <a:r>
              <a:rPr lang="ru-RU" sz="2000" i="1" dirty="0" smtClean="0"/>
              <a:t>.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5132-982B-4E2A-89BD-4F9A4B7D42C8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76295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4581128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Подраздел </a:t>
            </a:r>
            <a:r>
              <a:rPr lang="ru-RU" b="1" dirty="0" err="1" smtClean="0"/>
              <a:t>HKLM\System\CurrentControlSet\Services\drivername\Enum</a:t>
            </a:r>
            <a:r>
              <a:rPr lang="ru-RU" dirty="0" smtClean="0"/>
              <a:t> (здесь </a:t>
            </a:r>
            <a:r>
              <a:rPr lang="ru-RU" dirty="0" err="1" smtClean="0"/>
              <a:t>drivername</a:t>
            </a:r>
            <a:r>
              <a:rPr lang="ru-RU" dirty="0" smtClean="0"/>
              <a:t> — имя драйвера) в Системном Реестре присутствует </a:t>
            </a:r>
            <a:r>
              <a:rPr lang="ru-RU" b="1" dirty="0" smtClean="0"/>
              <a:t>постоянно</a:t>
            </a:r>
            <a:r>
              <a:rPr lang="ru-RU" dirty="0" smtClean="0"/>
              <a:t> для драйверов, установленных при помощи Мастера Установки Оборудования. Для драйверов, загружаемых при помощи сервиса SCM, он появляется </a:t>
            </a:r>
            <a:r>
              <a:rPr lang="ru-RU" b="1" dirty="0" smtClean="0"/>
              <a:t>только после их удачного старта</a:t>
            </a:r>
            <a:r>
              <a:rPr lang="ru-RU" dirty="0" smtClean="0"/>
              <a:t>. В этом подразделе присутствуют параметры </a:t>
            </a:r>
            <a:r>
              <a:rPr lang="ru-RU" dirty="0" err="1" smtClean="0"/>
              <a:t>Count</a:t>
            </a:r>
            <a:r>
              <a:rPr lang="ru-RU" dirty="0" smtClean="0"/>
              <a:t> (число обслуживаемых устройств), </a:t>
            </a:r>
            <a:r>
              <a:rPr lang="ru-RU" dirty="0" err="1" smtClean="0"/>
              <a:t>NextInstance</a:t>
            </a:r>
            <a:r>
              <a:rPr lang="ru-RU" dirty="0" smtClean="0"/>
              <a:t>, параметры 0, 1 и т.п. 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5132-982B-4E2A-89BD-4F9A4B7D42C8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8712115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5132-982B-4E2A-89BD-4F9A4B7D42C8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2656"/>
            <a:ext cx="8802638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21296"/>
            <a:ext cx="8240036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051720" y="18864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Группы порядка загрузки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5132-982B-4E2A-89BD-4F9A4B7D42C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103674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двоичный параметр </a:t>
            </a:r>
            <a:r>
              <a:rPr lang="en-US" dirty="0" smtClean="0"/>
              <a:t>BASE (</a:t>
            </a:r>
            <a:r>
              <a:rPr lang="ru-RU" dirty="0" smtClean="0"/>
              <a:t>для драйвера </a:t>
            </a:r>
            <a:r>
              <a:rPr lang="en-US" dirty="0" smtClean="0"/>
              <a:t> BEEP)</a:t>
            </a:r>
            <a:r>
              <a:rPr lang="ru-RU" dirty="0" smtClean="0"/>
              <a:t>, соответствует </a:t>
            </a:r>
            <a:r>
              <a:rPr lang="ru-RU" dirty="0"/>
              <a:t>одноименной группе, к которой относится и драйвер </a:t>
            </a:r>
            <a:r>
              <a:rPr lang="en-US" dirty="0" smtClean="0"/>
              <a:t>BEEP</a:t>
            </a:r>
            <a:r>
              <a:rPr lang="ru-RU" dirty="0" smtClean="0"/>
              <a:t>. </a:t>
            </a:r>
            <a:r>
              <a:rPr lang="ru-RU" dirty="0"/>
              <a:t>Параметр представляет из себя набор двойных слов (по 4 байта каждое). Первое слово (выделено красным) задает общую длину переменной (количество двойных слов), в нашем примере </a:t>
            </a:r>
            <a:r>
              <a:rPr lang="en-US" dirty="0" smtClean="0"/>
              <a:t>10h</a:t>
            </a:r>
            <a:r>
              <a:rPr lang="ru-RU" dirty="0" smtClean="0"/>
              <a:t>. </a:t>
            </a:r>
            <a:r>
              <a:rPr lang="ru-RU" dirty="0"/>
              <a:t>Остальные двойные слова как раз и являются тэгами. Драйверу </a:t>
            </a:r>
            <a:r>
              <a:rPr lang="en-US" dirty="0" smtClean="0"/>
              <a:t>BEEP</a:t>
            </a:r>
            <a:r>
              <a:rPr lang="ru-RU" dirty="0" smtClean="0"/>
              <a:t>соответствует </a:t>
            </a:r>
            <a:r>
              <a:rPr lang="ru-RU" dirty="0"/>
              <a:t>тэг, равный </a:t>
            </a:r>
            <a:r>
              <a:rPr lang="ru-RU" dirty="0" smtClean="0"/>
              <a:t>0</a:t>
            </a: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ru-RU" dirty="0"/>
              <a:t>(выделен зеленым).</a:t>
            </a:r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310078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5132-982B-4E2A-89BD-4F9A4B7D42C8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692696"/>
            <a:ext cx="893445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115616" y="18864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Просмотр журнала событий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5132-982B-4E2A-89BD-4F9A4B7D42C8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60648"/>
            <a:ext cx="8154517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67544" y="458112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Эти три параметра определяют очередность загрузки драйвера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5132-982B-4E2A-89BD-4F9A4B7D42C8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020175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5132-982B-4E2A-89BD-4F9A4B7D42C8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4869160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двоичный параметр </a:t>
            </a:r>
            <a:r>
              <a:rPr lang="ru-RU" dirty="0" err="1"/>
              <a:t>Boot</a:t>
            </a:r>
            <a:r>
              <a:rPr lang="ru-RU" dirty="0"/>
              <a:t> </a:t>
            </a:r>
            <a:r>
              <a:rPr lang="ru-RU" dirty="0" err="1"/>
              <a:t>Bus</a:t>
            </a:r>
            <a:r>
              <a:rPr lang="ru-RU" dirty="0"/>
              <a:t> </a:t>
            </a:r>
            <a:r>
              <a:rPr lang="ru-RU" dirty="0" err="1"/>
              <a:t>Extender</a:t>
            </a:r>
            <a:r>
              <a:rPr lang="ru-RU" dirty="0"/>
              <a:t>, </a:t>
            </a:r>
            <a:r>
              <a:rPr lang="ru-RU" dirty="0" smtClean="0"/>
              <a:t>соответствует </a:t>
            </a:r>
            <a:r>
              <a:rPr lang="ru-RU" dirty="0"/>
              <a:t>одноименной группе, к которой относится и драйвер ACPI. Параметр представляет из себя набор двойных слов (по 4 байта каждое). Первое слово (выделено красным) задает общую длину переменной (количество двойных слов), в нашем примере </a:t>
            </a:r>
            <a:r>
              <a:rPr lang="ru-RU" dirty="0" smtClean="0"/>
              <a:t>0</a:t>
            </a:r>
            <a:r>
              <a:rPr lang="en-US" dirty="0" smtClean="0"/>
              <a:t>8</a:t>
            </a:r>
            <a:r>
              <a:rPr lang="ru-RU" dirty="0" smtClean="0"/>
              <a:t>. </a:t>
            </a:r>
            <a:r>
              <a:rPr lang="ru-RU" dirty="0"/>
              <a:t>Остальные двойные слова как раз и являются тэгами. Драйверу </a:t>
            </a:r>
            <a:r>
              <a:rPr lang="ru-RU" dirty="0" smtClean="0"/>
              <a:t>ACPI</a:t>
            </a:r>
            <a:r>
              <a:rPr lang="en-US" dirty="0" smtClean="0"/>
              <a:t>ex </a:t>
            </a:r>
            <a:r>
              <a:rPr lang="ru-RU" dirty="0" smtClean="0"/>
              <a:t>соответствует </a:t>
            </a:r>
            <a:r>
              <a:rPr lang="ru-RU" dirty="0"/>
              <a:t>тэг, равный </a:t>
            </a:r>
            <a:r>
              <a:rPr lang="ru-RU" dirty="0" smtClean="0"/>
              <a:t>0</a:t>
            </a:r>
            <a:r>
              <a:rPr lang="en-US" dirty="0" smtClean="0"/>
              <a:t>7</a:t>
            </a:r>
            <a:r>
              <a:rPr lang="ru-RU" dirty="0" smtClean="0"/>
              <a:t> </a:t>
            </a:r>
            <a:r>
              <a:rPr lang="ru-RU" dirty="0"/>
              <a:t>(выделен зеленым).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011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5132-982B-4E2A-89BD-4F9A4B7D42C8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80728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C:\Users\Администратор&gt;</a:t>
            </a:r>
          </a:p>
          <a:p>
            <a:r>
              <a:rPr lang="ru-RU" dirty="0"/>
              <a:t>C:\Users\Администратор&gt;driverquery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Модуль       Название               Тип драйвера  Дата ссылки</a:t>
            </a:r>
          </a:p>
          <a:p>
            <a:r>
              <a:rPr lang="en-US" dirty="0"/>
              <a:t>============ ====================== ============= </a:t>
            </a:r>
            <a:r>
              <a:rPr lang="en-US" dirty="0" smtClean="0"/>
              <a:t>======================</a:t>
            </a:r>
          </a:p>
          <a:p>
            <a:r>
              <a:rPr lang="en-US" dirty="0" err="1"/>
              <a:t>atapi</a:t>
            </a:r>
            <a:r>
              <a:rPr lang="en-US" dirty="0"/>
              <a:t>       </a:t>
            </a:r>
            <a:r>
              <a:rPr lang="en-US" dirty="0" smtClean="0"/>
              <a:t>		 </a:t>
            </a:r>
            <a:r>
              <a:rPr lang="ru-RU" dirty="0"/>
              <a:t>Канал</a:t>
            </a:r>
            <a:r>
              <a:rPr lang="en-US" dirty="0"/>
              <a:t> IDE             </a:t>
            </a:r>
            <a:r>
              <a:rPr lang="en-US" dirty="0" smtClean="0"/>
              <a:t> 		 </a:t>
            </a:r>
            <a:r>
              <a:rPr lang="en-US" dirty="0"/>
              <a:t>Kernel</a:t>
            </a:r>
            <a:endParaRPr lang="ru-RU" dirty="0"/>
          </a:p>
          <a:p>
            <a:r>
              <a:rPr lang="en-US" dirty="0"/>
              <a:t>b06bdrv     </a:t>
            </a:r>
            <a:r>
              <a:rPr lang="en-US" dirty="0" smtClean="0"/>
              <a:t>	 </a:t>
            </a:r>
            <a:r>
              <a:rPr lang="ru-RU" dirty="0"/>
              <a:t>Сетевой адаптер</a:t>
            </a:r>
            <a:r>
              <a:rPr lang="en-US" dirty="0"/>
              <a:t> VBD </a:t>
            </a:r>
            <a:r>
              <a:rPr lang="en-US" dirty="0" smtClean="0"/>
              <a:t>QL	 </a:t>
            </a:r>
            <a:r>
              <a:rPr lang="en-US" dirty="0"/>
              <a:t>Kernel        25.05.2016 17:03:08</a:t>
            </a:r>
            <a:endParaRPr lang="ru-RU" dirty="0"/>
          </a:p>
          <a:p>
            <a:r>
              <a:rPr lang="en-US" dirty="0"/>
              <a:t>bam          </a:t>
            </a:r>
            <a:r>
              <a:rPr lang="en-US" dirty="0" smtClean="0"/>
              <a:t>	Background </a:t>
            </a:r>
            <a:r>
              <a:rPr lang="en-US" dirty="0"/>
              <a:t>Activity Mo </a:t>
            </a:r>
            <a:r>
              <a:rPr lang="en-US" dirty="0" smtClean="0"/>
              <a:t>	Kernel</a:t>
            </a:r>
            <a:endParaRPr lang="ru-RU" dirty="0"/>
          </a:p>
          <a:p>
            <a:r>
              <a:rPr lang="en-US" dirty="0" err="1"/>
              <a:t>BasicDisplay</a:t>
            </a:r>
            <a:r>
              <a:rPr lang="en-US" dirty="0"/>
              <a:t> 	</a:t>
            </a:r>
            <a:r>
              <a:rPr lang="en-US" dirty="0" err="1" smtClean="0"/>
              <a:t>BasicDisplay</a:t>
            </a:r>
            <a:r>
              <a:rPr lang="en-US" dirty="0" smtClean="0"/>
              <a:t>           		Kernel</a:t>
            </a:r>
            <a:endParaRPr lang="ru-RU" dirty="0"/>
          </a:p>
          <a:p>
            <a:r>
              <a:rPr lang="en-US" dirty="0" err="1"/>
              <a:t>BasicRender</a:t>
            </a:r>
            <a:r>
              <a:rPr lang="en-US" dirty="0"/>
              <a:t> </a:t>
            </a:r>
            <a:r>
              <a:rPr lang="en-US" dirty="0" smtClean="0"/>
              <a:t>	 </a:t>
            </a:r>
            <a:r>
              <a:rPr lang="en-US" dirty="0" err="1"/>
              <a:t>BasicRender</a:t>
            </a:r>
            <a:r>
              <a:rPr lang="en-US" dirty="0"/>
              <a:t>           </a:t>
            </a:r>
            <a:r>
              <a:rPr lang="en-US" dirty="0" smtClean="0"/>
              <a:t>		 </a:t>
            </a:r>
            <a:r>
              <a:rPr lang="en-US" dirty="0"/>
              <a:t>Kernel</a:t>
            </a:r>
            <a:endParaRPr lang="ru-RU" dirty="0"/>
          </a:p>
          <a:p>
            <a:r>
              <a:rPr lang="en-US" dirty="0"/>
              <a:t>bcmfn2      </a:t>
            </a:r>
            <a:r>
              <a:rPr lang="en-US" dirty="0" smtClean="0"/>
              <a:t>	 </a:t>
            </a:r>
            <a:r>
              <a:rPr lang="en-US" dirty="0" err="1"/>
              <a:t>bcmfn2</a:t>
            </a:r>
            <a:r>
              <a:rPr lang="en-US" dirty="0"/>
              <a:t> Service        </a:t>
            </a:r>
            <a:r>
              <a:rPr lang="en-US" dirty="0" smtClean="0"/>
              <a:t>	 </a:t>
            </a:r>
            <a:r>
              <a:rPr lang="en-US" dirty="0"/>
              <a:t>Kernel        01.11.2016 12:09:15</a:t>
            </a:r>
            <a:endParaRPr lang="ru-RU" dirty="0"/>
          </a:p>
          <a:p>
            <a:r>
              <a:rPr lang="en-US" dirty="0"/>
              <a:t>Beep        </a:t>
            </a:r>
            <a:r>
              <a:rPr lang="en-US" dirty="0" smtClean="0"/>
              <a:t>		 </a:t>
            </a:r>
            <a:r>
              <a:rPr lang="en-US" dirty="0" err="1"/>
              <a:t>Beep</a:t>
            </a:r>
            <a:r>
              <a:rPr lang="en-US" dirty="0"/>
              <a:t>                </a:t>
            </a:r>
            <a:r>
              <a:rPr lang="en-US" dirty="0" smtClean="0"/>
              <a:t>		 </a:t>
            </a:r>
            <a:r>
              <a:rPr lang="en-US" dirty="0"/>
              <a:t>Kernel</a:t>
            </a:r>
            <a:endParaRPr lang="ru-RU" dirty="0"/>
          </a:p>
          <a:p>
            <a:r>
              <a:rPr lang="en-US" dirty="0" err="1"/>
              <a:t>bindflt</a:t>
            </a:r>
            <a:r>
              <a:rPr lang="en-US" dirty="0"/>
              <a:t>      </a:t>
            </a:r>
            <a:r>
              <a:rPr lang="en-US" dirty="0" smtClean="0"/>
              <a:t>	Windows </a:t>
            </a:r>
            <a:r>
              <a:rPr lang="en-US" dirty="0"/>
              <a:t>Bind Filter Dr </a:t>
            </a:r>
            <a:r>
              <a:rPr lang="en-US" dirty="0" smtClean="0"/>
              <a:t>	File System</a:t>
            </a:r>
            <a:endParaRPr lang="ru-RU" dirty="0"/>
          </a:p>
          <a:p>
            <a:r>
              <a:rPr lang="en-US" dirty="0" err="1"/>
              <a:t>bowser</a:t>
            </a:r>
            <a:r>
              <a:rPr lang="en-US" dirty="0"/>
              <a:t>      </a:t>
            </a:r>
            <a:r>
              <a:rPr lang="en-US" dirty="0" smtClean="0"/>
              <a:t>	 </a:t>
            </a:r>
            <a:r>
              <a:rPr lang="ru-RU" dirty="0"/>
              <a:t>Браузер</a:t>
            </a:r>
            <a:r>
              <a:rPr lang="en-US" dirty="0"/>
              <a:t>                </a:t>
            </a:r>
            <a:r>
              <a:rPr lang="en-US" dirty="0" smtClean="0"/>
              <a:t>		File </a:t>
            </a:r>
            <a:r>
              <a:rPr lang="en-US" dirty="0"/>
              <a:t>System</a:t>
            </a:r>
            <a:endParaRPr lang="ru-RU" dirty="0"/>
          </a:p>
          <a:p>
            <a:r>
              <a:rPr lang="en-US" dirty="0"/>
              <a:t>BthA2dp      </a:t>
            </a:r>
            <a:r>
              <a:rPr lang="en-US" dirty="0" smtClean="0"/>
              <a:t>	Microsoft </a:t>
            </a:r>
            <a:r>
              <a:rPr lang="en-US" dirty="0"/>
              <a:t>Bluetooth A2 </a:t>
            </a:r>
            <a:r>
              <a:rPr lang="en-US" dirty="0" smtClean="0"/>
              <a:t>	Kernel</a:t>
            </a:r>
            <a:endParaRPr lang="ru-RU" dirty="0"/>
          </a:p>
          <a:p>
            <a:r>
              <a:rPr lang="en-US" dirty="0" err="1"/>
              <a:t>BthEnum</a:t>
            </a:r>
            <a:r>
              <a:rPr lang="en-US" dirty="0"/>
              <a:t>      </a:t>
            </a:r>
            <a:r>
              <a:rPr lang="en-US" dirty="0" smtClean="0"/>
              <a:t>	</a:t>
            </a:r>
            <a:r>
              <a:rPr lang="ru-RU" dirty="0" smtClean="0"/>
              <a:t>Служба </a:t>
            </a:r>
            <a:r>
              <a:rPr lang="ru-RU" dirty="0" err="1"/>
              <a:t>перечислителя</a:t>
            </a:r>
            <a:r>
              <a:rPr lang="en-US" dirty="0"/>
              <a:t> </a:t>
            </a:r>
            <a:r>
              <a:rPr lang="en-US" dirty="0" smtClean="0"/>
              <a:t>B	 </a:t>
            </a:r>
            <a:r>
              <a:rPr lang="en-US" dirty="0"/>
              <a:t>Kernel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Список драйверов, установленных в системе. Получаем из командной строки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5132-982B-4E2A-89BD-4F9A4B7D42C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5132-982B-4E2A-89BD-4F9A4B7D42C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23528" y="260648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HKEY_CLASSES_ROOT  -   </a:t>
            </a:r>
            <a:r>
              <a:rPr lang="ru-RU" dirty="0" smtClean="0"/>
              <a:t>здесь </a:t>
            </a:r>
            <a:r>
              <a:rPr lang="ru-RU" dirty="0" smtClean="0"/>
              <a:t>сосредоточена основная информация, которую система использует при работе с </a:t>
            </a:r>
            <a:r>
              <a:rPr lang="ru-RU" dirty="0" smtClean="0"/>
              <a:t>файлами</a:t>
            </a:r>
            <a:r>
              <a:rPr lang="en-US" dirty="0" smtClean="0"/>
              <a:t>:  p</a:t>
            </a:r>
            <a:r>
              <a:rPr lang="ru-RU" dirty="0" err="1" smtClean="0"/>
              <a:t>асширения</a:t>
            </a:r>
            <a:r>
              <a:rPr lang="ru-RU" dirty="0" smtClean="0"/>
              <a:t> </a:t>
            </a:r>
            <a:r>
              <a:rPr lang="ru-RU" dirty="0" smtClean="0"/>
              <a:t>файлов, их связи с программами, вывод на печать, значки для зарегистрированных типов </a:t>
            </a:r>
            <a:r>
              <a:rPr lang="ru-RU" dirty="0" smtClean="0"/>
              <a:t>документов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809625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5132-982B-4E2A-89BD-4F9A4B7D42C8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78581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23528" y="260648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HKEY_CURRENT_USER</a:t>
            </a:r>
            <a:r>
              <a:rPr lang="ru-RU" dirty="0" smtClean="0"/>
              <a:t> содержит информацию о конфигурации для </a:t>
            </a:r>
            <a:r>
              <a:rPr lang="ru-RU" dirty="0" err="1" smtClean="0"/>
              <a:t>Windows</a:t>
            </a:r>
            <a:r>
              <a:rPr lang="ru-RU" dirty="0" smtClean="0"/>
              <a:t> и программного обеспечения </a:t>
            </a:r>
            <a:r>
              <a:rPr lang="ru-RU" i="1" dirty="0" smtClean="0"/>
              <a:t>, характерную для текущего вошедшего в систему пользователя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5132-982B-4E2A-89BD-4F9A4B7D42C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23528" y="548680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HKEY_CURRENT_CONFIG (HKCC)</a:t>
            </a:r>
          </a:p>
          <a:p>
            <a:r>
              <a:rPr lang="ru-RU" dirty="0" smtClean="0"/>
              <a:t>В этой ветви содержится информация о профиле оборудования, используемом локальным компьютером при запуске </a:t>
            </a:r>
            <a:r>
              <a:rPr lang="ru-RU" dirty="0" smtClean="0"/>
              <a:t>системы</a:t>
            </a:r>
            <a:r>
              <a:rPr lang="en-US" dirty="0" smtClean="0"/>
              <a:t>. </a:t>
            </a:r>
            <a:r>
              <a:rPr lang="ru-RU" dirty="0" err="1" smtClean="0"/>
              <a:t>Изменеия</a:t>
            </a:r>
            <a:r>
              <a:rPr lang="ru-RU" dirty="0" smtClean="0"/>
              <a:t>, внесенные в конфигурацию, установленную   в </a:t>
            </a:r>
            <a:r>
              <a:rPr lang="ru-RU" dirty="0" smtClean="0"/>
              <a:t>HKEY_LOCAL_MACHINE  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HKEY_USERS – </a:t>
            </a:r>
            <a:r>
              <a:rPr lang="ru-RU" dirty="0" smtClean="0"/>
              <a:t>содержит все загруженные профили пользователей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5132-982B-4E2A-89BD-4F9A4B7D42C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51520" y="332656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HKEY_LOCAL_MACHINE содержит данные об аппаратных средствах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" y="1376363"/>
            <a:ext cx="862965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76672"/>
            <a:ext cx="7776864" cy="351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67544" y="4293096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/>
              <a:t>ErrorControl</a:t>
            </a:r>
            <a:r>
              <a:rPr lang="ru-RU" b="1" dirty="0" smtClean="0"/>
              <a:t> </a:t>
            </a:r>
            <a:r>
              <a:rPr lang="ru-RU" dirty="0" smtClean="0"/>
              <a:t>- SERVICE_ERROR_IGNORE (0),      SERVICE_ERROR_NORMAL (1)</a:t>
            </a:r>
          </a:p>
          <a:p>
            <a:r>
              <a:rPr lang="ru-RU" b="1" dirty="0" err="1" smtClean="0"/>
              <a:t>Start</a:t>
            </a:r>
            <a:r>
              <a:rPr lang="ru-RU" b="1" dirty="0" smtClean="0"/>
              <a:t> </a:t>
            </a:r>
            <a:r>
              <a:rPr lang="ru-RU" dirty="0" smtClean="0"/>
              <a:t>-  SERVICE_AUTO_START (2),     SERVICE_DEMAND_START (3), SERVICE_BOOT_START(0),     SERVICE_DISABLED(4),     SERVICE_SYSTEM_START(1)</a:t>
            </a:r>
          </a:p>
          <a:p>
            <a:r>
              <a:rPr lang="ru-RU" b="1" dirty="0" err="1" smtClean="0"/>
              <a:t>Type</a:t>
            </a:r>
            <a:r>
              <a:rPr lang="ru-RU" b="1" dirty="0" smtClean="0"/>
              <a:t> -  </a:t>
            </a:r>
            <a:r>
              <a:rPr lang="en-US" dirty="0" smtClean="0"/>
              <a:t>SERVICE_KERNEL_DRIVER (1) </a:t>
            </a:r>
            <a:r>
              <a:rPr lang="ru-RU" dirty="0" smtClean="0"/>
              <a:t>,      </a:t>
            </a:r>
            <a:r>
              <a:rPr lang="en-US" dirty="0" smtClean="0"/>
              <a:t>SERVICE_FILE_SYSTEM_DRIVER (2)</a:t>
            </a:r>
            <a:endParaRPr lang="ru-RU" dirty="0" smtClean="0"/>
          </a:p>
          <a:p>
            <a:r>
              <a:rPr lang="en-US" dirty="0" smtClean="0"/>
              <a:t>SERVICE_ADAPTER</a:t>
            </a:r>
            <a:r>
              <a:rPr lang="ru-RU" dirty="0" smtClean="0"/>
              <a:t> (3)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5132-982B-4E2A-89BD-4F9A4B7D42C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5132-982B-4E2A-89BD-4F9A4B7D42C8}" type="slidenum">
              <a:rPr lang="ru-RU" smtClean="0"/>
              <a:pPr/>
              <a:t>8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79512" y="764704"/>
          <a:ext cx="8784976" cy="4318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20080"/>
                <a:gridCol w="2881760"/>
                <a:gridCol w="5183136"/>
              </a:tblGrid>
              <a:tr h="762000">
                <a:tc>
                  <a:txBody>
                    <a:bodyPr/>
                    <a:lstStyle/>
                    <a:p>
                      <a:r>
                        <a:rPr lang="ru-RU" sz="2000"/>
                        <a:t>Значение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Символьное имя </a:t>
                      </a:r>
                      <a:br>
                        <a:rPr lang="ru-RU" sz="2000"/>
                      </a:br>
                      <a:r>
                        <a:rPr lang="ru-RU" sz="2000"/>
                        <a:t>(см. </a:t>
                      </a:r>
                      <a:r>
                        <a:rPr lang="en-US" sz="2000"/>
                        <a:t>wdm.h, ntddk.h, winnt.h)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Время загрузки драйвера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sz="2000"/>
                        <a:t>0x0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SERVICE_BOOT_START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Драйвер запускается загрузчиком </a:t>
                      </a:r>
                      <a:r>
                        <a:rPr lang="en-US" sz="2000"/>
                        <a:t>NTLDR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sz="2000"/>
                        <a:t>0x1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SERVICE_SYSTEM_START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Драйвер запускается на стадии загрузки компонентов ядра ОС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2000"/>
                        <a:t>0x2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SERVICE_AUTO_START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Драйвер будет запущен средствами SCM после загрузки компонентов ядра ОС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6000">
                <a:tc>
                  <a:txBody>
                    <a:bodyPr/>
                    <a:lstStyle/>
                    <a:p>
                      <a:r>
                        <a:rPr lang="en-US" sz="2000"/>
                        <a:t>0x3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SERVICE_DEMAND_START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Драйвер запущен "вручную", то есть по запросу пользовательского приложения при помощи средств SCM (после загрузки ОС)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sz="2000"/>
                        <a:t>0x4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SERVICE_DISABLED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Драйвер не может быть запущен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1560" y="18864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Start</a:t>
            </a:r>
            <a:endParaRPr lang="ru-RU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5132-982B-4E2A-89BD-4F9A4B7D42C8}" type="slidenum">
              <a:rPr lang="ru-RU" smtClean="0"/>
              <a:pPr/>
              <a:t>9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908720"/>
          <a:ext cx="9144000" cy="467021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97281"/>
                <a:gridCol w="2651759"/>
                <a:gridCol w="5394960"/>
              </a:tblGrid>
              <a:tr h="508000">
                <a:tc>
                  <a:txBody>
                    <a:bodyPr/>
                    <a:lstStyle/>
                    <a:p>
                      <a:r>
                        <a:rPr lang="ru-RU" sz="1800" dirty="0"/>
                        <a:t>Значение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Символьное имя </a:t>
                      </a:r>
                      <a:br>
                        <a:rPr lang="ru-RU" sz="1800"/>
                      </a:br>
                      <a:r>
                        <a:rPr lang="ru-RU" sz="1800"/>
                        <a:t>(см. </a:t>
                      </a:r>
                      <a:r>
                        <a:rPr lang="en-US" sz="1800"/>
                        <a:t>wdm.h, ntddk.h, winnt.h)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Поведение операционной системы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333">
                <a:tc>
                  <a:txBody>
                    <a:bodyPr/>
                    <a:lstStyle/>
                    <a:p>
                      <a:r>
                        <a:rPr lang="en-US" sz="1800"/>
                        <a:t>0x0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SERVICE_ERROR_IGNORE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В процессе загрузки ошибки игнорируются, загрузка продолжается без уведомления об ошибках в данном драйвере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333">
                <a:tc>
                  <a:txBody>
                    <a:bodyPr/>
                    <a:lstStyle/>
                    <a:p>
                      <a:r>
                        <a:rPr lang="en-US" sz="1800"/>
                        <a:t>0x1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SERVICE_ERROR_NORMAL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В процессе загрузки ошибки игнорируются, но выводятся сообщения о них, при этом загрузка продолжается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6000">
                <a:tc>
                  <a:txBody>
                    <a:bodyPr/>
                    <a:lstStyle/>
                    <a:p>
                      <a:r>
                        <a:rPr lang="en-US" sz="1800"/>
                        <a:t>0x2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SERVICE_ERROR_SEVERE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Порядок загрузки нарушается и начинается заново с использованием набора параметров </a:t>
                      </a:r>
                      <a:r>
                        <a:rPr lang="ru-RU" sz="1800" dirty="0" err="1"/>
                        <a:t>LastKnownGood</a:t>
                      </a:r>
                      <a:r>
                        <a:rPr lang="ru-RU" sz="1800" dirty="0"/>
                        <a:t>, а если он уже используется, то ошибка игнорируется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5333">
                <a:tc>
                  <a:txBody>
                    <a:bodyPr/>
                    <a:lstStyle/>
                    <a:p>
                      <a:r>
                        <a:rPr lang="en-US" sz="1800" dirty="0"/>
                        <a:t>0x3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SERVICE_ERROR_CRITICAL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Порядок загрузки нарушается и начинается заново с использованием набора параметров </a:t>
                      </a:r>
                      <a:r>
                        <a:rPr lang="ru-RU" sz="1800" dirty="0" err="1"/>
                        <a:t>LastKnownGood</a:t>
                      </a:r>
                      <a:r>
                        <a:rPr lang="ru-RU" sz="1800" dirty="0"/>
                        <a:t>, а если он уже используется, то загрузка прерывается и выводится сообщение об ошибке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12" y="18864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ErrorControl</a:t>
            </a:r>
            <a:endParaRPr lang="ru-RU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468</Words>
  <Application>Microsoft Office PowerPoint</Application>
  <PresentationFormat>Экран (4:3)</PresentationFormat>
  <Paragraphs>103</Paragraphs>
  <Slides>19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 Службы ОС windows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090304</dc:title>
  <dc:creator>Администратор</dc:creator>
  <cp:lastModifiedBy>User</cp:lastModifiedBy>
  <cp:revision>98</cp:revision>
  <dcterms:created xsi:type="dcterms:W3CDTF">2020-05-12T00:34:37Z</dcterms:created>
  <dcterms:modified xsi:type="dcterms:W3CDTF">2021-05-06T14:09:35Z</dcterms:modified>
</cp:coreProperties>
</file>