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58" r:id="rId4"/>
    <p:sldId id="267" r:id="rId5"/>
    <p:sldId id="266" r:id="rId6"/>
    <p:sldId id="265" r:id="rId7"/>
    <p:sldId id="262" r:id="rId8"/>
    <p:sldId id="259" r:id="rId9"/>
    <p:sldId id="260" r:id="rId10"/>
    <p:sldId id="263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0D66D-C48B-448B-A5CE-80331838591F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34487-76FC-4BAD-AC51-B365FCC8651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USB</a:t>
            </a:r>
            <a:r>
              <a:rPr lang="en-US" baseline="0" dirty="0" smtClean="0"/>
              <a:t> – </a:t>
            </a:r>
            <a:r>
              <a:rPr lang="ru-RU" baseline="0" dirty="0" smtClean="0"/>
              <a:t>его </a:t>
            </a:r>
            <a:r>
              <a:rPr lang="en-US" baseline="0" dirty="0" smtClean="0"/>
              <a:t>PDO </a:t>
            </a:r>
            <a:r>
              <a:rPr lang="ru-RU" baseline="0" dirty="0" smtClean="0"/>
              <a:t>создает драйвер шины </a:t>
            </a:r>
            <a:r>
              <a:rPr lang="en-US" baseline="0" dirty="0" smtClean="0"/>
              <a:t>PCI. </a:t>
            </a:r>
            <a:endParaRPr lang="ru-RU" baseline="0" dirty="0" smtClean="0"/>
          </a:p>
          <a:p>
            <a:r>
              <a:rPr lang="en-US" baseline="0" dirty="0" smtClean="0"/>
              <a:t>FDO USB</a:t>
            </a:r>
            <a:r>
              <a:rPr lang="ru-RU" baseline="0" dirty="0" smtClean="0"/>
              <a:t> – создается драйвером  </a:t>
            </a:r>
            <a:r>
              <a:rPr lang="en-US" baseline="0" dirty="0" smtClean="0"/>
              <a:t>USB</a:t>
            </a:r>
            <a:r>
              <a:rPr lang="ru-RU" baseline="0" dirty="0" smtClean="0"/>
              <a:t>. Драйвер  </a:t>
            </a:r>
            <a:r>
              <a:rPr lang="en-US" baseline="0" dirty="0" smtClean="0"/>
              <a:t>USB</a:t>
            </a:r>
            <a:r>
              <a:rPr lang="ru-RU" baseline="0" dirty="0" smtClean="0"/>
              <a:t> создает </a:t>
            </a:r>
            <a:r>
              <a:rPr lang="en-US" baseline="0" dirty="0" smtClean="0"/>
              <a:t>PDO</a:t>
            </a:r>
            <a:r>
              <a:rPr lang="ru-RU" baseline="0" dirty="0" smtClean="0"/>
              <a:t> своих устройств.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34487-76FC-4BAD-AC51-B365FCC86514}" type="slidenum">
              <a:rPr lang="ru-RU" smtClean="0"/>
              <a:t>8</a:t>
            </a:fld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34487-76FC-4BAD-AC51-B365FCC86514}" type="slidenum">
              <a:rPr lang="ru-RU" smtClean="0"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67D4-ACD6-42AF-982F-7D6087778F6A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2C47-FDDB-4185-8770-3AD1B44F14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67D4-ACD6-42AF-982F-7D6087778F6A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2C47-FDDB-4185-8770-3AD1B44F14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67D4-ACD6-42AF-982F-7D6087778F6A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2C47-FDDB-4185-8770-3AD1B44F14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67D4-ACD6-42AF-982F-7D6087778F6A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2C47-FDDB-4185-8770-3AD1B44F14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67D4-ACD6-42AF-982F-7D6087778F6A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2C47-FDDB-4185-8770-3AD1B44F14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67D4-ACD6-42AF-982F-7D6087778F6A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2C47-FDDB-4185-8770-3AD1B44F14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67D4-ACD6-42AF-982F-7D6087778F6A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2C47-FDDB-4185-8770-3AD1B44F14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67D4-ACD6-42AF-982F-7D6087778F6A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2C47-FDDB-4185-8770-3AD1B44F14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67D4-ACD6-42AF-982F-7D6087778F6A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2C47-FDDB-4185-8770-3AD1B44F14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67D4-ACD6-42AF-982F-7D6087778F6A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2C47-FDDB-4185-8770-3AD1B44F14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67D4-ACD6-42AF-982F-7D6087778F6A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2C47-FDDB-4185-8770-3AD1B44F14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367D4-ACD6-42AF-982F-7D6087778F6A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52C47-FDDB-4185-8770-3AD1B44F140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Структура программного кода драйвера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96448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// Действия по созданию символьной ссылки </a:t>
            </a:r>
            <a:endParaRPr lang="en-US" dirty="0" smtClean="0"/>
          </a:p>
          <a:p>
            <a:r>
              <a:rPr lang="ru-RU" dirty="0" smtClean="0"/>
              <a:t>// (их нужно было бы делать в </a:t>
            </a:r>
            <a:r>
              <a:rPr lang="en-US" dirty="0" err="1" smtClean="0"/>
              <a:t>OurAddDeviceRoutine</a:t>
            </a:r>
            <a:r>
              <a:rPr lang="en-US" dirty="0" smtClean="0"/>
              <a:t>, </a:t>
            </a:r>
            <a:r>
              <a:rPr lang="ru-RU" dirty="0" smtClean="0"/>
              <a:t>но у нас </a:t>
            </a:r>
            <a:endParaRPr lang="en-US" dirty="0" smtClean="0"/>
          </a:p>
          <a:p>
            <a:r>
              <a:rPr lang="ru-RU" dirty="0" smtClean="0"/>
              <a:t>// очень простой драйвер и эта процедура отсутствует): 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/>
              <a:t>RtlInitUnicodeString</a:t>
            </a:r>
            <a:r>
              <a:rPr lang="en-US" b="1" dirty="0" smtClean="0"/>
              <a:t>( &amp;</a:t>
            </a:r>
            <a:r>
              <a:rPr lang="en-US" b="1" dirty="0" err="1" smtClean="0"/>
              <a:t>devName</a:t>
            </a:r>
            <a:r>
              <a:rPr lang="en-US" b="1" dirty="0" smtClean="0"/>
              <a:t>, L"\\Device\\EXAMPLE" ); </a:t>
            </a:r>
          </a:p>
          <a:p>
            <a:endParaRPr lang="en-US" dirty="0" smtClean="0"/>
          </a:p>
          <a:p>
            <a:r>
              <a:rPr lang="en-US" dirty="0" smtClean="0"/>
              <a:t>// </a:t>
            </a:r>
            <a:r>
              <a:rPr lang="ru-RU" dirty="0" smtClean="0"/>
              <a:t>Создаем наш </a:t>
            </a:r>
            <a:r>
              <a:rPr lang="en-US" dirty="0" smtClean="0"/>
              <a:t>Functional Device Object (FDO) </a:t>
            </a:r>
            <a:r>
              <a:rPr lang="ru-RU" dirty="0" smtClean="0"/>
              <a:t>и получаем </a:t>
            </a:r>
            <a:endParaRPr lang="en-US" dirty="0" smtClean="0"/>
          </a:p>
          <a:p>
            <a:r>
              <a:rPr lang="ru-RU" dirty="0" smtClean="0"/>
              <a:t>// указатель на созданный </a:t>
            </a:r>
            <a:r>
              <a:rPr lang="en-US" dirty="0" smtClean="0"/>
              <a:t>FDO </a:t>
            </a:r>
            <a:r>
              <a:rPr lang="ru-RU" dirty="0" smtClean="0"/>
              <a:t>в нашей переменной </a:t>
            </a:r>
            <a:r>
              <a:rPr lang="en-US" dirty="0" err="1" smtClean="0"/>
              <a:t>fdo</a:t>
            </a:r>
            <a:r>
              <a:rPr lang="en-US" dirty="0" smtClean="0"/>
              <a:t>. </a:t>
            </a:r>
          </a:p>
          <a:p>
            <a:r>
              <a:rPr lang="en-US" dirty="0" smtClean="0"/>
              <a:t>// (</a:t>
            </a:r>
            <a:r>
              <a:rPr lang="ru-RU" dirty="0" smtClean="0"/>
              <a:t>В </a:t>
            </a:r>
            <a:r>
              <a:rPr lang="en-US" dirty="0" smtClean="0"/>
              <a:t>WDM </a:t>
            </a:r>
            <a:r>
              <a:rPr lang="ru-RU" dirty="0" smtClean="0"/>
              <a:t>драйвере эту работу также следовало бы выполнять </a:t>
            </a:r>
            <a:endParaRPr lang="en-US" dirty="0" smtClean="0"/>
          </a:p>
          <a:p>
            <a:r>
              <a:rPr lang="ru-RU" dirty="0" smtClean="0"/>
              <a:t>// в процедуре </a:t>
            </a:r>
            <a:r>
              <a:rPr lang="en-US" dirty="0" err="1" smtClean="0"/>
              <a:t>OurAddDeviceRoutine</a:t>
            </a:r>
            <a:r>
              <a:rPr lang="en-US" dirty="0" smtClean="0"/>
              <a:t>.) </a:t>
            </a:r>
            <a:r>
              <a:rPr lang="ru-RU" dirty="0" smtClean="0"/>
              <a:t>При создании </a:t>
            </a:r>
            <a:r>
              <a:rPr lang="en-US" dirty="0" smtClean="0"/>
              <a:t>FDO </a:t>
            </a:r>
          </a:p>
          <a:p>
            <a:r>
              <a:rPr lang="en-US" dirty="0" smtClean="0"/>
              <a:t>// </a:t>
            </a:r>
            <a:r>
              <a:rPr lang="ru-RU" dirty="0" smtClean="0"/>
              <a:t>будет выделено место и под структуру расширения устройства</a:t>
            </a:r>
            <a:endParaRPr lang="en-US" dirty="0" smtClean="0"/>
          </a:p>
          <a:p>
            <a:r>
              <a:rPr lang="ru-RU" dirty="0" smtClean="0"/>
              <a:t> // </a:t>
            </a:r>
            <a:r>
              <a:rPr lang="en-US" dirty="0" smtClean="0"/>
              <a:t>EXAMPLE_DEVICE_EXTENSION (</a:t>
            </a:r>
            <a:r>
              <a:rPr lang="ru-RU" dirty="0" smtClean="0"/>
              <a:t>для этого мы передаем в вызов </a:t>
            </a:r>
            <a:endParaRPr lang="en-US" dirty="0" smtClean="0"/>
          </a:p>
          <a:p>
            <a:r>
              <a:rPr lang="ru-RU" dirty="0" smtClean="0"/>
              <a:t>// ее размер, вычисляемый оператором </a:t>
            </a:r>
            <a:r>
              <a:rPr lang="en-US" dirty="0" err="1" smtClean="0"/>
              <a:t>sizeof</a:t>
            </a:r>
            <a:r>
              <a:rPr lang="en-US" dirty="0" smtClean="0"/>
              <a:t>):</a:t>
            </a:r>
          </a:p>
          <a:p>
            <a:endParaRPr lang="en-US" dirty="0" smtClean="0"/>
          </a:p>
          <a:p>
            <a:r>
              <a:rPr lang="en-US" b="1" dirty="0" smtClean="0"/>
              <a:t> status = </a:t>
            </a:r>
            <a:r>
              <a:rPr lang="en-US" b="1" dirty="0" err="1" smtClean="0"/>
              <a:t>IoCreateDevice</a:t>
            </a:r>
            <a:r>
              <a:rPr lang="en-US" b="1" dirty="0" smtClean="0"/>
              <a:t>(</a:t>
            </a:r>
            <a:r>
              <a:rPr lang="en-US" b="1" dirty="0" err="1" smtClean="0"/>
              <a:t>DriverObject</a:t>
            </a:r>
            <a:r>
              <a:rPr lang="en-US" b="1" dirty="0" smtClean="0"/>
              <a:t>, </a:t>
            </a:r>
          </a:p>
          <a:p>
            <a:r>
              <a:rPr lang="en-US" b="1" dirty="0"/>
              <a:t>	</a:t>
            </a:r>
            <a:r>
              <a:rPr lang="en-US" b="1" dirty="0" smtClean="0"/>
              <a:t>	       </a:t>
            </a:r>
            <a:r>
              <a:rPr lang="en-US" b="1" dirty="0" err="1" smtClean="0"/>
              <a:t>sizeof</a:t>
            </a:r>
            <a:r>
              <a:rPr lang="en-US" b="1" dirty="0" smtClean="0"/>
              <a:t>(EXAMPLE_DEVICE_EXTENSION),</a:t>
            </a:r>
          </a:p>
          <a:p>
            <a:r>
              <a:rPr lang="en-US" b="1" dirty="0"/>
              <a:t>	</a:t>
            </a:r>
            <a:r>
              <a:rPr lang="en-US" b="1" dirty="0" smtClean="0"/>
              <a:t>	       &amp;</a:t>
            </a:r>
            <a:r>
              <a:rPr lang="en-US" b="1" dirty="0" err="1" smtClean="0"/>
              <a:t>devName</a:t>
            </a:r>
            <a:r>
              <a:rPr lang="en-US" b="1" dirty="0" smtClean="0"/>
              <a:t>,        // </a:t>
            </a:r>
            <a:r>
              <a:rPr lang="ru-RU" b="1" dirty="0" smtClean="0"/>
              <a:t>может быть и </a:t>
            </a:r>
            <a:r>
              <a:rPr lang="en-US" b="1" dirty="0" smtClean="0"/>
              <a:t>NULL </a:t>
            </a:r>
          </a:p>
          <a:p>
            <a:r>
              <a:rPr lang="en-US" b="1" dirty="0"/>
              <a:t>	</a:t>
            </a:r>
            <a:r>
              <a:rPr lang="en-US" b="1" dirty="0" smtClean="0"/>
              <a:t>	       FILE_DEVICE_UNKNOWN,  </a:t>
            </a:r>
          </a:p>
          <a:p>
            <a:r>
              <a:rPr lang="en-US" b="1" dirty="0"/>
              <a:t>	</a:t>
            </a:r>
            <a:r>
              <a:rPr lang="en-US" b="1" dirty="0" smtClean="0"/>
              <a:t>	       0, </a:t>
            </a:r>
          </a:p>
          <a:p>
            <a:r>
              <a:rPr lang="en-US" b="1" dirty="0"/>
              <a:t>	</a:t>
            </a:r>
            <a:r>
              <a:rPr lang="en-US" b="1" dirty="0" smtClean="0"/>
              <a:t>	      FALSE, // </a:t>
            </a:r>
            <a:r>
              <a:rPr lang="ru-RU" b="1" dirty="0" smtClean="0"/>
              <a:t>без эксклюзивного доступа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/>
              <a:t>	    </a:t>
            </a:r>
            <a:r>
              <a:rPr lang="ru-RU" b="1" dirty="0" smtClean="0"/>
              <a:t> &amp;</a:t>
            </a:r>
            <a:r>
              <a:rPr lang="en-US" b="1" dirty="0" err="1" smtClean="0"/>
              <a:t>fdo</a:t>
            </a:r>
            <a:r>
              <a:rPr lang="en-US" b="1" dirty="0" smtClean="0"/>
              <a:t>); </a:t>
            </a:r>
          </a:p>
          <a:p>
            <a:r>
              <a:rPr lang="en-US" b="1" dirty="0" smtClean="0"/>
              <a:t>if(!NT_SUCCESS(status)) return status;</a:t>
            </a:r>
            <a:endParaRPr lang="ru-RU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0"/>
            <a:ext cx="777686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DRIVER_OBJECT structure (</a:t>
            </a:r>
            <a:r>
              <a:rPr lang="en-US" b="1" dirty="0" err="1"/>
              <a:t>wdm.h</a:t>
            </a:r>
            <a:r>
              <a:rPr lang="en-US" b="1" dirty="0"/>
              <a:t>)</a:t>
            </a:r>
          </a:p>
          <a:p>
            <a:endParaRPr lang="en-US" dirty="0"/>
          </a:p>
          <a:p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_DRIVER_OBJECT {</a:t>
            </a:r>
          </a:p>
          <a:p>
            <a:r>
              <a:rPr lang="en-US" dirty="0" smtClean="0"/>
              <a:t>  CSHORT             Type;</a:t>
            </a:r>
          </a:p>
          <a:p>
            <a:r>
              <a:rPr lang="en-US" dirty="0" smtClean="0"/>
              <a:t>  CSHORT             Size;</a:t>
            </a:r>
          </a:p>
          <a:p>
            <a:endParaRPr lang="en-US" dirty="0" smtClean="0"/>
          </a:p>
          <a:p>
            <a:r>
              <a:rPr lang="en-US" dirty="0" smtClean="0"/>
              <a:t>  PDEVICE_OBJECT     </a:t>
            </a:r>
            <a:r>
              <a:rPr lang="en-US" dirty="0" err="1" smtClean="0"/>
              <a:t>DeviceObject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ULONG              Flags;</a:t>
            </a:r>
          </a:p>
          <a:p>
            <a:r>
              <a:rPr lang="en-US" dirty="0" smtClean="0"/>
              <a:t>  PVOID              </a:t>
            </a:r>
            <a:r>
              <a:rPr lang="en-US" dirty="0" err="1" smtClean="0"/>
              <a:t>DriverStart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ULONG              </a:t>
            </a:r>
            <a:r>
              <a:rPr lang="en-US" dirty="0" err="1" smtClean="0"/>
              <a:t>DriverSize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PVOID              </a:t>
            </a:r>
            <a:r>
              <a:rPr lang="en-US" dirty="0" err="1" smtClean="0"/>
              <a:t>DriverSection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PDRIVER_EXTENSION  </a:t>
            </a:r>
            <a:r>
              <a:rPr lang="en-US" dirty="0" err="1" smtClean="0"/>
              <a:t>DriverExtension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UNICODE_STRING     </a:t>
            </a:r>
            <a:r>
              <a:rPr lang="en-US" dirty="0" err="1" smtClean="0"/>
              <a:t>DriverName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PUNICODE_STRING    </a:t>
            </a:r>
            <a:r>
              <a:rPr lang="en-US" dirty="0" err="1" smtClean="0"/>
              <a:t>HardwareDatabase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PFAST_IO_DISPATCH  </a:t>
            </a:r>
            <a:r>
              <a:rPr lang="en-US" dirty="0" err="1" smtClean="0"/>
              <a:t>FastIoDispatch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PDRIVER_INITIALIZE </a:t>
            </a:r>
            <a:r>
              <a:rPr lang="en-US" dirty="0" err="1" smtClean="0"/>
              <a:t>DriverInit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PDRIVER_STARTIO    </a:t>
            </a:r>
            <a:r>
              <a:rPr lang="en-US" dirty="0" err="1" smtClean="0"/>
              <a:t>DriverStartIo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PDRIVER_UNLOAD     </a:t>
            </a:r>
            <a:r>
              <a:rPr lang="en-US" dirty="0" err="1" smtClean="0"/>
              <a:t>DriverUnload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PDRIVER_DISPATCH   </a:t>
            </a:r>
            <a:r>
              <a:rPr lang="en-US" dirty="0" err="1" smtClean="0"/>
              <a:t>MajorFunction</a:t>
            </a:r>
            <a:r>
              <a:rPr lang="en-US" dirty="0" smtClean="0"/>
              <a:t>[IRP_MJ_MAXIMUM_FUNCTION + 1];</a:t>
            </a:r>
          </a:p>
          <a:p>
            <a:r>
              <a:rPr lang="en-US" dirty="0" smtClean="0"/>
              <a:t>} DRIVER_OBJECT, *PDRIVER_OBJECT;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88924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Получив от Диспетчера ввода/вывода указатель на структуру DRIVER_OBJECT (см. заголовочные файлы DDK </a:t>
            </a:r>
            <a:r>
              <a:rPr lang="ru-RU" dirty="0" err="1"/>
              <a:t>ntddk.h</a:t>
            </a:r>
            <a:r>
              <a:rPr lang="ru-RU" dirty="0"/>
              <a:t> или </a:t>
            </a:r>
            <a:r>
              <a:rPr lang="ru-RU" dirty="0" err="1"/>
              <a:t>wdm.h</a:t>
            </a:r>
            <a:r>
              <a:rPr lang="ru-RU" dirty="0"/>
              <a:t>), драйвер должен заполнить в ней определенные поля, а именно: 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ru-RU" b="1" dirty="0" err="1"/>
              <a:t>pDriverObject</a:t>
            </a:r>
            <a:r>
              <a:rPr lang="ru-RU" b="1" dirty="0"/>
              <a:t>-&gt;</a:t>
            </a:r>
            <a:r>
              <a:rPr lang="ru-RU" b="1" dirty="0" err="1"/>
              <a:t>DriverUnload</a:t>
            </a:r>
            <a:r>
              <a:rPr lang="ru-RU" b="1" dirty="0"/>
              <a:t> </a:t>
            </a:r>
            <a:r>
              <a:rPr lang="ru-RU" dirty="0"/>
              <a:t>— для регистрации собственной функции </a:t>
            </a:r>
            <a:r>
              <a:rPr lang="ru-RU" dirty="0" err="1"/>
              <a:t>Unload</a:t>
            </a:r>
            <a:r>
              <a:rPr lang="ru-RU" dirty="0"/>
              <a:t>, которая вызывается перед выгрузкой драйвера. 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ru-RU" b="1" dirty="0" err="1"/>
              <a:t>pDriverObject</a:t>
            </a:r>
            <a:r>
              <a:rPr lang="ru-RU" b="1" dirty="0"/>
              <a:t>-&gt;</a:t>
            </a:r>
            <a:r>
              <a:rPr lang="ru-RU" b="1" dirty="0" err="1"/>
              <a:t>DriverStartIo</a:t>
            </a:r>
            <a:r>
              <a:rPr lang="ru-RU" b="1" dirty="0"/>
              <a:t> </a:t>
            </a:r>
            <a:r>
              <a:rPr lang="ru-RU" dirty="0"/>
              <a:t>— для регистрации собственной функции </a:t>
            </a:r>
            <a:r>
              <a:rPr lang="ru-RU" dirty="0" err="1"/>
              <a:t>StartIo</a:t>
            </a:r>
            <a:r>
              <a:rPr lang="ru-RU" dirty="0"/>
              <a:t>, которая необходима для организации обработки очереди необработанных запросов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Queuing</a:t>
            </a:r>
            <a:r>
              <a:rPr lang="ru-RU" dirty="0"/>
              <a:t>. </a:t>
            </a:r>
          </a:p>
          <a:p>
            <a:pPr lvl="1">
              <a:buFont typeface="Arial" pitchFamily="34" charset="0"/>
              <a:buChar char="•"/>
            </a:pPr>
            <a:r>
              <a:rPr lang="ru-RU" b="1" dirty="0" smtClean="0"/>
              <a:t> </a:t>
            </a:r>
            <a:r>
              <a:rPr lang="ru-RU" b="1" dirty="0" err="1"/>
              <a:t>pDriverObject</a:t>
            </a:r>
            <a:r>
              <a:rPr lang="ru-RU" b="1" dirty="0"/>
              <a:t>-&gt;</a:t>
            </a:r>
            <a:r>
              <a:rPr lang="ru-RU" b="1" dirty="0" err="1"/>
              <a:t>DriverExtension</a:t>
            </a:r>
            <a:r>
              <a:rPr lang="ru-RU" b="1" dirty="0"/>
              <a:t>-&gt;</a:t>
            </a:r>
            <a:r>
              <a:rPr lang="ru-RU" b="1" dirty="0" err="1"/>
              <a:t>AddDevice</a:t>
            </a:r>
            <a:r>
              <a:rPr lang="ru-RU" b="1" dirty="0"/>
              <a:t> </a:t>
            </a:r>
            <a:r>
              <a:rPr lang="ru-RU" dirty="0"/>
              <a:t>— в структуре расширения объекта драйвера DRIVER_EXTENSION (см. </a:t>
            </a:r>
            <a:r>
              <a:rPr lang="ru-RU" dirty="0" err="1"/>
              <a:t>ntddk.h</a:t>
            </a:r>
            <a:r>
              <a:rPr lang="ru-RU" dirty="0"/>
              <a:t> или </a:t>
            </a:r>
            <a:r>
              <a:rPr lang="ru-RU" dirty="0" err="1"/>
              <a:t>wdm.h</a:t>
            </a:r>
            <a:r>
              <a:rPr lang="ru-RU" dirty="0"/>
              <a:t>), в котором WDM драйвер регистрирует собственную процедуру </a:t>
            </a:r>
            <a:r>
              <a:rPr lang="ru-RU" dirty="0" err="1"/>
              <a:t>AddDevice</a:t>
            </a:r>
            <a:r>
              <a:rPr lang="ru-RU" dirty="0"/>
              <a:t>. </a:t>
            </a:r>
          </a:p>
          <a:p>
            <a:pPr lvl="1">
              <a:buFont typeface="Arial" pitchFamily="34" charset="0"/>
              <a:buChar char="•"/>
            </a:pPr>
            <a:r>
              <a:rPr lang="ru-RU" dirty="0"/>
              <a:t>В массиве </a:t>
            </a:r>
            <a:r>
              <a:rPr lang="ru-RU" b="1" dirty="0" err="1"/>
              <a:t>pDriverObject</a:t>
            </a:r>
            <a:r>
              <a:rPr lang="ru-RU" b="1" dirty="0"/>
              <a:t>-&gt;</a:t>
            </a:r>
            <a:r>
              <a:rPr lang="ru-RU" b="1" dirty="0" err="1"/>
              <a:t>MajorFunction</a:t>
            </a:r>
            <a:r>
              <a:rPr lang="ru-RU" b="1" dirty="0"/>
              <a:t>[</a:t>
            </a:r>
            <a:r>
              <a:rPr lang="ru-RU" b="1" dirty="0" err="1"/>
              <a:t>IRP_MJ_Xxx</a:t>
            </a:r>
            <a:r>
              <a:rPr lang="ru-RU" dirty="0"/>
              <a:t>] драйвер регистрирует точки входа в собственные рабочие процедуры. </a:t>
            </a:r>
            <a:endParaRPr lang="ru-RU" dirty="0" smtClean="0"/>
          </a:p>
          <a:p>
            <a:pPr lvl="1"/>
            <a:endParaRPr lang="ru-RU" dirty="0"/>
          </a:p>
          <a:p>
            <a:r>
              <a:rPr lang="ru-RU" dirty="0"/>
              <a:t>Регистрация рабочих процедур происходит обычно в виде:</a:t>
            </a:r>
          </a:p>
          <a:p>
            <a:r>
              <a:rPr lang="en-US" b="1" dirty="0" err="1"/>
              <a:t>DriverObject</a:t>
            </a:r>
            <a:r>
              <a:rPr lang="en-US" b="1" dirty="0"/>
              <a:t>-&gt;</a:t>
            </a:r>
            <a:r>
              <a:rPr lang="en-US" b="1" dirty="0" err="1"/>
              <a:t>MajorFunction</a:t>
            </a:r>
            <a:r>
              <a:rPr lang="en-US" b="1" dirty="0"/>
              <a:t>[IRP_MJ_READ]= </a:t>
            </a:r>
            <a:r>
              <a:rPr lang="en-US" b="1" dirty="0" err="1"/>
              <a:t>ReadWrite_IRPhandler</a:t>
            </a:r>
            <a:r>
              <a:rPr lang="en-US" b="1" dirty="0"/>
              <a:t>;</a:t>
            </a:r>
            <a:endParaRPr lang="ru-RU" b="1" dirty="0"/>
          </a:p>
          <a:p>
            <a:r>
              <a:rPr lang="en-US" b="1" dirty="0" err="1"/>
              <a:t>DriverObject</a:t>
            </a:r>
            <a:r>
              <a:rPr lang="en-US" b="1" dirty="0"/>
              <a:t>-&gt;</a:t>
            </a:r>
            <a:r>
              <a:rPr lang="en-US" b="1" dirty="0" err="1"/>
              <a:t>MajorFunction</a:t>
            </a:r>
            <a:r>
              <a:rPr lang="en-US" b="1" dirty="0"/>
              <a:t>[IRP_MJ_WRITE]=</a:t>
            </a:r>
            <a:r>
              <a:rPr lang="en-US" b="1" dirty="0" err="1"/>
              <a:t>ReadWrite_IRPhandler</a:t>
            </a:r>
            <a:r>
              <a:rPr lang="en-US" b="1" dirty="0"/>
              <a:t>;</a:t>
            </a:r>
            <a:endParaRPr lang="ru-RU" b="1" dirty="0"/>
          </a:p>
          <a:p>
            <a:r>
              <a:rPr lang="en-US" b="1" dirty="0" err="1"/>
              <a:t>DriverObject</a:t>
            </a:r>
            <a:r>
              <a:rPr lang="en-US" b="1" dirty="0"/>
              <a:t>-&gt;</a:t>
            </a:r>
            <a:r>
              <a:rPr lang="en-US" b="1" dirty="0" err="1"/>
              <a:t>MajorFunction</a:t>
            </a:r>
            <a:r>
              <a:rPr lang="en-US" b="1" dirty="0"/>
              <a:t>[IRP_MJ_DEVICE_CONTROL]=</a:t>
            </a:r>
            <a:endParaRPr lang="ru-RU" b="1" dirty="0"/>
          </a:p>
          <a:p>
            <a:r>
              <a:rPr lang="en-US" b="1" dirty="0"/>
              <a:t>	</a:t>
            </a:r>
            <a:r>
              <a:rPr lang="ru-RU" b="1" dirty="0" err="1"/>
              <a:t>DeviceControlRoutine</a:t>
            </a:r>
            <a:r>
              <a:rPr lang="ru-RU" b="1" dirty="0"/>
              <a:t>;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8892480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IRQL</a:t>
            </a:r>
            <a:endParaRPr lang="en-US" sz="2000" b="1" dirty="0" smtClean="0"/>
          </a:p>
          <a:p>
            <a:r>
              <a:rPr lang="ru-RU" sz="2000" dirty="0" err="1" smtClean="0"/>
              <a:t>Windows</a:t>
            </a:r>
            <a:r>
              <a:rPr lang="ru-RU" sz="2000" dirty="0" smtClean="0"/>
              <a:t> </a:t>
            </a:r>
            <a:r>
              <a:rPr lang="ru-RU" sz="2000" dirty="0"/>
              <a:t>NT имеет двухуровневую модель приоритетов.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000" dirty="0"/>
              <a:t>Приоритеты высшего уровня (</a:t>
            </a:r>
            <a:r>
              <a:rPr lang="ru-RU" sz="2000" b="1" dirty="0"/>
              <a:t>уровни запросов прерываний</a:t>
            </a:r>
            <a:r>
              <a:rPr lang="ru-RU" sz="2000" dirty="0"/>
              <a:t> - </a:t>
            </a:r>
            <a:r>
              <a:rPr lang="ru-RU" sz="2000" dirty="0" err="1"/>
              <a:t>Interrupt</a:t>
            </a:r>
            <a:r>
              <a:rPr lang="ru-RU" sz="2000" dirty="0"/>
              <a:t> </a:t>
            </a:r>
            <a:r>
              <a:rPr lang="ru-RU" sz="2000" dirty="0" err="1"/>
              <a:t>ReQuest</a:t>
            </a:r>
            <a:r>
              <a:rPr lang="ru-RU" sz="2000" dirty="0"/>
              <a:t> </a:t>
            </a:r>
            <a:r>
              <a:rPr lang="ru-RU" sz="2000" dirty="0" err="1"/>
              <a:t>Level</a:t>
            </a:r>
            <a:r>
              <a:rPr lang="ru-RU" sz="2000" dirty="0"/>
              <a:t> - IRQL) управляются аппаратными и программными прерываниями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000" dirty="0"/>
              <a:t>приоритеты низшего уровня (</a:t>
            </a:r>
            <a:r>
              <a:rPr lang="ru-RU" sz="2000" b="1" dirty="0"/>
              <a:t>приоритеты планирования</a:t>
            </a:r>
            <a:r>
              <a:rPr lang="ru-RU" sz="2000" dirty="0"/>
              <a:t>) управляются планировщиком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342900" lvl="0" indent="-342900">
              <a:buFont typeface="+mj-lt"/>
              <a:buAutoNum type="arabicPeriod"/>
            </a:pPr>
            <a:endParaRPr lang="en-US" sz="2000" dirty="0"/>
          </a:p>
          <a:p>
            <a:pPr marL="342900" lvl="0" indent="-342900"/>
            <a:r>
              <a:rPr lang="ru-RU" sz="2000" dirty="0"/>
              <a:t>Наивысшие из уровней IRQL – </a:t>
            </a:r>
            <a:r>
              <a:rPr lang="ru-RU" sz="2000" b="1" dirty="0"/>
              <a:t>уровни запросов прерываний устройств</a:t>
            </a:r>
            <a:r>
              <a:rPr lang="ru-RU" sz="2000" dirty="0"/>
              <a:t> </a:t>
            </a:r>
            <a:endParaRPr lang="en-US" sz="2000" dirty="0" smtClean="0"/>
          </a:p>
          <a:p>
            <a:pPr marL="342900" lvl="0" indent="-342900"/>
            <a:r>
              <a:rPr lang="ru-RU" sz="2000" dirty="0" smtClean="0"/>
              <a:t>(</a:t>
            </a:r>
            <a:r>
              <a:rPr lang="ru-RU" sz="2000" i="1" dirty="0" err="1"/>
              <a:t>Device</a:t>
            </a:r>
            <a:r>
              <a:rPr lang="ru-RU" sz="2000" i="1" dirty="0"/>
              <a:t> </a:t>
            </a:r>
            <a:r>
              <a:rPr lang="ru-RU" sz="2000" i="1" dirty="0" err="1" smtClean="0"/>
              <a:t>Interrupt</a:t>
            </a:r>
            <a:r>
              <a:rPr lang="en-US" sz="2000" i="1" dirty="0" smtClean="0"/>
              <a:t> </a:t>
            </a:r>
            <a:r>
              <a:rPr lang="ru-RU" sz="2000" i="1" dirty="0" err="1" smtClean="0"/>
              <a:t>Request</a:t>
            </a:r>
            <a:r>
              <a:rPr lang="ru-RU" sz="2000" i="1" dirty="0" smtClean="0"/>
              <a:t> </a:t>
            </a:r>
            <a:r>
              <a:rPr lang="ru-RU" sz="2000" i="1" dirty="0" err="1"/>
              <a:t>Levels</a:t>
            </a:r>
            <a:r>
              <a:rPr lang="ru-RU" sz="2000" i="1" dirty="0"/>
              <a:t> - </a:t>
            </a:r>
            <a:r>
              <a:rPr lang="ru-RU" sz="2000" b="1" dirty="0" err="1"/>
              <a:t>DIRQL</a:t>
            </a:r>
            <a:r>
              <a:rPr lang="ru-RU" sz="2000" dirty="0" err="1"/>
              <a:t>s</a:t>
            </a:r>
            <a:r>
              <a:rPr lang="ru-RU" sz="2000" dirty="0"/>
              <a:t>). </a:t>
            </a:r>
            <a:endParaRPr lang="en-US" sz="2000" dirty="0" smtClean="0"/>
          </a:p>
          <a:p>
            <a:pPr marL="342900" lvl="0" indent="-342900"/>
            <a:r>
              <a:rPr lang="ru-RU" sz="2000" dirty="0" smtClean="0"/>
              <a:t>Это </a:t>
            </a:r>
            <a:r>
              <a:rPr lang="ru-RU" sz="2000" dirty="0"/>
              <a:t>уровни IRQL, соответствующие аппаратным </a:t>
            </a:r>
            <a:r>
              <a:rPr lang="ru-RU" sz="2000" dirty="0" smtClean="0"/>
              <a:t>прерываниям</a:t>
            </a:r>
            <a:endParaRPr lang="en-US" sz="2000" dirty="0" smtClean="0"/>
          </a:p>
          <a:p>
            <a:pPr marL="342900" lvl="0" indent="-342900"/>
            <a:endParaRPr lang="en-US" sz="2000" dirty="0"/>
          </a:p>
          <a:p>
            <a:pPr marL="342900" indent="-342900"/>
            <a:r>
              <a:rPr lang="ru-RU" sz="2000" dirty="0" smtClean="0"/>
              <a:t>DISPATCH_LEVEL </a:t>
            </a:r>
            <a:r>
              <a:rPr lang="ru-RU" sz="2000" dirty="0"/>
              <a:t>и APC_LEVEL реализованы программно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342900" indent="-342900"/>
            <a:endParaRPr lang="en-US" sz="2000" dirty="0"/>
          </a:p>
          <a:p>
            <a:pPr marL="342900" indent="-342900"/>
            <a:r>
              <a:rPr lang="en-US" sz="2000" dirty="0" smtClean="0"/>
              <a:t>	</a:t>
            </a:r>
            <a:r>
              <a:rPr lang="ru-RU" sz="2000" dirty="0" smtClean="0"/>
              <a:t>Конкретные </a:t>
            </a:r>
            <a:r>
              <a:rPr lang="ru-RU" sz="2000" dirty="0"/>
              <a:t>значения, назначенные мнемоническим именам IRQL, </a:t>
            </a:r>
            <a:endParaRPr lang="en-US" sz="2000" dirty="0" smtClean="0"/>
          </a:p>
          <a:p>
            <a:pPr marL="342900" indent="-342900"/>
            <a:r>
              <a:rPr lang="ru-RU" sz="2000" dirty="0" smtClean="0"/>
              <a:t>изменяются </a:t>
            </a:r>
            <a:r>
              <a:rPr lang="ru-RU" sz="2000" dirty="0"/>
              <a:t>от системы к системе</a:t>
            </a:r>
            <a:r>
              <a:rPr lang="ru-RU" sz="2000" dirty="0" smtClean="0"/>
              <a:t>. </a:t>
            </a:r>
            <a:r>
              <a:rPr lang="ru-RU" sz="2000" dirty="0"/>
              <a:t>Взаимоотношения между </a:t>
            </a:r>
            <a:endParaRPr lang="en-US" sz="2000" dirty="0" smtClean="0"/>
          </a:p>
          <a:p>
            <a:pPr marL="342900" indent="-342900"/>
            <a:r>
              <a:rPr lang="ru-RU" sz="2000" dirty="0" smtClean="0"/>
              <a:t>программными </a:t>
            </a:r>
            <a:r>
              <a:rPr lang="ru-RU" sz="2000" dirty="0"/>
              <a:t>уровнями IRQL от системы к системе остаются постоянными; </a:t>
            </a:r>
            <a:endParaRPr lang="en-US" sz="2000" dirty="0" smtClean="0"/>
          </a:p>
          <a:p>
            <a:pPr marL="342900" indent="-342900"/>
            <a:r>
              <a:rPr lang="en-US" sz="2000" dirty="0" smtClean="0"/>
              <a:t>	</a:t>
            </a:r>
            <a:r>
              <a:rPr lang="ru-RU" sz="2000" dirty="0" smtClean="0"/>
              <a:t>IRQL </a:t>
            </a:r>
            <a:r>
              <a:rPr lang="ru-RU" sz="2000" dirty="0" err="1"/>
              <a:t>passive_level</a:t>
            </a:r>
            <a:r>
              <a:rPr lang="ru-RU" sz="2000" dirty="0"/>
              <a:t> всегда является самым низким уровнем IRQL в </a:t>
            </a:r>
            <a:r>
              <a:rPr lang="ru-RU" sz="2000" dirty="0" smtClean="0"/>
              <a:t>системе</a:t>
            </a:r>
            <a:endParaRPr lang="en-US" sz="2000" dirty="0" smtClean="0"/>
          </a:p>
          <a:p>
            <a:pPr marL="342900" indent="-342900"/>
            <a:r>
              <a:rPr lang="en-US" sz="2000" dirty="0" smtClean="0"/>
              <a:t>	O</a:t>
            </a:r>
            <a:r>
              <a:rPr lang="ru-RU" sz="2000" dirty="0" err="1" smtClean="0"/>
              <a:t>тношения</a:t>
            </a:r>
            <a:r>
              <a:rPr lang="ru-RU" sz="2000" dirty="0" smtClean="0"/>
              <a:t> </a:t>
            </a:r>
            <a:r>
              <a:rPr lang="ru-RU" sz="2000" dirty="0"/>
              <a:t>аппаратных IRQL могут изменяться в зависимости от </a:t>
            </a:r>
            <a:endParaRPr lang="en-US" sz="2000" dirty="0" smtClean="0"/>
          </a:p>
          <a:p>
            <a:pPr marL="342900" indent="-342900"/>
            <a:r>
              <a:rPr lang="ru-RU" sz="2000" dirty="0" smtClean="0"/>
              <a:t>реализации </a:t>
            </a:r>
            <a:r>
              <a:rPr lang="ru-RU" sz="2000" dirty="0"/>
              <a:t>аппаратной части системы</a:t>
            </a:r>
            <a:endParaRPr lang="en-US" sz="2000" dirty="0" smtClean="0"/>
          </a:p>
          <a:p>
            <a:pPr marL="342900" indent="-342900"/>
            <a:r>
              <a:rPr lang="en-US" sz="2000" dirty="0" smtClean="0"/>
              <a:t>	</a:t>
            </a:r>
            <a:r>
              <a:rPr lang="ru-RU" sz="2000" dirty="0"/>
              <a:t>уровни IRQL всегда ниже, чем самый низкий уровень DIRQL.</a:t>
            </a:r>
          </a:p>
          <a:p>
            <a:pPr marL="342900" indent="-342900"/>
            <a:endParaRPr lang="en-US" sz="2000" dirty="0"/>
          </a:p>
          <a:p>
            <a:pPr marL="342900" indent="-342900"/>
            <a:endParaRPr lang="ru-RU" sz="2000" dirty="0"/>
          </a:p>
          <a:p>
            <a:pPr marL="342900" lvl="0" indent="-342900"/>
            <a:endParaRPr lang="ru-RU" sz="2000" dirty="0"/>
          </a:p>
          <a:p>
            <a:r>
              <a:rPr lang="en-US" sz="2000" b="1" dirty="0" smtClean="0"/>
              <a:t> </a:t>
            </a:r>
            <a:endParaRPr lang="ru-RU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403648" y="764704"/>
          <a:ext cx="7560840" cy="5597008"/>
        </p:xfrm>
        <a:graphic>
          <a:graphicData uri="http://schemas.openxmlformats.org/drawingml/2006/table">
            <a:tbl>
              <a:tblPr/>
              <a:tblGrid>
                <a:gridCol w="1831509"/>
                <a:gridCol w="4001139"/>
                <a:gridCol w="864096"/>
                <a:gridCol w="864096"/>
              </a:tblGrid>
              <a:tr h="6038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Символическое имя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62" marR="14262" marT="14262" marB="142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Предназначение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62" marR="14262" marT="14262" marB="142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Уровень Intel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62" marR="14262" marT="14262" marB="142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Уровень Alpha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62" marR="14262" marT="14262" marB="142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8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High_Level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62" marR="14262" marT="14262" marB="142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Наивысший уровень прерывания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62" marR="14262" marT="14262" marB="142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31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62" marR="14262" marT="14262" marB="142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62" marR="14262" marT="14262" marB="142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0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Power_Level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62" marR="14262" marT="14262" marB="142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Power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8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event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62" marR="14262" marT="14262" marB="142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62" marR="14262" marT="14262" marB="142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62" marR="14262" marT="14262" marB="142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8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IPI_Level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62" marR="14262" marT="14262" marB="142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Межпроцессорный сигнал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62" marR="14262" marT="14262" marB="142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29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62" marR="14262" marT="14262" marB="142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62" marR="14262" marT="14262" marB="142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0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Clock_Level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62" marR="14262" marT="14262" marB="142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такт системных часов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62" marR="14262" marT="14262" marB="142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28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62" marR="14262" marT="14262" marB="142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62" marR="14262" marT="14262" marB="142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8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Profile_Level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62" marR="14262" marT="14262" marB="142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Контроль производительности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62" marR="14262" marT="14262" marB="142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62" marR="14262" marT="14262" marB="142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62" marR="14262" marT="14262" marB="142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8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Device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8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Level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62" marR="14262" marT="14262" marB="142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Обычные прерывания устройств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62" marR="14262" marT="14262" marB="142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3-26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62" marR="14262" marT="14262" marB="142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3-4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62" marR="14262" marT="14262" marB="142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65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Dispatch_Level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62" marR="14262" marT="14262" marB="142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Операции планирования и отложенные вызовы процедур (DPC)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62" marR="14262" marT="14262" marB="142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62" marR="14262" marT="14262" marB="142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62" marR="14262" marT="14262" marB="142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8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APC_Level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62" marR="14262" marT="14262" marB="142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Асинхронные вызовы процедур (APC)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62" marR="14262" marT="14262" marB="142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62" marR="14262" marT="14262" marB="142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62" marR="14262" marT="14262" marB="142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0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Passive_Level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62" marR="14262" marT="14262" marB="142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Нет прерываний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62" marR="14262" marT="14262" marB="142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62" marR="14262" marT="14262" marB="142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62" marR="14262" marT="14262" marB="142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3528" y="332656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Символические и числовые определения IRQL</a:t>
            </a:r>
            <a:endParaRPr lang="ru-RU" sz="240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187624" y="1484784"/>
            <a:ext cx="0" cy="3096344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9512" y="270892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DIRQL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40768"/>
            <a:ext cx="672518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51520" y="260648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Процедура </a:t>
            </a:r>
            <a:r>
              <a:rPr lang="en-US" b="1" dirty="0" err="1" smtClean="0"/>
              <a:t>DriverEntry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9144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Процедура </a:t>
            </a:r>
            <a:r>
              <a:rPr lang="en-US" b="1" dirty="0" err="1" smtClean="0"/>
              <a:t>DriverEntry</a:t>
            </a:r>
            <a:endParaRPr lang="ru-RU" dirty="0" smtClean="0"/>
          </a:p>
          <a:p>
            <a:endParaRPr lang="en-US" dirty="0"/>
          </a:p>
          <a:p>
            <a:r>
              <a:rPr lang="en-US" dirty="0" smtClean="0"/>
              <a:t>extern "C“</a:t>
            </a:r>
          </a:p>
          <a:p>
            <a:r>
              <a:rPr lang="en-US" dirty="0" smtClean="0"/>
              <a:t> NTSTATUS </a:t>
            </a:r>
            <a:r>
              <a:rPr lang="en-US" dirty="0" err="1" smtClean="0"/>
              <a:t>DriverEntry</a:t>
            </a:r>
            <a:r>
              <a:rPr lang="en-US" dirty="0" smtClean="0"/>
              <a:t>( IN PDRIVER_OBJECT </a:t>
            </a:r>
            <a:r>
              <a:rPr lang="en-US" dirty="0" err="1" smtClean="0"/>
              <a:t>DriverObject</a:t>
            </a:r>
            <a:r>
              <a:rPr lang="en-US" dirty="0" smtClean="0"/>
              <a:t>, </a:t>
            </a:r>
          </a:p>
          <a:p>
            <a:r>
              <a:rPr lang="en-US" dirty="0" smtClean="0"/>
              <a:t>		       IN PUNICODE_STRING </a:t>
            </a:r>
            <a:r>
              <a:rPr lang="en-US" dirty="0" err="1" smtClean="0"/>
              <a:t>RegistryPath</a:t>
            </a:r>
            <a:r>
              <a:rPr lang="en-US" dirty="0" smtClean="0"/>
              <a:t> )</a:t>
            </a:r>
          </a:p>
          <a:p>
            <a:endParaRPr lang="en-US" dirty="0" smtClean="0"/>
          </a:p>
          <a:p>
            <a:r>
              <a:rPr lang="en-US" dirty="0" smtClean="0"/>
              <a:t> { NTSTATUS status = STATUS_SUCCESS; </a:t>
            </a:r>
          </a:p>
          <a:p>
            <a:r>
              <a:rPr lang="en-US" dirty="0" smtClean="0"/>
              <a:t>PDEVICE_OBJECT </a:t>
            </a:r>
            <a:r>
              <a:rPr lang="en-US" dirty="0" err="1" smtClean="0"/>
              <a:t>fdo</a:t>
            </a:r>
            <a:r>
              <a:rPr lang="en-US" dirty="0" smtClean="0"/>
              <a:t>; </a:t>
            </a:r>
          </a:p>
          <a:p>
            <a:r>
              <a:rPr lang="en-US" dirty="0" smtClean="0"/>
              <a:t>UNICODE_STRING </a:t>
            </a:r>
            <a:r>
              <a:rPr lang="en-US" dirty="0" err="1" smtClean="0"/>
              <a:t>devName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#if DBG </a:t>
            </a:r>
            <a:r>
              <a:rPr lang="en-US" dirty="0" err="1" smtClean="0"/>
              <a:t>DbgPrint</a:t>
            </a:r>
            <a:r>
              <a:rPr lang="en-US" dirty="0" smtClean="0"/>
              <a:t>("=Example= In </a:t>
            </a:r>
            <a:r>
              <a:rPr lang="en-US" dirty="0" err="1" smtClean="0"/>
              <a:t>DriverEntry</a:t>
            </a:r>
            <a:r>
              <a:rPr lang="en-US" dirty="0" smtClean="0"/>
              <a:t>.");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DbgPrint</a:t>
            </a:r>
            <a:r>
              <a:rPr lang="en-US" dirty="0" smtClean="0"/>
              <a:t>("=Example= </a:t>
            </a:r>
            <a:r>
              <a:rPr lang="en-US" dirty="0" err="1" smtClean="0"/>
              <a:t>RegistryPath</a:t>
            </a:r>
            <a:r>
              <a:rPr lang="en-US" dirty="0" smtClean="0"/>
              <a:t> = %</a:t>
            </a:r>
            <a:r>
              <a:rPr lang="en-US" dirty="0" err="1" smtClean="0"/>
              <a:t>ws</a:t>
            </a:r>
            <a:r>
              <a:rPr lang="en-US" dirty="0" smtClean="0"/>
              <a:t>.", </a:t>
            </a:r>
            <a:r>
              <a:rPr lang="en-US" dirty="0" err="1" smtClean="0"/>
              <a:t>RegistryPath</a:t>
            </a:r>
            <a:r>
              <a:rPr lang="en-US" dirty="0" smtClean="0"/>
              <a:t>-&gt;Buffer);</a:t>
            </a:r>
          </a:p>
          <a:p>
            <a:r>
              <a:rPr lang="en-US" dirty="0" smtClean="0"/>
              <a:t> #</a:t>
            </a:r>
            <a:r>
              <a:rPr lang="en-US" dirty="0" err="1" smtClean="0"/>
              <a:t>endif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// </a:t>
            </a:r>
            <a:r>
              <a:rPr lang="ru-RU" dirty="0" smtClean="0"/>
              <a:t>Экспорт точек входа в драйвер (</a:t>
            </a:r>
            <a:r>
              <a:rPr lang="en-US" dirty="0" err="1" smtClean="0"/>
              <a:t>AddDevice</a:t>
            </a:r>
            <a:r>
              <a:rPr lang="en-US" dirty="0" smtClean="0"/>
              <a:t> </a:t>
            </a:r>
            <a:r>
              <a:rPr lang="ru-RU" dirty="0" smtClean="0"/>
              <a:t>объявлять не будем) </a:t>
            </a:r>
            <a:endParaRPr lang="en-US" dirty="0" smtClean="0"/>
          </a:p>
          <a:p>
            <a:r>
              <a:rPr lang="ru-RU" dirty="0" smtClean="0"/>
              <a:t>// </a:t>
            </a:r>
            <a:r>
              <a:rPr lang="en-US" dirty="0" err="1" smtClean="0"/>
              <a:t>DriverObject</a:t>
            </a:r>
            <a:r>
              <a:rPr lang="en-US" dirty="0" smtClean="0"/>
              <a:t>-&gt;</a:t>
            </a:r>
            <a:r>
              <a:rPr lang="en-US" dirty="0" err="1" smtClean="0"/>
              <a:t>DriverExtension</a:t>
            </a:r>
            <a:r>
              <a:rPr lang="en-US" dirty="0" smtClean="0"/>
              <a:t>-&gt;</a:t>
            </a:r>
            <a:r>
              <a:rPr lang="en-US" dirty="0" err="1" smtClean="0"/>
              <a:t>AddDevice</a:t>
            </a:r>
            <a:r>
              <a:rPr lang="en-US" dirty="0" smtClean="0"/>
              <a:t>= </a:t>
            </a:r>
            <a:r>
              <a:rPr lang="en-US" dirty="0" err="1" smtClean="0"/>
              <a:t>OurAddDeviceRoutine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DriverObject</a:t>
            </a:r>
            <a:r>
              <a:rPr lang="en-US" dirty="0" smtClean="0"/>
              <a:t>-&gt;</a:t>
            </a:r>
            <a:r>
              <a:rPr lang="en-US" dirty="0" err="1" smtClean="0"/>
              <a:t>DriverUnload</a:t>
            </a:r>
            <a:r>
              <a:rPr lang="en-US" dirty="0" smtClean="0"/>
              <a:t> = </a:t>
            </a:r>
            <a:r>
              <a:rPr lang="en-US" dirty="0" err="1" smtClean="0"/>
              <a:t>UnloadRoutine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DriverObject</a:t>
            </a:r>
            <a:r>
              <a:rPr lang="en-US" dirty="0" smtClean="0"/>
              <a:t>-&gt;</a:t>
            </a:r>
            <a:r>
              <a:rPr lang="en-US" dirty="0" err="1" smtClean="0"/>
              <a:t>MajorFunction</a:t>
            </a:r>
            <a:r>
              <a:rPr lang="en-US" dirty="0" smtClean="0"/>
              <a:t>[IRP_MJ_CREATE]= </a:t>
            </a:r>
            <a:r>
              <a:rPr lang="en-US" dirty="0" err="1" smtClean="0"/>
              <a:t>Create_File_IRPprocessing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DriverObject</a:t>
            </a:r>
            <a:r>
              <a:rPr lang="en-US" dirty="0" smtClean="0"/>
              <a:t>-&gt;</a:t>
            </a:r>
            <a:r>
              <a:rPr lang="en-US" dirty="0" err="1" smtClean="0"/>
              <a:t>MajorFunction</a:t>
            </a:r>
            <a:r>
              <a:rPr lang="en-US" dirty="0" smtClean="0"/>
              <a:t>[IRP_MJ_CLOSE] = </a:t>
            </a:r>
            <a:r>
              <a:rPr lang="en-US" dirty="0" err="1" smtClean="0"/>
              <a:t>Close_HandleIRPprocessing</a:t>
            </a:r>
            <a:r>
              <a:rPr lang="en-US" dirty="0" smtClean="0"/>
              <a:t>; </a:t>
            </a:r>
          </a:p>
          <a:p>
            <a:r>
              <a:rPr lang="en-US" dirty="0" err="1" smtClean="0"/>
              <a:t>DriverObject</a:t>
            </a:r>
            <a:r>
              <a:rPr lang="en-US" dirty="0" smtClean="0"/>
              <a:t>-&gt;</a:t>
            </a:r>
            <a:r>
              <a:rPr lang="en-US" dirty="0" err="1" smtClean="0"/>
              <a:t>MajorFunction</a:t>
            </a:r>
            <a:r>
              <a:rPr lang="en-US" dirty="0" smtClean="0"/>
              <a:t>[IRP_MJ_READ] = </a:t>
            </a:r>
            <a:r>
              <a:rPr lang="en-US" dirty="0" err="1" smtClean="0"/>
              <a:t>ReadWrite_IRPhandler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DriverObject</a:t>
            </a:r>
            <a:r>
              <a:rPr lang="en-US" dirty="0" smtClean="0"/>
              <a:t>-&gt;</a:t>
            </a:r>
            <a:r>
              <a:rPr lang="en-US" dirty="0" err="1" smtClean="0"/>
              <a:t>MajorFunction</a:t>
            </a:r>
            <a:r>
              <a:rPr lang="en-US" dirty="0" smtClean="0"/>
              <a:t>[IRP_MJ_WRITE] = </a:t>
            </a:r>
            <a:r>
              <a:rPr lang="en-US" dirty="0" err="1" smtClean="0"/>
              <a:t>ReadWrite_IRPhandler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DriverObject</a:t>
            </a:r>
            <a:r>
              <a:rPr lang="en-US" dirty="0" smtClean="0"/>
              <a:t>-&gt;</a:t>
            </a:r>
            <a:r>
              <a:rPr lang="en-US" dirty="0" err="1" smtClean="0"/>
              <a:t>MajorFunction</a:t>
            </a:r>
            <a:r>
              <a:rPr lang="en-US" dirty="0" smtClean="0"/>
              <a:t>[IRP_MJ_DEVICE_CONTROL]= </a:t>
            </a:r>
            <a:r>
              <a:rPr lang="en-US" dirty="0" err="1" smtClean="0"/>
              <a:t>DeviceControlRoutine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836712"/>
            <a:ext cx="6696744" cy="4591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9552" y="5517232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Шинные и </a:t>
            </a:r>
            <a:r>
              <a:rPr lang="ru-RU" dirty="0" err="1" smtClean="0"/>
              <a:t>не-шинные</a:t>
            </a:r>
            <a:r>
              <a:rPr lang="ru-RU" dirty="0" smtClean="0"/>
              <a:t> </a:t>
            </a:r>
            <a:r>
              <a:rPr lang="en-US" dirty="0" smtClean="0"/>
              <a:t>FDO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2656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Процедура </a:t>
            </a:r>
            <a:r>
              <a:rPr lang="ru-RU" b="1" dirty="0" err="1" smtClean="0"/>
              <a:t>AddDevicе</a:t>
            </a:r>
            <a:endParaRPr lang="ru-RU" b="1" dirty="0" smtClean="0"/>
          </a:p>
          <a:p>
            <a:endParaRPr lang="ru-RU" dirty="0"/>
          </a:p>
          <a:p>
            <a:r>
              <a:rPr lang="ru-RU" dirty="0" smtClean="0"/>
              <a:t>Обязанности </a:t>
            </a:r>
            <a:r>
              <a:rPr lang="ru-RU" dirty="0"/>
              <a:t>по созданию объекта устройства возложены на новую функцию драйвера </a:t>
            </a:r>
            <a:r>
              <a:rPr lang="ru-RU" dirty="0" err="1"/>
              <a:t>AddDevice</a:t>
            </a:r>
            <a:r>
              <a:rPr lang="ru-RU" dirty="0"/>
              <a:t>, которая теперь публикуется </a:t>
            </a:r>
            <a:r>
              <a:rPr lang="ru-RU" dirty="0" smtClean="0"/>
              <a:t>в </a:t>
            </a:r>
            <a:r>
              <a:rPr lang="ru-RU" dirty="0"/>
              <a:t>структуре расширения драйвера (</a:t>
            </a:r>
            <a:r>
              <a:rPr lang="ru-RU" dirty="0" err="1"/>
              <a:t>Driver</a:t>
            </a:r>
            <a:r>
              <a:rPr lang="ru-RU" dirty="0"/>
              <a:t> </a:t>
            </a:r>
            <a:r>
              <a:rPr lang="ru-RU" dirty="0" err="1"/>
              <a:t>Extension</a:t>
            </a:r>
            <a:r>
              <a:rPr lang="ru-RU" dirty="0"/>
              <a:t>) во время работы </a:t>
            </a:r>
            <a:r>
              <a:rPr lang="ru-RU" dirty="0" err="1"/>
              <a:t>DriverEntry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b="1" dirty="0" err="1"/>
              <a:t>DriverObject</a:t>
            </a:r>
            <a:r>
              <a:rPr lang="ru-RU" b="1" dirty="0"/>
              <a:t>-&gt;</a:t>
            </a:r>
            <a:r>
              <a:rPr lang="ru-RU" b="1" dirty="0" err="1"/>
              <a:t>DriverExtension</a:t>
            </a:r>
            <a:r>
              <a:rPr lang="ru-RU" b="1" dirty="0"/>
              <a:t>-&gt;</a:t>
            </a:r>
            <a:r>
              <a:rPr lang="ru-RU" b="1" dirty="0" err="1"/>
              <a:t>AddDevice</a:t>
            </a:r>
            <a:r>
              <a:rPr lang="ru-RU" b="1" dirty="0"/>
              <a:t> = </a:t>
            </a:r>
            <a:r>
              <a:rPr lang="ru-RU" b="1" dirty="0" err="1"/>
              <a:t>MyAddDeviceRoutine</a:t>
            </a:r>
            <a:r>
              <a:rPr lang="ru-RU" b="1" dirty="0"/>
              <a:t>; </a:t>
            </a:r>
          </a:p>
          <a:p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395536" y="2780928"/>
          <a:ext cx="8496944" cy="376652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34053"/>
                <a:gridCol w="5862891"/>
              </a:tblGrid>
              <a:tr h="5143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/>
                        <a:t>NTSTATUS </a:t>
                      </a:r>
                      <a:r>
                        <a:rPr lang="ru-RU" sz="2000" dirty="0" err="1"/>
                        <a:t>AddDevice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/>
                        <a:t>IRQL == PASSIVE_LEVEL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3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/>
                        <a:t>Параметры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/>
                        <a:t>Описание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6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/>
                        <a:t>IN PDRIVER_OBJECT pDriverObject 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/>
                        <a:t>Указатель на объект данного драйвера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6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/>
                        <a:t>IN PDEVICE_OBJECT pPDO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/>
                        <a:t>Указатель на объект физического устройства, созданного родительским (шинным) драйвером 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3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/>
                        <a:t>Возвращаемое значение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/>
                        <a:t>STATUS_SUCCESS </a:t>
                      </a:r>
                      <a:r>
                        <a:rPr lang="ru-RU" sz="2000" dirty="0"/>
                        <a:t>или код ошибки 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537</Words>
  <Application>Microsoft Office PowerPoint</Application>
  <PresentationFormat>Экран (4:3)</PresentationFormat>
  <Paragraphs>164</Paragraphs>
  <Slides>10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Структура программного кода драйвера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Структура программного кода драйвера</dc:title>
  <dc:creator>User</dc:creator>
  <cp:lastModifiedBy>User</cp:lastModifiedBy>
  <cp:revision>24</cp:revision>
  <dcterms:created xsi:type="dcterms:W3CDTF">2021-04-29T01:43:49Z</dcterms:created>
  <dcterms:modified xsi:type="dcterms:W3CDTF">2021-04-29T04:01:56Z</dcterms:modified>
</cp:coreProperties>
</file>