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7" r:id="rId4"/>
    <p:sldId id="259" r:id="rId5"/>
    <p:sldId id="270" r:id="rId6"/>
    <p:sldId id="258" r:id="rId7"/>
    <p:sldId id="271" r:id="rId8"/>
    <p:sldId id="272" r:id="rId9"/>
    <p:sldId id="260" r:id="rId10"/>
    <p:sldId id="261" r:id="rId11"/>
    <p:sldId id="275" r:id="rId12"/>
    <p:sldId id="273" r:id="rId13"/>
    <p:sldId id="276" r:id="rId14"/>
    <p:sldId id="277" r:id="rId15"/>
    <p:sldId id="278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89831" autoAdjust="0"/>
  </p:normalViewPr>
  <p:slideViewPr>
    <p:cSldViewPr>
      <p:cViewPr varScale="1">
        <p:scale>
          <a:sx n="79" d="100"/>
          <a:sy n="79" d="100"/>
        </p:scale>
        <p:origin x="-155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24" y="32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A74F-3373-4079-B6B8-D17A46409B18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D5B8B-3315-483A-992E-1FF550D516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(англ. 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ru-RU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addressing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— механизм адресации и доступа к блоку данных на жёстком или оптическом диске, при котором системному контроллеру нет необходимости учитывать геометрию самого жесткого диска (количество цилиндров, сторон, секторов на цилиндре). Контроллеры современных IDE дисков в качестве основного режима трансляции адреса используют LBA.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Привод, способный поддерживать режим LBA, сообщает об этом в информации идентификации привода.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Суть LBA состоит в том, что каждый блок, адресуемый на жёстком диске имеет свой номер, целое число, начиная с нуля и т. д. (то есть первый блок LBA=0, второй LBA=1, ...)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LBA 0 = Цилиндр 0/Головка 0/Сектор 1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c*H – </a:t>
            </a:r>
            <a:r>
              <a:rPr lang="ru-RU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сколько</a:t>
            </a:r>
            <a:r>
              <a:rPr lang="ru-RU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дорожек в цилиндре</a:t>
            </a:r>
            <a:endParaRPr lang="ru-RU" sz="1200" b="1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Еще одно преимущество метода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адресования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LBA — то, что ограничение размера диска обусловлено лишь разрядностью LBA. В настоящее время для задания номера блока используется 48 бит, что при использовании двоичной системы исчисления даёт возможность адресовать на приводе (2</a:t>
            </a:r>
            <a:r>
              <a:rPr lang="ru-RU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281 474 976 710 656 блоков (то есть, при блоке в 512 байт, 128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ПБлоков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LBA заменяет собой более ранние схемы (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в которых нужно было учитывать физические особенности устройства дисков.</a:t>
            </a: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Технический комитет X3T10 установил правила получения адреса блока в режиме LBA: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 LBA — адрес блока по LBA.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Cylinder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номер цилиндра.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noofheads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количество головок.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номер выбранной головки.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sectors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количество секторов на одной дорожке.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номер сектора.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2C35-9E0B-4CDB-82A1-F8AB93BD698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MBR всегда находится в первом секторе жесткого диска. При загрузке компьютера, BIOS считывает этот сектор с диска в память по адресу 0000:7C00h и передает ему управление.</a:t>
            </a:r>
          </a:p>
          <a:p>
            <a:endParaRPr lang="en-US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первая секция структуры MBR — это секция с исполняемым кодом, который и будет руководить дальнейшей загрузкой. Размер этой секции может быть максимум 440 байт. Далее идут 4 байта, отведенные на идентификацию диска. В операционных системах, где идентификация не используется, это место может занимать исполняемый код. То же самое касается и последующих 2 байт.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Начиная со смещения 01BEh находится сама таблица разделов жесткого диска. Таблица состоит из 4 записей (по одной на каждый возможный раздел диска) размером 16 байт.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D5B8B-3315-483A-992E-1FF550D516F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Первым байтом в этой структуре является признак активности раздела. Этот признак определяет с какого раздела следует продолжить загрузку. Может быть только один активный раздел, иначе загрузка продолжена не будет.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Следующие три байта — это так называемые CHS-координаты первого сектора раздела.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смещению 04h находится код типа раздела. Именно по этому типу можно определить что находится в данном разделе, какая файловая система на нем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CHS-координаты сектора расшифровываются как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Cylinder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соответственно обозначают номер цилиндра (дорожки), номер головки (поверхности) и номер сектора. Цилиндры и головки нумеруются с нуля, сектор нумеруется с единицы. Таким образом CHS=0/0/1 означает первый сектор на нулевом цилиндре на нулевой головке. Именно здесь находится сектор MBR.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D5B8B-3315-483A-992E-1FF550D516F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Разделы с типом 05h используются для дисков менее 8Гб (где еще возможна адресация через CHS), а тип 0Fh используется для дисков больше 8Гб (и используется LBA-адресация).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D5B8B-3315-483A-992E-1FF550D516F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Разделы, отмеченные в таблице типом 05h и 0Fh, это так называемые расширенные разделы. С их помощью можно создавать больше разделов на диске, чем это позволяет MBR.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Разделы с типом 05h используются для дисков менее 8Гб (где еще возможна адресация через CHS), а тип 0Fh используется для дисков больше 8Гб (и используется LBA-адресация).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первом секторе расширенного раздела находится структура EBR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Она во многом схожа со структурой MBR, но имеет следующие отличия: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EBR нет исполняемого кода. Некоторые загрузчики могут его туда записывать, но обычно это место заполнено нулями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Сигнатуры диска и два неиспользуемых байта должны быть заполнены нулями</a:t>
            </a:r>
          </a:p>
          <a:p>
            <a:pPr lvl="0">
              <a:buFont typeface="Arial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таблице разделов могут быть заполнены только две первых записи. Остальные две записи должны быть заполнены нулями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конце структуры EBR, также как и в MBR, должно находиться «магическое» значение AA55h.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D5B8B-3315-483A-992E-1FF550D516F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Такой раздел может быть только один, но он может содержать в себе сколько угодно логических разделов (ограничено только размером диска). Для расширенного и логического разделов используется EBR.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D5B8B-3315-483A-992E-1FF550D516F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D5B8B-3315-483A-992E-1FF550D516F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Первый сектор на диске (с адресом LBA 0) — это все тот же MBR-сектор. Он оставлен для совместимости со старым программным обеспечением и предназначен для защиты GPT-структуры от случайных повреждений при работе программ, которым про GPT ничего не известно. Для таких программ структура разделов будет выглядеть как один раздел, занимающий все место на жестком диске.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Структура этого сектора ничем не отличается от обычного сектора MBR. В его таблице разделов должна быть создана единственная запись с типом раздела 0xEE. Раздел должен начинаться с адреса LBA 1 и иметь размер 0xFFFFFFFF. В полях для CHS-адресации раздел соответственно должен начинаться с адреса 0/0/2 (сектор 1 занят под саму MBR) и иметь конечный CHS-адрес FF/FF/FF. Признак активного раздела должен иметь значение 0 (неактивный).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структуре GPT используется теперь только LBA-адресация, никаких CHS больше нет и никаких проблем с их конвертацией тоже. Причем под LBA-адреса отведено по 64 бита, что позволяет работать с ними без всяких ухищрений, как с 64-битными целыми числами, а также (если до этого дойдет) даст в будущем возможность без проблем расширить 48-битную LBA-адресацию до 64-битной.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 того, в отличие от MBR, структура GPT хранит на диске две своих копии, одну в начале диска, а другую в конце. Таким образом, в случае повреждения основной структуры, будет возможность восстановить ее из сохраненной копии.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работе компьютера с UEFI, данный MBR-сектор просто игнорируется и никакой код в нем также не выполняется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D5B8B-3315-483A-992E-1FF550D516F3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Этот заголовочный сектор содержит в себе данные о всех LBA-адресах, использующихся для разметки диска на разделы.</a:t>
            </a:r>
            <a:b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UEFI проверяет корректность GPT-заголовка, используя контрольный суммы, вычисляемые по алгоритму CRC32. Если первичный заголовок поврежден, то проверяется контрольная сумма копии заголовка. Если контрольная сумма копии заголовка правильная, то эта копия используется для восстановления информации в первичном заголовке. Восстановление также происходит и в обратную сторону — если первичный заголовок корректный, а копия неверна, то копия восстанавливается по данным из первичного заголовка. </a:t>
            </a:r>
            <a:r>
              <a:rPr lang="ru-R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же обе копии заголовка повреждены, то диск становится недоступным для работы.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D5B8B-3315-483A-992E-1FF550D516F3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2E57-1B87-41AE-99CA-3003E455215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C7A4-1DA2-43B7-9207-037019A129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B%D0%B0%D0%B2%D0%BD%D0%B0%D1%8F_%D0%B7%D0%B0%D0%B3%D1%80%D1%83%D0%B7%D0%BE%D1%87%D0%BD%D0%B0%D1%8F_%D0%B7%D0%B0%D0%BF%D0%B8%D1%81%D1%8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nt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Логическая разметка жесткого диска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95536" y="548680"/>
          <a:ext cx="8280921" cy="5015409"/>
        </p:xfrm>
        <a:graphic>
          <a:graphicData uri="http://schemas.openxmlformats.org/drawingml/2006/table">
            <a:tbl>
              <a:tblPr/>
              <a:tblGrid>
                <a:gridCol w="2760307"/>
                <a:gridCol w="2760307"/>
                <a:gridCol w="2760307"/>
              </a:tblGrid>
              <a:tr h="489179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Структура EBR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91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Смещение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Длина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b="1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Описание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4891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1BEh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Указатель на раздел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91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1CEh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Указатель на следующий EBR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5342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1DEh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Не используется (должно быть заполнено нулями) </a:t>
                      </a:r>
                      <a:r>
                        <a:rPr lang="ru-RU" sz="2400" u="sng" baseline="30000">
                          <a:solidFill>
                            <a:srgbClr val="0B0080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[b]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1FEh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4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Сигнатура (55h </a:t>
                      </a:r>
                      <a:r>
                        <a:rPr lang="ru-RU" sz="2400" dirty="0" err="1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AAh</a:t>
                      </a:r>
                      <a:r>
                        <a:rPr lang="ru-RU" sz="24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habrastorage.org/webt/gx/r4/t2/gxr4t2qvg_yupi-pd6txsqhu_nc.gif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12968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1560" y="4077072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Расширенный раздел может быть только один, но он может содержать в себе сколько угодно логических разделов (ограничено только размером диска). Для расширенного и логического разделов используется EBR.</a:t>
            </a:r>
          </a:p>
          <a:p>
            <a:r>
              <a:rPr lang="ru-RU" sz="2000" dirty="0" smtClean="0"/>
              <a:t>Признак активности раздела для разделов структуры EBR всегда будет 0, так как загрузка осуществлялась только с основных разделов диска</a:t>
            </a:r>
          </a:p>
          <a:p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Extended boot record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404664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GUID </a:t>
            </a:r>
            <a:r>
              <a:rPr lang="ru-RU" sz="2000" b="1" dirty="0" err="1" smtClean="0"/>
              <a:t>Partition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Table</a:t>
            </a:r>
            <a:r>
              <a:rPr lang="ru-RU" sz="2000" dirty="0" smtClean="0"/>
              <a:t>,  </a:t>
            </a:r>
            <a:r>
              <a:rPr lang="ru-RU" sz="2000" b="1" dirty="0" smtClean="0"/>
              <a:t>GPT</a:t>
            </a:r>
            <a:r>
              <a:rPr lang="ru-RU" sz="2000" dirty="0" smtClean="0"/>
              <a:t> — стандарт формата размещения таблиц разделов на физическом жестком диске. Он является частью Расширяемого микропрограммного интерфейса ( </a:t>
            </a:r>
            <a:r>
              <a:rPr lang="ru-RU" sz="2000" i="1" dirty="0" err="1" smtClean="0"/>
              <a:t>Extensible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Firmware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Interface</a:t>
            </a:r>
            <a:r>
              <a:rPr lang="ru-RU" sz="2000" dirty="0" smtClean="0"/>
              <a:t>, EFI) — стандарта, предложенного </a:t>
            </a:r>
            <a:r>
              <a:rPr lang="ru-RU" sz="2000" dirty="0" err="1" smtClean="0">
                <a:hlinkClick r:id="rId3" tooltip="Intel"/>
              </a:rPr>
              <a:t>Intel</a:t>
            </a:r>
            <a:r>
              <a:rPr lang="ru-RU" sz="2000" dirty="0" smtClean="0"/>
              <a:t> на смену BIOS. EFI использует GPT там, где BIOS использует Главную загрузочную запись ( </a:t>
            </a:r>
            <a:r>
              <a:rPr lang="ru-RU" sz="2000" i="1" dirty="0" err="1" smtClean="0"/>
              <a:t>Master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Boot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Record</a:t>
            </a:r>
            <a:r>
              <a:rPr lang="ru-RU" sz="2000" dirty="0" smtClean="0"/>
              <a:t>, MBR).</a:t>
            </a:r>
            <a:endParaRPr lang="en-US" sz="2000" dirty="0" smtClean="0"/>
          </a:p>
          <a:p>
            <a:endParaRPr lang="ru-RU" sz="2000" dirty="0" smtClean="0"/>
          </a:p>
          <a:p>
            <a:r>
              <a:rPr lang="ru-RU" sz="2000" b="1" dirty="0" smtClean="0"/>
              <a:t>GUID (</a:t>
            </a:r>
            <a:r>
              <a:rPr lang="ru-RU" sz="2000" b="1" dirty="0" err="1" smtClean="0"/>
              <a:t>Globally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Unique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Identifier</a:t>
            </a:r>
            <a:r>
              <a:rPr lang="ru-RU" sz="2000" b="1" dirty="0" smtClean="0"/>
              <a:t>)</a:t>
            </a:r>
            <a:r>
              <a:rPr lang="ru-RU" sz="2000" dirty="0" smtClean="0"/>
              <a:t> — статистически уникальный 128-битный идентификатор. </a:t>
            </a:r>
            <a:endParaRPr lang="en-US" sz="2000" dirty="0" smtClean="0"/>
          </a:p>
          <a:p>
            <a:r>
              <a:rPr lang="ru-RU" sz="2000" dirty="0" smtClean="0"/>
              <a:t>Хотя уникальность каждого отдельного GUID не гарантируется, общее количество уникальных ключей настолько велико (2</a:t>
            </a:r>
            <a:r>
              <a:rPr lang="ru-RU" sz="2000" baseline="30000" dirty="0" smtClean="0"/>
              <a:t>128</a:t>
            </a:r>
            <a:r>
              <a:rPr lang="ru-RU" sz="2000" dirty="0" smtClean="0"/>
              <a:t>), что вероятность того, что в мире будут независимо сгенерированы два совпадающих ключа, крайне мала.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755576" y="1124744"/>
          <a:ext cx="7632849" cy="4259748"/>
        </p:xfrm>
        <a:graphic>
          <a:graphicData uri="http://schemas.openxmlformats.org/drawingml/2006/table">
            <a:tbl>
              <a:tblPr/>
              <a:tblGrid>
                <a:gridCol w="2544283"/>
                <a:gridCol w="2544283"/>
                <a:gridCol w="2544283"/>
              </a:tblGrid>
              <a:tr h="490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LBA-адрес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Размер (секторов)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LBA 0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Защитный MBR-сектор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LBA 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Первичный GPT-заголовок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LBA 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Таблица разделов диска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LBA 34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NN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Содержимое разделов диска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LBA -34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Копия таблицы разделов диска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LBA -2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  <a:cs typeface="Times New Roman"/>
                        </a:rPr>
                        <a:t>Копия GPT-заголовка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3881" marR="93881" marT="46940" marB="7041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40466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GPT на жестком диске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66124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Максимальная длина раздела 9,4*10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байт</a:t>
            </a:r>
          </a:p>
          <a:p>
            <a:endParaRPr lang="ru-RU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таблице разделов резервируется место для 128 строк по 128 байт каждая, всего 16384 байта (32 сектора по 512 байт)</a:t>
            </a:r>
            <a:endParaRPr lang="ru-RU" baseline="30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95536" y="764704"/>
          <a:ext cx="8352928" cy="5872285"/>
        </p:xfrm>
        <a:graphic>
          <a:graphicData uri="http://schemas.openxmlformats.org/drawingml/2006/table">
            <a:tbl>
              <a:tblPr/>
              <a:tblGrid>
                <a:gridCol w="1312603"/>
                <a:gridCol w="1312603"/>
                <a:gridCol w="1312603"/>
                <a:gridCol w="4415119"/>
              </a:tblGrid>
              <a:tr h="112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b="1" dirty="0">
                          <a:latin typeface="Times New Roman"/>
                          <a:ea typeface="Times New Roman"/>
                          <a:cs typeface="Times New Roman"/>
                        </a:rPr>
                        <a:t>Смещение (байт)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  <a:cs typeface="Times New Roman"/>
                        </a:rPr>
                        <a:t>Размер поля (байт)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  <a:cs typeface="Times New Roman"/>
                        </a:rPr>
                        <a:t>Пример заполнения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b="1">
                          <a:latin typeface="Times New Roman"/>
                          <a:ea typeface="Times New Roman"/>
                          <a:cs typeface="Times New Roman"/>
                        </a:rPr>
                        <a:t>Название и описание поля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0x00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8 байт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45 46 49 20 50 41 52 54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Сигнатура заголовка. Используется для идентификации всех EFI-совместимых GPT-заголовков. Должно содержать значение 45 46 49 20 50 41 52 54, что в виде текста расшифровывается как "EFI PART".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 байта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00 00 01 00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Версия формата заголовка </a:t>
                      </a:r>
                      <a:r>
                        <a:rPr lang="ru-RU" sz="1100" dirty="0" smtClean="0">
                          <a:latin typeface="Times New Roman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Сейчас используется версия заголовка 1.0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0x0C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 байта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5C 00 00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Размер заголовка GPT в байтах. Имеет значение 0x5C (92 байта)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 байта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27 6D 9F C9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Контрольная сумма GPT-заголовка (по адресам от 0x00 до 0x5C). Алгоритм контрольной суммы — CRC32. При подсчёте контрольной суммы начальное значение этого поля принимается равным нулю.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 байта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00 00 00 00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Зарезервировано. Должно иметь значение 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0x18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8 байт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01 00 00 00 00 00 00 00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Адрес сектора, содержащего первичный GPT-заголовок. Всегда имеет значение LBA 1.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8 байт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37 C8 11 01 00 00 00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Адрес сектора, содержащего копию GPT-заголовка. Всегда имеет значение адреса последнего сектора на диске.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8 байт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22 00 00 00 00 00 00 00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Адрес сектора с которого начинаются разделы на диске. Иными словами — адрес первого раздела диска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8 байт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17 C8 11 01 00 00 00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Адрес последнего сектора диска, отведенного под разделы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0x38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16 байт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00 A2 DA 98 9F 79 C0 01 A1 F4 04 62 2F D5 EC 6D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GUID диска. Содержит уникальный идентификатор, выданный диску и GPT-заголовку при разметке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8 байт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02 00 00 00 00 00 00 00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Адрес начала таблицы разделов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 байта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80 00 00 00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Максимальное число разделов, которое может содержать таблица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 байта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80 00 00 00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Размер записи для раздела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0x58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 байта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27 C3 F3 85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Контрольная сумма таблицы разделов. Алгоритм контрольной суммы — CRC32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0x5C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420 байт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Зарезервировано. Должно быть заполнено нулями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288" marR="20288" marT="10144" marB="15216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3326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GPT-заголовка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95536" y="692696"/>
          <a:ext cx="8280920" cy="5600191"/>
        </p:xfrm>
        <a:graphic>
          <a:graphicData uri="http://schemas.openxmlformats.org/drawingml/2006/table">
            <a:tbl>
              <a:tblPr/>
              <a:tblGrid>
                <a:gridCol w="1584176"/>
                <a:gridCol w="1656184"/>
                <a:gridCol w="2304256"/>
                <a:gridCol w="2736304"/>
              </a:tblGrid>
              <a:tr h="5628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</a:rPr>
                        <a:t>Смещение (байт)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 b="1">
                          <a:latin typeface="Times New Roman"/>
                          <a:ea typeface="Times New Roman"/>
                          <a:cs typeface="Times New Roman"/>
                        </a:rPr>
                        <a:t>Размер поля (байт)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 b="1">
                          <a:latin typeface="Times New Roman"/>
                          <a:ea typeface="Times New Roman"/>
                          <a:cs typeface="Times New Roman"/>
                        </a:rPr>
                        <a:t>Пример заполнения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 b="1">
                          <a:latin typeface="Times New Roman"/>
                          <a:ea typeface="Times New Roman"/>
                          <a:cs typeface="Times New Roman"/>
                        </a:rPr>
                        <a:t>Название и описание поля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0x00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16 байт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28 73 2A C1 1F F8 D2 11 BA 4B 00 A0 C9 3E C9 3B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GUID типа раздела. В примере приведен тип раздела "EFI </a:t>
                      </a: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</a:rPr>
                        <a:t>partition</a:t>
                      </a:r>
                      <a:r>
                        <a:rPr lang="ru-RU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".</a:t>
                      </a:r>
                      <a:r>
                        <a:rPr lang="ru-RU" sz="16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(активный раздел)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0x10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16 байт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C0 94 77 FC 43 86 C0 01 92 E0 3C 77 2E 43 AC 40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Уникальный GUID раздела. Генерируется при создании раздела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8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0x20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8 байт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3F 00 00 00 00 00 00 00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Начальный LBA-адрес раздела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8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0x28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8 байт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CC 2F 03 00 00 00 00 00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Последний LBA-адрес раздела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8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0x30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8 байт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00 00 00 00 00 00 00 00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Атрибуты раздела в виде битовой маски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4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0x38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72 байта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Times New Roman"/>
                        </a:rPr>
                        <a:t>EFI system partition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</a:rPr>
                        <a:t>Название раздела. Unicode-строка длиной 36-символов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602" marR="72602" marT="36301" marB="54451">
                    <a:lnL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59323"/>
            <a:ext cx="23106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Формат записи раздела: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image00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698477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19672" y="33265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раздела  </a:t>
            </a:r>
            <a:r>
              <a:rPr lang="en-US" dirty="0" smtClean="0"/>
              <a:t> NTFS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467544" y="980728"/>
          <a:ext cx="7848872" cy="5086763"/>
        </p:xfrm>
        <a:graphic>
          <a:graphicData uri="http://schemas.openxmlformats.org/drawingml/2006/table">
            <a:tbl>
              <a:tblPr/>
              <a:tblGrid>
                <a:gridCol w="1679226"/>
                <a:gridCol w="6169646"/>
              </a:tblGrid>
              <a:tr h="2094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SimSun"/>
                          <a:cs typeface="Times New Roman"/>
                        </a:rPr>
                        <a:t>$MFT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SimSun"/>
                          <a:cs typeface="Times New Roman"/>
                        </a:rPr>
                        <a:t>сам </a:t>
                      </a:r>
                      <a:r>
                        <a:rPr lang="ru-RU" sz="1600" dirty="0" smtClean="0">
                          <a:latin typeface="Times New Roman"/>
                          <a:ea typeface="SimSun"/>
                          <a:cs typeface="Times New Roman"/>
                        </a:rPr>
                        <a:t>M</a:t>
                      </a:r>
                      <a:r>
                        <a:rPr lang="en-US" sz="1600" dirty="0" smtClean="0">
                          <a:latin typeface="Times New Roman"/>
                          <a:ea typeface="SimSun"/>
                          <a:cs typeface="Times New Roman"/>
                        </a:rPr>
                        <a:t>  </a:t>
                      </a:r>
                      <a:r>
                        <a:rPr lang="ru-RU" sz="1600" dirty="0" smtClean="0">
                          <a:latin typeface="Times New Roman"/>
                          <a:ea typeface="SimSun"/>
                          <a:cs typeface="Times New Roman"/>
                        </a:rPr>
                        <a:t>FT</a:t>
                      </a:r>
                      <a:endParaRPr lang="ru-RU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$MFTmirr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копия первых 16 записей MFT, размещенная посередине диска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$LogFile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файл поддержки журналирования (см. ниже)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$Volume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служебная информация - метка тома, версия файловой системы, т.д.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$AttrDef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список стандартных атрибутов файлов на томе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4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$.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корневой каталог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4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$Bitmap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карта свободного места тома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$Boot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загрузочный сектор (если раздел загрузочный)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1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$Quota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файл, в котором записаны права пользователей на использование дискового пространства (начал работать лишь в NT5)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2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SimSun"/>
                          <a:cs typeface="Times New Roman"/>
                        </a:rPr>
                        <a:t>$Upcase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SimSun"/>
                          <a:cs typeface="Times New Roman"/>
                        </a:rPr>
                        <a:t>файл - таблица соответствия заглавных и прописных букв в имен файлов на текущем томе. Нужен в основном потому, что в NTFS имена файлов записываются в </a:t>
                      </a:r>
                      <a:r>
                        <a:rPr lang="ru-RU" sz="1600" dirty="0" err="1">
                          <a:latin typeface="Times New Roman"/>
                          <a:ea typeface="SimSun"/>
                          <a:cs typeface="Times New Roman"/>
                        </a:rPr>
                        <a:t>Unicode</a:t>
                      </a:r>
                      <a:r>
                        <a:rPr lang="ru-RU" sz="1600" dirty="0">
                          <a:latin typeface="Times New Roman"/>
                          <a:ea typeface="SimSun"/>
                          <a:cs typeface="Times New Roman"/>
                        </a:rPr>
                        <a:t>, что составляет 65 тысяч различных символов, искать большие и малые эквиваленты которых очень нетривиально.</a:t>
                      </a:r>
                    </a:p>
                  </a:txBody>
                  <a:tcPr marL="5593" marR="5593" marT="5593" marB="5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9632" y="1886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Метафайлы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590465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07504" y="0"/>
          <a:ext cx="8640960" cy="6813376"/>
        </p:xfrm>
        <a:graphic>
          <a:graphicData uri="http://schemas.openxmlformats.org/drawingml/2006/table">
            <a:tbl>
              <a:tblPr/>
              <a:tblGrid>
                <a:gridCol w="2515899"/>
                <a:gridCol w="1808085"/>
                <a:gridCol w="1659162"/>
                <a:gridCol w="2657814"/>
              </a:tblGrid>
              <a:tr h="139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FAT</a:t>
                      </a:r>
                      <a:endParaRPr lang="ru-RU" sz="120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FAT32</a:t>
                      </a:r>
                      <a:endParaRPr lang="ru-RU" sz="120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NTFS</a:t>
                      </a:r>
                      <a:endParaRPr lang="ru-RU" sz="120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Системы, её поддерживающие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DOS, Windows9Х, NT всех версий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Windows98, NT5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NT4, NT5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Максимальный размер тома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2 Гбайт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практически неограничен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практически неограничен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Макс. число файлов на томе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примерно 65 тысяч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практически не ограничено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практически не ограничено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Имя файла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с поддержкой длинных имен - 255 символов, системный набор символов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с поддержкой длинных имен - 255 символов, системный набор символов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255 символов, любые символы любых алфавитов (65 тысяч разных начертаний)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Возможные атрибуты файла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Базовый набор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Базовый набор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всё, что придет в голову производителям программного обеспечения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8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Безопасность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да (начиная с NT5.0 встроена возможность физически шифровать данные)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Сжатие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да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80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Устойчивость к сбоям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средняя (система слишком проста и поэтому ломаться особо нечему :))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плохая (средства оптимизации по скорости привели к появлению слабых по надежности мест)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полная - автоматическое восстановление системы при любых сбоях (не считая физические ошибки записи, когда пишется одно, а на самом деле записывается другое)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Экономичность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минимальная (огромные размеры кластеров на больших дисках)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улучшена за счет уменьшения размеров кластеров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максимальна. Очень эффективная и разнообразная система хранения данных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Быстродействие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высокое </a:t>
                      </a:r>
                      <a:r>
                        <a:rPr lang="ru-RU" sz="1200" dirty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для малого числа файлов, но быстро уменьшается с появлением большого количества файлов в каталогах. результат - для слабо заполненных дисков - максимальное, для заполненных - плохое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полностью аналогично FAT, но на дисках большого размера (десятки гигабайт) начинаются серьезные проблемы с общей организацией данных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система не очень эффективна для малых и простых разделов (до 1 Гбайт), но работа с огромными массивами данных и внушительными каталогами организована как нельзя более эффективно и очень сильно превосходит по скорости другие системы</a:t>
                      </a:r>
                    </a:p>
                  </a:txBody>
                  <a:tcPr marL="4956" marR="4956" marT="4956" marB="49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0648"/>
            <a:ext cx="5949344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1D8B973-0DB8-4331-BB6F-1AFEB79522A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59632" y="18864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Линейная адресация блоков жесткого диска</a:t>
            </a:r>
            <a:endParaRPr lang="ru-RU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052736"/>
            <a:ext cx="42722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4149080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где  </a:t>
            </a:r>
          </a:p>
          <a:p>
            <a:r>
              <a:rPr lang="en-US" dirty="0" smtClean="0"/>
              <a:t>c-</a:t>
            </a:r>
            <a:r>
              <a:rPr lang="ru-RU" dirty="0" smtClean="0"/>
              <a:t> номер цилиндра, </a:t>
            </a:r>
          </a:p>
          <a:p>
            <a:r>
              <a:rPr lang="en-US" dirty="0" smtClean="0"/>
              <a:t> H - </a:t>
            </a:r>
            <a:r>
              <a:rPr lang="ru-RU" dirty="0" smtClean="0"/>
              <a:t>число головок,  </a:t>
            </a:r>
          </a:p>
          <a:p>
            <a:r>
              <a:rPr lang="ru-RU" dirty="0" smtClean="0"/>
              <a:t> </a:t>
            </a:r>
            <a:r>
              <a:rPr lang="en-US" dirty="0" smtClean="0"/>
              <a:t>h </a:t>
            </a:r>
            <a:r>
              <a:rPr lang="ru-RU" dirty="0" smtClean="0"/>
              <a:t>- номер головки, </a:t>
            </a:r>
            <a:endParaRPr lang="en-US" dirty="0" smtClean="0"/>
          </a:p>
          <a:p>
            <a:r>
              <a:rPr lang="en-US" dirty="0" smtClean="0"/>
              <a:t>S - </a:t>
            </a:r>
            <a:r>
              <a:rPr lang="ru-RU" dirty="0" smtClean="0"/>
              <a:t> число секторов на дорожке,  </a:t>
            </a:r>
          </a:p>
          <a:p>
            <a:r>
              <a:rPr lang="en-US" dirty="0" smtClean="0"/>
              <a:t> s -</a:t>
            </a:r>
            <a:r>
              <a:rPr lang="ru-RU" dirty="0" smtClean="0"/>
              <a:t>номер сектора,  </a:t>
            </a:r>
          </a:p>
          <a:p>
            <a:r>
              <a:rPr lang="en-US" dirty="0" smtClean="0"/>
              <a:t> mod - </a:t>
            </a:r>
            <a:r>
              <a:rPr lang="ru-RU" dirty="0" smtClean="0"/>
              <a:t>операция взятия остатка от деления.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err="1"/>
              <a:t>master</a:t>
            </a:r>
            <a:r>
              <a:rPr lang="ru-RU" sz="2400" i="1" dirty="0"/>
              <a:t> </a:t>
            </a:r>
            <a:r>
              <a:rPr lang="ru-RU" sz="2400" i="1" dirty="0" err="1"/>
              <a:t>boot</a:t>
            </a:r>
            <a:r>
              <a:rPr lang="ru-RU" sz="2400" i="1" dirty="0"/>
              <a:t> </a:t>
            </a:r>
            <a:r>
              <a:rPr lang="ru-RU" sz="2400" i="1" dirty="0" err="1" smtClean="0"/>
              <a:t>record</a:t>
            </a:r>
            <a:r>
              <a:rPr lang="en-US" sz="2400" i="1" dirty="0" smtClean="0"/>
              <a:t>  -  </a:t>
            </a:r>
            <a:r>
              <a:rPr lang="ru-RU" sz="2400" dirty="0"/>
              <a:t>Применялась с 1983 года (начиная с PC DOS 2.0) до широкого внедрения </a:t>
            </a:r>
            <a:r>
              <a:rPr lang="ru-RU" sz="2400" dirty="0" smtClean="0"/>
              <a:t> EFI </a:t>
            </a:r>
            <a:r>
              <a:rPr lang="ru-RU" sz="2400" dirty="0"/>
              <a:t>и схемы GPT в 2010-х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en-US" sz="2400" dirty="0" smtClean="0"/>
              <a:t>GPT  -  GUID </a:t>
            </a:r>
            <a:r>
              <a:rPr lang="ru-RU" sz="2400" dirty="0" err="1" smtClean="0"/>
              <a:t>Partition</a:t>
            </a:r>
            <a:r>
              <a:rPr lang="ru-RU" sz="2400" dirty="0" smtClean="0"/>
              <a:t> </a:t>
            </a:r>
            <a:r>
              <a:rPr lang="ru-RU" sz="2400" dirty="0" err="1" smtClean="0"/>
              <a:t>Table</a:t>
            </a:r>
            <a:r>
              <a:rPr lang="ru-RU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GUID – </a:t>
            </a:r>
            <a:r>
              <a:rPr lang="ru-RU" sz="2400" dirty="0" err="1" smtClean="0"/>
              <a:t>Globally</a:t>
            </a:r>
            <a:r>
              <a:rPr lang="ru-RU" sz="2400" dirty="0" smtClean="0"/>
              <a:t> </a:t>
            </a:r>
            <a:r>
              <a:rPr lang="ru-RU" sz="2400" dirty="0" err="1" smtClean="0"/>
              <a:t>Unique</a:t>
            </a:r>
            <a:r>
              <a:rPr lang="ru-RU" sz="2400" dirty="0" smtClean="0"/>
              <a:t> </a:t>
            </a:r>
            <a:r>
              <a:rPr lang="ru-RU" sz="2400" dirty="0" err="1" smtClean="0"/>
              <a:t>Identifier</a:t>
            </a:r>
            <a:r>
              <a:rPr lang="en-US" sz="2400" dirty="0" smtClean="0"/>
              <a:t> </a:t>
            </a:r>
          </a:p>
          <a:p>
            <a:endParaRPr lang="ru-RU" sz="2400" dirty="0" smtClean="0"/>
          </a:p>
          <a:p>
            <a:r>
              <a:rPr lang="en-US" sz="2400" i="1" dirty="0" smtClean="0"/>
              <a:t>EFI – </a:t>
            </a:r>
            <a:r>
              <a:rPr lang="ru-RU" sz="2400" i="1" dirty="0" err="1" smtClean="0"/>
              <a:t>Firmware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Interface</a:t>
            </a:r>
            <a:r>
              <a:rPr lang="ru-RU" sz="2400" i="1" dirty="0" smtClean="0"/>
              <a:t> – </a:t>
            </a:r>
            <a:r>
              <a:rPr lang="ru-RU" sz="2400" dirty="0" smtClean="0"/>
              <a:t>расширяемый микропрограммный интерфейс</a:t>
            </a:r>
            <a:endParaRPr lang="ru-RU" sz="2400" i="1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18864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Структура MBR</a:t>
            </a:r>
            <a:endParaRPr lang="ru-RU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980728"/>
          <a:ext cx="8208911" cy="4680519"/>
        </p:xfrm>
        <a:graphic>
          <a:graphicData uri="http://schemas.openxmlformats.org/drawingml/2006/table">
            <a:tbl>
              <a:tblPr/>
              <a:tblGrid>
                <a:gridCol w="1595525"/>
                <a:gridCol w="1359527"/>
                <a:gridCol w="1739003"/>
                <a:gridCol w="1219967"/>
                <a:gridCol w="2294889"/>
              </a:tblGrid>
              <a:tr h="5377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  <a:r>
                        <a:rPr lang="en-US" sz="20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0:7C00h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29" marR="8729" marT="8729" marB="8729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0000h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446</a:t>
                      </a:r>
                      <a:r>
                        <a:rPr lang="ru-RU" sz="2000" baseline="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байт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 u="none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Код</a:t>
                      </a:r>
                      <a:r>
                        <a:rPr lang="ru-RU" sz="20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загрузчика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77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  <a:r>
                        <a:rPr lang="en-US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0:7DB8h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29" marR="8729" marT="8729" marB="8729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01B8h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2000" dirty="0" smtClean="0">
                          <a:latin typeface="Calibri"/>
                          <a:ea typeface="Times New Roman"/>
                          <a:cs typeface="Times New Roman"/>
                        </a:rPr>
                        <a:t>Уникальная сигнатура</a:t>
                      </a:r>
                      <a:r>
                        <a:rPr lang="ru-RU" sz="20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 диска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77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  <a:r>
                        <a:rPr lang="en-US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0:7DBCh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29" marR="8729" marT="8729" marB="8729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01BCh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2000" dirty="0" smtClean="0">
                          <a:latin typeface="Calibri"/>
                          <a:ea typeface="Times New Roman"/>
                          <a:cs typeface="Times New Roman"/>
                        </a:rPr>
                        <a:t>Резерв</a:t>
                      </a:r>
                      <a:endParaRPr lang="ru-RU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77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  <a:r>
                        <a:rPr lang="en-US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0:7DBEh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29" marR="8729" marT="8729" marB="8729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01BEh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Раздел 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 i="1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Таблица разделов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377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2000">
                        <a:solidFill>
                          <a:srgbClr val="222222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729" marR="8729" marT="8729" marB="8729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01CEh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Раздел 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77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2000">
                        <a:solidFill>
                          <a:srgbClr val="222222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729" marR="8729" marT="8729" marB="8729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01DEh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Раздел 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77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2000">
                        <a:solidFill>
                          <a:srgbClr val="222222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729" marR="8729" marT="8729" marB="8729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01EEh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Раздел 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164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  <a:r>
                        <a:rPr lang="en-US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0:7DBCh - </a:t>
                      </a: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000</a:t>
                      </a:r>
                      <a:r>
                        <a:rPr lang="en-US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0:7E00h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729" marR="8729" marT="8729" marB="8729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01FEh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20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Сигнатура (55h </a:t>
                      </a:r>
                      <a:r>
                        <a:rPr lang="ru-RU" sz="2000" dirty="0" err="1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AAh</a:t>
                      </a:r>
                      <a:r>
                        <a:rPr lang="ru-RU" sz="20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863" marR="55863" marT="27931" marB="27931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587727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Последние два байта MBR называются сигнатурой. Значение этих байтов должно быть 55h </a:t>
            </a:r>
            <a:r>
              <a:rPr lang="ru-RU" dirty="0" err="1" smtClean="0"/>
              <a:t>AAh</a:t>
            </a:r>
            <a:r>
              <a:rPr lang="ru-RU" dirty="0" smtClean="0"/>
              <a:t>. В случае, если это не так, запись считается некорректной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39552" y="332656"/>
          <a:ext cx="8280919" cy="6303394"/>
        </p:xfrm>
        <a:graphic>
          <a:graphicData uri="http://schemas.openxmlformats.org/drawingml/2006/table">
            <a:tbl>
              <a:tblPr/>
              <a:tblGrid>
                <a:gridCol w="1193646"/>
                <a:gridCol w="969837"/>
                <a:gridCol w="6117436"/>
              </a:tblGrid>
              <a:tr h="34477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b="1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Структура описания раздела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4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b="1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Смещение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b="1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Длина в байтах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b="1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Описание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462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00h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Признак активности </a:t>
                      </a:r>
                      <a:r>
                        <a:rPr lang="ru-RU" sz="180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раздела</a:t>
                      </a:r>
                      <a:r>
                        <a:rPr lang="en-US" sz="180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(0</a:t>
                      </a:r>
                      <a:r>
                        <a:rPr lang="ru-RU" sz="1800" baseline="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- не активный, 80</a:t>
                      </a:r>
                      <a:r>
                        <a:rPr lang="en-US" sz="1800" baseline="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 – </a:t>
                      </a:r>
                      <a:r>
                        <a:rPr lang="ru-RU" sz="1800" baseline="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активный)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41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01h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Начало раздела — головка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37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02h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Начало раздела — сектор (биты 0—5), цилиндр (биты 6, 7)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52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03h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Начало раздела — цилиндр (старшие биты 8, 9 хранятся в байте номера сектора)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04h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Код типа раздела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05h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Конец раздела — головка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06h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Конец раздела — сектор (биты 0—5), цилиндр (биты 6, 7)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63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07h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Конец раздела — цилиндр (старшие биты 8, 9 хранятся в байте номера сектора)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08h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Смещение первого сектора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0Ch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8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Количество секторов раздела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202" y="265941"/>
            <a:ext cx="84552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Цилиндры и головки нумеруются с нуля, сектор нумеруется с единицы. </a:t>
            </a:r>
          </a:p>
          <a:p>
            <a:endParaRPr lang="ru-RU" sz="2400" dirty="0" smtClean="0"/>
          </a:p>
          <a:p>
            <a:r>
              <a:rPr lang="ru-RU" sz="2400" dirty="0" smtClean="0"/>
              <a:t>CHS=0/0/1 означает первый сектор на  цилиндре на нулевой головке. </a:t>
            </a:r>
            <a:r>
              <a:rPr lang="en-US" sz="2400" dirty="0" smtClean="0"/>
              <a:t> </a:t>
            </a:r>
            <a:r>
              <a:rPr lang="ru-RU" sz="2400" dirty="0" smtClean="0"/>
              <a:t>Здесь находится  сектор MBR.</a:t>
            </a:r>
          </a:p>
          <a:p>
            <a:endParaRPr lang="ru-RU" sz="2400" dirty="0" smtClean="0"/>
          </a:p>
          <a:p>
            <a:r>
              <a:rPr lang="ru-RU" sz="2400" dirty="0" smtClean="0"/>
              <a:t>Все разделы диска, за исключением первого, обычно начинаются с нулевой головки и первого сектора какого-либо цилиндра. То есть их адрес будет N/0/1. </a:t>
            </a:r>
          </a:p>
          <a:p>
            <a:r>
              <a:rPr lang="ru-RU" sz="2400" dirty="0" smtClean="0"/>
              <a:t>Первый раздел диска начинается с головки 1, то есть по адресу 0/1/1. Это все из-за того, что на нулевой головке место уже занято сектором MBR. 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номер сектора приходится младшие 6 бит младшего байта, что позволяет задавать номера секторов от 1 до 63.</a:t>
            </a:r>
          </a:p>
          <a:p>
            <a:endParaRPr lang="ru-RU" sz="2400" dirty="0" smtClean="0"/>
          </a:p>
          <a:p>
            <a:r>
              <a:rPr lang="ru-RU" sz="2400" dirty="0" smtClean="0"/>
              <a:t> А на номер цилиндра отведено 10 бит — 8 бит старшего байта и оставшиеся 2 бита от младшего байта: </a:t>
            </a:r>
          </a:p>
          <a:p>
            <a:endParaRPr lang="ru-RU" sz="2400" dirty="0" smtClean="0"/>
          </a:p>
          <a:p>
            <a:r>
              <a:rPr lang="ru-RU" sz="2400" dirty="0" smtClean="0"/>
              <a:t>«CCCCCCCC CCSSSSSS», причем в младшем байте находятся старшие биты номера цилиндра.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23528" y="260648"/>
          <a:ext cx="7848872" cy="5555712"/>
        </p:xfrm>
        <a:graphic>
          <a:graphicData uri="http://schemas.openxmlformats.org/drawingml/2006/table">
            <a:tbl>
              <a:tblPr/>
              <a:tblGrid>
                <a:gridCol w="576064"/>
                <a:gridCol w="7272808"/>
              </a:tblGrid>
              <a:tr h="19226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b="1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Коды типов разделов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0" marR="18850" marT="9425" marB="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789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b="1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Код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0" marR="18850" marT="9425" marB="9425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b="1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Тип раздела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0" marR="18850" marT="9425" marB="9425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4815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00h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0" marR="18850" marT="9425" marB="9425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Пустая запись (свободное место)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0" marR="18850" marT="9425" marB="9425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5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01h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0" marR="18850" marT="9425" marB="9425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FAT-12 (если это логический раздел или раздел расположен в первых 32 мегабайтах диска, иначе используется код 06h)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0" marR="18850" marT="9425" marB="9425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5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04h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FAT-16 до 32 Мбайт (если раздел первичный, то должен находиться в первых физических 32 Мб диска, иначе используется код 06h)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5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05h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0Fh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Расширенный раздел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5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06h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FAT-16B, а также FAT-16, не попадающий под условия кода 04h и FAT-12, не попадающий под условия кода 01h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5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07h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IFS, HPFS, </a:t>
                      </a:r>
                      <a:r>
                        <a:rPr lang="ru-RU" sz="1600" b="1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NTFS</a:t>
                      </a:r>
                      <a:r>
                        <a:rPr lang="ru-RU" sz="16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600" dirty="0" err="1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exFAT</a:t>
                      </a:r>
                      <a:r>
                        <a:rPr lang="ru-RU" sz="16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(и некоторые другие — тип определяется по содержимому загрузочной записи)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02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0Bh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FAT-32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0Ch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FAT-32X (FAT-32 с использованием LBA)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EEh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GPT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5805265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Разделы с типом 05h используются для дисков менее 8Гб (где еще возможна адресация через CHS), а тип 0Fh используется для дисков больше 8Гб (и используется LBA-адресация).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52A3A5F8DF9964A8551063A2FD4BE43" ma:contentTypeVersion="2" ma:contentTypeDescription="Создание документа." ma:contentTypeScope="" ma:versionID="7f437ab0d95e36b8e6653e47fb2df591">
  <xsd:schema xmlns:xsd="http://www.w3.org/2001/XMLSchema" xmlns:xs="http://www.w3.org/2001/XMLSchema" xmlns:p="http://schemas.microsoft.com/office/2006/metadata/properties" xmlns:ns2="70e0a1f1-5176-4b73-b5f2-28bf45a304ea" targetNamespace="http://schemas.microsoft.com/office/2006/metadata/properties" ma:root="true" ma:fieldsID="ad1f908c4ea71bda37eecbb5ed72800b" ns2:_="">
    <xsd:import namespace="70e0a1f1-5176-4b73-b5f2-28bf45a30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0a1f1-5176-4b73-b5f2-28bf45a30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A90C7-4F66-4A5F-A78B-56C19CDCDDF9}"/>
</file>

<file path=customXml/itemProps2.xml><?xml version="1.0" encoding="utf-8"?>
<ds:datastoreItem xmlns:ds="http://schemas.openxmlformats.org/officeDocument/2006/customXml" ds:itemID="{24090AB3-9DD2-423B-AE71-B9081E907DF5}"/>
</file>

<file path=customXml/itemProps3.xml><?xml version="1.0" encoding="utf-8"?>
<ds:datastoreItem xmlns:ds="http://schemas.openxmlformats.org/officeDocument/2006/customXml" ds:itemID="{4EFABD01-389D-4F19-9559-CD736BEBF6B4}"/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1846</Words>
  <Application>Microsoft Office PowerPoint</Application>
  <PresentationFormat>Экран (4:3)</PresentationFormat>
  <Paragraphs>364</Paragraphs>
  <Slides>19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Логическая разметка жесткого диска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65</cp:revision>
  <dcterms:created xsi:type="dcterms:W3CDTF">2020-04-07T14:04:04Z</dcterms:created>
  <dcterms:modified xsi:type="dcterms:W3CDTF">2020-04-09T01:08:21Z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0x010100A52A3A5F8DF9964A8551063A2FD4BE43</vt:lpwstr>
  </property>
</Properties>
</file>