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26" autoAdjust="0"/>
  </p:normalViewPr>
  <p:slideViewPr>
    <p:cSldViewPr>
      <p:cViewPr varScale="1">
        <p:scale>
          <a:sx n="68" d="100"/>
          <a:sy n="68" d="100"/>
        </p:scale>
        <p:origin x="-121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2CA8-538A-453B-BD15-A4BD1B360323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B143D-9867-436F-A7E0-2EE202DFDF8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6204-DB61-4415-9537-906F3B1BB9BF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212-5E82-4268-BE13-573F479CCE4E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41C9-D1FE-48E4-A01F-2E7106A36CAB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B15-5383-4B2B-976C-577CA998A9F4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AFE8-DF54-43FD-9504-74C9FC8FBDEE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E0-E1C8-4BA4-B925-6C3815ECE1E8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EBA4-4CA8-4E90-A325-859EE32C401C}" type="datetime1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51D4-0067-493C-80E9-549A96C93E55}" type="datetime1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ED16-D73D-42AE-BDEA-29FE83E1969F}" type="datetime1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BD14-B8FC-4138-AF08-064FD13079B6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9C5-89DA-485E-91E3-D85D83A4ACC9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FB9D-3F11-490F-9ECF-67A2BE506786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23CD-F866-4414-B226-8D9E22FCFDC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ebug/system-error-codes" TargetMode="External"/><Relationship Id="rId2" Type="http://schemas.openxmlformats.org/officeDocument/2006/relationships/hyperlink" Target="https://docs.microsoft.com/en-us/windows/win32/api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Некоторые сведения об</a:t>
            </a:r>
            <a:br>
              <a:rPr lang="ru-RU" dirty="0" smtClean="0"/>
            </a:br>
            <a:r>
              <a:rPr lang="ru-RU" dirty="0" smtClean="0"/>
              <a:t>ОС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10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62339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 descr="Совместное использование объектов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799288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55576" y="55172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Совместное использование объектов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12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54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404664"/>
            <a:ext cx="84249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Каждый узел или каталог называется разделом или ключом (</a:t>
            </a:r>
            <a:r>
              <a:rPr lang="ru-RU" dirty="0" err="1"/>
              <a:t>keys</a:t>
            </a:r>
            <a:r>
              <a:rPr lang="ru-RU" dirty="0"/>
              <a:t>), </a:t>
            </a:r>
          </a:p>
          <a:p>
            <a:r>
              <a:rPr lang="ru-RU" dirty="0" smtClean="0"/>
              <a:t> </a:t>
            </a:r>
            <a:r>
              <a:rPr lang="ru-RU" dirty="0"/>
              <a:t>названия каталогов верхнего уровня начинаются со строки HKEY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Каждый раздел может содержать подраздел (</a:t>
            </a:r>
            <a:r>
              <a:rPr lang="ru-RU" dirty="0" err="1"/>
              <a:t>subkey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Записи </a:t>
            </a:r>
            <a:r>
              <a:rPr lang="ru-RU" dirty="0"/>
              <a:t>нижней части структуры называются параметрами (</a:t>
            </a:r>
            <a:r>
              <a:rPr lang="ru-RU" i="1" dirty="0" err="1"/>
              <a:t>values</a:t>
            </a:r>
            <a:r>
              <a:rPr lang="ru-RU" dirty="0"/>
              <a:t>), </a:t>
            </a:r>
            <a:endParaRPr lang="ru-RU" dirty="0" smtClean="0"/>
          </a:p>
          <a:p>
            <a:r>
              <a:rPr lang="ru-RU" dirty="0" smtClean="0"/>
              <a:t>данные </a:t>
            </a:r>
            <a:r>
              <a:rPr lang="ru-RU" dirty="0"/>
              <a:t>которых строго типизированы, см. </a:t>
            </a:r>
            <a:r>
              <a:rPr lang="ru-RU" i="1" dirty="0"/>
              <a:t>MSDN</a:t>
            </a:r>
            <a:r>
              <a:rPr lang="ru-RU" dirty="0"/>
              <a:t>.</a:t>
            </a:r>
          </a:p>
          <a:p>
            <a:r>
              <a:rPr lang="ru-RU" dirty="0"/>
              <a:t>Реестр содержит шесть корневых разделов</a:t>
            </a:r>
            <a:r>
              <a:rPr lang="ru-RU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 HKEY_CURRENT_USER,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HKEY</a:t>
            </a:r>
            <a:r>
              <a:rPr lang="ru-RU" dirty="0"/>
              <a:t>__USERS,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HKEY_CLASSES_ROOT</a:t>
            </a:r>
            <a:r>
              <a:rPr lang="ru-RU" dirty="0"/>
              <a:t>,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HKEY_LOCAL_MACHINE</a:t>
            </a:r>
            <a:r>
              <a:rPr lang="ru-RU" dirty="0"/>
              <a:t>,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HKEY_PERFORMANCE_DATA</a:t>
            </a:r>
            <a:r>
              <a:rPr lang="ru-RU" dirty="0"/>
              <a:t> 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HKEY_CURRENT_CONFIG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 </a:t>
            </a:r>
            <a:r>
              <a:rPr lang="ru-RU" dirty="0" smtClean="0"/>
              <a:t>HKEY_LOCAL_MACHINE </a:t>
            </a:r>
            <a:r>
              <a:rPr lang="ru-RU" dirty="0"/>
              <a:t>содержится вся </a:t>
            </a:r>
            <a:r>
              <a:rPr lang="ru-RU" i="1" dirty="0"/>
              <a:t>информация</a:t>
            </a:r>
            <a:r>
              <a:rPr lang="ru-RU" dirty="0"/>
              <a:t> о локальной системе.</a:t>
            </a:r>
          </a:p>
          <a:p>
            <a:endParaRPr lang="ru-RU" i="1" dirty="0" smtClean="0"/>
          </a:p>
          <a:p>
            <a:r>
              <a:rPr lang="ru-RU" dirty="0" smtClean="0"/>
              <a:t>Пространства </a:t>
            </a:r>
            <a:r>
              <a:rPr lang="ru-RU" dirty="0"/>
              <a:t>имен в </a:t>
            </a:r>
            <a:r>
              <a:rPr lang="ru-RU" dirty="0" smtClean="0"/>
              <a:t>системе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имена объектов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имена</a:t>
            </a:r>
            <a:r>
              <a:rPr lang="ru-RU" dirty="0" smtClean="0"/>
              <a:t> файлов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имена разделов реестра (объект </a:t>
            </a:r>
            <a:r>
              <a:rPr lang="en-US" dirty="0" smtClean="0"/>
              <a:t>key)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Реестр </a:t>
            </a:r>
            <a:r>
              <a:rPr lang="ru-RU" dirty="0"/>
              <a:t>хранится на диске в виде набора </a:t>
            </a:r>
            <a:r>
              <a:rPr lang="ru-RU" dirty="0" smtClean="0"/>
              <a:t>файлов</a:t>
            </a:r>
            <a:r>
              <a:rPr lang="en-US" dirty="0" smtClean="0"/>
              <a:t> (</a:t>
            </a:r>
            <a:r>
              <a:rPr lang="ru-RU" dirty="0" smtClean="0"/>
              <a:t>кустов), большинство </a:t>
            </a:r>
            <a:r>
              <a:rPr lang="ru-RU" dirty="0"/>
              <a:t>из них находится в каталоге \Systemroot\System32\Config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260648"/>
            <a:ext cx="88773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19672" y="594928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Упрощенная архитектурная схема ОС </a:t>
            </a:r>
            <a:r>
              <a:rPr lang="ru-RU" dirty="0" err="1"/>
              <a:t>Windows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1886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компоненты ОС </a:t>
            </a:r>
            <a:r>
              <a:rPr lang="ru-RU" dirty="0" err="1"/>
              <a:t>Windows</a:t>
            </a:r>
            <a:r>
              <a:rPr lang="ru-RU" dirty="0"/>
              <a:t> реализованы в следующих системных файлах, находящихся в каталоге system32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 smtClean="0"/>
          </a:p>
          <a:p>
            <a:pPr lvl="0">
              <a:buFont typeface="Arial" pitchFamily="34" charset="0"/>
              <a:buChar char="•"/>
            </a:pPr>
            <a:r>
              <a:rPr lang="ru-RU" dirty="0" err="1" smtClean="0"/>
              <a:t>ntoskrnl.exe</a:t>
            </a:r>
            <a:r>
              <a:rPr lang="ru-RU" dirty="0" smtClean="0"/>
              <a:t> - исполнительная система и ядро;</a:t>
            </a:r>
          </a:p>
          <a:p>
            <a:pPr lvl="0">
              <a:buFont typeface="Arial" pitchFamily="34" charset="0"/>
              <a:buChar char="•"/>
            </a:pPr>
            <a:r>
              <a:rPr lang="ru-RU" dirty="0" err="1" smtClean="0"/>
              <a:t>ntdll.dll</a:t>
            </a:r>
            <a:r>
              <a:rPr lang="ru-RU" dirty="0" smtClean="0"/>
              <a:t> </a:t>
            </a:r>
            <a:r>
              <a:rPr lang="ru-RU" dirty="0"/>
              <a:t>- внутренние функции поддержки и интерфейсы диспетчера </a:t>
            </a:r>
            <a:r>
              <a:rPr lang="ru-RU" i="1" dirty="0"/>
              <a:t>системных сервисов</a:t>
            </a:r>
            <a:r>
              <a:rPr lang="ru-RU" dirty="0"/>
              <a:t> с функциями исполнительной системы;</a:t>
            </a:r>
          </a:p>
          <a:p>
            <a:pPr lvl="0">
              <a:buFont typeface="Arial" pitchFamily="34" charset="0"/>
              <a:buChar char="•"/>
            </a:pPr>
            <a:r>
              <a:rPr lang="ru-RU" i="1" dirty="0" err="1"/>
              <a:t>hal</a:t>
            </a:r>
            <a:r>
              <a:rPr lang="ru-RU" dirty="0" err="1"/>
              <a:t>.dll</a:t>
            </a:r>
            <a:r>
              <a:rPr lang="ru-RU" dirty="0"/>
              <a:t> - уровень абстрагирования от оборудования;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dirty="0"/>
              <a:t>win32k.sys - часть подсистемы Win32, работающая в режиме ядра;</a:t>
            </a:r>
          </a:p>
          <a:p>
            <a:pPr lvl="0">
              <a:buFont typeface="Arial" pitchFamily="34" charset="0"/>
              <a:buChar char="•"/>
            </a:pPr>
            <a:r>
              <a:rPr lang="ru-RU" dirty="0"/>
              <a:t>kernel32.dll, advapi32.dll, user32.dll, gdi32.dll - основные </a:t>
            </a:r>
            <a:r>
              <a:rPr lang="ru-RU" dirty="0" err="1"/>
              <a:t>dll</a:t>
            </a:r>
            <a:r>
              <a:rPr lang="ru-RU" dirty="0"/>
              <a:t> подсистемы Win32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WIN32 API</a:t>
            </a:r>
          </a:p>
          <a:p>
            <a:pPr lvl="0"/>
            <a:r>
              <a:rPr lang="en-US" dirty="0" smtClean="0">
                <a:hlinkClick r:id="rId2"/>
              </a:rPr>
              <a:t>https://docs.microsoft.com/en-us/windows/win32/api/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Коды системных ошибок</a:t>
            </a:r>
            <a:endParaRPr lang="en-US" b="1" dirty="0" smtClean="0"/>
          </a:p>
          <a:p>
            <a:pPr lvl="0"/>
            <a:r>
              <a:rPr lang="en-US" dirty="0" smtClean="0">
                <a:hlinkClick r:id="rId3"/>
              </a:rPr>
              <a:t>https://docs.microsoft.com/en-us/windows/win32/debug/system-error-codes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r>
              <a:rPr lang="en-US" b="1" dirty="0" smtClean="0"/>
              <a:t>User Interface and desktop</a:t>
            </a:r>
          </a:p>
          <a:p>
            <a:r>
              <a:rPr lang="en-US" b="1" dirty="0" smtClean="0"/>
              <a:t>Graphics and gaming</a:t>
            </a:r>
          </a:p>
          <a:p>
            <a:r>
              <a:rPr lang="en-US" b="1" dirty="0" smtClean="0"/>
              <a:t>Audio and video</a:t>
            </a:r>
          </a:p>
          <a:p>
            <a:r>
              <a:rPr lang="en-US" b="1" dirty="0" smtClean="0"/>
              <a:t>Audio and video</a:t>
            </a:r>
          </a:p>
          <a:p>
            <a:r>
              <a:rPr lang="en-US" b="1" dirty="0" smtClean="0"/>
              <a:t>Data access and storage</a:t>
            </a:r>
          </a:p>
          <a:p>
            <a:r>
              <a:rPr lang="en-US" b="1" dirty="0" smtClean="0"/>
              <a:t>Devices</a:t>
            </a:r>
          </a:p>
          <a:p>
            <a:r>
              <a:rPr lang="en-US" b="1" dirty="0" smtClean="0"/>
              <a:t>Networking and internet</a:t>
            </a:r>
          </a:p>
          <a:p>
            <a:r>
              <a:rPr lang="en-US" b="1" dirty="0" smtClean="0"/>
              <a:t>Security and identity</a:t>
            </a:r>
          </a:p>
          <a:p>
            <a:r>
              <a:rPr lang="en-US" b="1" dirty="0" smtClean="0"/>
              <a:t>Diagnostics</a:t>
            </a:r>
          </a:p>
          <a:p>
            <a:r>
              <a:rPr lang="en-US" b="1" dirty="0" smtClean="0"/>
              <a:t>Application installation</a:t>
            </a:r>
          </a:p>
          <a:p>
            <a:pPr lvl="0"/>
            <a:r>
              <a:rPr lang="en-US" b="1" dirty="0" smtClean="0"/>
              <a:t>System services</a:t>
            </a:r>
            <a:endParaRPr lang="en-US" u="sng" dirty="0" smtClean="0">
              <a:hlinkClick r:id="rId3"/>
            </a:endParaRPr>
          </a:p>
          <a:p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53506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79184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4293096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экспортируемых каждой конкретной </a:t>
            </a:r>
            <a:r>
              <a:rPr lang="ru-RU" dirty="0" err="1" smtClean="0"/>
              <a:t>dll</a:t>
            </a:r>
            <a:r>
              <a:rPr lang="ru-RU" dirty="0" smtClean="0"/>
              <a:t> функций можно посмотреть с помощью утилиты </a:t>
            </a:r>
            <a:r>
              <a:rPr lang="ru-RU" i="1" dirty="0" err="1" smtClean="0"/>
              <a:t>depends</a:t>
            </a:r>
            <a:r>
              <a:rPr lang="ru-RU" dirty="0" smtClean="0"/>
              <a:t>, входящей в пакет </a:t>
            </a:r>
            <a:r>
              <a:rPr lang="ru-RU" dirty="0" err="1" smtClean="0"/>
              <a:t>Platform</a:t>
            </a:r>
            <a:r>
              <a:rPr lang="ru-RU" dirty="0" smtClean="0"/>
              <a:t> SDK. На рис</a:t>
            </a:r>
            <a:r>
              <a:rPr lang="ru-RU" dirty="0"/>
              <a:t>.</a:t>
            </a:r>
            <a:r>
              <a:rPr lang="ru-RU" dirty="0" smtClean="0"/>
              <a:t> приведена информация о структуре библиотеки kernel32.dll ОС </a:t>
            </a:r>
            <a:r>
              <a:rPr lang="ru-RU" dirty="0" err="1" smtClean="0"/>
              <a:t>Windows</a:t>
            </a:r>
            <a:r>
              <a:rPr lang="ru-RU" dirty="0" smtClean="0"/>
              <a:t> XP, экспортирующей 949 функций.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7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790700"/>
            <a:ext cx="8058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8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63088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23CD-F866-4414-B226-8D9E22FCFDC9}" type="slidenum">
              <a:rPr lang="ru-RU" smtClean="0"/>
              <a:t>9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771525"/>
            <a:ext cx="89820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99792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Объекты и их описатели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79</Words>
  <Application>Microsoft Office PowerPoint</Application>
  <PresentationFormat>Экран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Некоторые сведения об ОС WINDOWS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30</cp:revision>
  <dcterms:created xsi:type="dcterms:W3CDTF">2021-04-14T22:43:18Z</dcterms:created>
  <dcterms:modified xsi:type="dcterms:W3CDTF">2021-04-15T04:58:44Z</dcterms:modified>
</cp:coreProperties>
</file>