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71" r:id="rId14"/>
    <p:sldId id="272" r:id="rId15"/>
    <p:sldId id="274" r:id="rId16"/>
    <p:sldId id="276" r:id="rId17"/>
    <p:sldId id="278" r:id="rId18"/>
    <p:sldId id="279" r:id="rId19"/>
    <p:sldId id="280" r:id="rId20"/>
    <p:sldId id="281" r:id="rId21"/>
    <p:sldId id="282" r:id="rId22"/>
  </p:sldIdLst>
  <p:sldSz cx="18288000" cy="10287000"/>
  <p:notesSz cx="6858000" cy="9144000"/>
  <p:embeddedFontLst>
    <p:embeddedFont>
      <p:font typeface="Century Schoolbook" panose="02040604050505020304" pitchFamily="18" charset="0"/>
      <p:regular r:id="rId23"/>
      <p:bold r:id="rId24"/>
      <p:italic r:id="rId25"/>
      <p:boldItalic r:id="rId26"/>
    </p:embeddedFont>
    <p:embeddedFont>
      <p:font typeface="Nunito" pitchFamily="2" charset="-52"/>
      <p:regular r:id="rId27"/>
      <p:bold r:id="rId28"/>
      <p:italic r:id="rId29"/>
      <p:boldItalic r:id="rId30"/>
    </p:embeddedFont>
    <p:embeddedFont>
      <p:font typeface="Nunito Bold" charset="0"/>
      <p:regular r:id="rId31"/>
    </p:embeddedFont>
    <p:embeddedFont>
      <p:font typeface="Nunito Sans" pitchFamily="2" charset="-52"/>
      <p:regular r:id="rId32"/>
      <p:bold r:id="rId33"/>
      <p:italic r:id="rId34"/>
      <p:boldItalic r:id="rId35"/>
    </p:embeddedFont>
    <p:embeddedFont>
      <p:font typeface="Nunito Sans Bold" charset="0"/>
      <p:regular r:id="rId36"/>
    </p:embeddedFont>
    <p:embeddedFont>
      <p:font typeface="Wingdings 2" panose="05020102010507070707" pitchFamily="18" charset="2"/>
      <p:regular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7" d="100"/>
          <a:sy n="67" d="100"/>
        </p:scale>
        <p:origin x="9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2808" y="1138428"/>
            <a:ext cx="14127480" cy="606247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08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2808" y="7200900"/>
            <a:ext cx="14127480" cy="2537460"/>
          </a:xfrm>
        </p:spPr>
        <p:txBody>
          <a:bodyPr>
            <a:normAutofit/>
          </a:bodyPr>
          <a:lstStyle>
            <a:lvl1pPr marL="0" indent="0" algn="l">
              <a:buNone/>
              <a:defRPr sz="3300" baseline="0">
                <a:solidFill>
                  <a:schemeClr val="tx1">
                    <a:lumMod val="75000"/>
                  </a:schemeClr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85800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4285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73050" y="571500"/>
            <a:ext cx="3714750" cy="884634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571500"/>
            <a:ext cx="11601450" cy="884634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9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7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1138428"/>
            <a:ext cx="14127480" cy="6062472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10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2808" y="7200900"/>
            <a:ext cx="14127480" cy="2537460"/>
          </a:xfrm>
        </p:spPr>
        <p:txBody>
          <a:bodyPr anchor="t">
            <a:normAutofit/>
          </a:bodyPr>
          <a:lstStyle>
            <a:lvl1pPr marL="0" indent="0">
              <a:buNone/>
              <a:defRPr sz="3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85800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918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2808" y="2743201"/>
            <a:ext cx="6720840" cy="6527006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89720" y="2743201"/>
            <a:ext cx="6720840" cy="6527006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4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2808" y="2570483"/>
            <a:ext cx="6720840" cy="109728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3000" b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2808" y="3761325"/>
            <a:ext cx="6720840" cy="549697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89720" y="2570483"/>
            <a:ext cx="6720840" cy="109728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3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marL="0" lvl="0" indent="0" algn="l" defTabSz="1371600" rtl="0" eaLnBrk="1" latinLnBrk="0" hangingPunct="1">
              <a:lnSpc>
                <a:spcPct val="90000"/>
              </a:lnSpc>
              <a:spcBef>
                <a:spcPts val="3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89720" y="3761325"/>
            <a:ext cx="6720840" cy="549697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1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8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685801"/>
            <a:ext cx="4800600" cy="2400296"/>
          </a:xfrm>
        </p:spPr>
        <p:txBody>
          <a:bodyPr anchor="b">
            <a:normAutofit/>
          </a:bodyPr>
          <a:lstStyle>
            <a:lvl1pPr>
              <a:defRPr sz="48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6401" y="1028700"/>
            <a:ext cx="9118599" cy="822960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872" y="3149602"/>
            <a:ext cx="4800600" cy="5715002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1200"/>
              </a:spcBef>
              <a:buNone/>
              <a:defRPr sz="19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7658100"/>
            <a:ext cx="16939260" cy="2628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886700"/>
            <a:ext cx="14973300" cy="1371600"/>
          </a:xfrm>
        </p:spPr>
        <p:txBody>
          <a:bodyPr anchor="b">
            <a:normAutofit/>
          </a:bodyPr>
          <a:lstStyle>
            <a:lvl1pPr>
              <a:defRPr sz="42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16939260" cy="7693385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9162884"/>
            <a:ext cx="14973300" cy="8955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950">
                <a:solidFill>
                  <a:schemeClr val="bg1">
                    <a:lumMod val="85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6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39260" y="0"/>
            <a:ext cx="1371600" cy="10287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2808" y="548640"/>
            <a:ext cx="14538960" cy="1988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2808" y="2743201"/>
            <a:ext cx="12893040" cy="6527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6196314" y="1497806"/>
            <a:ext cx="285749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4939012" y="6069806"/>
            <a:ext cx="53721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39260" y="9258301"/>
            <a:ext cx="1371600" cy="890588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5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3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 spc="-75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371600" rtl="0" eaLnBrk="1" latinLnBrk="0" hangingPunct="1">
        <a:lnSpc>
          <a:spcPct val="95000"/>
        </a:lnSpc>
        <a:spcBef>
          <a:spcPts val="2100"/>
        </a:spcBef>
        <a:spcAft>
          <a:spcPts val="300"/>
        </a:spcAft>
        <a:buClr>
          <a:schemeClr val="accent1"/>
        </a:buClr>
        <a:buSzPct val="80000"/>
        <a:buFont typeface="Arial" pitchFamily="34" charset="0"/>
        <a:buChar char="•"/>
        <a:defRPr sz="2700" kern="1200" spc="15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accent1"/>
        </a:buClr>
        <a:buFont typeface="Wingdings 2" pitchFamily="18" charset="2"/>
        <a:buChar char=""/>
        <a:defRPr sz="2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accent1"/>
        </a:buClr>
        <a:buFont typeface="Wingdings 2" pitchFamily="18" charset="2"/>
        <a:buChar char=""/>
        <a:defRPr sz="2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accent1"/>
        </a:buClr>
        <a:buFont typeface="Wingdings 2" pitchFamily="18" charset="2"/>
        <a:buChar char=""/>
        <a:defRPr sz="2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accent1"/>
        </a:buClr>
        <a:buFont typeface="Wingdings 2" pitchFamily="18" charset="2"/>
        <a:buChar char=""/>
        <a:defRPr sz="2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accent1"/>
        </a:buClr>
        <a:buFont typeface="Wingdings 2" pitchFamily="18" charset="2"/>
        <a:buChar char=""/>
        <a:defRPr sz="2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accent1"/>
        </a:buClr>
        <a:buFont typeface="Wingdings 2" pitchFamily="18" charset="2"/>
        <a:buChar char=""/>
        <a:defRPr sz="2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accent1"/>
        </a:buClr>
        <a:buFont typeface="Wingdings 2" pitchFamily="18" charset="2"/>
        <a:buChar char=""/>
        <a:defRPr sz="2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412627" y="7787437"/>
            <a:ext cx="6275173" cy="47626"/>
          </a:xfrm>
          <a:prstGeom prst="line">
            <a:avLst/>
          </a:prstGeom>
          <a:ln w="19050" cap="rnd">
            <a:solidFill>
              <a:srgbClr val="388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650138" y="7801725"/>
            <a:ext cx="6881638" cy="33338"/>
          </a:xfrm>
          <a:prstGeom prst="line">
            <a:avLst/>
          </a:prstGeom>
          <a:ln w="19050" cap="rnd">
            <a:solidFill>
              <a:srgbClr val="388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>
              <a:solidFill>
                <a:srgbClr val="0070C0"/>
              </a:solidFill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4444830" y="8101762"/>
            <a:ext cx="2678507" cy="1662959"/>
          </a:xfrm>
          <a:custGeom>
            <a:avLst/>
            <a:gdLst/>
            <a:ahLst/>
            <a:cxnLst/>
            <a:rect l="l" t="t" r="r" b="b"/>
            <a:pathLst>
              <a:path w="2678507" h="1662959">
                <a:moveTo>
                  <a:pt x="0" y="0"/>
                </a:moveTo>
                <a:lnTo>
                  <a:pt x="2678507" y="0"/>
                </a:lnTo>
                <a:lnTo>
                  <a:pt x="2678507" y="1662960"/>
                </a:lnTo>
                <a:lnTo>
                  <a:pt x="0" y="16629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064161" y="1066800"/>
            <a:ext cx="10159679" cy="596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4199" spc="-41" dirty="0">
                <a:solidFill>
                  <a:srgbClr val="3884FD"/>
                </a:solidFill>
                <a:latin typeface="Nunito Bold"/>
              </a:rPr>
              <a:t>КУРСОВОЙ ПРОЕКТ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50138" y="8325600"/>
            <a:ext cx="3794692" cy="1133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0070C0"/>
                </a:solidFill>
                <a:latin typeface="Nunito"/>
              </a:rPr>
              <a:t>Б9121-09.03.04</a:t>
            </a: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0070C0"/>
                </a:solidFill>
                <a:latin typeface="Nunito"/>
              </a:rPr>
              <a:t> 5 </a:t>
            </a:r>
            <a:r>
              <a:rPr lang="en-US" sz="3200" dirty="0" err="1">
                <a:solidFill>
                  <a:srgbClr val="0070C0"/>
                </a:solidFill>
                <a:latin typeface="Nunito"/>
              </a:rPr>
              <a:t>подгруппа</a:t>
            </a:r>
            <a:endParaRPr lang="en-US" sz="3200" dirty="0">
              <a:solidFill>
                <a:srgbClr val="0070C0"/>
              </a:solidFill>
              <a:latin typeface="Nunit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82068" y="2012063"/>
            <a:ext cx="14323863" cy="1084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79"/>
              </a:lnSpc>
            </a:pPr>
            <a:r>
              <a:rPr lang="en-US" sz="3799" spc="-37" dirty="0" err="1">
                <a:solidFill>
                  <a:srgbClr val="3884FD"/>
                </a:solidFill>
                <a:latin typeface="Nunito Bold"/>
              </a:rPr>
              <a:t>Разработка</a:t>
            </a:r>
            <a:r>
              <a:rPr lang="en-US" sz="3799" spc="-37" dirty="0">
                <a:solidFill>
                  <a:srgbClr val="3884FD"/>
                </a:solidFill>
                <a:latin typeface="Nunito Bold"/>
              </a:rPr>
              <a:t> </a:t>
            </a:r>
            <a:r>
              <a:rPr lang="en-US" sz="3799" spc="-37" dirty="0" err="1">
                <a:solidFill>
                  <a:srgbClr val="3884FD"/>
                </a:solidFill>
                <a:latin typeface="Nunito Bold"/>
              </a:rPr>
              <a:t>информационной</a:t>
            </a:r>
            <a:r>
              <a:rPr lang="en-US" sz="3799" spc="-37" dirty="0">
                <a:solidFill>
                  <a:srgbClr val="3884FD"/>
                </a:solidFill>
                <a:latin typeface="Nunito Bold"/>
              </a:rPr>
              <a:t> </a:t>
            </a:r>
            <a:r>
              <a:rPr lang="en-US" sz="3799" spc="-37" dirty="0" err="1">
                <a:solidFill>
                  <a:srgbClr val="3884FD"/>
                </a:solidFill>
                <a:latin typeface="Nunito Bold"/>
              </a:rPr>
              <a:t>системы</a:t>
            </a:r>
            <a:r>
              <a:rPr lang="en-US" sz="3799" spc="-37" dirty="0">
                <a:solidFill>
                  <a:srgbClr val="3884FD"/>
                </a:solidFill>
                <a:latin typeface="Nunito Bold"/>
              </a:rPr>
              <a:t> </a:t>
            </a:r>
            <a:r>
              <a:rPr lang="en-US" sz="3799" spc="-37" dirty="0" err="1">
                <a:solidFill>
                  <a:srgbClr val="3884FD"/>
                </a:solidFill>
                <a:latin typeface="Nunito Bold"/>
              </a:rPr>
              <a:t>для</a:t>
            </a:r>
            <a:r>
              <a:rPr lang="en-US" sz="3799" spc="-37" dirty="0">
                <a:solidFill>
                  <a:srgbClr val="3884FD"/>
                </a:solidFill>
                <a:latin typeface="Nunito Bold"/>
              </a:rPr>
              <a:t> </a:t>
            </a:r>
            <a:r>
              <a:rPr lang="en-US" sz="3799" spc="-37" dirty="0" err="1">
                <a:solidFill>
                  <a:srgbClr val="3884FD"/>
                </a:solidFill>
                <a:latin typeface="Nunito Bold"/>
              </a:rPr>
              <a:t>работы</a:t>
            </a:r>
            <a:r>
              <a:rPr lang="en-US" sz="3799" spc="-37" dirty="0">
                <a:solidFill>
                  <a:srgbClr val="3884FD"/>
                </a:solidFill>
                <a:latin typeface="Nunito Bold"/>
              </a:rPr>
              <a:t> </a:t>
            </a:r>
            <a:r>
              <a:rPr lang="en-US" sz="3799" spc="-37" dirty="0" err="1">
                <a:solidFill>
                  <a:srgbClr val="3884FD"/>
                </a:solidFill>
                <a:latin typeface="Nunito Bold"/>
              </a:rPr>
              <a:t>со</a:t>
            </a:r>
            <a:r>
              <a:rPr lang="en-US" sz="3799" spc="-37" dirty="0">
                <a:solidFill>
                  <a:srgbClr val="3884FD"/>
                </a:solidFill>
                <a:latin typeface="Nunito Bold"/>
              </a:rPr>
              <a:t> </a:t>
            </a:r>
            <a:r>
              <a:rPr lang="en-US" sz="3799" spc="-37" dirty="0" err="1">
                <a:solidFill>
                  <a:srgbClr val="3884FD"/>
                </a:solidFill>
                <a:latin typeface="Nunito Bold"/>
              </a:rPr>
              <a:t>справочниками</a:t>
            </a:r>
            <a:r>
              <a:rPr lang="en-US" sz="3799" spc="-37" dirty="0">
                <a:solidFill>
                  <a:srgbClr val="3884FD"/>
                </a:solidFill>
                <a:latin typeface="Nunito Bold"/>
              </a:rPr>
              <a:t> предметной области «</a:t>
            </a:r>
            <a:r>
              <a:rPr lang="ru-RU" sz="3799" spc="-37" dirty="0">
                <a:solidFill>
                  <a:srgbClr val="3884FD"/>
                </a:solidFill>
                <a:latin typeface="Nunito Bold"/>
              </a:rPr>
              <a:t>Электронная библиотека</a:t>
            </a:r>
            <a:r>
              <a:rPr lang="en-US" sz="3799" spc="-37" dirty="0">
                <a:solidFill>
                  <a:srgbClr val="3884FD"/>
                </a:solidFill>
                <a:latin typeface="Nunito Bold"/>
              </a:rPr>
              <a:t>»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95400" y="5096943"/>
            <a:ext cx="6094250" cy="2287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 err="1">
                <a:solidFill>
                  <a:srgbClr val="0070C0"/>
                </a:solidFill>
                <a:latin typeface="Nunito"/>
              </a:rPr>
              <a:t>Департамент</a:t>
            </a:r>
            <a:r>
              <a:rPr lang="en-US" sz="3200" dirty="0">
                <a:solidFill>
                  <a:srgbClr val="0070C0"/>
                </a:solidFill>
                <a:latin typeface="Nunito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Nunito"/>
              </a:rPr>
              <a:t>программной</a:t>
            </a:r>
            <a:r>
              <a:rPr lang="en-US" sz="3200" dirty="0">
                <a:solidFill>
                  <a:srgbClr val="0070C0"/>
                </a:solidFill>
                <a:latin typeface="Nunito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Nunito"/>
              </a:rPr>
              <a:t>инженерии</a:t>
            </a:r>
            <a:r>
              <a:rPr lang="en-US" sz="3200" dirty="0">
                <a:solidFill>
                  <a:srgbClr val="0070C0"/>
                </a:solidFill>
                <a:latin typeface="Nunito"/>
              </a:rPr>
              <a:t> и </a:t>
            </a:r>
            <a:r>
              <a:rPr lang="en-US" sz="3200" dirty="0" err="1">
                <a:solidFill>
                  <a:srgbClr val="0070C0"/>
                </a:solidFill>
                <a:latin typeface="Nunito"/>
              </a:rPr>
              <a:t>искусственного</a:t>
            </a:r>
            <a:r>
              <a:rPr lang="en-US" sz="3200" dirty="0">
                <a:solidFill>
                  <a:srgbClr val="0070C0"/>
                </a:solidFill>
                <a:latin typeface="Nunito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Nunito"/>
              </a:rPr>
              <a:t>интеллекта</a:t>
            </a:r>
            <a:r>
              <a:rPr lang="en-US" sz="3200" dirty="0">
                <a:solidFill>
                  <a:srgbClr val="0070C0"/>
                </a:solidFill>
                <a:latin typeface="Nunito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Nunito"/>
              </a:rPr>
              <a:t>ИМиКТ</a:t>
            </a:r>
            <a:r>
              <a:rPr lang="en-US" sz="3200" dirty="0">
                <a:solidFill>
                  <a:srgbClr val="0070C0"/>
                </a:solidFill>
                <a:latin typeface="Nunito"/>
              </a:rPr>
              <a:t> ДВФУ</a:t>
            </a:r>
          </a:p>
          <a:p>
            <a:pPr>
              <a:lnSpc>
                <a:spcPts val="4480"/>
              </a:lnSpc>
              <a:spcBef>
                <a:spcPct val="0"/>
              </a:spcBef>
            </a:pPr>
            <a:endParaRPr lang="en-US" sz="3200" dirty="0">
              <a:solidFill>
                <a:srgbClr val="0070C0"/>
              </a:solidFill>
              <a:latin typeface="Nunit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134600" y="5191126"/>
            <a:ext cx="7228157" cy="1133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 err="1">
                <a:solidFill>
                  <a:srgbClr val="0070C0"/>
                </a:solidFill>
                <a:latin typeface="Nunito"/>
              </a:rPr>
              <a:t>Выполнил</a:t>
            </a:r>
            <a:r>
              <a:rPr lang="en-US" sz="3200" dirty="0">
                <a:solidFill>
                  <a:srgbClr val="0070C0"/>
                </a:solidFill>
                <a:latin typeface="Nunito"/>
              </a:rPr>
              <a:t>:</a:t>
            </a:r>
          </a:p>
          <a:p>
            <a:pPr>
              <a:lnSpc>
                <a:spcPts val="4480"/>
              </a:lnSpc>
            </a:pPr>
            <a:r>
              <a:rPr lang="ru-RU" sz="3200" dirty="0">
                <a:solidFill>
                  <a:srgbClr val="0070C0"/>
                </a:solidFill>
                <a:latin typeface="Nunito"/>
              </a:rPr>
              <a:t>Шевелев Роман Вадимович</a:t>
            </a:r>
            <a:endParaRPr lang="en-US" sz="3200" dirty="0">
              <a:solidFill>
                <a:srgbClr val="0070C0"/>
              </a:solidFill>
              <a:latin typeface="Nunito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643056" y="8044612"/>
            <a:ext cx="6044744" cy="22871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 err="1">
                <a:solidFill>
                  <a:srgbClr val="0070C0"/>
                </a:solidFill>
                <a:latin typeface="Nunito"/>
              </a:rPr>
              <a:t>Руководитель</a:t>
            </a:r>
            <a:r>
              <a:rPr lang="en-US" sz="3200" dirty="0">
                <a:solidFill>
                  <a:srgbClr val="0070C0"/>
                </a:solidFill>
                <a:latin typeface="Nunito"/>
              </a:rPr>
              <a:t>:</a:t>
            </a: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0070C0"/>
                </a:solidFill>
                <a:latin typeface="Nunito"/>
              </a:rPr>
              <a:t>старший</a:t>
            </a:r>
            <a:r>
              <a:rPr lang="en-US" sz="3200" dirty="0">
                <a:solidFill>
                  <a:srgbClr val="0070C0"/>
                </a:solidFill>
                <a:latin typeface="Nunito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Nunito"/>
              </a:rPr>
              <a:t>преподаватель</a:t>
            </a:r>
            <a:r>
              <a:rPr lang="en-US" sz="3200" dirty="0">
                <a:solidFill>
                  <a:srgbClr val="0070C0"/>
                </a:solidFill>
                <a:latin typeface="Nunito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Nunito"/>
              </a:rPr>
              <a:t>Крестникова</a:t>
            </a:r>
            <a:r>
              <a:rPr lang="en-US" sz="3200" dirty="0">
                <a:solidFill>
                  <a:srgbClr val="0070C0"/>
                </a:solidFill>
                <a:latin typeface="Nunito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Nunito"/>
              </a:rPr>
              <a:t>Ольга</a:t>
            </a:r>
            <a:r>
              <a:rPr lang="en-US" sz="3200" dirty="0">
                <a:solidFill>
                  <a:srgbClr val="0070C0"/>
                </a:solidFill>
                <a:latin typeface="Nunito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Nunito"/>
              </a:rPr>
              <a:t>Александровна</a:t>
            </a:r>
            <a:endParaRPr lang="en-US" sz="3200" dirty="0">
              <a:solidFill>
                <a:srgbClr val="0070C0"/>
              </a:solidFill>
              <a:latin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2460" y="1057275"/>
            <a:ext cx="14204095" cy="720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00"/>
              </a:lnSpc>
            </a:pPr>
            <a:r>
              <a:rPr lang="en-US" sz="5000" spc="-50">
                <a:solidFill>
                  <a:srgbClr val="3884FD"/>
                </a:solidFill>
                <a:latin typeface="Nunito Bold"/>
              </a:rPr>
              <a:t>Задача 2: Коллизия (Открытая адресация)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802352" y="1787529"/>
            <a:ext cx="14204203" cy="0"/>
          </a:xfrm>
          <a:prstGeom prst="line">
            <a:avLst/>
          </a:prstGeom>
          <a:ln w="19050" cap="rnd">
            <a:solidFill>
              <a:srgbClr val="388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Box 5"/>
          <p:cNvSpPr txBox="1"/>
          <p:nvPr/>
        </p:nvSpPr>
        <p:spPr>
          <a:xfrm>
            <a:off x="17030146" y="9305925"/>
            <a:ext cx="251570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5"/>
              </a:lnSpc>
            </a:pPr>
            <a:r>
              <a:rPr lang="en-US" sz="4250" spc="-42" dirty="0">
                <a:solidFill>
                  <a:srgbClr val="3884FD"/>
                </a:solidFill>
                <a:latin typeface="Nunito Bold"/>
              </a:rPr>
              <a:t>1</a:t>
            </a:r>
            <a:r>
              <a:rPr lang="ru-RU" sz="4250" spc="-42" dirty="0">
                <a:solidFill>
                  <a:srgbClr val="3884FD"/>
                </a:solidFill>
                <a:latin typeface="Nunito Bold"/>
              </a:rPr>
              <a:t>0</a:t>
            </a:r>
            <a:endParaRPr lang="en-US" sz="4250" spc="-42" dirty="0">
              <a:solidFill>
                <a:srgbClr val="3884FD"/>
              </a:solidFill>
              <a:latin typeface="Nunito Bold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069C70-CF6A-FF56-15C1-1491CE9C2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52700"/>
            <a:ext cx="8539673" cy="652968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2531" y="849466"/>
            <a:ext cx="16456762" cy="78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50"/>
              </a:lnSpc>
            </a:pPr>
            <a:r>
              <a:rPr lang="en-US" sz="5500" spc="-55" dirty="0" err="1">
                <a:solidFill>
                  <a:srgbClr val="3884FD"/>
                </a:solidFill>
                <a:latin typeface="Nunito Bold"/>
              </a:rPr>
              <a:t>Задача</a:t>
            </a:r>
            <a:r>
              <a:rPr lang="en-US" sz="5500" spc="-55" dirty="0">
                <a:solidFill>
                  <a:srgbClr val="3884FD"/>
                </a:solidFill>
                <a:latin typeface="Nunito Bold"/>
              </a:rPr>
              <a:t> 2: </a:t>
            </a:r>
            <a:r>
              <a:rPr lang="ru-RU" sz="5500" spc="-55" dirty="0">
                <a:solidFill>
                  <a:srgbClr val="3884FD"/>
                </a:solidFill>
                <a:latin typeface="Nunito Bold"/>
              </a:rPr>
              <a:t>Красно</a:t>
            </a:r>
            <a:r>
              <a:rPr lang="en-US" sz="5500" spc="-55" dirty="0">
                <a:solidFill>
                  <a:srgbClr val="3884FD"/>
                </a:solidFill>
                <a:latin typeface="Nunito Bold"/>
              </a:rPr>
              <a:t>-</a:t>
            </a:r>
            <a:r>
              <a:rPr lang="ru-RU" sz="5500" spc="-55" dirty="0">
                <a:solidFill>
                  <a:srgbClr val="3884FD"/>
                </a:solidFill>
                <a:latin typeface="Nunito Bold"/>
              </a:rPr>
              <a:t>черное </a:t>
            </a:r>
            <a:r>
              <a:rPr lang="en-US" sz="5500" spc="-55" dirty="0" err="1">
                <a:solidFill>
                  <a:srgbClr val="3884FD"/>
                </a:solidFill>
                <a:latin typeface="Nunito Bold"/>
              </a:rPr>
              <a:t>дерево</a:t>
            </a:r>
            <a:endParaRPr lang="en-US" sz="5500" spc="-55" dirty="0">
              <a:solidFill>
                <a:srgbClr val="3884FD"/>
              </a:solidFill>
              <a:latin typeface="Nunito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030146" y="9305925"/>
            <a:ext cx="251570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5"/>
              </a:lnSpc>
            </a:pPr>
            <a:r>
              <a:rPr lang="en-US" sz="4250" spc="-42" dirty="0">
                <a:solidFill>
                  <a:srgbClr val="3884FD"/>
                </a:solidFill>
                <a:latin typeface="Nunito Bold"/>
              </a:rPr>
              <a:t>1</a:t>
            </a:r>
            <a:r>
              <a:rPr lang="ru-RU" sz="4250" spc="-42" dirty="0">
                <a:solidFill>
                  <a:srgbClr val="3884FD"/>
                </a:solidFill>
                <a:latin typeface="Nunito Bold"/>
              </a:rPr>
              <a:t>1</a:t>
            </a:r>
            <a:endParaRPr lang="en-US" sz="4250" spc="-42" dirty="0">
              <a:solidFill>
                <a:srgbClr val="3884FD"/>
              </a:solidFill>
              <a:latin typeface="Nunito Bold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802538" y="1902905"/>
            <a:ext cx="11981787" cy="0"/>
          </a:xfrm>
          <a:prstGeom prst="line">
            <a:avLst/>
          </a:prstGeom>
          <a:ln w="19050" cap="rnd">
            <a:solidFill>
              <a:srgbClr val="388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Box 5"/>
          <p:cNvSpPr txBox="1"/>
          <p:nvPr/>
        </p:nvSpPr>
        <p:spPr>
          <a:xfrm>
            <a:off x="802514" y="2533235"/>
            <a:ext cx="15961486" cy="73122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227"/>
              </a:lnSpc>
            </a:pPr>
            <a:r>
              <a:rPr lang="ru-RU" sz="3733" dirty="0">
                <a:solidFill>
                  <a:srgbClr val="3884FD"/>
                </a:solidFill>
                <a:latin typeface="Nunito"/>
              </a:rPr>
              <a:t>Красно-чёрное дерево – один из видов самобалансирующихся БДП, в котором каждый узел имеет атрибут цвета, принимающий либо «черный», либо «красный».</a:t>
            </a:r>
          </a:p>
          <a:p>
            <a:pPr algn="just">
              <a:lnSpc>
                <a:spcPts val="5227"/>
              </a:lnSpc>
            </a:pPr>
            <a:r>
              <a:rPr lang="ru-RU" sz="3733" dirty="0">
                <a:solidFill>
                  <a:srgbClr val="3884FD"/>
                </a:solidFill>
                <a:latin typeface="Nunito"/>
              </a:rPr>
              <a:t>При этом:</a:t>
            </a:r>
          </a:p>
          <a:p>
            <a:pPr algn="just">
              <a:lnSpc>
                <a:spcPts val="5227"/>
              </a:lnSpc>
            </a:pPr>
            <a:r>
              <a:rPr lang="ru-RU" sz="3733" dirty="0">
                <a:solidFill>
                  <a:srgbClr val="3884FD"/>
                </a:solidFill>
                <a:latin typeface="Nunito"/>
              </a:rPr>
              <a:t>1. Узел может быть либо красным, либо чёрным и имеет двух потомков;</a:t>
            </a:r>
          </a:p>
          <a:p>
            <a:pPr algn="just">
              <a:lnSpc>
                <a:spcPts val="5227"/>
              </a:lnSpc>
            </a:pPr>
            <a:r>
              <a:rPr lang="ru-RU" sz="3733" dirty="0">
                <a:solidFill>
                  <a:srgbClr val="3884FD"/>
                </a:solidFill>
                <a:latin typeface="Nunito"/>
              </a:rPr>
              <a:t>2. Корень дерева– чёрный узел;</a:t>
            </a:r>
          </a:p>
          <a:p>
            <a:pPr algn="just">
              <a:lnSpc>
                <a:spcPts val="5227"/>
              </a:lnSpc>
            </a:pPr>
            <a:r>
              <a:rPr lang="ru-RU" sz="3733" dirty="0">
                <a:solidFill>
                  <a:srgbClr val="3884FD"/>
                </a:solidFill>
                <a:latin typeface="Nunito"/>
              </a:rPr>
              <a:t>3. Все листья, не содержащие данных – чёрные.</a:t>
            </a:r>
          </a:p>
          <a:p>
            <a:pPr algn="just">
              <a:lnSpc>
                <a:spcPts val="5227"/>
              </a:lnSpc>
            </a:pPr>
            <a:r>
              <a:rPr lang="ru-RU" sz="3733" dirty="0">
                <a:solidFill>
                  <a:srgbClr val="3884FD"/>
                </a:solidFill>
                <a:latin typeface="Nunito"/>
              </a:rPr>
              <a:t>4. Оба потомка каждого красного узла – чёрные.</a:t>
            </a:r>
          </a:p>
          <a:p>
            <a:pPr algn="just">
              <a:lnSpc>
                <a:spcPts val="5227"/>
              </a:lnSpc>
            </a:pPr>
            <a:r>
              <a:rPr lang="ru-RU" sz="3733" dirty="0">
                <a:solidFill>
                  <a:srgbClr val="3884FD"/>
                </a:solidFill>
                <a:latin typeface="Nunito"/>
              </a:rPr>
              <a:t>5. Любой простой путь от узла-предка до листового узла-потомка содержит одинаковое число чёрных узлов</a:t>
            </a:r>
            <a:endParaRPr lang="en-US" sz="3733" dirty="0">
              <a:solidFill>
                <a:srgbClr val="3884FD"/>
              </a:solidFill>
              <a:latin typeface="Nunit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2460" y="1057275"/>
            <a:ext cx="14204095" cy="720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00"/>
              </a:lnSpc>
            </a:pPr>
            <a:r>
              <a:rPr lang="en-US" sz="5000" spc="-50">
                <a:solidFill>
                  <a:srgbClr val="3884FD"/>
                </a:solidFill>
                <a:latin typeface="Nunito Bold"/>
              </a:rPr>
              <a:t>Задача 2: Красно-черное дерево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802352" y="1778004"/>
            <a:ext cx="15266639" cy="9525"/>
          </a:xfrm>
          <a:prstGeom prst="line">
            <a:avLst/>
          </a:prstGeom>
          <a:ln w="19050" cap="rnd">
            <a:solidFill>
              <a:srgbClr val="388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Box 5"/>
          <p:cNvSpPr txBox="1"/>
          <p:nvPr/>
        </p:nvSpPr>
        <p:spPr>
          <a:xfrm>
            <a:off x="17030146" y="9305925"/>
            <a:ext cx="251570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5"/>
              </a:lnSpc>
            </a:pPr>
            <a:r>
              <a:rPr lang="en-US" sz="4250" spc="-42" dirty="0">
                <a:solidFill>
                  <a:srgbClr val="3884FD"/>
                </a:solidFill>
                <a:latin typeface="Nunito Bold"/>
              </a:rPr>
              <a:t>1</a:t>
            </a:r>
            <a:r>
              <a:rPr lang="ru-RU" sz="4250" spc="-42" dirty="0">
                <a:solidFill>
                  <a:srgbClr val="3884FD"/>
                </a:solidFill>
                <a:latin typeface="Nunito Bold"/>
              </a:rPr>
              <a:t>2</a:t>
            </a:r>
            <a:endParaRPr lang="en-US" sz="4250" spc="-42" dirty="0">
              <a:solidFill>
                <a:srgbClr val="3884FD"/>
              </a:solidFill>
              <a:latin typeface="Nunito Bold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CF9629-33E1-E637-7EAC-131B580BE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81300"/>
            <a:ext cx="16306800" cy="44767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2531" y="849466"/>
            <a:ext cx="16456762" cy="78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50"/>
              </a:lnSpc>
            </a:pPr>
            <a:r>
              <a:rPr lang="en-US" sz="5500" spc="-55">
                <a:solidFill>
                  <a:srgbClr val="3884FD"/>
                </a:solidFill>
                <a:latin typeface="Nunito Bold"/>
              </a:rPr>
              <a:t>Задача 2: Элемент дерева - список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030146" y="9305925"/>
            <a:ext cx="251570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5"/>
              </a:lnSpc>
            </a:pPr>
            <a:r>
              <a:rPr lang="en-US" sz="4250" spc="-42" dirty="0">
                <a:solidFill>
                  <a:srgbClr val="3884FD"/>
                </a:solidFill>
                <a:latin typeface="Nunito Bold"/>
              </a:rPr>
              <a:t>1</a:t>
            </a:r>
            <a:r>
              <a:rPr lang="ru-RU" sz="4250" spc="-42" dirty="0">
                <a:solidFill>
                  <a:srgbClr val="3884FD"/>
                </a:solidFill>
                <a:latin typeface="Nunito Bold"/>
              </a:rPr>
              <a:t>3</a:t>
            </a:r>
            <a:endParaRPr lang="en-US" sz="4250" spc="-42" dirty="0">
              <a:solidFill>
                <a:srgbClr val="3884FD"/>
              </a:solidFill>
              <a:latin typeface="Nunito Bold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802538" y="1902905"/>
            <a:ext cx="11981787" cy="0"/>
          </a:xfrm>
          <a:prstGeom prst="line">
            <a:avLst/>
          </a:prstGeom>
          <a:ln w="19050" cap="rnd">
            <a:solidFill>
              <a:srgbClr val="388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Box 5"/>
          <p:cNvSpPr txBox="1"/>
          <p:nvPr/>
        </p:nvSpPr>
        <p:spPr>
          <a:xfrm>
            <a:off x="802531" y="2363373"/>
            <a:ext cx="15299468" cy="2644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27"/>
              </a:lnSpc>
            </a:pPr>
            <a:r>
              <a:rPr lang="en-US" sz="3733" dirty="0" err="1">
                <a:solidFill>
                  <a:srgbClr val="3884FD"/>
                </a:solidFill>
                <a:latin typeface="Nunito"/>
              </a:rPr>
              <a:t>Для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красно-черного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дерева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был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использован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ru-RU" sz="3733" dirty="0">
                <a:solidFill>
                  <a:srgbClr val="3884FD"/>
                </a:solidFill>
                <a:latin typeface="Nunito"/>
              </a:rPr>
              <a:t>кольцевой двусвязный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список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.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Каждый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узел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списка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содержит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ссылку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на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следующий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ru-RU" sz="3733" dirty="0">
                <a:solidFill>
                  <a:srgbClr val="3884FD"/>
                </a:solidFill>
                <a:latin typeface="Nunito"/>
              </a:rPr>
              <a:t>и предыдущий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узел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. </a:t>
            </a:r>
            <a:r>
              <a:rPr lang="ru-RU" sz="3733" dirty="0">
                <a:solidFill>
                  <a:srgbClr val="3884FD"/>
                </a:solidFill>
                <a:latin typeface="Nunito"/>
              </a:rPr>
              <a:t>Элементы добавляются в конец.</a:t>
            </a:r>
            <a:endParaRPr lang="en-US" sz="3733" dirty="0">
              <a:solidFill>
                <a:srgbClr val="3884FD"/>
              </a:solidFill>
              <a:latin typeface="Nunito"/>
            </a:endParaRPr>
          </a:p>
          <a:p>
            <a:pPr>
              <a:lnSpc>
                <a:spcPts val="5227"/>
              </a:lnSpc>
            </a:pPr>
            <a:endParaRPr lang="en-US" sz="3733" dirty="0">
              <a:solidFill>
                <a:srgbClr val="3884FD"/>
              </a:solidFill>
              <a:latin typeface="Nunit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2531" y="849466"/>
            <a:ext cx="16456762" cy="78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50"/>
              </a:lnSpc>
            </a:pPr>
            <a:r>
              <a:rPr lang="en-US" sz="5500" spc="-55">
                <a:solidFill>
                  <a:srgbClr val="3884FD"/>
                </a:solidFill>
                <a:latin typeface="Nunito Bold"/>
              </a:rPr>
              <a:t>Задача 3: Функциональные требования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030146" y="9305925"/>
            <a:ext cx="251570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5"/>
              </a:lnSpc>
            </a:pPr>
            <a:r>
              <a:rPr lang="en-US" sz="4250" spc="-42" dirty="0">
                <a:solidFill>
                  <a:srgbClr val="3884FD"/>
                </a:solidFill>
                <a:latin typeface="Nunito Bold"/>
              </a:rPr>
              <a:t>1</a:t>
            </a:r>
            <a:r>
              <a:rPr lang="ru-RU" sz="4250" spc="-42" dirty="0">
                <a:solidFill>
                  <a:srgbClr val="3884FD"/>
                </a:solidFill>
                <a:latin typeface="Nunito Bold"/>
              </a:rPr>
              <a:t>4</a:t>
            </a:r>
            <a:endParaRPr lang="en-US" sz="4250" spc="-42" dirty="0">
              <a:solidFill>
                <a:srgbClr val="3884FD"/>
              </a:solidFill>
              <a:latin typeface="Nunito Bold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802538" y="1866899"/>
            <a:ext cx="15504262" cy="36005"/>
          </a:xfrm>
          <a:prstGeom prst="line">
            <a:avLst/>
          </a:prstGeom>
          <a:ln w="19050" cap="rnd">
            <a:solidFill>
              <a:srgbClr val="388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Box 5"/>
          <p:cNvSpPr txBox="1"/>
          <p:nvPr/>
        </p:nvSpPr>
        <p:spPr>
          <a:xfrm>
            <a:off x="802531" y="2102930"/>
            <a:ext cx="15961469" cy="78130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67"/>
              </a:lnSpc>
            </a:pPr>
            <a:r>
              <a:rPr lang="ru-RU" sz="3333" dirty="0">
                <a:solidFill>
                  <a:srgbClr val="3884FD"/>
                </a:solidFill>
                <a:latin typeface="Nunito"/>
              </a:rPr>
              <a:t>Информационная система должна позволять:</a:t>
            </a:r>
          </a:p>
          <a:p>
            <a:pPr marL="457200" indent="-457200">
              <a:lnSpc>
                <a:spcPts val="4667"/>
              </a:lnSpc>
              <a:buFont typeface="Wingdings" panose="05000000000000000000" pitchFamily="2" charset="2"/>
              <a:buChar char="§"/>
            </a:pPr>
            <a:r>
              <a:rPr lang="ru-RU" sz="3333" dirty="0">
                <a:solidFill>
                  <a:srgbClr val="3884FD"/>
                </a:solidFill>
                <a:latin typeface="Nunito"/>
              </a:rPr>
              <a:t>считывать данные справочников из текстовых файлов;</a:t>
            </a:r>
          </a:p>
          <a:p>
            <a:pPr marL="457200" indent="-457200">
              <a:lnSpc>
                <a:spcPts val="4667"/>
              </a:lnSpc>
              <a:buFont typeface="Wingdings" panose="05000000000000000000" pitchFamily="2" charset="2"/>
              <a:buChar char="§"/>
            </a:pPr>
            <a:r>
              <a:rPr lang="ru-RU" sz="3333" dirty="0">
                <a:solidFill>
                  <a:srgbClr val="3884FD"/>
                </a:solidFill>
                <a:latin typeface="Nunito"/>
              </a:rPr>
              <a:t>добавлять информацию в справочник «Книги» по значениям: название, ФИО, год, жанр;</a:t>
            </a:r>
          </a:p>
          <a:p>
            <a:pPr marL="457200" indent="-457200">
              <a:lnSpc>
                <a:spcPts val="4667"/>
              </a:lnSpc>
              <a:buFont typeface="Wingdings" panose="05000000000000000000" pitchFamily="2" charset="2"/>
              <a:buChar char="§"/>
            </a:pPr>
            <a:r>
              <a:rPr lang="ru-RU" sz="3333" dirty="0">
                <a:solidFill>
                  <a:srgbClr val="3884FD"/>
                </a:solidFill>
                <a:latin typeface="Nunito"/>
              </a:rPr>
              <a:t>проверять добавляемые значения в справочник «Книги» на корректность;</a:t>
            </a:r>
          </a:p>
          <a:p>
            <a:pPr marL="457200" indent="-457200">
              <a:lnSpc>
                <a:spcPts val="4667"/>
              </a:lnSpc>
              <a:buFont typeface="Wingdings" panose="05000000000000000000" pitchFamily="2" charset="2"/>
              <a:buChar char="§"/>
            </a:pPr>
            <a:r>
              <a:rPr lang="ru-RU" sz="3333" dirty="0">
                <a:solidFill>
                  <a:srgbClr val="3884FD"/>
                </a:solidFill>
                <a:latin typeface="Nunito"/>
              </a:rPr>
              <a:t>проверять на уникальность совокупность ключей ФИО + название книги, введенное пользователем, при добавлении в справочник «Книги», и выводить соответствующую ошибку при </a:t>
            </a:r>
            <a:r>
              <a:rPr lang="ru-RU" sz="3333" dirty="0" err="1">
                <a:solidFill>
                  <a:srgbClr val="3884FD"/>
                </a:solidFill>
                <a:latin typeface="Nunito"/>
              </a:rPr>
              <a:t>неуникальности</a:t>
            </a:r>
            <a:r>
              <a:rPr lang="ru-RU" sz="3333" dirty="0">
                <a:solidFill>
                  <a:srgbClr val="3884FD"/>
                </a:solidFill>
                <a:latin typeface="Nunito"/>
              </a:rPr>
              <a:t> ключа;</a:t>
            </a:r>
          </a:p>
          <a:p>
            <a:pPr marL="457200" indent="-457200">
              <a:lnSpc>
                <a:spcPts val="4667"/>
              </a:lnSpc>
              <a:buFont typeface="Wingdings" panose="05000000000000000000" pitchFamily="2" charset="2"/>
              <a:buChar char="§"/>
            </a:pPr>
            <a:r>
              <a:rPr lang="ru-RU" sz="3333" dirty="0">
                <a:solidFill>
                  <a:srgbClr val="3884FD"/>
                </a:solidFill>
                <a:latin typeface="Nunito"/>
              </a:rPr>
              <a:t>удалять информацию из справочника «Книги» по уникальному ключу ФИО + название книги;</a:t>
            </a:r>
          </a:p>
          <a:p>
            <a:pPr marL="457200" indent="-457200">
              <a:lnSpc>
                <a:spcPts val="4667"/>
              </a:lnSpc>
              <a:buFont typeface="Wingdings" panose="05000000000000000000" pitchFamily="2" charset="2"/>
              <a:buChar char="§"/>
            </a:pPr>
            <a:r>
              <a:rPr lang="ru-RU" sz="3333" dirty="0">
                <a:solidFill>
                  <a:srgbClr val="3884FD"/>
                </a:solidFill>
                <a:latin typeface="Nunito"/>
              </a:rPr>
              <a:t>сохранять все внесённые изменения в справочник «Книги» в файлы</a:t>
            </a:r>
            <a:endParaRPr lang="en-US" sz="3333" dirty="0">
              <a:solidFill>
                <a:srgbClr val="3884FD"/>
              </a:solidFill>
              <a:latin typeface="Nunito"/>
            </a:endParaRPr>
          </a:p>
          <a:p>
            <a:pPr>
              <a:lnSpc>
                <a:spcPts val="4667"/>
              </a:lnSpc>
            </a:pPr>
            <a:endParaRPr lang="en-US" sz="3333" dirty="0">
              <a:solidFill>
                <a:srgbClr val="3884FD"/>
              </a:solidFill>
              <a:latin typeface="Nunito"/>
            </a:endParaRPr>
          </a:p>
          <a:p>
            <a:pPr>
              <a:lnSpc>
                <a:spcPts val="4667"/>
              </a:lnSpc>
            </a:pPr>
            <a:endParaRPr lang="en-US" sz="3333" dirty="0">
              <a:solidFill>
                <a:srgbClr val="3884FD"/>
              </a:solidFill>
              <a:latin typeface="Nunit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2460" y="1057275"/>
            <a:ext cx="14204095" cy="720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00"/>
              </a:lnSpc>
            </a:pPr>
            <a:r>
              <a:rPr lang="en-US" sz="5000" spc="-50">
                <a:solidFill>
                  <a:srgbClr val="3884FD"/>
                </a:solidFill>
                <a:latin typeface="Nunito Bold"/>
              </a:rPr>
              <a:t>Задача 4: Реализация (Хеш-таблица)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802352" y="1778004"/>
            <a:ext cx="15990844" cy="9525"/>
          </a:xfrm>
          <a:prstGeom prst="line">
            <a:avLst/>
          </a:prstGeom>
          <a:ln w="19050" cap="rnd">
            <a:solidFill>
              <a:srgbClr val="388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Box 5"/>
          <p:cNvSpPr txBox="1"/>
          <p:nvPr/>
        </p:nvSpPr>
        <p:spPr>
          <a:xfrm>
            <a:off x="17030146" y="9305925"/>
            <a:ext cx="251570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5"/>
              </a:lnSpc>
            </a:pPr>
            <a:r>
              <a:rPr lang="en-US" sz="4250" spc="-42" dirty="0">
                <a:solidFill>
                  <a:srgbClr val="3884FD"/>
                </a:solidFill>
                <a:latin typeface="Nunito Bold"/>
              </a:rPr>
              <a:t>1</a:t>
            </a:r>
            <a:r>
              <a:rPr lang="ru-RU" sz="4250" spc="-42" dirty="0">
                <a:solidFill>
                  <a:srgbClr val="3884FD"/>
                </a:solidFill>
                <a:latin typeface="Nunito Bold"/>
              </a:rPr>
              <a:t>5</a:t>
            </a:r>
            <a:endParaRPr lang="en-US" sz="4250" spc="-42" dirty="0">
              <a:solidFill>
                <a:srgbClr val="3884FD"/>
              </a:solidFill>
              <a:latin typeface="Nunit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2352" y="2019300"/>
            <a:ext cx="5753100" cy="1687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91"/>
              </a:lnSpc>
            </a:pPr>
            <a:r>
              <a:rPr lang="en-US" sz="4779" dirty="0" err="1">
                <a:solidFill>
                  <a:srgbClr val="3884FD"/>
                </a:solidFill>
                <a:latin typeface="Nunito"/>
              </a:rPr>
              <a:t>Хеш</a:t>
            </a:r>
            <a:r>
              <a:rPr lang="ru-RU" sz="4779" dirty="0">
                <a:solidFill>
                  <a:srgbClr val="3884FD"/>
                </a:solidFill>
                <a:latin typeface="Nunito"/>
              </a:rPr>
              <a:t>-</a:t>
            </a:r>
            <a:r>
              <a:rPr lang="en-US" sz="4779" dirty="0" err="1">
                <a:solidFill>
                  <a:srgbClr val="3884FD"/>
                </a:solidFill>
                <a:latin typeface="Nunito"/>
              </a:rPr>
              <a:t>функция</a:t>
            </a:r>
            <a:r>
              <a:rPr lang="en-US" sz="4779" dirty="0">
                <a:solidFill>
                  <a:srgbClr val="3884FD"/>
                </a:solidFill>
                <a:latin typeface="Nunito"/>
              </a:rPr>
              <a:t>:</a:t>
            </a:r>
            <a:r>
              <a:rPr lang="ru-RU" sz="4779" dirty="0">
                <a:solidFill>
                  <a:srgbClr val="3884FD"/>
                </a:solidFill>
                <a:latin typeface="Nunito"/>
              </a:rPr>
              <a:t> свертка по 2</a:t>
            </a:r>
            <a:endParaRPr lang="en-US" sz="4779" dirty="0">
              <a:solidFill>
                <a:srgbClr val="3884FD"/>
              </a:solidFill>
              <a:latin typeface="Nunito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880949-66A5-C7C7-4975-FF4426CF8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238500"/>
            <a:ext cx="9895500" cy="45863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2460" y="1057275"/>
            <a:ext cx="14204095" cy="720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00"/>
              </a:lnSpc>
            </a:pPr>
            <a:r>
              <a:rPr lang="en-US" sz="5000" spc="-50">
                <a:solidFill>
                  <a:srgbClr val="3884FD"/>
                </a:solidFill>
                <a:latin typeface="Nunito Bold"/>
              </a:rPr>
              <a:t>Задача 4: Реализация (Хеш-таблица)</a:t>
            </a:r>
          </a:p>
        </p:txBody>
      </p:sp>
      <p:sp>
        <p:nvSpPr>
          <p:cNvPr id="3" name="AutoShape 3"/>
          <p:cNvSpPr/>
          <p:nvPr/>
        </p:nvSpPr>
        <p:spPr>
          <a:xfrm>
            <a:off x="0" y="1778004"/>
            <a:ext cx="16306800" cy="0"/>
          </a:xfrm>
          <a:prstGeom prst="line">
            <a:avLst/>
          </a:prstGeom>
          <a:ln w="19050" cap="rnd">
            <a:solidFill>
              <a:srgbClr val="388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/>
          </a:p>
        </p:txBody>
      </p:sp>
      <p:sp>
        <p:nvSpPr>
          <p:cNvPr id="6" name="TextBox 6"/>
          <p:cNvSpPr txBox="1"/>
          <p:nvPr/>
        </p:nvSpPr>
        <p:spPr>
          <a:xfrm>
            <a:off x="17030146" y="9305925"/>
            <a:ext cx="251570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5"/>
              </a:lnSpc>
            </a:pPr>
            <a:r>
              <a:rPr lang="ru-RU" sz="4250" spc="-42" dirty="0">
                <a:solidFill>
                  <a:srgbClr val="3884FD"/>
                </a:solidFill>
                <a:latin typeface="Nunito Bold"/>
              </a:rPr>
              <a:t>16</a:t>
            </a:r>
            <a:endParaRPr lang="en-US" sz="4250" spc="-42" dirty="0">
              <a:solidFill>
                <a:srgbClr val="3884FD"/>
              </a:solidFill>
              <a:latin typeface="Nunit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570464" y="8959048"/>
            <a:ext cx="9349782" cy="805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91"/>
              </a:lnSpc>
            </a:pPr>
            <a:r>
              <a:rPr lang="en-US" sz="4779">
                <a:solidFill>
                  <a:srgbClr val="3884FD"/>
                </a:solidFill>
                <a:latin typeface="Nunito"/>
              </a:rPr>
              <a:t>Добавление в хеш-таблицу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4401CEA-923A-C67A-31A2-ED6CCAB5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07" y="2476500"/>
            <a:ext cx="16381593" cy="53426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2460" y="1057275"/>
            <a:ext cx="14204095" cy="720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00"/>
              </a:lnSpc>
            </a:pPr>
            <a:r>
              <a:rPr lang="en-US" sz="5000" spc="-50">
                <a:solidFill>
                  <a:srgbClr val="3884FD"/>
                </a:solidFill>
                <a:latin typeface="Nunito Bold"/>
              </a:rPr>
              <a:t>Задача 4: Реализация (КЧ-дерево)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802352" y="1778003"/>
            <a:ext cx="15047248" cy="9525"/>
          </a:xfrm>
          <a:prstGeom prst="line">
            <a:avLst/>
          </a:prstGeom>
          <a:ln w="19050" cap="rnd">
            <a:solidFill>
              <a:srgbClr val="388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Box 5"/>
          <p:cNvSpPr txBox="1"/>
          <p:nvPr/>
        </p:nvSpPr>
        <p:spPr>
          <a:xfrm>
            <a:off x="17030146" y="9305925"/>
            <a:ext cx="251570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5"/>
              </a:lnSpc>
            </a:pPr>
            <a:r>
              <a:rPr lang="ru-RU" sz="4250" spc="-42" dirty="0">
                <a:solidFill>
                  <a:srgbClr val="3884FD"/>
                </a:solidFill>
                <a:latin typeface="Nunito Bold"/>
              </a:rPr>
              <a:t>17</a:t>
            </a:r>
            <a:endParaRPr lang="en-US" sz="4250" spc="-42" dirty="0">
              <a:solidFill>
                <a:srgbClr val="3884FD"/>
              </a:solidFill>
              <a:latin typeface="Nunit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2460" y="3749098"/>
            <a:ext cx="3756882" cy="1646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91"/>
              </a:lnSpc>
            </a:pPr>
            <a:r>
              <a:rPr lang="en-US" sz="4779">
                <a:solidFill>
                  <a:srgbClr val="3884FD"/>
                </a:solidFill>
                <a:latin typeface="Nunito"/>
              </a:rPr>
              <a:t>Добавление в дерево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67D2D7-B729-027E-D1C3-10E8CD10A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824" y="1923605"/>
            <a:ext cx="10192322" cy="79286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2460" y="1057275"/>
            <a:ext cx="14204095" cy="720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00"/>
              </a:lnSpc>
            </a:pPr>
            <a:r>
              <a:rPr lang="en-US" sz="5000" spc="-50">
                <a:solidFill>
                  <a:srgbClr val="3884FD"/>
                </a:solidFill>
                <a:latin typeface="Nunito Bold"/>
              </a:rPr>
              <a:t>Задача 4: Реализация (Списки)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802352" y="1778004"/>
            <a:ext cx="15990844" cy="9525"/>
          </a:xfrm>
          <a:prstGeom prst="line">
            <a:avLst/>
          </a:prstGeom>
          <a:ln w="19050" cap="rnd">
            <a:solidFill>
              <a:srgbClr val="388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/>
          </a:p>
        </p:txBody>
      </p:sp>
      <p:sp>
        <p:nvSpPr>
          <p:cNvPr id="8" name="TextBox 8"/>
          <p:cNvSpPr txBox="1"/>
          <p:nvPr/>
        </p:nvSpPr>
        <p:spPr>
          <a:xfrm>
            <a:off x="17030146" y="9305925"/>
            <a:ext cx="251570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5"/>
              </a:lnSpc>
            </a:pPr>
            <a:r>
              <a:rPr lang="ru-RU" sz="4250" spc="-42" dirty="0">
                <a:solidFill>
                  <a:srgbClr val="3884FD"/>
                </a:solidFill>
                <a:latin typeface="Nunito Bold"/>
              </a:rPr>
              <a:t>18</a:t>
            </a:r>
            <a:endParaRPr lang="en-US" sz="4250" spc="-42" dirty="0">
              <a:solidFill>
                <a:srgbClr val="3884FD"/>
              </a:solidFill>
              <a:latin typeface="Nunito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511333" y="6214277"/>
            <a:ext cx="7315200" cy="681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32"/>
              </a:lnSpc>
            </a:pPr>
            <a:r>
              <a:rPr lang="en-US" sz="3951" dirty="0" err="1">
                <a:solidFill>
                  <a:srgbClr val="3884FD"/>
                </a:solidFill>
                <a:latin typeface="Nunito"/>
              </a:rPr>
              <a:t>Добавление</a:t>
            </a:r>
            <a:r>
              <a:rPr lang="ru-RU" sz="3951" dirty="0">
                <a:solidFill>
                  <a:srgbClr val="3884FD"/>
                </a:solidFill>
                <a:latin typeface="Nunito"/>
              </a:rPr>
              <a:t> в конец списка</a:t>
            </a:r>
            <a:endParaRPr lang="en-US" sz="3951" dirty="0">
              <a:solidFill>
                <a:srgbClr val="3884FD"/>
              </a:solidFill>
              <a:latin typeface="Nunito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233534" y="2620228"/>
            <a:ext cx="5360456" cy="680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32"/>
              </a:lnSpc>
            </a:pPr>
            <a:r>
              <a:rPr lang="en-US" sz="3951" dirty="0" err="1">
                <a:solidFill>
                  <a:srgbClr val="3884FD"/>
                </a:solidFill>
                <a:latin typeface="Nunito"/>
              </a:rPr>
              <a:t>Структура</a:t>
            </a:r>
            <a:r>
              <a:rPr lang="en-US" sz="3951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951" dirty="0" err="1">
                <a:solidFill>
                  <a:srgbClr val="3884FD"/>
                </a:solidFill>
                <a:latin typeface="Nunito"/>
              </a:rPr>
              <a:t>элемента</a:t>
            </a:r>
            <a:endParaRPr lang="en-US" sz="3951" dirty="0">
              <a:solidFill>
                <a:srgbClr val="3884FD"/>
              </a:solidFill>
              <a:latin typeface="Nunito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3EC92CD-8F12-EB54-C075-7CE26C37B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285" y="2299273"/>
            <a:ext cx="5170486" cy="1773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2563373-6B8C-4DE1-AA22-41FCD66C4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756" y="3680975"/>
            <a:ext cx="6020012" cy="5624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2531" y="849466"/>
            <a:ext cx="16456762" cy="78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50"/>
              </a:lnSpc>
            </a:pPr>
            <a:r>
              <a:rPr lang="en-US" sz="5500" spc="-55">
                <a:solidFill>
                  <a:srgbClr val="3884FD"/>
                </a:solidFill>
                <a:latin typeface="Nunito Bold"/>
              </a:rPr>
              <a:t>Задача 4: Тестирование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030146" y="9305925"/>
            <a:ext cx="251570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5"/>
              </a:lnSpc>
            </a:pPr>
            <a:r>
              <a:rPr lang="ru-RU" sz="4250" spc="-42" dirty="0">
                <a:solidFill>
                  <a:srgbClr val="3884FD"/>
                </a:solidFill>
                <a:latin typeface="Nunito Bold"/>
              </a:rPr>
              <a:t>19</a:t>
            </a:r>
            <a:endParaRPr lang="en-US" sz="4250" spc="-42" dirty="0">
              <a:solidFill>
                <a:srgbClr val="3884FD"/>
              </a:solidFill>
              <a:latin typeface="Nunito Bold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802538" y="1902905"/>
            <a:ext cx="11981787" cy="0"/>
          </a:xfrm>
          <a:prstGeom prst="line">
            <a:avLst/>
          </a:prstGeom>
          <a:ln w="19050" cap="rnd">
            <a:solidFill>
              <a:srgbClr val="388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Box 5"/>
          <p:cNvSpPr txBox="1"/>
          <p:nvPr/>
        </p:nvSpPr>
        <p:spPr>
          <a:xfrm>
            <a:off x="802531" y="2102930"/>
            <a:ext cx="15120372" cy="5310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65"/>
              </a:lnSpc>
            </a:pPr>
            <a:r>
              <a:rPr lang="en-US" sz="3689" dirty="0" err="1">
                <a:solidFill>
                  <a:srgbClr val="3884FD"/>
                </a:solidFill>
                <a:latin typeface="Nunito"/>
              </a:rPr>
              <a:t>Тестирование</a:t>
            </a:r>
            <a:r>
              <a:rPr lang="en-US" sz="3689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689" dirty="0" err="1">
                <a:solidFill>
                  <a:srgbClr val="3884FD"/>
                </a:solidFill>
                <a:latin typeface="Nunito"/>
              </a:rPr>
              <a:t>проводилось</a:t>
            </a:r>
            <a:r>
              <a:rPr lang="en-US" sz="3689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689" dirty="0" err="1">
                <a:solidFill>
                  <a:srgbClr val="3884FD"/>
                </a:solidFill>
                <a:latin typeface="Nunito"/>
              </a:rPr>
              <a:t>по</a:t>
            </a:r>
            <a:r>
              <a:rPr lang="en-US" sz="3689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689" dirty="0" err="1">
                <a:solidFill>
                  <a:srgbClr val="3884FD"/>
                </a:solidFill>
                <a:latin typeface="Nunito"/>
              </a:rPr>
              <a:t>методу</a:t>
            </a:r>
            <a:r>
              <a:rPr lang="en-US" sz="3689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689" dirty="0" err="1">
                <a:solidFill>
                  <a:srgbClr val="3884FD"/>
                </a:solidFill>
                <a:latin typeface="Nunito"/>
              </a:rPr>
              <a:t>чёрного</a:t>
            </a:r>
            <a:r>
              <a:rPr lang="en-US" sz="3689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689" dirty="0" err="1">
                <a:solidFill>
                  <a:srgbClr val="3884FD"/>
                </a:solidFill>
                <a:latin typeface="Nunito"/>
              </a:rPr>
              <a:t>ящика</a:t>
            </a:r>
            <a:r>
              <a:rPr lang="en-US" sz="3689" dirty="0">
                <a:solidFill>
                  <a:srgbClr val="3884FD"/>
                </a:solidFill>
                <a:latin typeface="Nunito"/>
              </a:rPr>
              <a:t>. </a:t>
            </a:r>
          </a:p>
          <a:p>
            <a:pPr>
              <a:lnSpc>
                <a:spcPts val="5165"/>
              </a:lnSpc>
            </a:pPr>
            <a:r>
              <a:rPr lang="en-US" sz="3689" dirty="0" err="1">
                <a:solidFill>
                  <a:srgbClr val="3884FD"/>
                </a:solidFill>
                <a:latin typeface="Nunito"/>
              </a:rPr>
              <a:t>Количество</a:t>
            </a:r>
            <a:r>
              <a:rPr lang="en-US" sz="3689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689" dirty="0" err="1">
                <a:solidFill>
                  <a:srgbClr val="3884FD"/>
                </a:solidFill>
                <a:latin typeface="Nunito"/>
              </a:rPr>
              <a:t>тестов</a:t>
            </a:r>
            <a:r>
              <a:rPr lang="en-US" sz="3689" dirty="0">
                <a:solidFill>
                  <a:srgbClr val="3884FD"/>
                </a:solidFill>
                <a:latin typeface="Nunito"/>
              </a:rPr>
              <a:t>: </a:t>
            </a:r>
            <a:r>
              <a:rPr lang="ru-RU" sz="3689" dirty="0">
                <a:solidFill>
                  <a:srgbClr val="3884FD"/>
                </a:solidFill>
                <a:latin typeface="Nunito"/>
              </a:rPr>
              <a:t>76</a:t>
            </a:r>
            <a:endParaRPr lang="en-US" sz="3689" dirty="0">
              <a:solidFill>
                <a:srgbClr val="3884FD"/>
              </a:solidFill>
              <a:latin typeface="Nunito"/>
            </a:endParaRPr>
          </a:p>
          <a:p>
            <a:pPr>
              <a:lnSpc>
                <a:spcPts val="5165"/>
              </a:lnSpc>
            </a:pPr>
            <a:r>
              <a:rPr lang="en-US" sz="3689" dirty="0" err="1">
                <a:solidFill>
                  <a:srgbClr val="3884FD"/>
                </a:solidFill>
                <a:latin typeface="Nunito"/>
              </a:rPr>
              <a:t>Проверялось</a:t>
            </a:r>
            <a:r>
              <a:rPr lang="en-US" sz="3689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689" dirty="0" err="1">
                <a:solidFill>
                  <a:srgbClr val="3884FD"/>
                </a:solidFill>
                <a:latin typeface="Nunito"/>
              </a:rPr>
              <a:t>соответствие</a:t>
            </a:r>
            <a:r>
              <a:rPr lang="en-US" sz="3689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689" dirty="0" err="1">
                <a:solidFill>
                  <a:srgbClr val="3884FD"/>
                </a:solidFill>
                <a:latin typeface="Nunito"/>
              </a:rPr>
              <a:t>результатов</a:t>
            </a:r>
            <a:r>
              <a:rPr lang="en-US" sz="3689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689" dirty="0" err="1">
                <a:solidFill>
                  <a:srgbClr val="3884FD"/>
                </a:solidFill>
                <a:latin typeface="Nunito"/>
              </a:rPr>
              <a:t>выполнения</a:t>
            </a:r>
            <a:r>
              <a:rPr lang="en-US" sz="3689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689" dirty="0" err="1">
                <a:solidFill>
                  <a:srgbClr val="3884FD"/>
                </a:solidFill>
                <a:latin typeface="Nunito"/>
              </a:rPr>
              <a:t>функционала</a:t>
            </a:r>
            <a:r>
              <a:rPr lang="en-US" sz="3689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689" dirty="0" err="1">
                <a:solidFill>
                  <a:srgbClr val="3884FD"/>
                </a:solidFill>
                <a:latin typeface="Nunito"/>
              </a:rPr>
              <a:t>программного</a:t>
            </a:r>
            <a:r>
              <a:rPr lang="en-US" sz="3689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689" dirty="0" err="1">
                <a:solidFill>
                  <a:srgbClr val="3884FD"/>
                </a:solidFill>
                <a:latin typeface="Nunito"/>
              </a:rPr>
              <a:t>средства</a:t>
            </a:r>
            <a:r>
              <a:rPr lang="en-US" sz="3689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689" dirty="0" err="1">
                <a:solidFill>
                  <a:srgbClr val="3884FD"/>
                </a:solidFill>
                <a:latin typeface="Nunito"/>
              </a:rPr>
              <a:t>функциональным</a:t>
            </a:r>
            <a:r>
              <a:rPr lang="en-US" sz="3689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689" dirty="0" err="1">
                <a:solidFill>
                  <a:srgbClr val="3884FD"/>
                </a:solidFill>
                <a:latin typeface="Nunito"/>
              </a:rPr>
              <a:t>требованиям</a:t>
            </a:r>
            <a:r>
              <a:rPr lang="ru-RU" sz="3689" dirty="0">
                <a:solidFill>
                  <a:srgbClr val="3884FD"/>
                </a:solidFill>
                <a:latin typeface="Nunito"/>
              </a:rPr>
              <a:t>.</a:t>
            </a:r>
            <a:endParaRPr lang="en-US" sz="3689" dirty="0">
              <a:solidFill>
                <a:srgbClr val="3884FD"/>
              </a:solidFill>
              <a:latin typeface="Nunito"/>
            </a:endParaRPr>
          </a:p>
          <a:p>
            <a:pPr>
              <a:lnSpc>
                <a:spcPts val="5165"/>
              </a:lnSpc>
            </a:pPr>
            <a:endParaRPr lang="en-US" sz="3689" dirty="0">
              <a:solidFill>
                <a:srgbClr val="3884FD"/>
              </a:solidFill>
              <a:latin typeface="Nunito"/>
            </a:endParaRPr>
          </a:p>
          <a:p>
            <a:pPr>
              <a:lnSpc>
                <a:spcPts val="5165"/>
              </a:lnSpc>
            </a:pPr>
            <a:endParaRPr lang="en-US" sz="3689" dirty="0">
              <a:solidFill>
                <a:srgbClr val="3884FD"/>
              </a:solidFill>
              <a:latin typeface="Nunito"/>
            </a:endParaRPr>
          </a:p>
          <a:p>
            <a:pPr>
              <a:lnSpc>
                <a:spcPts val="5165"/>
              </a:lnSpc>
            </a:pPr>
            <a:endParaRPr lang="en-US" sz="3689" dirty="0">
              <a:solidFill>
                <a:srgbClr val="3884FD"/>
              </a:solidFill>
              <a:latin typeface="Nunito"/>
            </a:endParaRPr>
          </a:p>
          <a:p>
            <a:pPr>
              <a:lnSpc>
                <a:spcPts val="5165"/>
              </a:lnSpc>
            </a:pPr>
            <a:endParaRPr lang="en-US" sz="3689" dirty="0">
              <a:solidFill>
                <a:srgbClr val="3884FD"/>
              </a:solidFill>
              <a:latin typeface="Nunit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2538" y="5802470"/>
            <a:ext cx="15299468" cy="131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27"/>
              </a:lnSpc>
            </a:pPr>
            <a:r>
              <a:rPr lang="en-US" sz="3733" dirty="0" err="1">
                <a:solidFill>
                  <a:srgbClr val="3884FD"/>
                </a:solidFill>
                <a:latin typeface="Nunito"/>
              </a:rPr>
              <a:t>Фактический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результат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тестирования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в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полной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мере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соответствует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ожидаемым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результатам</a:t>
            </a:r>
            <a:r>
              <a:rPr lang="ru-RU" sz="3733" dirty="0">
                <a:solidFill>
                  <a:srgbClr val="3884FD"/>
                </a:solidFill>
                <a:latin typeface="Nunito"/>
              </a:rPr>
              <a:t>.</a:t>
            </a:r>
            <a:endParaRPr lang="en-US" sz="3733" dirty="0">
              <a:solidFill>
                <a:srgbClr val="3884FD"/>
              </a:solidFill>
              <a:latin typeface="Nunit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85661" y="1588403"/>
            <a:ext cx="6485732" cy="6533247"/>
          </a:xfrm>
          <a:custGeom>
            <a:avLst/>
            <a:gdLst/>
            <a:ahLst/>
            <a:cxnLst/>
            <a:rect l="l" t="t" r="r" b="b"/>
            <a:pathLst>
              <a:path w="6485732" h="6533247">
                <a:moveTo>
                  <a:pt x="0" y="0"/>
                </a:moveTo>
                <a:lnTo>
                  <a:pt x="6485733" y="0"/>
                </a:lnTo>
                <a:lnTo>
                  <a:pt x="6485733" y="6533246"/>
                </a:lnTo>
                <a:lnTo>
                  <a:pt x="0" y="6533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3" name="TextBox 3"/>
          <p:cNvSpPr txBox="1"/>
          <p:nvPr/>
        </p:nvSpPr>
        <p:spPr>
          <a:xfrm>
            <a:off x="1028700" y="2636357"/>
            <a:ext cx="7919003" cy="3929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87"/>
              </a:lnSpc>
            </a:pPr>
            <a:r>
              <a:rPr lang="en-US" sz="3133" dirty="0" err="1">
                <a:solidFill>
                  <a:srgbClr val="3884FD"/>
                </a:solidFill>
                <a:latin typeface="Nunito"/>
              </a:rPr>
              <a:t>Целью</a:t>
            </a:r>
            <a:r>
              <a:rPr lang="en-US" sz="31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133" dirty="0" err="1">
                <a:solidFill>
                  <a:srgbClr val="3884FD"/>
                </a:solidFill>
                <a:latin typeface="Nunito"/>
              </a:rPr>
              <a:t>курсового</a:t>
            </a:r>
            <a:r>
              <a:rPr lang="en-US" sz="31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133" dirty="0" err="1">
                <a:solidFill>
                  <a:srgbClr val="3884FD"/>
                </a:solidFill>
                <a:latin typeface="Nunito"/>
              </a:rPr>
              <a:t>проекта</a:t>
            </a:r>
            <a:r>
              <a:rPr lang="en-US" sz="31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133" dirty="0" err="1">
                <a:solidFill>
                  <a:srgbClr val="3884FD"/>
                </a:solidFill>
                <a:latin typeface="Nunito"/>
              </a:rPr>
              <a:t>является</a:t>
            </a:r>
            <a:r>
              <a:rPr lang="en-US" sz="3133" dirty="0">
                <a:solidFill>
                  <a:srgbClr val="3884FD"/>
                </a:solidFill>
                <a:latin typeface="Nunito"/>
              </a:rPr>
              <a:t>: </a:t>
            </a:r>
            <a:r>
              <a:rPr lang="en-US" sz="3133" dirty="0" err="1">
                <a:solidFill>
                  <a:srgbClr val="3884FD"/>
                </a:solidFill>
                <a:latin typeface="Nunito"/>
              </a:rPr>
              <a:t>разработка</a:t>
            </a:r>
            <a:r>
              <a:rPr lang="en-US" sz="31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133" dirty="0" err="1">
                <a:solidFill>
                  <a:srgbClr val="3884FD"/>
                </a:solidFill>
                <a:latin typeface="Nunito"/>
              </a:rPr>
              <a:t>информационной</a:t>
            </a:r>
            <a:r>
              <a:rPr lang="en-US" sz="3133" dirty="0">
                <a:solidFill>
                  <a:srgbClr val="3884FD"/>
                </a:solidFill>
                <a:latin typeface="Nunito"/>
              </a:rPr>
              <a:t> </a:t>
            </a:r>
          </a:p>
          <a:p>
            <a:pPr>
              <a:lnSpc>
                <a:spcPts val="4387"/>
              </a:lnSpc>
            </a:pPr>
            <a:r>
              <a:rPr lang="en-US" sz="3133" dirty="0" err="1">
                <a:solidFill>
                  <a:srgbClr val="3884FD"/>
                </a:solidFill>
                <a:latin typeface="Nunito"/>
              </a:rPr>
              <a:t>системы</a:t>
            </a:r>
            <a:r>
              <a:rPr lang="en-US" sz="3133" dirty="0">
                <a:solidFill>
                  <a:srgbClr val="3884FD"/>
                </a:solidFill>
                <a:latin typeface="Nunito"/>
              </a:rPr>
              <a:t> «</a:t>
            </a:r>
            <a:r>
              <a:rPr lang="ru-RU" sz="3133" dirty="0">
                <a:solidFill>
                  <a:srgbClr val="3884FD"/>
                </a:solidFill>
                <a:latin typeface="Nunito"/>
              </a:rPr>
              <a:t>Электронная библиотека</a:t>
            </a:r>
            <a:r>
              <a:rPr lang="en-US" sz="3133" dirty="0">
                <a:solidFill>
                  <a:srgbClr val="3884FD"/>
                </a:solidFill>
                <a:latin typeface="Nunito"/>
              </a:rPr>
              <a:t>». </a:t>
            </a:r>
          </a:p>
          <a:p>
            <a:pPr>
              <a:lnSpc>
                <a:spcPts val="4387"/>
              </a:lnSpc>
            </a:pPr>
            <a:endParaRPr lang="en-US" sz="3133" dirty="0">
              <a:solidFill>
                <a:srgbClr val="3884FD"/>
              </a:solidFill>
              <a:latin typeface="Nunito"/>
            </a:endParaRPr>
          </a:p>
          <a:p>
            <a:pPr>
              <a:lnSpc>
                <a:spcPts val="4387"/>
              </a:lnSpc>
            </a:pPr>
            <a:r>
              <a:rPr lang="en-US" sz="3133" dirty="0" err="1">
                <a:solidFill>
                  <a:srgbClr val="3884FD"/>
                </a:solidFill>
                <a:latin typeface="Nunito"/>
              </a:rPr>
              <a:t>Это</a:t>
            </a:r>
            <a:r>
              <a:rPr lang="en-US" sz="31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133" dirty="0" err="1">
                <a:solidFill>
                  <a:srgbClr val="3884FD"/>
                </a:solidFill>
                <a:latin typeface="Nunito"/>
              </a:rPr>
              <a:t>система</a:t>
            </a:r>
            <a:r>
              <a:rPr lang="en-US" sz="31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133" dirty="0" err="1">
                <a:solidFill>
                  <a:srgbClr val="3884FD"/>
                </a:solidFill>
                <a:latin typeface="Nunito"/>
              </a:rPr>
              <a:t>работы</a:t>
            </a:r>
            <a:r>
              <a:rPr lang="en-US" sz="31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133" dirty="0" err="1">
                <a:solidFill>
                  <a:srgbClr val="3884FD"/>
                </a:solidFill>
                <a:latin typeface="Nunito"/>
              </a:rPr>
              <a:t>со</a:t>
            </a:r>
            <a:r>
              <a:rPr lang="en-US" sz="31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133" dirty="0" err="1">
                <a:solidFill>
                  <a:srgbClr val="3884FD"/>
                </a:solidFill>
                <a:latin typeface="Nunito"/>
              </a:rPr>
              <a:t>справочниками</a:t>
            </a:r>
            <a:r>
              <a:rPr lang="en-US" sz="3133" dirty="0">
                <a:solidFill>
                  <a:srgbClr val="3884FD"/>
                </a:solidFill>
                <a:latin typeface="Nunito"/>
              </a:rPr>
              <a:t>, </a:t>
            </a:r>
            <a:r>
              <a:rPr lang="en-US" sz="3133" dirty="0" err="1">
                <a:solidFill>
                  <a:srgbClr val="3884FD"/>
                </a:solidFill>
                <a:latin typeface="Nunito"/>
              </a:rPr>
              <a:t>содержащими</a:t>
            </a:r>
            <a:r>
              <a:rPr lang="en-US" sz="31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133" dirty="0" err="1">
                <a:solidFill>
                  <a:srgbClr val="3884FD"/>
                </a:solidFill>
                <a:latin typeface="Nunito"/>
              </a:rPr>
              <a:t>информацию</a:t>
            </a:r>
            <a:r>
              <a:rPr lang="en-US" sz="3133" dirty="0">
                <a:solidFill>
                  <a:srgbClr val="3884FD"/>
                </a:solidFill>
                <a:latin typeface="Nunito"/>
              </a:rPr>
              <a:t> о </a:t>
            </a:r>
            <a:r>
              <a:rPr lang="ru-RU" sz="3133" dirty="0">
                <a:solidFill>
                  <a:srgbClr val="3884FD"/>
                </a:solidFill>
                <a:latin typeface="Nunito"/>
              </a:rPr>
              <a:t>книгах</a:t>
            </a:r>
            <a:r>
              <a:rPr lang="en-US" sz="3133" dirty="0">
                <a:solidFill>
                  <a:srgbClr val="3884FD"/>
                </a:solidFill>
                <a:latin typeface="Nunito"/>
              </a:rPr>
              <a:t> и </a:t>
            </a:r>
            <a:r>
              <a:rPr lang="ru-RU" sz="3133" dirty="0" err="1">
                <a:solidFill>
                  <a:srgbClr val="3884FD"/>
                </a:solidFill>
                <a:latin typeface="Nunito"/>
              </a:rPr>
              <a:t>покупк</a:t>
            </a:r>
            <a:r>
              <a:rPr lang="en-US" sz="3133" dirty="0" err="1">
                <a:solidFill>
                  <a:srgbClr val="3884FD"/>
                </a:solidFill>
                <a:latin typeface="Nunito"/>
              </a:rPr>
              <a:t>ах</a:t>
            </a:r>
            <a:r>
              <a:rPr lang="en-US" sz="3133" dirty="0">
                <a:solidFill>
                  <a:srgbClr val="3884FD"/>
                </a:solidFill>
                <a:latin typeface="Nunito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114425"/>
            <a:ext cx="5031416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49"/>
              </a:lnSpc>
            </a:pPr>
            <a:r>
              <a:rPr lang="en-US" sz="8499" spc="-84" dirty="0" err="1">
                <a:solidFill>
                  <a:srgbClr val="3884FD"/>
                </a:solidFill>
                <a:latin typeface="Nunito Bold"/>
              </a:rPr>
              <a:t>Цель</a:t>
            </a:r>
            <a:endParaRPr lang="en-US" sz="8499" spc="-84" dirty="0">
              <a:solidFill>
                <a:srgbClr val="3884FD"/>
              </a:solidFill>
              <a:latin typeface="Nunit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030146" y="9305925"/>
            <a:ext cx="2515708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5"/>
              </a:lnSpc>
            </a:pPr>
            <a:r>
              <a:rPr lang="en-US" sz="4250" spc="-42" dirty="0">
                <a:solidFill>
                  <a:srgbClr val="3884FD"/>
                </a:solidFill>
                <a:latin typeface="Nunito Bold"/>
              </a:rPr>
              <a:t>2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2531" y="849466"/>
            <a:ext cx="16456762" cy="78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50"/>
              </a:lnSpc>
            </a:pPr>
            <a:r>
              <a:rPr lang="en-US" sz="5500" spc="-55">
                <a:solidFill>
                  <a:srgbClr val="3884FD"/>
                </a:solidFill>
                <a:latin typeface="Nunito Bold"/>
              </a:rPr>
              <a:t>Заключение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030146" y="9305925"/>
            <a:ext cx="251570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5"/>
              </a:lnSpc>
            </a:pPr>
            <a:r>
              <a:rPr lang="ru-RU" sz="4250" spc="-42" dirty="0">
                <a:solidFill>
                  <a:srgbClr val="3884FD"/>
                </a:solidFill>
                <a:latin typeface="Nunito Bold"/>
              </a:rPr>
              <a:t>20</a:t>
            </a:r>
            <a:endParaRPr lang="en-US" sz="4250" spc="-42" dirty="0">
              <a:solidFill>
                <a:srgbClr val="3884FD"/>
              </a:solidFill>
              <a:latin typeface="Nunito Bold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802531" y="1633694"/>
            <a:ext cx="15120379" cy="9525"/>
          </a:xfrm>
          <a:prstGeom prst="line">
            <a:avLst/>
          </a:prstGeom>
          <a:ln w="19050" cap="rnd">
            <a:solidFill>
              <a:srgbClr val="388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Box 5"/>
          <p:cNvSpPr txBox="1"/>
          <p:nvPr/>
        </p:nvSpPr>
        <p:spPr>
          <a:xfrm>
            <a:off x="802538" y="1845755"/>
            <a:ext cx="15120372" cy="6598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5"/>
              </a:lnSpc>
            </a:pPr>
            <a:r>
              <a:rPr lang="en-US" sz="3089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089" dirty="0" err="1">
                <a:solidFill>
                  <a:srgbClr val="3884FD"/>
                </a:solidFill>
                <a:latin typeface="Nunito"/>
              </a:rPr>
              <a:t>Цель</a:t>
            </a:r>
            <a:r>
              <a:rPr lang="en-US" sz="3089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089" dirty="0" err="1">
                <a:solidFill>
                  <a:srgbClr val="3884FD"/>
                </a:solidFill>
                <a:latin typeface="Nunito"/>
              </a:rPr>
              <a:t>курсового</a:t>
            </a:r>
            <a:r>
              <a:rPr lang="en-US" sz="3089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089" dirty="0" err="1">
                <a:solidFill>
                  <a:srgbClr val="3884FD"/>
                </a:solidFill>
                <a:latin typeface="Nunito"/>
              </a:rPr>
              <a:t>проекта</a:t>
            </a:r>
            <a:r>
              <a:rPr lang="en-US" sz="3089" dirty="0">
                <a:solidFill>
                  <a:srgbClr val="3884FD"/>
                </a:solidFill>
                <a:latin typeface="Nunito"/>
              </a:rPr>
              <a:t> «</a:t>
            </a:r>
            <a:r>
              <a:rPr lang="en-US" sz="3089" dirty="0" err="1">
                <a:solidFill>
                  <a:srgbClr val="3884FD"/>
                </a:solidFill>
                <a:latin typeface="Nunito"/>
              </a:rPr>
              <a:t>Разработка</a:t>
            </a:r>
            <a:r>
              <a:rPr lang="en-US" sz="3089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089" dirty="0" err="1">
                <a:solidFill>
                  <a:srgbClr val="3884FD"/>
                </a:solidFill>
                <a:latin typeface="Nunito"/>
              </a:rPr>
              <a:t>информационной</a:t>
            </a:r>
            <a:r>
              <a:rPr lang="en-US" sz="3089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089" dirty="0" err="1">
                <a:solidFill>
                  <a:srgbClr val="3884FD"/>
                </a:solidFill>
                <a:latin typeface="Nunito"/>
              </a:rPr>
              <a:t>системы</a:t>
            </a:r>
            <a:r>
              <a:rPr lang="en-US" sz="3089" dirty="0">
                <a:solidFill>
                  <a:srgbClr val="3884FD"/>
                </a:solidFill>
                <a:latin typeface="Nunito"/>
              </a:rPr>
              <a:t> «</a:t>
            </a:r>
            <a:r>
              <a:rPr lang="ru-RU" sz="3089" dirty="0">
                <a:solidFill>
                  <a:srgbClr val="3884FD"/>
                </a:solidFill>
                <a:latin typeface="Nunito"/>
              </a:rPr>
              <a:t>Электронная библиотека</a:t>
            </a:r>
            <a:r>
              <a:rPr lang="en-US" sz="3089" dirty="0">
                <a:solidFill>
                  <a:srgbClr val="3884FD"/>
                </a:solidFill>
                <a:latin typeface="Nunito"/>
              </a:rPr>
              <a:t>» </a:t>
            </a:r>
            <a:r>
              <a:rPr lang="en-US" sz="3089" dirty="0" err="1">
                <a:solidFill>
                  <a:srgbClr val="3884FD"/>
                </a:solidFill>
                <a:latin typeface="Nunito"/>
              </a:rPr>
              <a:t>для</a:t>
            </a:r>
            <a:r>
              <a:rPr lang="en-US" sz="3089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089" dirty="0" err="1">
                <a:solidFill>
                  <a:srgbClr val="3884FD"/>
                </a:solidFill>
                <a:latin typeface="Nunito"/>
              </a:rPr>
              <a:t>автоматизации</a:t>
            </a:r>
            <a:r>
              <a:rPr lang="en-US" sz="3089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089" dirty="0" err="1">
                <a:solidFill>
                  <a:srgbClr val="3884FD"/>
                </a:solidFill>
                <a:latin typeface="Nunito"/>
              </a:rPr>
              <a:t>работы</a:t>
            </a:r>
            <a:r>
              <a:rPr lang="en-US" sz="3089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089" dirty="0" err="1">
                <a:solidFill>
                  <a:srgbClr val="3884FD"/>
                </a:solidFill>
                <a:latin typeface="Nunito"/>
              </a:rPr>
              <a:t>со</a:t>
            </a:r>
            <a:r>
              <a:rPr lang="en-US" sz="3089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089" dirty="0" err="1">
                <a:solidFill>
                  <a:srgbClr val="3884FD"/>
                </a:solidFill>
                <a:latin typeface="Nunito"/>
              </a:rPr>
              <a:t>справочниками</a:t>
            </a:r>
            <a:r>
              <a:rPr lang="en-US" sz="3089" dirty="0">
                <a:solidFill>
                  <a:srgbClr val="3884FD"/>
                </a:solidFill>
                <a:latin typeface="Nunito"/>
              </a:rPr>
              <a:t>» </a:t>
            </a:r>
            <a:r>
              <a:rPr lang="en-US" sz="3089" dirty="0" err="1">
                <a:solidFill>
                  <a:srgbClr val="3884FD"/>
                </a:solidFill>
                <a:latin typeface="Nunito"/>
              </a:rPr>
              <a:t>была</a:t>
            </a:r>
            <a:r>
              <a:rPr lang="en-US" sz="3089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089" dirty="0" err="1">
                <a:solidFill>
                  <a:srgbClr val="3884FD"/>
                </a:solidFill>
                <a:latin typeface="Nunito"/>
              </a:rPr>
              <a:t>достигнута</a:t>
            </a:r>
            <a:r>
              <a:rPr lang="en-US" sz="3089" dirty="0">
                <a:solidFill>
                  <a:srgbClr val="3884FD"/>
                </a:solidFill>
                <a:latin typeface="Nunito"/>
              </a:rPr>
              <a:t>.</a:t>
            </a:r>
            <a:endParaRPr lang="ru-RU" sz="3089" dirty="0">
              <a:solidFill>
                <a:srgbClr val="3884FD"/>
              </a:solidFill>
              <a:latin typeface="Nunito"/>
            </a:endParaRPr>
          </a:p>
          <a:p>
            <a:pPr>
              <a:lnSpc>
                <a:spcPts val="4325"/>
              </a:lnSpc>
            </a:pPr>
            <a:endParaRPr lang="ru-RU" sz="3089" dirty="0">
              <a:solidFill>
                <a:srgbClr val="3884FD"/>
              </a:solidFill>
              <a:latin typeface="Nunito"/>
            </a:endParaRPr>
          </a:p>
          <a:p>
            <a:pPr>
              <a:lnSpc>
                <a:spcPts val="4325"/>
              </a:lnSpc>
            </a:pPr>
            <a:r>
              <a:rPr lang="ru-RU" sz="3089" dirty="0">
                <a:solidFill>
                  <a:srgbClr val="3884FD"/>
                </a:solidFill>
                <a:latin typeface="Nunito"/>
              </a:rPr>
              <a:t>Цель достигнута. Для достижения поставленной цели были выполнены</a:t>
            </a:r>
          </a:p>
          <a:p>
            <a:pPr>
              <a:lnSpc>
                <a:spcPts val="4325"/>
              </a:lnSpc>
            </a:pPr>
            <a:r>
              <a:rPr lang="ru-RU" sz="3089" dirty="0">
                <a:solidFill>
                  <a:srgbClr val="3884FD"/>
                </a:solidFill>
                <a:latin typeface="Nunito"/>
              </a:rPr>
              <a:t>следующие задачи:</a:t>
            </a:r>
          </a:p>
          <a:p>
            <a:pPr>
              <a:lnSpc>
                <a:spcPts val="4325"/>
              </a:lnSpc>
            </a:pPr>
            <a:r>
              <a:rPr lang="ru-RU" sz="3089" dirty="0">
                <a:solidFill>
                  <a:srgbClr val="3884FD"/>
                </a:solidFill>
                <a:latin typeface="Nunito"/>
              </a:rPr>
              <a:t>1) Проведен анализ предметной области «Электронная библиотека» и</a:t>
            </a:r>
          </a:p>
          <a:p>
            <a:pPr>
              <a:lnSpc>
                <a:spcPts val="4325"/>
              </a:lnSpc>
            </a:pPr>
            <a:r>
              <a:rPr lang="ru-RU" sz="3089" dirty="0">
                <a:solidFill>
                  <a:srgbClr val="3884FD"/>
                </a:solidFill>
                <a:latin typeface="Nunito"/>
              </a:rPr>
              <a:t>построена её модель;</a:t>
            </a:r>
          </a:p>
          <a:p>
            <a:pPr>
              <a:lnSpc>
                <a:spcPts val="4325"/>
              </a:lnSpc>
            </a:pPr>
            <a:r>
              <a:rPr lang="ru-RU" sz="3089" dirty="0">
                <a:solidFill>
                  <a:srgbClr val="3884FD"/>
                </a:solidFill>
                <a:latin typeface="Nunito"/>
              </a:rPr>
              <a:t>2) Изучены теоретические основы методов построения справочников;</a:t>
            </a:r>
          </a:p>
          <a:p>
            <a:pPr>
              <a:lnSpc>
                <a:spcPts val="4325"/>
              </a:lnSpc>
            </a:pPr>
            <a:r>
              <a:rPr lang="ru-RU" sz="3089" dirty="0">
                <a:solidFill>
                  <a:srgbClr val="3884FD"/>
                </a:solidFill>
                <a:latin typeface="Nunito"/>
              </a:rPr>
              <a:t>3) Определены требования к информационным системам;</a:t>
            </a:r>
          </a:p>
          <a:p>
            <a:pPr>
              <a:lnSpc>
                <a:spcPts val="4325"/>
              </a:lnSpc>
            </a:pPr>
            <a:r>
              <a:rPr lang="ru-RU" sz="3089" dirty="0">
                <a:solidFill>
                  <a:srgbClr val="3884FD"/>
                </a:solidFill>
                <a:latin typeface="Nunito"/>
              </a:rPr>
              <a:t>4) Реализована информационная система и проведено её тестирование;</a:t>
            </a:r>
          </a:p>
          <a:p>
            <a:pPr>
              <a:lnSpc>
                <a:spcPts val="4325"/>
              </a:lnSpc>
            </a:pPr>
            <a:r>
              <a:rPr lang="ru-RU" sz="3089" dirty="0">
                <a:solidFill>
                  <a:srgbClr val="3884FD"/>
                </a:solidFill>
                <a:latin typeface="Nunito"/>
              </a:rPr>
              <a:t>5) Изучен язык C++ версии 20</a:t>
            </a:r>
          </a:p>
          <a:p>
            <a:pPr>
              <a:lnSpc>
                <a:spcPts val="4325"/>
              </a:lnSpc>
            </a:pPr>
            <a:r>
              <a:rPr lang="ru-RU" sz="3089" dirty="0">
                <a:solidFill>
                  <a:srgbClr val="3884FD"/>
                </a:solidFill>
                <a:latin typeface="Nunito"/>
              </a:rPr>
              <a:t>6) Изучен модуль для разработки программного интерфейса </a:t>
            </a:r>
            <a:r>
              <a:rPr lang="ru-RU" sz="3089" dirty="0" err="1">
                <a:solidFill>
                  <a:srgbClr val="3884FD"/>
                </a:solidFill>
                <a:latin typeface="Nunito"/>
              </a:rPr>
              <a:t>WinForms</a:t>
            </a:r>
            <a:endParaRPr lang="en-US" sz="3089" dirty="0">
              <a:solidFill>
                <a:srgbClr val="3884FD"/>
              </a:solidFill>
              <a:latin typeface="Nunit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3231591" y="1028700"/>
            <a:ext cx="3525618" cy="2188891"/>
          </a:xfrm>
          <a:custGeom>
            <a:avLst/>
            <a:gdLst/>
            <a:ahLst/>
            <a:cxnLst/>
            <a:rect l="l" t="t" r="r" b="b"/>
            <a:pathLst>
              <a:path w="3525618" h="2188891">
                <a:moveTo>
                  <a:pt x="0" y="0"/>
                </a:moveTo>
                <a:lnTo>
                  <a:pt x="3525618" y="0"/>
                </a:lnTo>
                <a:lnTo>
                  <a:pt x="3525618" y="2188891"/>
                </a:lnTo>
                <a:lnTo>
                  <a:pt x="0" y="21888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4" name="TextBox 4"/>
          <p:cNvSpPr txBox="1"/>
          <p:nvPr/>
        </p:nvSpPr>
        <p:spPr>
          <a:xfrm>
            <a:off x="5046885" y="4627065"/>
            <a:ext cx="8194231" cy="78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50"/>
              </a:lnSpc>
            </a:pPr>
            <a:r>
              <a:rPr lang="en-US" sz="5500" spc="-55" dirty="0" err="1">
                <a:solidFill>
                  <a:srgbClr val="3884FD"/>
                </a:solidFill>
                <a:latin typeface="Nunito Bold"/>
              </a:rPr>
              <a:t>Спасибо</a:t>
            </a:r>
            <a:r>
              <a:rPr lang="en-US" sz="5500" spc="-55" dirty="0">
                <a:solidFill>
                  <a:srgbClr val="3884FD"/>
                </a:solidFill>
                <a:latin typeface="Nunito Bold"/>
              </a:rPr>
              <a:t> </a:t>
            </a:r>
            <a:r>
              <a:rPr lang="en-US" sz="5500" spc="-55" dirty="0" err="1">
                <a:solidFill>
                  <a:srgbClr val="3884FD"/>
                </a:solidFill>
                <a:latin typeface="Nunito Bold"/>
              </a:rPr>
              <a:t>за</a:t>
            </a:r>
            <a:r>
              <a:rPr lang="en-US" sz="5500" spc="-55" dirty="0">
                <a:solidFill>
                  <a:srgbClr val="3884FD"/>
                </a:solidFill>
                <a:latin typeface="Nunito Bold"/>
              </a:rPr>
              <a:t> </a:t>
            </a:r>
            <a:r>
              <a:rPr lang="en-US" sz="5500" spc="-55" dirty="0" err="1">
                <a:solidFill>
                  <a:srgbClr val="3884FD"/>
                </a:solidFill>
                <a:latin typeface="Nunito Bold"/>
              </a:rPr>
              <a:t>внимание</a:t>
            </a:r>
            <a:r>
              <a:rPr lang="en-US" sz="5500" spc="-55" dirty="0">
                <a:solidFill>
                  <a:srgbClr val="3884FD"/>
                </a:solidFill>
                <a:latin typeface="Nunito Bold"/>
              </a:rPr>
              <a:t>!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030146" y="9305925"/>
            <a:ext cx="251570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5"/>
              </a:lnSpc>
            </a:pPr>
            <a:r>
              <a:rPr lang="ru-RU" sz="4250" spc="-42" dirty="0">
                <a:solidFill>
                  <a:srgbClr val="3884FD"/>
                </a:solidFill>
                <a:latin typeface="Nunito Bold"/>
              </a:rPr>
              <a:t>21</a:t>
            </a:r>
            <a:endParaRPr lang="en-US" sz="4250" spc="-42" dirty="0">
              <a:solidFill>
                <a:srgbClr val="3884FD"/>
              </a:solidFill>
              <a:latin typeface="Nunito Bold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601822"/>
            <a:ext cx="7589385" cy="3656478"/>
            <a:chOff x="0" y="0"/>
            <a:chExt cx="10119180" cy="4875304"/>
          </a:xfrm>
        </p:grpSpPr>
        <p:sp>
          <p:nvSpPr>
            <p:cNvPr id="3" name="Freeform 3"/>
            <p:cNvSpPr/>
            <p:nvPr/>
          </p:nvSpPr>
          <p:spPr>
            <a:xfrm flipH="1">
              <a:off x="1013570" y="0"/>
              <a:ext cx="4175033" cy="4875304"/>
            </a:xfrm>
            <a:custGeom>
              <a:avLst/>
              <a:gdLst/>
              <a:ahLst/>
              <a:cxnLst/>
              <a:rect l="l" t="t" r="r" b="b"/>
              <a:pathLst>
                <a:path w="4175033" h="4875304">
                  <a:moveTo>
                    <a:pt x="4175033" y="0"/>
                  </a:moveTo>
                  <a:lnTo>
                    <a:pt x="0" y="0"/>
                  </a:lnTo>
                  <a:lnTo>
                    <a:pt x="0" y="4875304"/>
                  </a:lnTo>
                  <a:lnTo>
                    <a:pt x="4175033" y="4875304"/>
                  </a:lnTo>
                  <a:lnTo>
                    <a:pt x="4175033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ru-RU"/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4843554"/>
              <a:ext cx="10119180" cy="0"/>
            </a:xfrm>
            <a:prstGeom prst="line">
              <a:avLst/>
            </a:prstGeom>
            <a:ln w="25400" cap="rnd">
              <a:solidFill>
                <a:srgbClr val="24376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" name="Freeform 5"/>
            <p:cNvSpPr/>
            <p:nvPr/>
          </p:nvSpPr>
          <p:spPr>
            <a:xfrm>
              <a:off x="3514001" y="2601194"/>
              <a:ext cx="4632446" cy="2274110"/>
            </a:xfrm>
            <a:custGeom>
              <a:avLst/>
              <a:gdLst/>
              <a:ahLst/>
              <a:cxnLst/>
              <a:rect l="l" t="t" r="r" b="b"/>
              <a:pathLst>
                <a:path w="4632446" h="2274110">
                  <a:moveTo>
                    <a:pt x="0" y="0"/>
                  </a:moveTo>
                  <a:lnTo>
                    <a:pt x="4632445" y="0"/>
                  </a:lnTo>
                  <a:lnTo>
                    <a:pt x="4632445" y="2274110"/>
                  </a:lnTo>
                  <a:lnTo>
                    <a:pt x="0" y="2274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Freeform 6"/>
            <p:cNvSpPr/>
            <p:nvPr/>
          </p:nvSpPr>
          <p:spPr>
            <a:xfrm>
              <a:off x="7670568" y="3094808"/>
              <a:ext cx="951756" cy="1780496"/>
            </a:xfrm>
            <a:custGeom>
              <a:avLst/>
              <a:gdLst/>
              <a:ahLst/>
              <a:cxnLst/>
              <a:rect l="l" t="t" r="r" b="b"/>
              <a:pathLst>
                <a:path w="951756" h="1780496">
                  <a:moveTo>
                    <a:pt x="0" y="0"/>
                  </a:moveTo>
                  <a:lnTo>
                    <a:pt x="951756" y="0"/>
                  </a:lnTo>
                  <a:lnTo>
                    <a:pt x="951756" y="1780496"/>
                  </a:lnTo>
                  <a:lnTo>
                    <a:pt x="0" y="17804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ru-RU"/>
            </a:p>
          </p:txBody>
        </p:sp>
      </p:grp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39193"/>
              </p:ext>
            </p:extLst>
          </p:nvPr>
        </p:nvGraphicFramePr>
        <p:xfrm>
          <a:off x="11507888" y="-272857"/>
          <a:ext cx="4515482" cy="11124814"/>
        </p:xfrm>
        <a:graphic>
          <a:graphicData uri="http://schemas.openxmlformats.org/drawingml/2006/table">
            <a:tbl>
              <a:tblPr/>
              <a:tblGrid>
                <a:gridCol w="4515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3669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8300">
                <a:tc>
                  <a:txBody>
                    <a:bodyPr/>
                    <a:lstStyle/>
                    <a:p>
                      <a:pPr algn="l">
                        <a:lnSpc>
                          <a:spcPts val="3839"/>
                        </a:lnSpc>
                        <a:defRPr/>
                      </a:pPr>
                      <a:r>
                        <a:rPr lang="en-US" sz="3199" dirty="0">
                          <a:solidFill>
                            <a:srgbClr val="243762"/>
                          </a:solidFill>
                          <a:latin typeface="Nunito Sans Bold"/>
                        </a:rPr>
                        <a:t>Провести анализ предметной области </a:t>
                      </a:r>
                      <a:endParaRPr lang="en-US" sz="1100" dirty="0"/>
                    </a:p>
                    <a:p>
                      <a:pPr>
                        <a:lnSpc>
                          <a:spcPts val="3839"/>
                        </a:lnSpc>
                      </a:pPr>
                      <a:r>
                        <a:rPr lang="en-US" sz="3199" dirty="0">
                          <a:solidFill>
                            <a:srgbClr val="243762"/>
                          </a:solidFill>
                          <a:latin typeface="Nunito Sans Bold"/>
                        </a:rPr>
                        <a:t>«</a:t>
                      </a:r>
                      <a:r>
                        <a:rPr lang="ru-RU" sz="3199" dirty="0">
                          <a:solidFill>
                            <a:srgbClr val="243762"/>
                          </a:solidFill>
                          <a:latin typeface="Nunito Sans Bold"/>
                        </a:rPr>
                        <a:t>Электронная библиотека</a:t>
                      </a:r>
                      <a:r>
                        <a:rPr lang="en-US" sz="3199" dirty="0">
                          <a:solidFill>
                            <a:srgbClr val="243762"/>
                          </a:solidFill>
                          <a:latin typeface="Nunito Sans Bold"/>
                        </a:rPr>
                        <a:t>»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l">
                        <a:lnSpc>
                          <a:spcPts val="359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1950">
                <a:tc>
                  <a:txBody>
                    <a:bodyPr/>
                    <a:lstStyle/>
                    <a:p>
                      <a:pPr algn="l">
                        <a:lnSpc>
                          <a:spcPts val="3839"/>
                        </a:lnSpc>
                        <a:defRPr/>
                      </a:pPr>
                      <a:r>
                        <a:rPr lang="en-US" sz="3199">
                          <a:solidFill>
                            <a:srgbClr val="243762"/>
                          </a:solidFill>
                          <a:latin typeface="Nunito Sans Bold"/>
                        </a:rPr>
                        <a:t>Изучить теоретические основы методов построения справочников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6533">
                <a:tc>
                  <a:txBody>
                    <a:bodyPr/>
                    <a:lstStyle/>
                    <a:p>
                      <a:pPr algn="l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243762"/>
                          </a:solidFill>
                          <a:latin typeface="Nunito Sans Bold"/>
                        </a:rPr>
                        <a:t>Определить требования к информационной системе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8725">
                <a:tc>
                  <a:txBody>
                    <a:bodyPr/>
                    <a:lstStyle/>
                    <a:p>
                      <a:pPr algn="l">
                        <a:lnSpc>
                          <a:spcPts val="4479"/>
                        </a:lnSpc>
                        <a:defRPr/>
                      </a:pPr>
                      <a:r>
                        <a:rPr lang="en-US" sz="3199" dirty="0" err="1">
                          <a:solidFill>
                            <a:srgbClr val="243762"/>
                          </a:solidFill>
                          <a:latin typeface="Nunito Sans Bold"/>
                        </a:rPr>
                        <a:t>Реализовать</a:t>
                      </a:r>
                      <a:r>
                        <a:rPr lang="en-US" sz="3199" dirty="0">
                          <a:solidFill>
                            <a:srgbClr val="243762"/>
                          </a:solidFill>
                          <a:latin typeface="Nunito Sans Bold"/>
                        </a:rPr>
                        <a:t> и </a:t>
                      </a:r>
                      <a:r>
                        <a:rPr lang="en-US" sz="3199" dirty="0" err="1">
                          <a:solidFill>
                            <a:srgbClr val="243762"/>
                          </a:solidFill>
                          <a:latin typeface="Nunito Sans Bold"/>
                        </a:rPr>
                        <a:t>провести</a:t>
                      </a:r>
                      <a:r>
                        <a:rPr lang="en-US" sz="3199" dirty="0">
                          <a:solidFill>
                            <a:srgbClr val="243762"/>
                          </a:solidFill>
                          <a:latin typeface="Nunito Sans Bold"/>
                        </a:rPr>
                        <a:t> </a:t>
                      </a:r>
                      <a:r>
                        <a:rPr lang="en-US" sz="3199" dirty="0" err="1">
                          <a:solidFill>
                            <a:srgbClr val="243762"/>
                          </a:solidFill>
                          <a:latin typeface="Nunito Sans Bold"/>
                        </a:rPr>
                        <a:t>тестирование</a:t>
                      </a:r>
                      <a:endParaRPr lang="en-US" sz="1100" dirty="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2937">
                <a:tc>
                  <a:txBody>
                    <a:bodyPr/>
                    <a:lstStyle/>
                    <a:p>
                      <a:pPr algn="l">
                        <a:lnSpc>
                          <a:spcPts val="3599"/>
                        </a:lnSpc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1" name="Group 11"/>
          <p:cNvGrpSpPr/>
          <p:nvPr/>
        </p:nvGrpSpPr>
        <p:grpSpPr>
          <a:xfrm>
            <a:off x="1028700" y="1177819"/>
            <a:ext cx="6795645" cy="3700970"/>
            <a:chOff x="0" y="0"/>
            <a:chExt cx="9060860" cy="4934627"/>
          </a:xfrm>
        </p:grpSpPr>
        <p:sp>
          <p:nvSpPr>
            <p:cNvPr id="12" name="TextBox 12"/>
            <p:cNvSpPr txBox="1"/>
            <p:nvPr/>
          </p:nvSpPr>
          <p:spPr>
            <a:xfrm>
              <a:off x="0" y="85725"/>
              <a:ext cx="9060860" cy="16330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49"/>
                </a:lnSpc>
              </a:pPr>
              <a:r>
                <a:rPr lang="en-US" sz="8499" spc="-84">
                  <a:solidFill>
                    <a:srgbClr val="3884FD"/>
                  </a:solidFill>
                  <a:latin typeface="Nunito Bold"/>
                </a:rPr>
                <a:t>Задачи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988650"/>
              <a:ext cx="8146446" cy="29459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243762"/>
                  </a:solidFill>
                  <a:latin typeface="Nunito"/>
                </a:rPr>
                <a:t>Для достижения поставленной цели необходимо выполнить следующие задачи: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7030146" y="9305925"/>
            <a:ext cx="2515708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5"/>
              </a:lnSpc>
            </a:pPr>
            <a:r>
              <a:rPr lang="en-US" sz="4250" spc="-42">
                <a:solidFill>
                  <a:srgbClr val="3884FD"/>
                </a:solidFill>
                <a:latin typeface="Nunito Bold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4D6DD7-3C8B-49E8-B57E-DF47D4719FE2}"/>
              </a:ext>
            </a:extLst>
          </p:cNvPr>
          <p:cNvSpPr txBox="1"/>
          <p:nvPr/>
        </p:nvSpPr>
        <p:spPr>
          <a:xfrm>
            <a:off x="9773203" y="1299262"/>
            <a:ext cx="1123397" cy="948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/>
              <a:t>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78F69-6132-6E0B-C828-D687C4DE85CF}"/>
              </a:ext>
            </a:extLst>
          </p:cNvPr>
          <p:cNvSpPr txBox="1"/>
          <p:nvPr/>
        </p:nvSpPr>
        <p:spPr>
          <a:xfrm>
            <a:off x="9773203" y="3930151"/>
            <a:ext cx="1123397" cy="948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/>
              <a:t>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485E38-28D8-45EB-5C58-17D0DF09B5B4}"/>
              </a:ext>
            </a:extLst>
          </p:cNvPr>
          <p:cNvSpPr txBox="1"/>
          <p:nvPr/>
        </p:nvSpPr>
        <p:spPr>
          <a:xfrm>
            <a:off x="9773203" y="6476660"/>
            <a:ext cx="1123397" cy="948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/>
              <a:t>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360817-3175-17E8-00AD-BBBD0782CBDE}"/>
              </a:ext>
            </a:extLst>
          </p:cNvPr>
          <p:cNvSpPr txBox="1"/>
          <p:nvPr/>
        </p:nvSpPr>
        <p:spPr>
          <a:xfrm>
            <a:off x="9763954" y="8513419"/>
            <a:ext cx="1123397" cy="948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/>
              <a:t>✅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602764"/>
              </p:ext>
            </p:extLst>
          </p:nvPr>
        </p:nvGraphicFramePr>
        <p:xfrm>
          <a:off x="2451349" y="4119272"/>
          <a:ext cx="13385302" cy="1893961"/>
        </p:xfrm>
        <a:graphic>
          <a:graphicData uri="http://schemas.openxmlformats.org/drawingml/2006/table">
            <a:tbl>
              <a:tblPr/>
              <a:tblGrid>
                <a:gridCol w="669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823">
                <a:tc>
                  <a:txBody>
                    <a:bodyPr/>
                    <a:lstStyle/>
                    <a:p>
                      <a:pPr algn="ctr">
                        <a:lnSpc>
                          <a:spcPts val="3839"/>
                        </a:lnSpc>
                        <a:defRPr/>
                      </a:pPr>
                      <a:r>
                        <a:rPr lang="en-US" sz="3199">
                          <a:solidFill>
                            <a:srgbClr val="243762"/>
                          </a:solidFill>
                          <a:latin typeface="Nunito Sans Bold"/>
                        </a:rPr>
                        <a:t>Тип и название объекта</a:t>
                      </a:r>
                      <a:endParaRPr lang="en-US" sz="110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39"/>
                        </a:lnSpc>
                        <a:defRPr/>
                      </a:pPr>
                      <a:r>
                        <a:rPr lang="en-US" sz="3199">
                          <a:solidFill>
                            <a:srgbClr val="243762"/>
                          </a:solidFill>
                          <a:latin typeface="Nunito Sans Bold"/>
                        </a:rPr>
                        <a:t>Описание объекта</a:t>
                      </a:r>
                      <a:endParaRPr lang="en-US" sz="110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2138">
                <a:tc>
                  <a:txBody>
                    <a:bodyPr/>
                    <a:lstStyle/>
                    <a:p>
                      <a:pPr algn="ctr">
                        <a:lnSpc>
                          <a:spcPts val="3839"/>
                        </a:lnSpc>
                        <a:defRPr/>
                      </a:pPr>
                      <a:r>
                        <a:rPr lang="en-US" sz="3199" dirty="0" err="1">
                          <a:solidFill>
                            <a:srgbClr val="243762"/>
                          </a:solidFill>
                          <a:latin typeface="Nunito Sans"/>
                        </a:rPr>
                        <a:t>Справочник</a:t>
                      </a:r>
                      <a:r>
                        <a:rPr lang="en-US" sz="3199" dirty="0">
                          <a:solidFill>
                            <a:srgbClr val="243762"/>
                          </a:solidFill>
                          <a:latin typeface="Nunito Sans"/>
                        </a:rPr>
                        <a:t> </a:t>
                      </a:r>
                      <a:r>
                        <a:rPr lang="ru-RU" sz="3199" dirty="0">
                          <a:solidFill>
                            <a:srgbClr val="243762"/>
                          </a:solidFill>
                          <a:latin typeface="Nunito Sans"/>
                        </a:rPr>
                        <a:t>Книги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39"/>
                        </a:lnSpc>
                        <a:defRPr/>
                      </a:pPr>
                      <a:r>
                        <a:rPr lang="en-US" sz="3199" dirty="0" err="1">
                          <a:solidFill>
                            <a:srgbClr val="243762"/>
                          </a:solidFill>
                          <a:latin typeface="Nunito Sans"/>
                        </a:rPr>
                        <a:t>Хранит</a:t>
                      </a:r>
                      <a:r>
                        <a:rPr lang="en-US" sz="3199" dirty="0">
                          <a:solidFill>
                            <a:srgbClr val="243762"/>
                          </a:solidFill>
                          <a:latin typeface="Nunito Sans"/>
                        </a:rPr>
                        <a:t> </a:t>
                      </a:r>
                      <a:r>
                        <a:rPr lang="en-US" sz="3199" dirty="0" err="1">
                          <a:solidFill>
                            <a:srgbClr val="243762"/>
                          </a:solidFill>
                          <a:latin typeface="Nunito Sans"/>
                        </a:rPr>
                        <a:t>информацию</a:t>
                      </a:r>
                      <a:r>
                        <a:rPr lang="en-US" sz="3199" dirty="0">
                          <a:solidFill>
                            <a:srgbClr val="243762"/>
                          </a:solidFill>
                          <a:latin typeface="Nunito Sans"/>
                        </a:rPr>
                        <a:t> о </a:t>
                      </a:r>
                      <a:r>
                        <a:rPr lang="en-US" sz="3199" dirty="0" err="1">
                          <a:solidFill>
                            <a:srgbClr val="243762"/>
                          </a:solidFill>
                          <a:latin typeface="Nunito Sans"/>
                        </a:rPr>
                        <a:t>кажд</a:t>
                      </a:r>
                      <a:r>
                        <a:rPr lang="ru-RU" sz="3199" dirty="0">
                          <a:solidFill>
                            <a:srgbClr val="243762"/>
                          </a:solidFill>
                          <a:latin typeface="Nunito Sans"/>
                        </a:rPr>
                        <a:t>ой книге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802538" y="690055"/>
            <a:ext cx="12951396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49"/>
              </a:lnSpc>
            </a:pPr>
            <a:r>
              <a:rPr lang="en-US" sz="8499" spc="-84">
                <a:solidFill>
                  <a:srgbClr val="3884FD"/>
                </a:solidFill>
                <a:latin typeface="Nunito Bold"/>
              </a:rPr>
              <a:t>Задача 1: Объекты ПО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030146" y="9305925"/>
            <a:ext cx="2515708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5"/>
              </a:lnSpc>
            </a:pPr>
            <a:r>
              <a:rPr lang="en-US" sz="4250" spc="-42">
                <a:solidFill>
                  <a:srgbClr val="3884FD"/>
                </a:solidFill>
                <a:latin typeface="Nunito Bold"/>
              </a:rPr>
              <a:t>4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802538" y="1893379"/>
            <a:ext cx="15885262" cy="9525"/>
          </a:xfrm>
          <a:prstGeom prst="line">
            <a:avLst/>
          </a:prstGeom>
          <a:ln w="19050" cap="rnd">
            <a:solidFill>
              <a:srgbClr val="388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2538" y="858991"/>
            <a:ext cx="16456768" cy="857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 spc="-60" dirty="0" err="1">
                <a:solidFill>
                  <a:srgbClr val="3884FD"/>
                </a:solidFill>
                <a:latin typeface="Nunito Bold"/>
              </a:rPr>
              <a:t>Задача</a:t>
            </a:r>
            <a:r>
              <a:rPr lang="en-US" sz="6000" spc="-60" dirty="0">
                <a:solidFill>
                  <a:srgbClr val="3884FD"/>
                </a:solidFill>
                <a:latin typeface="Nunito Bold"/>
              </a:rPr>
              <a:t> 1: </a:t>
            </a:r>
            <a:r>
              <a:rPr lang="en-US" sz="6000" spc="-60" dirty="0" err="1">
                <a:solidFill>
                  <a:srgbClr val="3884FD"/>
                </a:solidFill>
                <a:latin typeface="Nunito Bold"/>
              </a:rPr>
              <a:t>Объект</a:t>
            </a:r>
            <a:r>
              <a:rPr lang="en-US" sz="6000" spc="-60" dirty="0">
                <a:solidFill>
                  <a:srgbClr val="3884FD"/>
                </a:solidFill>
                <a:latin typeface="Nunito Bold"/>
              </a:rPr>
              <a:t> - </a:t>
            </a:r>
            <a:r>
              <a:rPr lang="en-US" sz="6000" spc="-60" dirty="0" err="1">
                <a:solidFill>
                  <a:srgbClr val="3884FD"/>
                </a:solidFill>
                <a:latin typeface="Nunito Bold"/>
              </a:rPr>
              <a:t>справочник</a:t>
            </a:r>
            <a:r>
              <a:rPr lang="en-US" sz="6000" spc="-60" dirty="0">
                <a:solidFill>
                  <a:srgbClr val="3884FD"/>
                </a:solidFill>
                <a:latin typeface="Nunito Bold"/>
              </a:rPr>
              <a:t> </a:t>
            </a:r>
            <a:r>
              <a:rPr lang="ru-RU" sz="6000" spc="-60" dirty="0">
                <a:solidFill>
                  <a:srgbClr val="3884FD"/>
                </a:solidFill>
                <a:latin typeface="Nunito Bold"/>
              </a:rPr>
              <a:t>Книги</a:t>
            </a:r>
            <a:endParaRPr lang="en-US" sz="6000" spc="-60" dirty="0">
              <a:solidFill>
                <a:srgbClr val="3884FD"/>
              </a:solidFill>
              <a:latin typeface="Nunito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030146" y="9305925"/>
            <a:ext cx="2515708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5"/>
              </a:lnSpc>
            </a:pPr>
            <a:r>
              <a:rPr lang="en-US" sz="4250" spc="-42">
                <a:solidFill>
                  <a:srgbClr val="3884FD"/>
                </a:solidFill>
                <a:latin typeface="Nunito Bold"/>
              </a:rPr>
              <a:t>5</a:t>
            </a:r>
          </a:p>
        </p:txBody>
      </p:sp>
      <p:sp>
        <p:nvSpPr>
          <p:cNvPr id="4" name="AutoShape 4"/>
          <p:cNvSpPr/>
          <p:nvPr/>
        </p:nvSpPr>
        <p:spPr>
          <a:xfrm>
            <a:off x="802538" y="1902904"/>
            <a:ext cx="15117658" cy="40195"/>
          </a:xfrm>
          <a:prstGeom prst="line">
            <a:avLst/>
          </a:prstGeom>
          <a:ln w="19050" cap="rnd">
            <a:solidFill>
              <a:srgbClr val="388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947577"/>
              </p:ext>
            </p:extLst>
          </p:nvPr>
        </p:nvGraphicFramePr>
        <p:xfrm>
          <a:off x="2141648" y="2315148"/>
          <a:ext cx="13778548" cy="7265413"/>
        </p:xfrm>
        <a:graphic>
          <a:graphicData uri="http://schemas.openxmlformats.org/drawingml/2006/table">
            <a:tbl>
              <a:tblPr/>
              <a:tblGrid>
                <a:gridCol w="342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8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069">
                <a:tc>
                  <a:txBody>
                    <a:bodyPr/>
                    <a:lstStyle/>
                    <a:p>
                      <a:pPr algn="ctr">
                        <a:lnSpc>
                          <a:spcPts val="2999"/>
                        </a:lnSpc>
                        <a:defRPr/>
                      </a:pPr>
                      <a:r>
                        <a:rPr lang="ru-RU" sz="2499" dirty="0">
                          <a:solidFill>
                            <a:srgbClr val="243762"/>
                          </a:solidFill>
                          <a:latin typeface="Nunito Sans Bold"/>
                        </a:rPr>
                        <a:t>Название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99"/>
                        </a:lnSpc>
                        <a:defRPr/>
                      </a:pPr>
                      <a:r>
                        <a:rPr lang="ru-RU" sz="2499" dirty="0">
                          <a:solidFill>
                            <a:srgbClr val="243762"/>
                          </a:solidFill>
                        </a:rPr>
                        <a:t>ФИО Автора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99"/>
                        </a:lnSpc>
                        <a:defRPr/>
                      </a:pPr>
                      <a:r>
                        <a:rPr lang="ru-RU" sz="2499" dirty="0">
                          <a:solidFill>
                            <a:srgbClr val="243762"/>
                          </a:solidFill>
                        </a:rPr>
                        <a:t>Год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99"/>
                        </a:lnSpc>
                        <a:defRPr/>
                      </a:pPr>
                      <a:r>
                        <a:rPr lang="ru-RU" sz="2499" dirty="0">
                          <a:solidFill>
                            <a:srgbClr val="243762"/>
                          </a:solidFill>
                        </a:rPr>
                        <a:t>Жанр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321">
                <a:tc>
                  <a:txBody>
                    <a:bodyPr/>
                    <a:lstStyle/>
                    <a:p>
                      <a:pPr algn="ctr">
                        <a:lnSpc>
                          <a:spcPts val="2399"/>
                        </a:lnSpc>
                        <a:defRPr/>
                      </a:pPr>
                      <a:r>
                        <a:rPr lang="en-US" sz="1999" dirty="0">
                          <a:solidFill>
                            <a:srgbClr val="243762"/>
                          </a:solidFill>
                          <a:latin typeface="Nunito Sans"/>
                        </a:rPr>
                        <a:t>1984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9"/>
                        </a:lnSpc>
                        <a:defRPr/>
                      </a:pPr>
                      <a:r>
                        <a:rPr lang="en-US" sz="1999" dirty="0">
                          <a:solidFill>
                            <a:srgbClr val="243762"/>
                          </a:solidFill>
                          <a:latin typeface="Nunito Sans"/>
                        </a:rPr>
                        <a:t>Eric Artur </a:t>
                      </a:r>
                      <a:r>
                        <a:rPr lang="en-US" sz="1999" dirty="0" err="1">
                          <a:solidFill>
                            <a:srgbClr val="243762"/>
                          </a:solidFill>
                          <a:latin typeface="Nunito Sans"/>
                        </a:rPr>
                        <a:t>Bler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1949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243762"/>
                          </a:solidFill>
                          <a:latin typeface="Nunito Sans"/>
                        </a:rPr>
                        <a:t>Fantastika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446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White nights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Fyodor Mikhailovich </a:t>
                      </a:r>
                      <a:r>
                        <a:rPr lang="en-US" sz="2000" dirty="0" err="1">
                          <a:solidFill>
                            <a:srgbClr val="243762"/>
                          </a:solidFill>
                          <a:latin typeface="Nunito Sans"/>
                        </a:rPr>
                        <a:t>Dostoevskiy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ru-RU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1848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243762"/>
                          </a:solidFill>
                          <a:latin typeface="Nunito Sans"/>
                        </a:rPr>
                        <a:t>Povest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446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243762"/>
                          </a:solidFill>
                          <a:latin typeface="Nunito Sans"/>
                        </a:rPr>
                        <a:t>Voina</a:t>
                      </a:r>
                      <a:r>
                        <a:rPr lang="en-US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43762"/>
                          </a:solidFill>
                          <a:latin typeface="Nunito Sans"/>
                        </a:rPr>
                        <a:t>i</a:t>
                      </a:r>
                      <a:r>
                        <a:rPr lang="en-US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 mir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Lev </a:t>
                      </a:r>
                      <a:r>
                        <a:rPr lang="en-US" sz="2000" dirty="0" err="1">
                          <a:solidFill>
                            <a:srgbClr val="243762"/>
                          </a:solidFill>
                          <a:latin typeface="Nunito Sans"/>
                        </a:rPr>
                        <a:t>Nikolaevich</a:t>
                      </a:r>
                      <a:r>
                        <a:rPr lang="en-US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 Tolstoy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ru-RU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1869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Roman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446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243762"/>
                          </a:solidFill>
                          <a:latin typeface="Nunito Sans"/>
                        </a:rPr>
                        <a:t>Prestuplenie</a:t>
                      </a:r>
                      <a:r>
                        <a:rPr lang="en-US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43762"/>
                          </a:solidFill>
                          <a:latin typeface="Nunito Sans"/>
                        </a:rPr>
                        <a:t>i</a:t>
                      </a:r>
                      <a:r>
                        <a:rPr lang="en-US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43762"/>
                          </a:solidFill>
                          <a:latin typeface="Nunito Sans"/>
                        </a:rPr>
                        <a:t>nakazanie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Fyodor Mikhailovich </a:t>
                      </a:r>
                      <a:r>
                        <a:rPr lang="en-US" sz="2000" dirty="0" err="1">
                          <a:solidFill>
                            <a:srgbClr val="243762"/>
                          </a:solidFill>
                          <a:latin typeface="Nunito Sans"/>
                        </a:rPr>
                        <a:t>Dostoevskiy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1</a:t>
                      </a:r>
                      <a:r>
                        <a:rPr lang="ru-RU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866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Drama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446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Master </a:t>
                      </a:r>
                      <a:r>
                        <a:rPr lang="en-US" sz="2000" dirty="0" err="1">
                          <a:solidFill>
                            <a:srgbClr val="243762"/>
                          </a:solidFill>
                          <a:latin typeface="Nunito Sans"/>
                        </a:rPr>
                        <a:t>i</a:t>
                      </a:r>
                      <a:r>
                        <a:rPr lang="en-US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 Margarita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Mikhail </a:t>
                      </a:r>
                      <a:r>
                        <a:rPr lang="en-US" sz="2000" dirty="0" err="1">
                          <a:solidFill>
                            <a:srgbClr val="243762"/>
                          </a:solidFill>
                          <a:latin typeface="Nunito Sans"/>
                        </a:rPr>
                        <a:t>Afanasyevich</a:t>
                      </a:r>
                      <a:r>
                        <a:rPr lang="en-US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43762"/>
                          </a:solidFill>
                          <a:latin typeface="Nunito Sans"/>
                        </a:rPr>
                        <a:t>Bulgakov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1</a:t>
                      </a:r>
                      <a:r>
                        <a:rPr lang="ru-RU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967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243762"/>
                          </a:solidFill>
                          <a:latin typeface="Nunito Sans"/>
                        </a:rPr>
                        <a:t>Mistika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5446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243762"/>
                          </a:solidFill>
                          <a:latin typeface="Nunito Sans"/>
                        </a:rPr>
                        <a:t>Kazaki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Lev </a:t>
                      </a:r>
                      <a:r>
                        <a:rPr lang="en-US" sz="2000" dirty="0" err="1">
                          <a:solidFill>
                            <a:srgbClr val="243762"/>
                          </a:solidFill>
                          <a:latin typeface="Nunito Sans"/>
                        </a:rPr>
                        <a:t>Nikolaevich</a:t>
                      </a:r>
                      <a:r>
                        <a:rPr lang="en-US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 Tolstoy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ru-RU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1863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243762"/>
                          </a:solidFill>
                          <a:latin typeface="Nunito Sans"/>
                        </a:rPr>
                        <a:t>Povest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5901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sv-SE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Garri Potter i filosofskiy kamen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Joan </a:t>
                      </a:r>
                      <a:r>
                        <a:rPr lang="en-US" sz="2000" dirty="0" err="1">
                          <a:solidFill>
                            <a:srgbClr val="243762"/>
                          </a:solidFill>
                          <a:latin typeface="Nunito Sans"/>
                        </a:rPr>
                        <a:t>Ketlin</a:t>
                      </a:r>
                      <a:r>
                        <a:rPr lang="en-US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 Rowling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ru-RU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1997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243762"/>
                          </a:solidFill>
                          <a:latin typeface="Nunito Sans"/>
                        </a:rPr>
                        <a:t>Fentezi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5446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Anna Karenina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Lev </a:t>
                      </a:r>
                      <a:r>
                        <a:rPr lang="en-US" sz="2000" dirty="0" err="1">
                          <a:solidFill>
                            <a:srgbClr val="243762"/>
                          </a:solidFill>
                          <a:latin typeface="Nunito Sans"/>
                        </a:rPr>
                        <a:t>Nikolaevich</a:t>
                      </a:r>
                      <a:r>
                        <a:rPr lang="en-US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 Tolstoy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ru-RU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1877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Roman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5446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Alisa v </a:t>
                      </a:r>
                      <a:r>
                        <a:rPr lang="en-US" sz="2000" dirty="0" err="1">
                          <a:solidFill>
                            <a:srgbClr val="243762"/>
                          </a:solidFill>
                          <a:latin typeface="Nunito Sans"/>
                        </a:rPr>
                        <a:t>strane</a:t>
                      </a:r>
                      <a:r>
                        <a:rPr lang="en-US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43762"/>
                          </a:solidFill>
                          <a:latin typeface="Nunito Sans"/>
                        </a:rPr>
                        <a:t>chudes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Charles </a:t>
                      </a:r>
                      <a:r>
                        <a:rPr lang="en-US" sz="2000" dirty="0" err="1">
                          <a:solidFill>
                            <a:srgbClr val="243762"/>
                          </a:solidFill>
                          <a:latin typeface="Nunito Sans"/>
                        </a:rPr>
                        <a:t>Lyutvidzh</a:t>
                      </a:r>
                      <a:r>
                        <a:rPr lang="en-US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 Dodgson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ru-RU" sz="2000" dirty="0">
                          <a:solidFill>
                            <a:srgbClr val="243762"/>
                          </a:solidFill>
                          <a:latin typeface="Nunito Sans"/>
                        </a:rPr>
                        <a:t>1865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243762"/>
                          </a:solidFill>
                          <a:latin typeface="Nunito Sans"/>
                        </a:rPr>
                        <a:t>Fantastika</a:t>
                      </a:r>
                      <a:endParaRPr lang="en-US" sz="11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8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2538" y="690055"/>
            <a:ext cx="12951396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49"/>
              </a:lnSpc>
            </a:pPr>
            <a:r>
              <a:rPr lang="en-US" sz="8499" spc="-84">
                <a:solidFill>
                  <a:srgbClr val="3884FD"/>
                </a:solidFill>
                <a:latin typeface="Nunito Bold"/>
              </a:rPr>
              <a:t>Задача 1: Законы ПО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030146" y="9305925"/>
            <a:ext cx="251570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5"/>
              </a:lnSpc>
            </a:pPr>
            <a:r>
              <a:rPr lang="ru-RU" sz="4250" spc="-42" dirty="0">
                <a:solidFill>
                  <a:srgbClr val="3884FD"/>
                </a:solidFill>
                <a:latin typeface="Nunito Bold"/>
              </a:rPr>
              <a:t>6</a:t>
            </a:r>
            <a:endParaRPr lang="en-US" sz="4250" spc="-42" dirty="0">
              <a:solidFill>
                <a:srgbClr val="3884FD"/>
              </a:solidFill>
              <a:latin typeface="Nunito Bold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802538" y="1893379"/>
            <a:ext cx="15580462" cy="9525"/>
          </a:xfrm>
          <a:prstGeom prst="line">
            <a:avLst/>
          </a:prstGeom>
          <a:ln w="19050" cap="rnd">
            <a:solidFill>
              <a:srgbClr val="388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Box 5"/>
          <p:cNvSpPr txBox="1"/>
          <p:nvPr/>
        </p:nvSpPr>
        <p:spPr>
          <a:xfrm>
            <a:off x="802532" y="2495081"/>
            <a:ext cx="11892408" cy="5311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6100" lvl="1" indent="-403050">
              <a:lnSpc>
                <a:spcPts val="5227"/>
              </a:lnSpc>
              <a:buFont typeface="Arial"/>
              <a:buChar char="•"/>
            </a:pPr>
            <a:r>
              <a:rPr lang="ru-RU" sz="3733" dirty="0">
                <a:solidFill>
                  <a:srgbClr val="3884FD"/>
                </a:solidFill>
                <a:latin typeface="Nunito"/>
              </a:rPr>
              <a:t>Количество книг у авторов неограниченно;</a:t>
            </a:r>
          </a:p>
          <a:p>
            <a:pPr marL="806100" lvl="1" indent="-403050">
              <a:lnSpc>
                <a:spcPts val="5227"/>
              </a:lnSpc>
              <a:buFont typeface="Arial"/>
              <a:buChar char="•"/>
            </a:pPr>
            <a:r>
              <a:rPr lang="ru-RU" sz="3733" dirty="0">
                <a:solidFill>
                  <a:srgbClr val="3884FD"/>
                </a:solidFill>
                <a:latin typeface="Nunito"/>
              </a:rPr>
              <a:t>У каждой книги есть ровно один жанр;</a:t>
            </a:r>
          </a:p>
          <a:p>
            <a:pPr marL="806100" lvl="1" indent="-403050">
              <a:lnSpc>
                <a:spcPts val="5227"/>
              </a:lnSpc>
              <a:buFont typeface="Arial"/>
              <a:buChar char="•"/>
            </a:pPr>
            <a:r>
              <a:rPr lang="ru-RU" sz="3733" dirty="0">
                <a:solidFill>
                  <a:srgbClr val="3884FD"/>
                </a:solidFill>
                <a:latin typeface="Nunito"/>
              </a:rPr>
              <a:t>В один год может быть выпущено несколько книг;</a:t>
            </a:r>
          </a:p>
          <a:p>
            <a:pPr marL="806100" lvl="1" indent="-403050">
              <a:lnSpc>
                <a:spcPts val="5227"/>
              </a:lnSpc>
              <a:buFont typeface="Arial"/>
              <a:buChar char="•"/>
            </a:pPr>
            <a:r>
              <a:rPr lang="ru-RU" sz="3733" dirty="0">
                <a:solidFill>
                  <a:srgbClr val="3884FD"/>
                </a:solidFill>
                <a:latin typeface="Nunito"/>
              </a:rPr>
              <a:t>ФИО автора неуникально;</a:t>
            </a:r>
          </a:p>
          <a:p>
            <a:pPr marL="806100" lvl="1" indent="-403050">
              <a:lnSpc>
                <a:spcPts val="5227"/>
              </a:lnSpc>
              <a:buFont typeface="Arial"/>
              <a:buChar char="•"/>
            </a:pPr>
            <a:r>
              <a:rPr lang="ru-RU" sz="3733" dirty="0">
                <a:solidFill>
                  <a:srgbClr val="3884FD"/>
                </a:solidFill>
                <a:latin typeface="Nunito"/>
              </a:rPr>
              <a:t>Название книги – неуникально;</a:t>
            </a:r>
          </a:p>
          <a:p>
            <a:pPr marL="806100" lvl="1" indent="-403050">
              <a:lnSpc>
                <a:spcPts val="5227"/>
              </a:lnSpc>
              <a:buFont typeface="Arial"/>
              <a:buChar char="•"/>
            </a:pPr>
            <a:r>
              <a:rPr lang="ru-RU" sz="3733" dirty="0">
                <a:solidFill>
                  <a:srgbClr val="3884FD"/>
                </a:solidFill>
                <a:latin typeface="Nunito"/>
              </a:rPr>
              <a:t>В совокупности ФИО + Название книги – уникально;</a:t>
            </a:r>
            <a:endParaRPr lang="en-US" sz="3733" dirty="0">
              <a:solidFill>
                <a:srgbClr val="3884FD"/>
              </a:solidFill>
              <a:latin typeface="Nunit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2538" y="690055"/>
            <a:ext cx="14204095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49"/>
              </a:lnSpc>
            </a:pPr>
            <a:r>
              <a:rPr lang="en-US" sz="8499" spc="-84">
                <a:solidFill>
                  <a:srgbClr val="3884FD"/>
                </a:solidFill>
                <a:latin typeface="Nunito Bold"/>
              </a:rPr>
              <a:t>Задача 2: Хеш-таблица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030146" y="9305925"/>
            <a:ext cx="251570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5"/>
              </a:lnSpc>
            </a:pPr>
            <a:r>
              <a:rPr lang="ru-RU" sz="4250" spc="-42" dirty="0">
                <a:solidFill>
                  <a:srgbClr val="3884FD"/>
                </a:solidFill>
                <a:latin typeface="Nunito Bold"/>
              </a:rPr>
              <a:t>7</a:t>
            </a:r>
            <a:endParaRPr lang="en-US" sz="4250" spc="-42" dirty="0">
              <a:solidFill>
                <a:srgbClr val="3884FD"/>
              </a:solidFill>
              <a:latin typeface="Nunito Bold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802538" y="1893380"/>
            <a:ext cx="13285868" cy="9525"/>
          </a:xfrm>
          <a:prstGeom prst="line">
            <a:avLst/>
          </a:prstGeom>
          <a:ln w="19050" cap="rnd">
            <a:solidFill>
              <a:srgbClr val="388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Box 5"/>
          <p:cNvSpPr txBox="1"/>
          <p:nvPr/>
        </p:nvSpPr>
        <p:spPr>
          <a:xfrm>
            <a:off x="802531" y="2360547"/>
            <a:ext cx="12336807" cy="3978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27"/>
              </a:lnSpc>
            </a:pPr>
            <a:r>
              <a:rPr lang="en-US" sz="3733" dirty="0" err="1">
                <a:solidFill>
                  <a:srgbClr val="3884FD"/>
                </a:solidFill>
                <a:latin typeface="Nunito"/>
              </a:rPr>
              <a:t>Для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работы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со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справочниками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, а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именно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при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добавлении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в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него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записей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,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требуется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проверка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на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уникальность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ru-RU" sz="3733" dirty="0">
                <a:solidFill>
                  <a:srgbClr val="3884FD"/>
                </a:solidFill>
                <a:latin typeface="Nunito"/>
              </a:rPr>
              <a:t>составного ключа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: </a:t>
            </a:r>
            <a:r>
              <a:rPr lang="ru-RU" sz="3733" dirty="0">
                <a:solidFill>
                  <a:srgbClr val="3884FD"/>
                </a:solidFill>
                <a:latin typeface="Nunito"/>
              </a:rPr>
              <a:t>Название книги + ФИО автора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.</a:t>
            </a:r>
          </a:p>
          <a:p>
            <a:pPr>
              <a:lnSpc>
                <a:spcPts val="5227"/>
              </a:lnSpc>
            </a:pPr>
            <a:endParaRPr lang="ru-RU" sz="3733" dirty="0">
              <a:solidFill>
                <a:srgbClr val="3884FD"/>
              </a:solidFill>
              <a:latin typeface="Nunito"/>
            </a:endParaRPr>
          </a:p>
          <a:p>
            <a:pPr>
              <a:lnSpc>
                <a:spcPts val="5227"/>
              </a:lnSpc>
            </a:pPr>
            <a:endParaRPr lang="en-US" sz="3733" dirty="0">
              <a:solidFill>
                <a:srgbClr val="3884FD"/>
              </a:solidFill>
              <a:latin typeface="Nunit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2531" y="5067300"/>
            <a:ext cx="12336807" cy="1977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27"/>
              </a:lnSpc>
            </a:pPr>
            <a:endParaRPr lang="ru-RU" sz="3733" dirty="0">
              <a:solidFill>
                <a:srgbClr val="3884FD"/>
              </a:solidFill>
              <a:latin typeface="Nunito"/>
            </a:endParaRPr>
          </a:p>
          <a:p>
            <a:pPr>
              <a:lnSpc>
                <a:spcPts val="5227"/>
              </a:lnSpc>
            </a:pPr>
            <a:r>
              <a:rPr lang="en-US" sz="3733" dirty="0" err="1">
                <a:solidFill>
                  <a:srgbClr val="3884FD"/>
                </a:solidFill>
                <a:latin typeface="Nunito"/>
              </a:rPr>
              <a:t>Хеш-таблица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-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массив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, в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котором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номер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ячейки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ключа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вычисляется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с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помощью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хеш-функции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.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2538" y="690055"/>
            <a:ext cx="14204095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49"/>
              </a:lnSpc>
            </a:pPr>
            <a:r>
              <a:rPr lang="en-US" sz="8499" spc="-84">
                <a:solidFill>
                  <a:srgbClr val="3884FD"/>
                </a:solidFill>
                <a:latin typeface="Nunito Bold"/>
              </a:rPr>
              <a:t>Задача 2: Хеш-таблица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802538" y="1893380"/>
            <a:ext cx="13285868" cy="9525"/>
          </a:xfrm>
          <a:prstGeom prst="line">
            <a:avLst/>
          </a:prstGeom>
          <a:ln w="19050" cap="rnd">
            <a:solidFill>
              <a:srgbClr val="388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Box 5"/>
          <p:cNvSpPr txBox="1"/>
          <p:nvPr/>
        </p:nvSpPr>
        <p:spPr>
          <a:xfrm>
            <a:off x="17030146" y="9305925"/>
            <a:ext cx="251570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5"/>
              </a:lnSpc>
            </a:pPr>
            <a:r>
              <a:rPr lang="ru-RU" sz="4250" spc="-42" dirty="0">
                <a:solidFill>
                  <a:srgbClr val="3884FD"/>
                </a:solidFill>
                <a:latin typeface="Nunito Bold"/>
              </a:rPr>
              <a:t>8</a:t>
            </a:r>
            <a:endParaRPr lang="en-US" sz="4250" spc="-42" dirty="0">
              <a:solidFill>
                <a:srgbClr val="3884FD"/>
              </a:solidFill>
              <a:latin typeface="Nunito Bold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A78620-274D-39EC-E8C6-4DC41067C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380281"/>
            <a:ext cx="5820587" cy="69446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2531" y="849466"/>
            <a:ext cx="16456762" cy="78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50"/>
              </a:lnSpc>
            </a:pPr>
            <a:r>
              <a:rPr lang="en-US" sz="5500" spc="-55" dirty="0" err="1">
                <a:solidFill>
                  <a:srgbClr val="3884FD"/>
                </a:solidFill>
                <a:latin typeface="Nunito Bold"/>
              </a:rPr>
              <a:t>Задача</a:t>
            </a:r>
            <a:r>
              <a:rPr lang="en-US" sz="5500" spc="-55" dirty="0">
                <a:solidFill>
                  <a:srgbClr val="3884FD"/>
                </a:solidFill>
                <a:latin typeface="Nunito Bold"/>
              </a:rPr>
              <a:t> 2: </a:t>
            </a:r>
            <a:r>
              <a:rPr lang="en-US" sz="5500" spc="-55" dirty="0" err="1">
                <a:solidFill>
                  <a:srgbClr val="3884FD"/>
                </a:solidFill>
                <a:latin typeface="Nunito Bold"/>
              </a:rPr>
              <a:t>Хеш-функция</a:t>
            </a:r>
            <a:r>
              <a:rPr lang="en-US" sz="5500" spc="-55" dirty="0">
                <a:solidFill>
                  <a:srgbClr val="3884FD"/>
                </a:solidFill>
                <a:latin typeface="Nunito Bold"/>
              </a:rPr>
              <a:t> (</a:t>
            </a:r>
            <a:r>
              <a:rPr lang="ru-RU" sz="5500" spc="-55" dirty="0">
                <a:solidFill>
                  <a:srgbClr val="3884FD"/>
                </a:solidFill>
                <a:latin typeface="Nunito Bold"/>
              </a:rPr>
              <a:t>Свёртка по 2</a:t>
            </a:r>
            <a:r>
              <a:rPr lang="en-US" sz="5500" spc="-55" dirty="0">
                <a:solidFill>
                  <a:srgbClr val="3884FD"/>
                </a:solidFill>
                <a:latin typeface="Nunito Bold"/>
              </a:rPr>
              <a:t>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030146" y="9305925"/>
            <a:ext cx="251570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5"/>
              </a:lnSpc>
            </a:pPr>
            <a:r>
              <a:rPr lang="ru-RU" sz="4250" spc="-42" dirty="0">
                <a:solidFill>
                  <a:srgbClr val="3884FD"/>
                </a:solidFill>
                <a:latin typeface="Nunito Bold"/>
              </a:rPr>
              <a:t>9</a:t>
            </a:r>
            <a:endParaRPr lang="en-US" sz="4250" spc="-42" dirty="0">
              <a:solidFill>
                <a:srgbClr val="3884FD"/>
              </a:solidFill>
              <a:latin typeface="Nunito Bold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802538" y="1902905"/>
            <a:ext cx="15275662" cy="68428"/>
          </a:xfrm>
          <a:prstGeom prst="line">
            <a:avLst/>
          </a:prstGeom>
          <a:ln w="19050" cap="rnd">
            <a:solidFill>
              <a:srgbClr val="3884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Box 5"/>
          <p:cNvSpPr txBox="1"/>
          <p:nvPr/>
        </p:nvSpPr>
        <p:spPr>
          <a:xfrm>
            <a:off x="802531" y="2409012"/>
            <a:ext cx="13110391" cy="1295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27"/>
              </a:lnSpc>
            </a:pPr>
            <a:r>
              <a:rPr lang="en-US" sz="3733" dirty="0" err="1">
                <a:solidFill>
                  <a:srgbClr val="3884FD"/>
                </a:solidFill>
                <a:latin typeface="Nunito"/>
              </a:rPr>
              <a:t>Хеш-функция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принимает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ключ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элемента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и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возвращает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соответствующий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ему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индекс</a:t>
            </a:r>
            <a:r>
              <a:rPr lang="en-US" sz="3733" dirty="0">
                <a:solidFill>
                  <a:srgbClr val="3884FD"/>
                </a:solidFill>
                <a:latin typeface="Nunito"/>
              </a:rPr>
              <a:t> </a:t>
            </a:r>
            <a:r>
              <a:rPr lang="en-US" sz="3733" dirty="0" err="1">
                <a:solidFill>
                  <a:srgbClr val="3884FD"/>
                </a:solidFill>
                <a:latin typeface="Nunito"/>
              </a:rPr>
              <a:t>хеш-таблицы</a:t>
            </a:r>
            <a:endParaRPr lang="en-US" sz="3733" dirty="0">
              <a:solidFill>
                <a:srgbClr val="3884FD"/>
              </a:solidFill>
              <a:latin typeface="Nunit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2531" y="4142506"/>
            <a:ext cx="15732869" cy="39780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27"/>
              </a:lnSpc>
            </a:pPr>
            <a:r>
              <a:rPr lang="ru-RU" sz="3733" dirty="0">
                <a:solidFill>
                  <a:srgbClr val="3884FD"/>
                </a:solidFill>
                <a:latin typeface="Nunito"/>
              </a:rPr>
              <a:t>Хеш-функция «свёртка по 2» представляет собой метод хеширования, который используется для преобразования данных, чаще всего текстовых строк, в целочисленное значение. Каждая из пар символов преобразуется в числовое значение, и эти значения комбинируются в единое целое число, которое используется в качестве хеш-кода.</a:t>
            </a:r>
            <a:endParaRPr lang="en-US" sz="3733" dirty="0">
              <a:solidFill>
                <a:srgbClr val="3884FD"/>
              </a:solidFill>
              <a:latin typeface="Nunito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48</TotalTime>
  <Words>813</Words>
  <Application>Microsoft Office PowerPoint</Application>
  <PresentationFormat>Произвольный</PresentationFormat>
  <Paragraphs>155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Nunito</vt:lpstr>
      <vt:lpstr>Arial</vt:lpstr>
      <vt:lpstr>Nunito Bold</vt:lpstr>
      <vt:lpstr>Nunito Sans</vt:lpstr>
      <vt:lpstr>Nunito Sans Bold</vt:lpstr>
      <vt:lpstr>Century Schoolbook</vt:lpstr>
      <vt:lpstr>Wingdings</vt:lpstr>
      <vt:lpstr>Wingdings 2</vt:lpstr>
      <vt:lpstr>Вид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Курсач Справочники</dc:title>
  <dc:creator>Роман Шевелев</dc:creator>
  <cp:lastModifiedBy>Шевелев Роман Вадимович</cp:lastModifiedBy>
  <cp:revision>14</cp:revision>
  <dcterms:created xsi:type="dcterms:W3CDTF">2006-08-16T00:00:00Z</dcterms:created>
  <dcterms:modified xsi:type="dcterms:W3CDTF">2023-11-13T22:43:22Z</dcterms:modified>
  <dc:identifier>DAFo5PqBK0w</dc:identifier>
</cp:coreProperties>
</file>