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5" r:id="rId8"/>
    <p:sldId id="303" r:id="rId9"/>
    <p:sldId id="304" r:id="rId10"/>
    <p:sldId id="306" r:id="rId11"/>
    <p:sldId id="307" r:id="rId12"/>
    <p:sldId id="30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66" d="100"/>
          <a:sy n="66" d="100"/>
        </p:scale>
        <p:origin x="90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Loan Default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AMEET </a:t>
            </a:r>
            <a:r>
              <a:rPr lang="en-US" sz="1600" dirty="0" err="1"/>
              <a:t>KUMAr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F40B-7FCA-454E-BD09-0A17C3962A56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1045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/>
          </a:p>
          <a:p>
            <a:r>
              <a:rPr lang="en-US" sz="3600" dirty="0">
                <a:latin typeface="Helvetica Neue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91E659-5AA0-41A4-A9AB-95945D0C8660}"/>
              </a:ext>
            </a:extLst>
          </p:cNvPr>
          <p:cNvSpPr txBox="1"/>
          <p:nvPr/>
        </p:nvSpPr>
        <p:spPr>
          <a:xfrm>
            <a:off x="1097280" y="1739900"/>
            <a:ext cx="93548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 consumer finance company specializes in lending various types of loans to urban customers. When the company receives a loan application, the company has to make a decision for loan approval based on the applicant’s profile.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Two types of risks are associated with the bank’s decision: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If the applicant is likely to repay the loan, then not approving the loan results in a loss of business to the company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If the applicant is not likely to repay the loan, i.e. he/she is likely to default, then approving the loan may lead to a financial loss for the company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Analysis has to be conducted summarizing the risk assessment the bank could carry out to reduce the risk of loan default.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2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F40B-7FCA-454E-BD09-0A17C3962A56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1045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/>
          </a:p>
          <a:p>
            <a:r>
              <a:rPr lang="en-US" sz="3600" dirty="0">
                <a:latin typeface="Helvetica Neue"/>
              </a:rPr>
              <a:t>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91E659-5AA0-41A4-A9AB-95945D0C8660}"/>
              </a:ext>
            </a:extLst>
          </p:cNvPr>
          <p:cNvSpPr txBox="1"/>
          <p:nvPr/>
        </p:nvSpPr>
        <p:spPr>
          <a:xfrm>
            <a:off x="1097280" y="1739900"/>
            <a:ext cx="96596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1. Understand the data using the dictionary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2. Identify data issues 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3. Clean data and create derived fields, bins, etc.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4. Find outliers and take appropriate action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5. Perform correlation exercise if required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6. Analyze columns for its effect on bad loans</a:t>
            </a:r>
          </a:p>
        </p:txBody>
      </p:sp>
    </p:spTree>
    <p:extLst>
      <p:ext uri="{BB962C8B-B14F-4D97-AF65-F5344CB8AC3E}">
        <p14:creationId xmlns:p14="http://schemas.microsoft.com/office/powerpoint/2010/main" val="418500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F40B-7FCA-454E-BD09-0A17C3962A56}"/>
              </a:ext>
            </a:extLst>
          </p:cNvPr>
          <p:cNvSpPr txBox="1">
            <a:spLocks/>
          </p:cNvSpPr>
          <p:nvPr/>
        </p:nvSpPr>
        <p:spPr>
          <a:xfrm>
            <a:off x="998634" y="301118"/>
            <a:ext cx="10058400" cy="1045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/>
          </a:p>
          <a:p>
            <a:r>
              <a:rPr lang="en-US" sz="3600" dirty="0">
                <a:latin typeface="Helvetica Neue"/>
              </a:rPr>
              <a:t>Preparation for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DCFD02-BE3F-4FD4-838A-1E7069A40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520823"/>
            <a:ext cx="5167137" cy="42368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6C8A47-8C57-48F7-BA18-45969C349358}"/>
              </a:ext>
            </a:extLst>
          </p:cNvPr>
          <p:cNvSpPr txBox="1"/>
          <p:nvPr/>
        </p:nvSpPr>
        <p:spPr>
          <a:xfrm>
            <a:off x="5747657" y="2288041"/>
            <a:ext cx="609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Helvetica Neue"/>
              </a:rPr>
              <a:t>Columns were categorized as ‘categorical’ or ‘contiguous’</a:t>
            </a:r>
          </a:p>
          <a:p>
            <a:pPr marL="342900" indent="-342900">
              <a:buAutoNum type="arabicPeriod"/>
            </a:pPr>
            <a:endParaRPr lang="en-US" dirty="0">
              <a:latin typeface="Helvetica Neue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Helvetica Neue"/>
              </a:rPr>
              <a:t>Bins were created for few columns</a:t>
            </a:r>
          </a:p>
          <a:p>
            <a:pPr marL="342900" indent="-342900">
              <a:buAutoNum type="arabicPeriod"/>
            </a:pPr>
            <a:endParaRPr lang="en-US" dirty="0">
              <a:latin typeface="Helvetica Neue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Helvetica Neue"/>
              </a:rPr>
              <a:t>Columns that needed correlation check were identified</a:t>
            </a:r>
          </a:p>
          <a:p>
            <a:pPr marL="342900" indent="-342900">
              <a:buAutoNum type="arabicPeriod"/>
            </a:pPr>
            <a:endParaRPr lang="en-US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8151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F40B-7FCA-454E-BD09-0A17C3962A56}"/>
              </a:ext>
            </a:extLst>
          </p:cNvPr>
          <p:cNvSpPr txBox="1">
            <a:spLocks/>
          </p:cNvSpPr>
          <p:nvPr/>
        </p:nvSpPr>
        <p:spPr>
          <a:xfrm>
            <a:off x="923109" y="313119"/>
            <a:ext cx="10058400" cy="1045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/>
          </a:p>
          <a:p>
            <a:r>
              <a:rPr lang="en-US" sz="3600" dirty="0">
                <a:latin typeface="Helvetica Neue"/>
              </a:rPr>
              <a:t>Few Observations from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173B8-2AA2-48B1-A287-CB7235616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09" y="2345872"/>
            <a:ext cx="4519859" cy="1730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35D314-470C-41B1-953B-D263C420FD38}"/>
              </a:ext>
            </a:extLst>
          </p:cNvPr>
          <p:cNvSpPr txBox="1"/>
          <p:nvPr/>
        </p:nvSpPr>
        <p:spPr>
          <a:xfrm>
            <a:off x="923109" y="1873065"/>
            <a:ext cx="2605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 Neue"/>
              </a:rPr>
              <a:t>Lot of columns were null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93BD3C-391E-498B-A386-10C17FFBF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18133"/>
            <a:ext cx="6013660" cy="43038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EF4356-9D1B-4C28-9F61-D403FBB73EDA}"/>
              </a:ext>
            </a:extLst>
          </p:cNvPr>
          <p:cNvSpPr txBox="1"/>
          <p:nvPr/>
        </p:nvSpPr>
        <p:spPr>
          <a:xfrm>
            <a:off x="6095999" y="1355995"/>
            <a:ext cx="3831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 Neue"/>
              </a:rPr>
              <a:t>Column values were analyzed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C23C69-37CC-4ED3-8E26-0982D4D19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4" y="4854305"/>
            <a:ext cx="5267325" cy="6477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ECEFE96-C3CE-451A-9673-115F7F975E66}"/>
              </a:ext>
            </a:extLst>
          </p:cNvPr>
          <p:cNvSpPr txBox="1"/>
          <p:nvPr/>
        </p:nvSpPr>
        <p:spPr>
          <a:xfrm>
            <a:off x="828674" y="4477105"/>
            <a:ext cx="2797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 Neue"/>
              </a:rPr>
              <a:t>Correlation was performed</a:t>
            </a:r>
          </a:p>
        </p:txBody>
      </p:sp>
    </p:spTree>
    <p:extLst>
      <p:ext uri="{BB962C8B-B14F-4D97-AF65-F5344CB8AC3E}">
        <p14:creationId xmlns:p14="http://schemas.microsoft.com/office/powerpoint/2010/main" val="398564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F40B-7FCA-454E-BD09-0A17C3962A56}"/>
              </a:ext>
            </a:extLst>
          </p:cNvPr>
          <p:cNvSpPr txBox="1">
            <a:spLocks/>
          </p:cNvSpPr>
          <p:nvPr/>
        </p:nvSpPr>
        <p:spPr>
          <a:xfrm>
            <a:off x="1036320" y="286604"/>
            <a:ext cx="10058400" cy="1045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/>
          </a:p>
          <a:p>
            <a:r>
              <a:rPr lang="en-US" sz="3600" dirty="0">
                <a:latin typeface="Helvetica Neue"/>
              </a:rPr>
              <a:t>Few Observations from Data Analysis </a:t>
            </a:r>
            <a:r>
              <a:rPr lang="en-US" sz="3600" dirty="0" err="1">
                <a:latin typeface="Helvetica Neue"/>
              </a:rPr>
              <a:t>Ctd</a:t>
            </a:r>
            <a:r>
              <a:rPr lang="en-US" sz="3600" dirty="0">
                <a:latin typeface="Helvetica Neue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5D314-470C-41B1-953B-D263C420FD38}"/>
              </a:ext>
            </a:extLst>
          </p:cNvPr>
          <p:cNvSpPr txBox="1"/>
          <p:nvPr/>
        </p:nvSpPr>
        <p:spPr>
          <a:xfrm>
            <a:off x="4023308" y="1425842"/>
            <a:ext cx="2459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 Neue"/>
              </a:rPr>
              <a:t>Outliers were identified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0CCA2-9851-4460-BF03-A0ECB4BE8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052" y="1857827"/>
            <a:ext cx="6464663" cy="430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8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F40B-7FCA-454E-BD09-0A17C3962A56}"/>
              </a:ext>
            </a:extLst>
          </p:cNvPr>
          <p:cNvSpPr txBox="1">
            <a:spLocks/>
          </p:cNvSpPr>
          <p:nvPr/>
        </p:nvSpPr>
        <p:spPr>
          <a:xfrm>
            <a:off x="1036320" y="286604"/>
            <a:ext cx="10058400" cy="1045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/>
          </a:p>
          <a:p>
            <a:r>
              <a:rPr lang="en-US" sz="3600" dirty="0">
                <a:latin typeface="Helvetica Neue"/>
              </a:rPr>
              <a:t>Few Observations of Analysis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5D314-470C-41B1-953B-D263C420FD38}"/>
              </a:ext>
            </a:extLst>
          </p:cNvPr>
          <p:cNvSpPr txBox="1"/>
          <p:nvPr/>
        </p:nvSpPr>
        <p:spPr>
          <a:xfrm>
            <a:off x="1215389" y="1425842"/>
            <a:ext cx="6678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 Neue"/>
              </a:rPr>
              <a:t>People living in rented or mortgaged property tend to default more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94926A-F3EB-490C-A354-A6D4C8BC4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846" y="1827176"/>
            <a:ext cx="5892638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4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F40B-7FCA-454E-BD09-0A17C3962A56}"/>
              </a:ext>
            </a:extLst>
          </p:cNvPr>
          <p:cNvSpPr txBox="1">
            <a:spLocks/>
          </p:cNvSpPr>
          <p:nvPr/>
        </p:nvSpPr>
        <p:spPr>
          <a:xfrm>
            <a:off x="833120" y="210757"/>
            <a:ext cx="10058400" cy="1045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/>
          </a:p>
          <a:p>
            <a:r>
              <a:rPr lang="en-US" sz="3600" dirty="0">
                <a:latin typeface="Helvetica Neue"/>
              </a:rPr>
              <a:t>Few Observations of Analysis </a:t>
            </a:r>
            <a:r>
              <a:rPr lang="en-US" sz="3600" dirty="0" err="1">
                <a:latin typeface="Helvetica Neue"/>
              </a:rPr>
              <a:t>Ctd</a:t>
            </a:r>
            <a:r>
              <a:rPr lang="en-US" sz="3600" dirty="0">
                <a:latin typeface="Helvetica Neue"/>
              </a:rPr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5D314-470C-41B1-953B-D263C420FD38}"/>
              </a:ext>
            </a:extLst>
          </p:cNvPr>
          <p:cNvSpPr txBox="1"/>
          <p:nvPr/>
        </p:nvSpPr>
        <p:spPr>
          <a:xfrm>
            <a:off x="1036320" y="1425842"/>
            <a:ext cx="4657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 Neue"/>
              </a:rPr>
              <a:t>Does purpose of loan offer important insight?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125273-2689-48EA-9696-A14831102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764396"/>
            <a:ext cx="86296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24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F40B-7FCA-454E-BD09-0A17C3962A56}"/>
              </a:ext>
            </a:extLst>
          </p:cNvPr>
          <p:cNvSpPr txBox="1">
            <a:spLocks/>
          </p:cNvSpPr>
          <p:nvPr/>
        </p:nvSpPr>
        <p:spPr>
          <a:xfrm>
            <a:off x="833120" y="210757"/>
            <a:ext cx="10058400" cy="1045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/>
          </a:p>
          <a:p>
            <a:r>
              <a:rPr lang="en-US" sz="3600" dirty="0">
                <a:latin typeface="Helvetica Neue"/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5D314-470C-41B1-953B-D263C420FD38}"/>
              </a:ext>
            </a:extLst>
          </p:cNvPr>
          <p:cNvSpPr txBox="1"/>
          <p:nvPr/>
        </p:nvSpPr>
        <p:spPr>
          <a:xfrm>
            <a:off x="833119" y="1512928"/>
            <a:ext cx="95881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600" b="1" dirty="0">
                <a:latin typeface="Helvetica Neue"/>
              </a:rPr>
            </a:b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- Grades B, C and D are more likely to default</a:t>
            </a:r>
          </a:p>
          <a:p>
            <a:br>
              <a:rPr lang="en-US" sz="1600" b="1" dirty="0">
                <a:latin typeface="Helvetica Neue"/>
              </a:rPr>
            </a:b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- People who own home don't tend to default as mush as others do. But others should be analyzed</a:t>
            </a:r>
          </a:p>
          <a:p>
            <a:br>
              <a:rPr lang="en-US" sz="1600" b="1" dirty="0">
                <a:latin typeface="Helvetica Neue"/>
              </a:rPr>
            </a:b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- Loans taken for '</a:t>
            </a:r>
            <a:r>
              <a:rPr lang="en-US" sz="1600" b="1" i="0" dirty="0" err="1">
                <a:solidFill>
                  <a:srgbClr val="000000"/>
                </a:solidFill>
                <a:effectLst/>
                <a:latin typeface="Helvetica Neue"/>
              </a:rPr>
              <a:t>debt_consolidation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', 'other', '</a:t>
            </a:r>
            <a:r>
              <a:rPr lang="en-US" sz="1600" b="1" i="0" dirty="0" err="1">
                <a:solidFill>
                  <a:srgbClr val="000000"/>
                </a:solidFill>
                <a:effectLst/>
                <a:latin typeface="Helvetica Neue"/>
              </a:rPr>
              <a:t>credit_card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' and '</a:t>
            </a:r>
            <a:r>
              <a:rPr lang="en-US" sz="1600" b="1" i="0" dirty="0" err="1">
                <a:solidFill>
                  <a:srgbClr val="000000"/>
                </a:solidFill>
                <a:effectLst/>
                <a:latin typeface="Helvetica Neue"/>
              </a:rPr>
              <a:t>small_business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' are more likely to default</a:t>
            </a:r>
          </a:p>
          <a:p>
            <a:br>
              <a:rPr lang="en-US" sz="1600" b="1" dirty="0">
                <a:latin typeface="Helvetica Neue"/>
              </a:rPr>
            </a:b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- People who have been working for about 5 years or more than 10 years tend to default more on loan. Especially 10+</a:t>
            </a:r>
          </a:p>
          <a:p>
            <a:br>
              <a:rPr lang="en-US" sz="1600" b="1" dirty="0">
                <a:latin typeface="Helvetica Neue"/>
              </a:rPr>
            </a:b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- People who have 4 to 11 credit lines are more likely to default</a:t>
            </a:r>
          </a:p>
          <a:p>
            <a:br>
              <a:rPr lang="en-US" sz="1600" b="1" dirty="0">
                <a:latin typeface="Helvetica Neue"/>
              </a:rPr>
            </a:b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- People living in state code CA are more likely to default</a:t>
            </a:r>
            <a:endParaRPr lang="en-US" sz="1600" b="1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7915509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{703F554F-A23D-49EC-ACE8-1539CF016886}tf22712842_win32</Template>
  <TotalTime>114</TotalTime>
  <Words>389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Helvetica Neue</vt:lpstr>
      <vt:lpstr>1_RetrospectVTI</vt:lpstr>
      <vt:lpstr>Loan Default 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Default Case Study</dc:title>
  <dc:creator>Mathur</dc:creator>
  <cp:lastModifiedBy>Mathur</cp:lastModifiedBy>
  <cp:revision>12</cp:revision>
  <dcterms:created xsi:type="dcterms:W3CDTF">2023-07-05T07:24:20Z</dcterms:created>
  <dcterms:modified xsi:type="dcterms:W3CDTF">2023-07-05T09:19:17Z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