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8"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01" autoAdjust="0"/>
    <p:restoredTop sz="93400" autoAdjust="0"/>
  </p:normalViewPr>
  <p:slideViewPr>
    <p:cSldViewPr snapToGrid="0" snapToObjects="1" showGuides="1">
      <p:cViewPr>
        <p:scale>
          <a:sx n="30" d="100"/>
          <a:sy n="30" d="100"/>
        </p:scale>
        <p:origin x="53" y="38"/>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userDrawn="1">
            <p:extLst>
              <p:ext uri="{D42A27DB-BD31-4B8C-83A1-F6EECF244321}">
                <p14:modId xmlns:p14="http://schemas.microsoft.com/office/powerpoint/2010/main" val="1918879497"/>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07AA-AA8A-9611-9216-A36726AF07D1}"/>
              </a:ext>
            </a:extLst>
          </p:cNvPr>
          <p:cNvSpPr>
            <a:spLocks noGrp="1"/>
          </p:cNvSpPr>
          <p:nvPr>
            <p:ph type="body" sz="quarter" idx="10"/>
          </p:nvPr>
        </p:nvSpPr>
        <p:spPr>
          <a:xfrm>
            <a:off x="427923" y="6378481"/>
            <a:ext cx="10056813" cy="7834032"/>
          </a:xfrm>
        </p:spPr>
        <p:txBody>
          <a:bodyPr/>
          <a:lstStyle/>
          <a:p>
            <a:r>
              <a:rPr lang="en-US" dirty="0"/>
              <a:t>The debate between pie charts and bar charts has persisted for over a century, yet no definitive consensus has emerged regarding which is more effective. This poster offers a comprehensive summary of the historical and empirical literature, analyzing the strengths and limitations of each chart type. Pie and bar charts were introduced by William Playfair in the early 1800s. By the early 20th century, strong criticisms of pie charts appeared in textbooks and design manuals. Brinton (1914) and </a:t>
            </a:r>
            <a:r>
              <a:rPr lang="en-US" dirty="0" err="1"/>
              <a:t>Karsten</a:t>
            </a:r>
            <a:r>
              <a:rPr lang="en-US" dirty="0"/>
              <a:t> (1923), for example, labeled pie charts as cognitively inefficient and even insulting to the reader's intelligence. </a:t>
            </a:r>
            <a:r>
              <a:rPr lang="en-US" dirty="0" err="1"/>
              <a:t>Eells</a:t>
            </a:r>
            <a:r>
              <a:rPr lang="en-US" dirty="0"/>
              <a:t> (1926) noted that while the sector method (pie chart) was common, horizontal bar charts were favored for speed and accuracy. Despite longstanding criticism, pie charts remain widely used today. This work synthesizes findings from early visual perception studies through to modern experiments (e.g., Spence &amp; Lewandowsky, 1991), highlighting that chart effectiveness often depends on task complexity. Our aim is to bridge historical insights with current empirical evidence to provide design guidance on when pie or bar charts are most appropriate.</a:t>
            </a:r>
          </a:p>
        </p:txBody>
      </p:sp>
      <p:sp>
        <p:nvSpPr>
          <p:cNvPr id="3" name="Text Placeholder 2">
            <a:extLst>
              <a:ext uri="{FF2B5EF4-FFF2-40B4-BE49-F238E27FC236}">
                <a16:creationId xmlns:a16="http://schemas.microsoft.com/office/drawing/2014/main" id="{B3ACBE33-3880-5736-DE37-307CE997EA06}"/>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1FE3E788-3729-2C33-CF0E-5DECCDB34F78}"/>
              </a:ext>
            </a:extLst>
          </p:cNvPr>
          <p:cNvSpPr>
            <a:spLocks noGrp="1"/>
          </p:cNvSpPr>
          <p:nvPr>
            <p:ph type="body" sz="quarter" idx="20"/>
          </p:nvPr>
        </p:nvSpPr>
        <p:spPr/>
        <p:txBody>
          <a:bodyPr/>
          <a:lstStyle/>
          <a:p>
            <a:r>
              <a:rPr lang="en-US" dirty="0"/>
              <a:t>Experiment Description</a:t>
            </a:r>
          </a:p>
        </p:txBody>
      </p:sp>
      <p:sp>
        <p:nvSpPr>
          <p:cNvPr id="5" name="Text Placeholder 4">
            <a:extLst>
              <a:ext uri="{FF2B5EF4-FFF2-40B4-BE49-F238E27FC236}">
                <a16:creationId xmlns:a16="http://schemas.microsoft.com/office/drawing/2014/main" id="{BA60FC79-D42A-A4D3-7236-1A7581462AB4}"/>
              </a:ext>
            </a:extLst>
          </p:cNvPr>
          <p:cNvSpPr>
            <a:spLocks noGrp="1"/>
          </p:cNvSpPr>
          <p:nvPr>
            <p:ph type="body" sz="quarter" idx="21"/>
          </p:nvPr>
        </p:nvSpPr>
        <p:spPr>
          <a:xfrm>
            <a:off x="11428410" y="6378481"/>
            <a:ext cx="10048874" cy="7834032"/>
          </a:xfrm>
        </p:spPr>
        <p:txBody>
          <a:bodyPr/>
          <a:lstStyle/>
          <a:p>
            <a:endParaRPr lang="en-US" dirty="0"/>
          </a:p>
        </p:txBody>
      </p:sp>
      <p:sp>
        <p:nvSpPr>
          <p:cNvPr id="6" name="Text Placeholder 5">
            <a:extLst>
              <a:ext uri="{FF2B5EF4-FFF2-40B4-BE49-F238E27FC236}">
                <a16:creationId xmlns:a16="http://schemas.microsoft.com/office/drawing/2014/main" id="{E018901B-0321-23F0-5D5E-BD418A27420E}"/>
              </a:ext>
            </a:extLst>
          </p:cNvPr>
          <p:cNvSpPr>
            <a:spLocks noGrp="1"/>
          </p:cNvSpPr>
          <p:nvPr>
            <p:ph type="body" sz="quarter" idx="22"/>
          </p:nvPr>
        </p:nvSpPr>
        <p:spPr/>
        <p:txBody>
          <a:bodyPr/>
          <a:lstStyle/>
          <a:p>
            <a:endParaRPr lang="en-US" dirty="0"/>
          </a:p>
        </p:txBody>
      </p:sp>
      <p:sp>
        <p:nvSpPr>
          <p:cNvPr id="7" name="Text Placeholder 6">
            <a:extLst>
              <a:ext uri="{FF2B5EF4-FFF2-40B4-BE49-F238E27FC236}">
                <a16:creationId xmlns:a16="http://schemas.microsoft.com/office/drawing/2014/main" id="{DCDA6E4E-EED6-E9E6-0364-815CCB5CB56B}"/>
              </a:ext>
            </a:extLst>
          </p:cNvPr>
          <p:cNvSpPr>
            <a:spLocks noGrp="1"/>
          </p:cNvSpPr>
          <p:nvPr>
            <p:ph type="body" sz="quarter" idx="23"/>
          </p:nvPr>
        </p:nvSpPr>
        <p:spPr>
          <a:xfrm>
            <a:off x="22417094" y="6378481"/>
            <a:ext cx="10048874" cy="7834032"/>
          </a:xfrm>
        </p:spPr>
        <p:txBody>
          <a:bodyPr/>
          <a:lstStyle/>
          <a:p>
            <a:endParaRPr lang="en-US" dirty="0"/>
          </a:p>
        </p:txBody>
      </p:sp>
      <p:sp>
        <p:nvSpPr>
          <p:cNvPr id="8" name="Text Placeholder 7">
            <a:extLst>
              <a:ext uri="{FF2B5EF4-FFF2-40B4-BE49-F238E27FC236}">
                <a16:creationId xmlns:a16="http://schemas.microsoft.com/office/drawing/2014/main" id="{7A2F31A7-C5F5-7895-1799-B4B35CC90BD6}"/>
              </a:ext>
            </a:extLst>
          </p:cNvPr>
          <p:cNvSpPr>
            <a:spLocks noGrp="1"/>
          </p:cNvSpPr>
          <p:nvPr>
            <p:ph type="body" sz="quarter" idx="24"/>
          </p:nvPr>
        </p:nvSpPr>
        <p:spPr/>
        <p:txBody>
          <a:bodyPr/>
          <a:lstStyle/>
          <a:p>
            <a:r>
              <a:rPr lang="en-US" dirty="0"/>
              <a:t>Result</a:t>
            </a:r>
          </a:p>
        </p:txBody>
      </p:sp>
      <p:sp>
        <p:nvSpPr>
          <p:cNvPr id="9" name="Text Placeholder 8">
            <a:extLst>
              <a:ext uri="{FF2B5EF4-FFF2-40B4-BE49-F238E27FC236}">
                <a16:creationId xmlns:a16="http://schemas.microsoft.com/office/drawing/2014/main" id="{DC5F7137-EA35-46E7-AA16-D100B147B3E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4B0926C2-74E7-38BC-783A-713700B9ED44}"/>
              </a:ext>
            </a:extLst>
          </p:cNvPr>
          <p:cNvSpPr>
            <a:spLocks noGrp="1"/>
          </p:cNvSpPr>
          <p:nvPr>
            <p:ph type="body" sz="quarter" idx="26"/>
          </p:nvPr>
        </p:nvSpPr>
        <p:spPr>
          <a:xfrm>
            <a:off x="33390292" y="6378481"/>
            <a:ext cx="10047018" cy="7624426"/>
          </a:xfrm>
        </p:spPr>
        <p:txBody>
          <a:bodyPr/>
          <a:lstStyle/>
          <a:p>
            <a:endParaRPr lang="en-US" dirty="0"/>
          </a:p>
        </p:txBody>
      </p:sp>
      <p:sp>
        <p:nvSpPr>
          <p:cNvPr id="11" name="Text Placeholder 10">
            <a:extLst>
              <a:ext uri="{FF2B5EF4-FFF2-40B4-BE49-F238E27FC236}">
                <a16:creationId xmlns:a16="http://schemas.microsoft.com/office/drawing/2014/main" id="{6095DEC2-AE1A-E260-ABD2-A83B32902089}"/>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847E1D79-37D3-497A-66B6-6CAD3E8F4121}"/>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36A95F44-C9FD-F1A4-3EB8-7FA436BEA459}"/>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6C96944E-C57B-A263-0A22-EB14840A6BB9}"/>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BD3EBAA-57AA-0671-C8EA-472B2655FD4F}"/>
              </a:ext>
            </a:extLst>
          </p:cNvPr>
          <p:cNvSpPr>
            <a:spLocks noGrp="1"/>
          </p:cNvSpPr>
          <p:nvPr>
            <p:ph type="body" sz="quarter" idx="96"/>
          </p:nvPr>
        </p:nvSpPr>
        <p:spPr>
          <a:xfrm>
            <a:off x="427923" y="14951552"/>
            <a:ext cx="10056813" cy="23775717"/>
          </a:xfrm>
        </p:spPr>
        <p:txBody>
          <a:bodyPr/>
          <a:lstStyle/>
          <a:p>
            <a:pPr algn="just"/>
            <a:r>
              <a:rPr lang="en-US" dirty="0"/>
              <a:t>This poster synthesizes findings from a series of historical and modern experiments comparing pie and bar charts for interpreting proportional data. Early studies, such as </a:t>
            </a:r>
            <a:r>
              <a:rPr lang="en-US" b="1" dirty="0" err="1"/>
              <a:t>Eells</a:t>
            </a:r>
            <a:r>
              <a:rPr lang="en-US" b="1" dirty="0"/>
              <a:t> (1926)</a:t>
            </a:r>
            <a:r>
              <a:rPr lang="en-US" dirty="0"/>
              <a:t> and </a:t>
            </a:r>
            <a:r>
              <a:rPr lang="en-US" b="1" dirty="0" err="1"/>
              <a:t>Croxton</a:t>
            </a:r>
            <a:r>
              <a:rPr lang="en-US" b="1" dirty="0"/>
              <a:t> &amp; von </a:t>
            </a:r>
            <a:r>
              <a:rPr lang="en-US" b="1" dirty="0" err="1"/>
              <a:t>Huhn</a:t>
            </a:r>
            <a:r>
              <a:rPr lang="en-US" b="1" dirty="0"/>
              <a:t> (1927)</a:t>
            </a:r>
            <a:r>
              <a:rPr lang="en-US" dirty="0"/>
              <a:t>, focused on accuracy and speed in estimating single or dual-category proportions (e.g., A vs. B or A / (A + B)). These experiments typically asked participants to identify which portion of a chart was larger or to estimate ratios between components.</a:t>
            </a:r>
          </a:p>
          <a:p>
            <a:pPr algn="just"/>
            <a:r>
              <a:rPr lang="en-US" b="1" dirty="0"/>
              <a:t>Spence &amp; Lewandowsky (1991)</a:t>
            </a:r>
            <a:r>
              <a:rPr lang="en-US" dirty="0"/>
              <a:t> expanded task complexity by asking participants to compare single components (A vs. B), a component versus a pair (A vs. B + C), and two pairs (A + B vs. C + D). These tasks were tested across pie, bar, and table formats, with varying exposure times, number of components, and the use of color or ordering. Accuracy and speed were measured, revealing that pie charts outperformed others in complex comparisons, while bar charts performed best in simpler tasks.</a:t>
            </a:r>
          </a:p>
          <a:p>
            <a:pPr algn="just"/>
            <a:r>
              <a:rPr lang="en-US" b="1" dirty="0"/>
              <a:t>Peterson &amp; Schramm (1954)</a:t>
            </a:r>
            <a:r>
              <a:rPr lang="en-US" dirty="0"/>
              <a:t> evaluated proportion estimation across eight chart types: circle, disc, single bar, multiple bar, multiple cylinder, multiple square column, multiple area column, and partial osmograph. Each chart displayed the same five proportions and was paired with a decoy version to mask repetition. A total of 112 U.S. Air Force personnel estimated component values from randomized charts, generating 3,440 judgments. This study allowed for direct comparisons across multiple chart styles.</a:t>
            </a:r>
          </a:p>
          <a:p>
            <a:pPr algn="just"/>
            <a:r>
              <a:rPr lang="en-US" b="1" dirty="0"/>
              <a:t>Cleveland &amp; McGill (1984)</a:t>
            </a:r>
            <a:r>
              <a:rPr lang="en-US" dirty="0"/>
              <a:t> conducted theory-driven experiments to rank the perceptual accuracy of elementary visual tasks—such as position, length, and angle—used in common chart types. Participants viewed bar charts, pie charts, and divided bars, making quantitative judgments. Results revealed a perceptual hierarchy: position along a common scale yielded the highest accuracy, followed by length, with angle (used in pie charts) being least accurate for decoding numerical values.</a:t>
            </a:r>
          </a:p>
          <a:p>
            <a:pPr algn="just"/>
            <a:r>
              <a:rPr lang="en-US" dirty="0"/>
              <a:t>To validate this hierarchy empirically, </a:t>
            </a:r>
            <a:r>
              <a:rPr lang="en-US" b="1" dirty="0"/>
              <a:t>Cleveland &amp; McGill (1986)</a:t>
            </a:r>
            <a:r>
              <a:rPr lang="en-US" dirty="0"/>
              <a:t> ran a controlled experiment where 127 participants judged proportions using seven types of visual stimuli, each requiring a specific perceptual judgment: position (aligned and non-aligned), length, angle, slope, and area (circle and blob). Participants made 210 comparisons across 70 randomized displays. Results reinforced the original ranking, confirming position as most accurate and angle and area as less reliable.</a:t>
            </a:r>
          </a:p>
          <a:p>
            <a:pPr algn="just"/>
            <a:r>
              <a:rPr lang="en-US" b="1" dirty="0"/>
              <a:t>Simkin &amp; Hastie (1987)</a:t>
            </a:r>
            <a:r>
              <a:rPr lang="en-US" dirty="0"/>
              <a:t> examined how position, length, and angle affect different visual judgment tasks. Two hundred undergraduates viewed pie charts, bar charts, and divided bars and were asked to make either comparison judgments (e.g., A vs. B) or proportion-of-the-whole judgments. Bar charts supported faster and more accurate comparison judgments, while pie charts were better suited for proportion tasks—highlighting an interaction between visual encoding and task type.</a:t>
            </a:r>
          </a:p>
          <a:p>
            <a:pPr algn="just"/>
            <a:r>
              <a:rPr lang="en-US" dirty="0"/>
              <a:t>More recently, </a:t>
            </a:r>
            <a:r>
              <a:rPr lang="en-US" b="1" dirty="0" err="1"/>
              <a:t>Kosara</a:t>
            </a:r>
            <a:r>
              <a:rPr lang="en-US" b="1" dirty="0"/>
              <a:t> &amp; </a:t>
            </a:r>
            <a:r>
              <a:rPr lang="en-US" b="1" dirty="0" err="1"/>
              <a:t>Skau</a:t>
            </a:r>
            <a:r>
              <a:rPr lang="en-US" b="1" dirty="0"/>
              <a:t> (2016)</a:t>
            </a:r>
            <a:r>
              <a:rPr lang="en-US" dirty="0"/>
              <a:t> tested how distortions in pie chart design affect accuracy. Participants on Mechanical Turk estimated proportions from five chart types: standard pie, exploded pie, larger-slice pie, elliptical pie, and square pie. Despite identical angles, distortions in area and arc length led to significantly higher judgment errors—particularly in the elliptical and square conditions—indicating that design variations meaningfully impact visual interpretation.</a:t>
            </a:r>
          </a:p>
          <a:p>
            <a:pPr algn="just"/>
            <a:r>
              <a:rPr lang="en-US" dirty="0"/>
              <a:t>In </a:t>
            </a:r>
            <a:r>
              <a:rPr lang="en-US" b="1" dirty="0"/>
              <a:t>Hill (2025)</a:t>
            </a:r>
            <a:r>
              <a:rPr lang="en-US" dirty="0"/>
              <a:t>, three online experiments assessed how bar, pie, and donut charts support part-whole estimation and ranking tasks. In Experiment 1, participants viewed randomized chart sets (10 bar, 5 pie, 5 donut) generated from multinomial data. Experiment 2 tested charts where two components were nearly equal in size, probing discrimination accuracy. Experiment 3 asked participants to estimate relative magnitudes (“If A is 100, what is B?”) in pie and donut charts. Forty-two participants completed the study via Qualtrics, contributing new evidence to the evolving debate.</a:t>
            </a:r>
          </a:p>
          <a:p>
            <a:endParaRPr lang="en-US" dirty="0"/>
          </a:p>
        </p:txBody>
      </p:sp>
      <p:sp>
        <p:nvSpPr>
          <p:cNvPr id="16" name="Text Placeholder 15">
            <a:extLst>
              <a:ext uri="{FF2B5EF4-FFF2-40B4-BE49-F238E27FC236}">
                <a16:creationId xmlns:a16="http://schemas.microsoft.com/office/drawing/2014/main" id="{D7DFA17A-7F91-2D79-7A30-C912A7F54E47}"/>
              </a:ext>
            </a:extLst>
          </p:cNvPr>
          <p:cNvSpPr>
            <a:spLocks noGrp="1"/>
          </p:cNvSpPr>
          <p:nvPr>
            <p:ph type="body" sz="quarter" idx="150"/>
          </p:nvPr>
        </p:nvSpPr>
        <p:spPr/>
        <p:txBody>
          <a:bodyPr/>
          <a:lstStyle/>
          <a:p>
            <a:r>
              <a:rPr lang="en-US" dirty="0"/>
              <a:t>Statistics Department, University of Nebraska Lincoln</a:t>
            </a:r>
          </a:p>
        </p:txBody>
      </p:sp>
      <p:sp>
        <p:nvSpPr>
          <p:cNvPr id="17" name="Text Placeholder 16">
            <a:extLst>
              <a:ext uri="{FF2B5EF4-FFF2-40B4-BE49-F238E27FC236}">
                <a16:creationId xmlns:a16="http://schemas.microsoft.com/office/drawing/2014/main" id="{2DB6633B-12D6-1090-9FCC-B048B7569502}"/>
              </a:ext>
            </a:extLst>
          </p:cNvPr>
          <p:cNvSpPr>
            <a:spLocks noGrp="1"/>
          </p:cNvSpPr>
          <p:nvPr>
            <p:ph type="body" sz="quarter" idx="151"/>
          </p:nvPr>
        </p:nvSpPr>
        <p:spPr/>
        <p:txBody>
          <a:bodyPr/>
          <a:lstStyle/>
          <a:p>
            <a:r>
              <a:rPr lang="en-US" dirty="0"/>
              <a:t>Maksuda Toma, Susan </a:t>
            </a:r>
            <a:r>
              <a:rPr lang="en-US" dirty="0" err="1"/>
              <a:t>Vanderplas</a:t>
            </a:r>
            <a:endParaRPr lang="en-US" dirty="0"/>
          </a:p>
        </p:txBody>
      </p:sp>
      <p:sp>
        <p:nvSpPr>
          <p:cNvPr id="18" name="Text Placeholder 17">
            <a:extLst>
              <a:ext uri="{FF2B5EF4-FFF2-40B4-BE49-F238E27FC236}">
                <a16:creationId xmlns:a16="http://schemas.microsoft.com/office/drawing/2014/main" id="{69007284-0BF7-5ECF-14DC-6A99C6F30547}"/>
              </a:ext>
            </a:extLst>
          </p:cNvPr>
          <p:cNvSpPr>
            <a:spLocks noGrp="1"/>
          </p:cNvSpPr>
          <p:nvPr>
            <p:ph type="body" sz="quarter" idx="153"/>
          </p:nvPr>
        </p:nvSpPr>
        <p:spPr/>
        <p:txBody>
          <a:bodyPr/>
          <a:lstStyle/>
          <a:p>
            <a:r>
              <a:rPr lang="en-US" dirty="0"/>
              <a:t>100 Years of Pies vs. Bars</a:t>
            </a:r>
          </a:p>
        </p:txBody>
      </p:sp>
      <p:graphicFrame>
        <p:nvGraphicFramePr>
          <p:cNvPr id="20" name="Table 19">
            <a:extLst>
              <a:ext uri="{FF2B5EF4-FFF2-40B4-BE49-F238E27FC236}">
                <a16:creationId xmlns:a16="http://schemas.microsoft.com/office/drawing/2014/main" id="{C34F36B3-9546-4DAE-B6D8-C63438A77058}"/>
              </a:ext>
            </a:extLst>
          </p:cNvPr>
          <p:cNvGraphicFramePr>
            <a:graphicFrameLocks noGrp="1"/>
          </p:cNvGraphicFramePr>
          <p:nvPr>
            <p:extLst>
              <p:ext uri="{D42A27DB-BD31-4B8C-83A1-F6EECF244321}">
                <p14:modId xmlns:p14="http://schemas.microsoft.com/office/powerpoint/2010/main" val="1491998876"/>
              </p:ext>
            </p:extLst>
          </p:nvPr>
        </p:nvGraphicFramePr>
        <p:xfrm>
          <a:off x="21473181" y="14304552"/>
          <a:ext cx="11928911" cy="13807440"/>
        </p:xfrm>
        <a:graphic>
          <a:graphicData uri="http://schemas.openxmlformats.org/drawingml/2006/table">
            <a:tbl>
              <a:tblPr firstRow="1" bandRow="1">
                <a:tableStyleId>{5C22544A-7EE6-4342-B048-85BDC9FD1C3A}</a:tableStyleId>
              </a:tblPr>
              <a:tblGrid>
                <a:gridCol w="3262057">
                  <a:extLst>
                    <a:ext uri="{9D8B030D-6E8A-4147-A177-3AD203B41FA5}">
                      <a16:colId xmlns:a16="http://schemas.microsoft.com/office/drawing/2014/main" val="576298419"/>
                    </a:ext>
                  </a:extLst>
                </a:gridCol>
                <a:gridCol w="1946557">
                  <a:extLst>
                    <a:ext uri="{9D8B030D-6E8A-4147-A177-3AD203B41FA5}">
                      <a16:colId xmlns:a16="http://schemas.microsoft.com/office/drawing/2014/main" val="4204579716"/>
                    </a:ext>
                  </a:extLst>
                </a:gridCol>
                <a:gridCol w="1426950">
                  <a:extLst>
                    <a:ext uri="{9D8B030D-6E8A-4147-A177-3AD203B41FA5}">
                      <a16:colId xmlns:a16="http://schemas.microsoft.com/office/drawing/2014/main" val="1150748111"/>
                    </a:ext>
                  </a:extLst>
                </a:gridCol>
                <a:gridCol w="3002799">
                  <a:extLst>
                    <a:ext uri="{9D8B030D-6E8A-4147-A177-3AD203B41FA5}">
                      <a16:colId xmlns:a16="http://schemas.microsoft.com/office/drawing/2014/main" val="2726349404"/>
                    </a:ext>
                  </a:extLst>
                </a:gridCol>
                <a:gridCol w="2290548">
                  <a:extLst>
                    <a:ext uri="{9D8B030D-6E8A-4147-A177-3AD203B41FA5}">
                      <a16:colId xmlns:a16="http://schemas.microsoft.com/office/drawing/2014/main" val="413539999"/>
                    </a:ext>
                  </a:extLst>
                </a:gridCol>
              </a:tblGrid>
              <a:tr h="1946467">
                <a:tc>
                  <a:txBody>
                    <a:bodyPr/>
                    <a:lstStyle/>
                    <a:p>
                      <a:pPr algn="ctr"/>
                      <a:r>
                        <a:rPr lang="en-US" sz="3200" dirty="0">
                          <a:latin typeface="Times New Roman" panose="02020603050405020304" pitchFamily="18" charset="0"/>
                          <a:cs typeface="Times New Roman" panose="02020603050405020304" pitchFamily="18" charset="0"/>
                        </a:rPr>
                        <a:t>Task Type</a:t>
                      </a:r>
                    </a:p>
                  </a:txBody>
                  <a:tcPr anchor="ctr"/>
                </a:tc>
                <a:tc>
                  <a:txBody>
                    <a:bodyPr/>
                    <a:lstStyle/>
                    <a:p>
                      <a:pPr algn="ctr"/>
                      <a:r>
                        <a:rPr lang="en-US" sz="3200">
                          <a:latin typeface="Times New Roman" panose="02020603050405020304" pitchFamily="18" charset="0"/>
                          <a:cs typeface="Times New Roman" panose="02020603050405020304" pitchFamily="18" charset="0"/>
                        </a:rPr>
                        <a:t>Description / Example</a:t>
                      </a:r>
                    </a:p>
                  </a:txBody>
                  <a:tcPr anchor="ctr"/>
                </a:tc>
                <a:tc>
                  <a:txBody>
                    <a:bodyPr/>
                    <a:lstStyle/>
                    <a:p>
                      <a:pPr algn="ctr"/>
                      <a:r>
                        <a:rPr lang="en-US" sz="3200">
                          <a:latin typeface="Times New Roman" panose="02020603050405020304" pitchFamily="18" charset="0"/>
                          <a:cs typeface="Times New Roman" panose="02020603050405020304" pitchFamily="18" charset="0"/>
                        </a:rPr>
                        <a:t>Best Performing Chart</a:t>
                      </a:r>
                    </a:p>
                  </a:txBody>
                  <a:tcPr anchor="ctr"/>
                </a:tc>
                <a:tc>
                  <a:txBody>
                    <a:bodyPr/>
                    <a:lstStyle/>
                    <a:p>
                      <a:pPr algn="ctr"/>
                      <a:r>
                        <a:rPr lang="en-US" sz="3200">
                          <a:latin typeface="Times New Roman" panose="02020603050405020304" pitchFamily="18" charset="0"/>
                          <a:cs typeface="Times New Roman" panose="02020603050405020304" pitchFamily="18" charset="0"/>
                        </a:rPr>
                        <a:t>Supporting Studies</a:t>
                      </a:r>
                    </a:p>
                  </a:txBody>
                  <a:tcPr anchor="ctr"/>
                </a:tc>
                <a:tc>
                  <a:txBody>
                    <a:bodyPr/>
                    <a:lstStyle/>
                    <a:p>
                      <a:pPr algn="ctr"/>
                      <a:r>
                        <a:rPr lang="en-US" sz="3200">
                          <a:latin typeface="Times New Roman" panose="02020603050405020304" pitchFamily="18" charset="0"/>
                          <a:cs typeface="Times New Roman" panose="02020603050405020304" pitchFamily="18" charset="0"/>
                        </a:rPr>
                        <a:t>User Preference</a:t>
                      </a:r>
                    </a:p>
                  </a:txBody>
                  <a:tcPr anchor="ctr"/>
                </a:tc>
                <a:extLst>
                  <a:ext uri="{0D108BD9-81ED-4DB2-BD59-A6C34878D82A}">
                    <a16:rowId xmlns:a16="http://schemas.microsoft.com/office/drawing/2014/main" val="2877585975"/>
                  </a:ext>
                </a:extLst>
              </a:tr>
              <a:tr h="2411295">
                <a:tc>
                  <a:txBody>
                    <a:bodyPr/>
                    <a:lstStyle/>
                    <a:p>
                      <a:pPr algn="ctr"/>
                      <a:r>
                        <a:rPr lang="en-US" sz="3200" dirty="0">
                          <a:latin typeface="Times New Roman" panose="02020603050405020304" pitchFamily="18" charset="0"/>
                          <a:cs typeface="Times New Roman" panose="02020603050405020304" pitchFamily="18" charset="0"/>
                        </a:rPr>
                        <a:t>A vs B</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Direct comparison (Which is larger?)</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Bar</a:t>
                      </a:r>
                    </a:p>
                  </a:txBody>
                  <a:tcPr anchor="ctr"/>
                </a:tc>
                <a:tc>
                  <a:txBody>
                    <a:bodyPr/>
                    <a:lstStyle/>
                    <a:p>
                      <a:pPr algn="ctr"/>
                      <a:r>
                        <a:rPr lang="en-US" sz="3200">
                          <a:latin typeface="Times New Roman" panose="02020603050405020304" pitchFamily="18" charset="0"/>
                          <a:cs typeface="Times New Roman" panose="02020603050405020304" pitchFamily="18" charset="0"/>
                        </a:rPr>
                        <a:t>Spence &amp; Lewandowsky (1991), Simkin &amp; Hastie (1987), Hill (2025)</a:t>
                      </a:r>
                    </a:p>
                  </a:txBody>
                  <a:tcPr anchor="ctr"/>
                </a:tc>
                <a:tc>
                  <a:txBody>
                    <a:bodyPr/>
                    <a:lstStyle/>
                    <a:p>
                      <a:pPr algn="ctr"/>
                      <a:r>
                        <a:rPr lang="en-US" sz="3200">
                          <a:latin typeface="Times New Roman" panose="02020603050405020304" pitchFamily="18" charset="0"/>
                          <a:cs typeface="Times New Roman" panose="02020603050405020304" pitchFamily="18" charset="0"/>
                        </a:rPr>
                        <a:t>Bar (quicker, more precise)</a:t>
                      </a:r>
                    </a:p>
                  </a:txBody>
                  <a:tcPr anchor="ctr"/>
                </a:tc>
                <a:extLst>
                  <a:ext uri="{0D108BD9-81ED-4DB2-BD59-A6C34878D82A}">
                    <a16:rowId xmlns:a16="http://schemas.microsoft.com/office/drawing/2014/main" val="2291769477"/>
                  </a:ext>
                </a:extLst>
              </a:tr>
              <a:tr h="1946467">
                <a:tc>
                  <a:txBody>
                    <a:bodyPr/>
                    <a:lstStyle/>
                    <a:p>
                      <a:pPr algn="ctr"/>
                      <a:r>
                        <a:rPr lang="en-US" sz="3200">
                          <a:latin typeface="Times New Roman" panose="02020603050405020304" pitchFamily="18" charset="0"/>
                          <a:cs typeface="Times New Roman" panose="02020603050405020304" pitchFamily="18" charset="0"/>
                        </a:rPr>
                        <a:t>A / (A + B)</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Proportion judgment (What % is A?)</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Pie</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Simkin &amp; Hastie (1987), Cleveland &amp; McGill (1984)</a:t>
                      </a:r>
                    </a:p>
                  </a:txBody>
                  <a:tcPr anchor="ctr"/>
                </a:tc>
                <a:tc>
                  <a:txBody>
                    <a:bodyPr/>
                    <a:lstStyle/>
                    <a:p>
                      <a:pPr algn="ctr"/>
                      <a:r>
                        <a:rPr lang="en-US" sz="3200">
                          <a:latin typeface="Times New Roman" panose="02020603050405020304" pitchFamily="18" charset="0"/>
                          <a:cs typeface="Times New Roman" panose="02020603050405020304" pitchFamily="18" charset="0"/>
                        </a:rPr>
                        <a:t>Pie (intuitive for part-whole)</a:t>
                      </a:r>
                    </a:p>
                  </a:txBody>
                  <a:tcPr anchor="ctr"/>
                </a:tc>
                <a:extLst>
                  <a:ext uri="{0D108BD9-81ED-4DB2-BD59-A6C34878D82A}">
                    <a16:rowId xmlns:a16="http://schemas.microsoft.com/office/drawing/2014/main" val="1661554365"/>
                  </a:ext>
                </a:extLst>
              </a:tr>
              <a:tr h="1481639">
                <a:tc>
                  <a:txBody>
                    <a:bodyPr/>
                    <a:lstStyle/>
                    <a:p>
                      <a:pPr algn="ctr"/>
                      <a:r>
                        <a:rPr lang="en-US" sz="3200">
                          <a:latin typeface="Times New Roman" panose="02020603050405020304" pitchFamily="18" charset="0"/>
                          <a:cs typeface="Times New Roman" panose="02020603050405020304" pitchFamily="18" charset="0"/>
                        </a:rPr>
                        <a:t>A vs (B + C)</a:t>
                      </a:r>
                    </a:p>
                  </a:txBody>
                  <a:tcPr anchor="ctr"/>
                </a:tc>
                <a:tc>
                  <a:txBody>
                    <a:bodyPr/>
                    <a:lstStyle/>
                    <a:p>
                      <a:pPr algn="ctr"/>
                      <a:r>
                        <a:rPr lang="en-US" sz="3200">
                          <a:latin typeface="Times New Roman" panose="02020603050405020304" pitchFamily="18" charset="0"/>
                          <a:cs typeface="Times New Roman" panose="02020603050405020304" pitchFamily="18" charset="0"/>
                        </a:rPr>
                        <a:t>Single vs combined value</a:t>
                      </a:r>
                    </a:p>
                  </a:txBody>
                  <a:tcPr anchor="ctr"/>
                </a:tc>
                <a:tc>
                  <a:txBody>
                    <a:bodyPr/>
                    <a:lstStyle/>
                    <a:p>
                      <a:pPr algn="ctr"/>
                      <a:r>
                        <a:rPr lang="en-US" sz="3200">
                          <a:latin typeface="Times New Roman" panose="02020603050405020304" pitchFamily="18" charset="0"/>
                          <a:cs typeface="Times New Roman" panose="02020603050405020304" pitchFamily="18" charset="0"/>
                        </a:rPr>
                        <a:t>Bar (slight edge)</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Spence &amp; Lewandowsky (1991)</a:t>
                      </a:r>
                    </a:p>
                  </a:txBody>
                  <a:tcPr anchor="ctr"/>
                </a:tc>
                <a:tc>
                  <a:txBody>
                    <a:bodyPr/>
                    <a:lstStyle/>
                    <a:p>
                      <a:pPr algn="ctr"/>
                      <a:r>
                        <a:rPr lang="en-US" sz="3200">
                          <a:latin typeface="Times New Roman" panose="02020603050405020304" pitchFamily="18" charset="0"/>
                          <a:cs typeface="Times New Roman" panose="02020603050405020304" pitchFamily="18" charset="0"/>
                        </a:rPr>
                        <a:t>Mixed</a:t>
                      </a:r>
                    </a:p>
                  </a:txBody>
                  <a:tcPr anchor="ctr"/>
                </a:tc>
                <a:extLst>
                  <a:ext uri="{0D108BD9-81ED-4DB2-BD59-A6C34878D82A}">
                    <a16:rowId xmlns:a16="http://schemas.microsoft.com/office/drawing/2014/main" val="809568472"/>
                  </a:ext>
                </a:extLst>
              </a:tr>
              <a:tr h="1946467">
                <a:tc>
                  <a:txBody>
                    <a:bodyPr/>
                    <a:lstStyle/>
                    <a:p>
                      <a:pPr algn="ctr"/>
                      <a:r>
                        <a:rPr lang="pt-BR" sz="3200">
                          <a:latin typeface="Times New Roman" panose="02020603050405020304" pitchFamily="18" charset="0"/>
                          <a:cs typeface="Times New Roman" panose="02020603050405020304" pitchFamily="18" charset="0"/>
                        </a:rPr>
                        <a:t>(A + B) vs (C + D)</a:t>
                      </a:r>
                    </a:p>
                  </a:txBody>
                  <a:tcPr anchor="ctr"/>
                </a:tc>
                <a:tc>
                  <a:txBody>
                    <a:bodyPr/>
                    <a:lstStyle/>
                    <a:p>
                      <a:pPr algn="ctr"/>
                      <a:r>
                        <a:rPr lang="en-US" sz="3200">
                          <a:latin typeface="Times New Roman" panose="02020603050405020304" pitchFamily="18" charset="0"/>
                          <a:cs typeface="Times New Roman" panose="02020603050405020304" pitchFamily="18" charset="0"/>
                        </a:rPr>
                        <a:t>Multi-part visual aggregation</a:t>
                      </a:r>
                    </a:p>
                  </a:txBody>
                  <a:tcPr anchor="ctr"/>
                </a:tc>
                <a:tc>
                  <a:txBody>
                    <a:bodyPr/>
                    <a:lstStyle/>
                    <a:p>
                      <a:pPr algn="ctr"/>
                      <a:r>
                        <a:rPr lang="en-US" sz="3200">
                          <a:latin typeface="Times New Roman" panose="02020603050405020304" pitchFamily="18" charset="0"/>
                          <a:cs typeface="Times New Roman" panose="02020603050405020304" pitchFamily="18" charset="0"/>
                        </a:rPr>
                        <a:t>Pie</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Spence &amp; Lewandowsky (1991), </a:t>
                      </a:r>
                      <a:r>
                        <a:rPr lang="en-US" sz="3200" dirty="0" err="1">
                          <a:latin typeface="Times New Roman" panose="02020603050405020304" pitchFamily="18" charset="0"/>
                          <a:cs typeface="Times New Roman" panose="02020603050405020304" pitchFamily="18" charset="0"/>
                        </a:rPr>
                        <a:t>Kosara</a:t>
                      </a:r>
                      <a:r>
                        <a:rPr lang="en-US" sz="3200" dirty="0">
                          <a:latin typeface="Times New Roman" panose="02020603050405020304" pitchFamily="18" charset="0"/>
                          <a:cs typeface="Times New Roman" panose="02020603050405020304" pitchFamily="18" charset="0"/>
                        </a:rPr>
                        <a:t> &amp; </a:t>
                      </a:r>
                      <a:r>
                        <a:rPr lang="en-US" sz="3200" dirty="0" err="1">
                          <a:latin typeface="Times New Roman" panose="02020603050405020304" pitchFamily="18" charset="0"/>
                          <a:cs typeface="Times New Roman" panose="02020603050405020304" pitchFamily="18" charset="0"/>
                        </a:rPr>
                        <a:t>Skau</a:t>
                      </a:r>
                      <a:r>
                        <a:rPr lang="en-US" sz="3200" dirty="0">
                          <a:latin typeface="Times New Roman" panose="02020603050405020304" pitchFamily="18" charset="0"/>
                          <a:cs typeface="Times New Roman" panose="02020603050405020304" pitchFamily="18" charset="0"/>
                        </a:rPr>
                        <a:t> (2016)</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Pie (easier perceptual grouping)</a:t>
                      </a:r>
                    </a:p>
                  </a:txBody>
                  <a:tcPr anchor="ctr"/>
                </a:tc>
                <a:extLst>
                  <a:ext uri="{0D108BD9-81ED-4DB2-BD59-A6C34878D82A}">
                    <a16:rowId xmlns:a16="http://schemas.microsoft.com/office/drawing/2014/main" val="1607836792"/>
                  </a:ext>
                </a:extLst>
              </a:tr>
              <a:tr h="1946467">
                <a:tc>
                  <a:txBody>
                    <a:bodyPr/>
                    <a:lstStyle/>
                    <a:p>
                      <a:pPr algn="ctr"/>
                      <a:r>
                        <a:rPr lang="en-US" sz="3200">
                          <a:latin typeface="Times New Roman" panose="02020603050405020304" pitchFamily="18" charset="0"/>
                          <a:cs typeface="Times New Roman" panose="02020603050405020304" pitchFamily="18" charset="0"/>
                        </a:rPr>
                        <a:t>Ranking</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Rank multiple parts (e.g., top 3)</a:t>
                      </a:r>
                    </a:p>
                  </a:txBody>
                  <a:tcPr anchor="ctr"/>
                </a:tc>
                <a:tc>
                  <a:txBody>
                    <a:bodyPr/>
                    <a:lstStyle/>
                    <a:p>
                      <a:pPr algn="ctr"/>
                      <a:r>
                        <a:rPr lang="en-US" sz="3200">
                          <a:latin typeface="Times New Roman" panose="02020603050405020304" pitchFamily="18" charset="0"/>
                          <a:cs typeface="Times New Roman" panose="02020603050405020304" pitchFamily="18" charset="0"/>
                        </a:rPr>
                        <a:t>Bar</a:t>
                      </a:r>
                    </a:p>
                  </a:txBody>
                  <a:tcPr anchor="ctr"/>
                </a:tc>
                <a:tc>
                  <a:txBody>
                    <a:bodyPr/>
                    <a:lstStyle/>
                    <a:p>
                      <a:pPr algn="ctr"/>
                      <a:r>
                        <a:rPr lang="en-US" sz="3200">
                          <a:latin typeface="Times New Roman" panose="02020603050405020304" pitchFamily="18" charset="0"/>
                          <a:cs typeface="Times New Roman" panose="02020603050405020304" pitchFamily="18" charset="0"/>
                        </a:rPr>
                        <a:t>Hill (2025), Kosara &amp; Skau (2016)</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Bar (faster scan order)</a:t>
                      </a:r>
                    </a:p>
                  </a:txBody>
                  <a:tcPr anchor="ctr"/>
                </a:tc>
                <a:extLst>
                  <a:ext uri="{0D108BD9-81ED-4DB2-BD59-A6C34878D82A}">
                    <a16:rowId xmlns:a16="http://schemas.microsoft.com/office/drawing/2014/main" val="1433209993"/>
                  </a:ext>
                </a:extLst>
              </a:tr>
              <a:tr h="1481639">
                <a:tc>
                  <a:txBody>
                    <a:bodyPr/>
                    <a:lstStyle/>
                    <a:p>
                      <a:pPr algn="ctr"/>
                      <a:r>
                        <a:rPr lang="en-US" sz="3200">
                          <a:latin typeface="Times New Roman" panose="02020603050405020304" pitchFamily="18" charset="0"/>
                          <a:cs typeface="Times New Roman" panose="02020603050405020304" pitchFamily="18" charset="0"/>
                        </a:rPr>
                        <a:t>Magnitude estimation</a:t>
                      </a:r>
                    </a:p>
                  </a:txBody>
                  <a:tcPr anchor="ctr"/>
                </a:tc>
                <a:tc>
                  <a:txBody>
                    <a:bodyPr/>
                    <a:lstStyle/>
                    <a:p>
                      <a:pPr algn="ctr"/>
                      <a:r>
                        <a:rPr lang="en-US" sz="3200">
                          <a:latin typeface="Times New Roman" panose="02020603050405020304" pitchFamily="18" charset="0"/>
                          <a:cs typeface="Times New Roman" panose="02020603050405020304" pitchFamily="18" charset="0"/>
                        </a:rPr>
                        <a:t>“If A = 100, what is B?”</a:t>
                      </a:r>
                    </a:p>
                  </a:txBody>
                  <a:tcPr anchor="ctr"/>
                </a:tc>
                <a:tc>
                  <a:txBody>
                    <a:bodyPr/>
                    <a:lstStyle/>
                    <a:p>
                      <a:pPr algn="ctr"/>
                      <a:r>
                        <a:rPr lang="en-US" sz="3200">
                          <a:latin typeface="Times New Roman" panose="02020603050405020304" pitchFamily="18" charset="0"/>
                          <a:cs typeface="Times New Roman" panose="02020603050405020304" pitchFamily="18" charset="0"/>
                        </a:rPr>
                        <a:t>Pie = Donut &gt; Bar</a:t>
                      </a:r>
                    </a:p>
                  </a:txBody>
                  <a:tcPr anchor="ctr"/>
                </a:tc>
                <a:tc>
                  <a:txBody>
                    <a:bodyPr/>
                    <a:lstStyle/>
                    <a:p>
                      <a:pPr algn="ctr"/>
                      <a:r>
                        <a:rPr lang="en-US" sz="3200">
                          <a:latin typeface="Times New Roman" panose="02020603050405020304" pitchFamily="18" charset="0"/>
                          <a:cs typeface="Times New Roman" panose="02020603050405020304" pitchFamily="18" charset="0"/>
                        </a:rPr>
                        <a:t>Hill (2025), Kosara &amp; Skau (2016)</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Donut/Pie (but more error-prone)</a:t>
                      </a:r>
                    </a:p>
                  </a:txBody>
                  <a:tcPr anchor="ctr"/>
                </a:tc>
                <a:extLst>
                  <a:ext uri="{0D108BD9-81ED-4DB2-BD59-A6C34878D82A}">
                    <a16:rowId xmlns:a16="http://schemas.microsoft.com/office/drawing/2014/main" val="2060089436"/>
                  </a:ext>
                </a:extLst>
              </a:tr>
            </a:tbl>
          </a:graphicData>
        </a:graphic>
      </p:graphicFrame>
    </p:spTree>
    <p:extLst>
      <p:ext uri="{BB962C8B-B14F-4D97-AF65-F5344CB8AC3E}">
        <p14:creationId xmlns:p14="http://schemas.microsoft.com/office/powerpoint/2010/main" val="235289332"/>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1769</TotalTime>
  <Words>1147</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Maksuda Aktar Toma</cp:lastModifiedBy>
  <cp:revision>85</cp:revision>
  <dcterms:created xsi:type="dcterms:W3CDTF">2012-02-03T19:11:35Z</dcterms:created>
  <dcterms:modified xsi:type="dcterms:W3CDTF">2025-04-07T14:17:06Z</dcterms:modified>
</cp:coreProperties>
</file>