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Tek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945CDD-2981-44E5-A0BE-51B67B12039A}">
  <a:tblStyle styleId="{B2945CDD-2981-44E5-A0BE-51B67B12039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73"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Tek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font" Target="fonts/Tek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3" name="Google Shape;23;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5" name="Google Shape;35;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8" name="Google Shape;48;p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740569"/>
            <a:ext cx="4629150" cy="3655219"/>
          </a:xfrm>
          <a:prstGeom prst="rect">
            <a:avLst/>
          </a:prstGeom>
          <a:noFill/>
          <a:ln>
            <a:noFill/>
          </a:ln>
        </p:spPr>
      </p:sp>
      <p:sp>
        <p:nvSpPr>
          <p:cNvPr id="64" name="Google Shape;64;p1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jpg"/><Relationship Id="rId4" Type="http://schemas.openxmlformats.org/officeDocument/2006/relationships/image" Target="../media/image11.png"/><Relationship Id="rId9"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4.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4.png"/><Relationship Id="rId10" Type="http://schemas.openxmlformats.org/officeDocument/2006/relationships/image" Target="../media/image10.png"/><Relationship Id="rId9" Type="http://schemas.openxmlformats.org/officeDocument/2006/relationships/image" Target="../media/image5.png"/><Relationship Id="rId5" Type="http://schemas.openxmlformats.org/officeDocument/2006/relationships/image" Target="../media/image12.jpg"/><Relationship Id="rId6" Type="http://schemas.openxmlformats.org/officeDocument/2006/relationships/image" Target="../media/image7.jp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9.png"/><Relationship Id="rId6" Type="http://schemas.openxmlformats.org/officeDocument/2006/relationships/image" Target="../media/image17.jpg"/><Relationship Id="rId7"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20.png"/><Relationship Id="rId5" Type="http://schemas.openxmlformats.org/officeDocument/2006/relationships/image" Target="../media/image19.jpg"/><Relationship Id="rId6" Type="http://schemas.openxmlformats.org/officeDocument/2006/relationships/image" Target="../media/image24.jpg"/><Relationship Id="rId7"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6000"/>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title"/>
          </p:nvPr>
        </p:nvSpPr>
        <p:spPr>
          <a:xfrm>
            <a:off x="171030" y="1590113"/>
            <a:ext cx="8801940" cy="1532737"/>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3300"/>
              <a:buFont typeface="Calibri"/>
              <a:buNone/>
            </a:pPr>
            <a:br>
              <a:rPr lang="en-US"/>
            </a:br>
            <a:r>
              <a:rPr b="1" lang="en-US"/>
              <a:t>Navigation and e-Waste Redemption</a:t>
            </a:r>
            <a:endParaRPr/>
          </a:p>
        </p:txBody>
      </p:sp>
      <p:pic>
        <p:nvPicPr>
          <p:cNvPr descr="Home - Saveetha (Autonomous) Engineering College" id="85" name="Google Shape;85;p13"/>
          <p:cNvPicPr preferRelativeResize="0"/>
          <p:nvPr/>
        </p:nvPicPr>
        <p:blipFill rotWithShape="1">
          <a:blip r:embed="rId4">
            <a:alphaModFix/>
          </a:blip>
          <a:srcRect b="0" l="0" r="0" t="0"/>
          <a:stretch/>
        </p:blipFill>
        <p:spPr>
          <a:xfrm>
            <a:off x="1135380" y="237173"/>
            <a:ext cx="6972300" cy="828675"/>
          </a:xfrm>
          <a:prstGeom prst="rect">
            <a:avLst/>
          </a:prstGeom>
          <a:noFill/>
          <a:ln>
            <a:noFill/>
          </a:ln>
          <a:effectLst>
            <a:outerShdw blurRad="63500" sx="102000" rotWithShape="0" algn="ctr" sy="102000">
              <a:srgbClr val="000000">
                <a:alpha val="40000"/>
              </a:srgbClr>
            </a:outerShdw>
          </a:effectLst>
        </p:spPr>
      </p:pic>
      <p:sp>
        <p:nvSpPr>
          <p:cNvPr id="86" name="Google Shape;86;p13"/>
          <p:cNvSpPr txBox="1"/>
          <p:nvPr/>
        </p:nvSpPr>
        <p:spPr>
          <a:xfrm>
            <a:off x="1460715" y="3830663"/>
            <a:ext cx="632163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eko"/>
                <a:ea typeface="Teko"/>
                <a:cs typeface="Teko"/>
                <a:sym typeface="Teko"/>
              </a:rPr>
              <a:t>SUSTAINABLE GOAL -9 :</a:t>
            </a:r>
            <a:r>
              <a:rPr b="0" i="0" lang="en-US" sz="2000" u="none" cap="none" strike="noStrike">
                <a:solidFill>
                  <a:srgbClr val="000000"/>
                </a:solidFill>
                <a:latin typeface="Teko"/>
                <a:ea typeface="Teko"/>
                <a:cs typeface="Teko"/>
                <a:sym typeface="Teko"/>
              </a:rPr>
              <a:t>  INDUSTRY, INNOVATION AND INFRASTRUCTURE</a:t>
            </a:r>
            <a:endParaRPr/>
          </a:p>
        </p:txBody>
      </p:sp>
      <p:sp>
        <p:nvSpPr>
          <p:cNvPr id="87" name="Google Shape;87;p13"/>
          <p:cNvSpPr txBox="1"/>
          <p:nvPr/>
        </p:nvSpPr>
        <p:spPr>
          <a:xfrm>
            <a:off x="3429000" y="2922795"/>
            <a:ext cx="2811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eko"/>
                <a:ea typeface="Teko"/>
                <a:cs typeface="Teko"/>
                <a:sym typeface="Teko"/>
              </a:rPr>
              <a:t>TEAM : Re-Wired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E4D4"/>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2612571" y="-248669"/>
            <a:ext cx="4253593"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Arial"/>
              <a:buNone/>
            </a:pPr>
            <a:r>
              <a:rPr b="1" lang="en-US" sz="2900">
                <a:latin typeface="Arial"/>
                <a:ea typeface="Arial"/>
                <a:cs typeface="Arial"/>
                <a:sym typeface="Arial"/>
              </a:rPr>
              <a:t>Team Members Details</a:t>
            </a:r>
            <a:r>
              <a:rPr lang="en-US" sz="2900"/>
              <a:t>:</a:t>
            </a:r>
            <a:endParaRPr sz="2900"/>
          </a:p>
        </p:txBody>
      </p:sp>
      <p:graphicFrame>
        <p:nvGraphicFramePr>
          <p:cNvPr id="93" name="Google Shape;93;p14"/>
          <p:cNvGraphicFramePr/>
          <p:nvPr/>
        </p:nvGraphicFramePr>
        <p:xfrm>
          <a:off x="502104" y="476082"/>
          <a:ext cx="3000000" cy="3000000"/>
        </p:xfrm>
        <a:graphic>
          <a:graphicData uri="http://schemas.openxmlformats.org/drawingml/2006/table">
            <a:tbl>
              <a:tblPr bandRow="1" firstRow="1">
                <a:noFill/>
                <a:tableStyleId>{B2945CDD-2981-44E5-A0BE-51B67B12039A}</a:tableStyleId>
              </a:tblPr>
              <a:tblGrid>
                <a:gridCol w="948325"/>
                <a:gridCol w="1874675"/>
                <a:gridCol w="1246900"/>
                <a:gridCol w="1356625"/>
                <a:gridCol w="1356625"/>
                <a:gridCol w="1356625"/>
              </a:tblGrid>
              <a:tr h="519375">
                <a:tc>
                  <a:txBody>
                    <a:bodyPr/>
                    <a:lstStyle/>
                    <a:p>
                      <a:pPr indent="0" lvl="0" marL="0" marR="0" rtl="0" algn="l">
                        <a:spcBef>
                          <a:spcPts val="0"/>
                        </a:spcBef>
                        <a:spcAft>
                          <a:spcPts val="0"/>
                        </a:spcAft>
                        <a:buNone/>
                      </a:pPr>
                      <a:r>
                        <a:rPr lang="en-US" sz="1350" u="none" cap="none" strike="noStrike"/>
                        <a:t>S.NO</a:t>
                      </a:r>
                      <a:endParaRPr/>
                    </a:p>
                  </a:txBody>
                  <a:tcPr marT="45725" marB="45725" marR="91450" marL="91450"/>
                </a:tc>
                <a:tc>
                  <a:txBody>
                    <a:bodyPr/>
                    <a:lstStyle/>
                    <a:p>
                      <a:pPr indent="0" lvl="0" marL="0" marR="0" rtl="0" algn="l">
                        <a:spcBef>
                          <a:spcPts val="0"/>
                        </a:spcBef>
                        <a:spcAft>
                          <a:spcPts val="0"/>
                        </a:spcAft>
                        <a:buNone/>
                      </a:pPr>
                      <a:r>
                        <a:rPr lang="en-US" sz="1350"/>
                        <a:t>NAME </a:t>
                      </a:r>
                      <a:endParaRPr/>
                    </a:p>
                  </a:txBody>
                  <a:tcPr marT="45725" marB="45725" marR="91450" marL="91450"/>
                </a:tc>
                <a:tc>
                  <a:txBody>
                    <a:bodyPr/>
                    <a:lstStyle/>
                    <a:p>
                      <a:pPr indent="0" lvl="0" marL="0" marR="0" rtl="0" algn="l">
                        <a:spcBef>
                          <a:spcPts val="0"/>
                        </a:spcBef>
                        <a:spcAft>
                          <a:spcPts val="0"/>
                        </a:spcAft>
                        <a:buNone/>
                      </a:pPr>
                      <a:r>
                        <a:rPr lang="en-US" sz="1350"/>
                        <a:t>BRANCH</a:t>
                      </a:r>
                      <a:endParaRPr/>
                    </a:p>
                  </a:txBody>
                  <a:tcPr marT="45725" marB="45725" marR="91450" marL="91450"/>
                </a:tc>
                <a:tc>
                  <a:txBody>
                    <a:bodyPr/>
                    <a:lstStyle/>
                    <a:p>
                      <a:pPr indent="0" lvl="0" marL="0" marR="0" rtl="0" algn="l">
                        <a:spcBef>
                          <a:spcPts val="0"/>
                        </a:spcBef>
                        <a:spcAft>
                          <a:spcPts val="0"/>
                        </a:spcAft>
                        <a:buNone/>
                      </a:pPr>
                      <a:r>
                        <a:rPr lang="en-US" sz="1350"/>
                        <a:t>STREAM</a:t>
                      </a:r>
                      <a:endParaRPr/>
                    </a:p>
                  </a:txBody>
                  <a:tcPr marT="45725" marB="45725" marR="91450" marL="91450"/>
                </a:tc>
                <a:tc>
                  <a:txBody>
                    <a:bodyPr/>
                    <a:lstStyle/>
                    <a:p>
                      <a:pPr indent="0" lvl="0" marL="0" marR="0" rtl="0" algn="l">
                        <a:spcBef>
                          <a:spcPts val="0"/>
                        </a:spcBef>
                        <a:spcAft>
                          <a:spcPts val="0"/>
                        </a:spcAft>
                        <a:buNone/>
                      </a:pPr>
                      <a:r>
                        <a:rPr lang="en-US" sz="1350"/>
                        <a:t>YEAR</a:t>
                      </a:r>
                      <a:endParaRPr/>
                    </a:p>
                  </a:txBody>
                  <a:tcPr marT="45725" marB="45725" marR="91450" marL="91450"/>
                </a:tc>
                <a:tc>
                  <a:txBody>
                    <a:bodyPr/>
                    <a:lstStyle/>
                    <a:p>
                      <a:pPr indent="0" lvl="0" marL="0" marR="0" rtl="0" algn="l">
                        <a:spcBef>
                          <a:spcPts val="0"/>
                        </a:spcBef>
                        <a:spcAft>
                          <a:spcPts val="0"/>
                        </a:spcAft>
                        <a:buNone/>
                      </a:pPr>
                      <a:r>
                        <a:rPr lang="en-US" sz="1350"/>
                        <a:t>POSITION IN TEAM</a:t>
                      </a:r>
                      <a:endParaRPr/>
                    </a:p>
                  </a:txBody>
                  <a:tcPr marT="45725" marB="45725" marR="91450" marL="91450"/>
                </a:tc>
              </a:tr>
              <a:tr h="308100">
                <a:tc>
                  <a:txBody>
                    <a:bodyPr/>
                    <a:lstStyle/>
                    <a:p>
                      <a:pPr indent="0" lvl="0" marL="0" marR="0" rtl="0" algn="l">
                        <a:spcBef>
                          <a:spcPts val="0"/>
                        </a:spcBef>
                        <a:spcAft>
                          <a:spcPts val="0"/>
                        </a:spcAft>
                        <a:buNone/>
                      </a:pPr>
                      <a:r>
                        <a:rPr lang="en-US" sz="1350"/>
                        <a:t>1</a:t>
                      </a:r>
                      <a:endParaRPr/>
                    </a:p>
                  </a:txBody>
                  <a:tcPr marT="45725" marB="45725" marR="91450" marL="91450"/>
                </a:tc>
                <a:tc>
                  <a:txBody>
                    <a:bodyPr/>
                    <a:lstStyle/>
                    <a:p>
                      <a:pPr indent="0" lvl="0" marL="0" marR="0" rtl="0" algn="l">
                        <a:spcBef>
                          <a:spcPts val="0"/>
                        </a:spcBef>
                        <a:spcAft>
                          <a:spcPts val="0"/>
                        </a:spcAft>
                        <a:buNone/>
                      </a:pPr>
                      <a:r>
                        <a:rPr lang="en-US" sz="1350"/>
                        <a:t>MANOJ MV</a:t>
                      </a:r>
                      <a:endParaRPr sz="1350"/>
                    </a:p>
                  </a:txBody>
                  <a:tcPr marT="45725" marB="45725" marR="91450" marL="91450"/>
                </a:tc>
                <a:tc>
                  <a:txBody>
                    <a:bodyPr/>
                    <a:lstStyle/>
                    <a:p>
                      <a:pPr indent="0" lvl="0" marL="0" marR="0" rtl="0" algn="l">
                        <a:spcBef>
                          <a:spcPts val="0"/>
                        </a:spcBef>
                        <a:spcAft>
                          <a:spcPts val="0"/>
                        </a:spcAft>
                        <a:buNone/>
                      </a:pPr>
                      <a:r>
                        <a:rPr lang="en-US" sz="1350"/>
                        <a:t>B.TECH</a:t>
                      </a:r>
                      <a:endParaRPr/>
                    </a:p>
                  </a:txBody>
                  <a:tcPr marT="45725" marB="45725" marR="91450" marL="91450"/>
                </a:tc>
                <a:tc>
                  <a:txBody>
                    <a:bodyPr/>
                    <a:lstStyle/>
                    <a:p>
                      <a:pPr indent="0" lvl="0" marL="0" marR="0" rtl="0" algn="l">
                        <a:spcBef>
                          <a:spcPts val="0"/>
                        </a:spcBef>
                        <a:spcAft>
                          <a:spcPts val="0"/>
                        </a:spcAft>
                        <a:buNone/>
                      </a:pPr>
                      <a:r>
                        <a:rPr lang="en-US" sz="1350"/>
                        <a:t>IT</a:t>
                      </a:r>
                      <a:endParaRPr/>
                    </a:p>
                  </a:txBody>
                  <a:tcPr marT="45725" marB="45725" marR="91450" marL="91450"/>
                </a:tc>
                <a:tc>
                  <a:txBody>
                    <a:bodyPr/>
                    <a:lstStyle/>
                    <a:p>
                      <a:pPr indent="0" lvl="0" marL="0" marR="0" rtl="0" algn="l">
                        <a:spcBef>
                          <a:spcPts val="0"/>
                        </a:spcBef>
                        <a:spcAft>
                          <a:spcPts val="0"/>
                        </a:spcAft>
                        <a:buNone/>
                      </a:pPr>
                      <a:r>
                        <a:rPr lang="en-US" sz="1350"/>
                        <a:t>2</a:t>
                      </a:r>
                      <a:r>
                        <a:rPr baseline="30000" lang="en-US" sz="1350"/>
                        <a:t>nd</a:t>
                      </a:r>
                      <a:r>
                        <a:rPr lang="en-US" sz="1350"/>
                        <a:t> YEAR</a:t>
                      </a:r>
                      <a:endParaRPr sz="1350"/>
                    </a:p>
                  </a:txBody>
                  <a:tcPr marT="45725" marB="45725" marR="91450" marL="91450"/>
                </a:tc>
                <a:tc>
                  <a:txBody>
                    <a:bodyPr/>
                    <a:lstStyle/>
                    <a:p>
                      <a:pPr indent="0" lvl="0" marL="0" marR="0" rtl="0" algn="l">
                        <a:spcBef>
                          <a:spcPts val="0"/>
                        </a:spcBef>
                        <a:spcAft>
                          <a:spcPts val="0"/>
                        </a:spcAft>
                        <a:buNone/>
                      </a:pPr>
                      <a:r>
                        <a:rPr lang="en-US" sz="1350"/>
                        <a:t>LEADER</a:t>
                      </a:r>
                      <a:endParaRPr sz="1350"/>
                    </a:p>
                  </a:txBody>
                  <a:tcPr marT="45725" marB="45725" marR="91450" marL="91450"/>
                </a:tc>
              </a:tr>
              <a:tr h="308100">
                <a:tc>
                  <a:txBody>
                    <a:bodyPr/>
                    <a:lstStyle/>
                    <a:p>
                      <a:pPr indent="0" lvl="0" marL="0" marR="0" rtl="0" algn="l">
                        <a:spcBef>
                          <a:spcPts val="0"/>
                        </a:spcBef>
                        <a:spcAft>
                          <a:spcPts val="0"/>
                        </a:spcAft>
                        <a:buNone/>
                      </a:pPr>
                      <a:r>
                        <a:rPr lang="en-US" sz="1350"/>
                        <a:t>2</a:t>
                      </a:r>
                      <a:endParaRPr/>
                    </a:p>
                  </a:txBody>
                  <a:tcPr marT="45725" marB="45725" marR="91450" marL="91450"/>
                </a:tc>
                <a:tc>
                  <a:txBody>
                    <a:bodyPr/>
                    <a:lstStyle/>
                    <a:p>
                      <a:pPr indent="0" lvl="0" marL="0" marR="0" rtl="0" algn="l">
                        <a:spcBef>
                          <a:spcPts val="0"/>
                        </a:spcBef>
                        <a:spcAft>
                          <a:spcPts val="0"/>
                        </a:spcAft>
                        <a:buNone/>
                      </a:pPr>
                      <a:r>
                        <a:rPr lang="en-US" sz="1350"/>
                        <a:t>DINESH KUMARAA K</a:t>
                      </a:r>
                      <a:endParaRPr sz="1350"/>
                    </a:p>
                  </a:txBody>
                  <a:tcPr marT="45725" marB="45725" marR="91450" marL="91450"/>
                </a:tc>
                <a:tc>
                  <a:txBody>
                    <a:bodyPr/>
                    <a:lstStyle/>
                    <a:p>
                      <a:pPr indent="0" lvl="0" marL="0" marR="0" rtl="0" algn="l">
                        <a:spcBef>
                          <a:spcPts val="0"/>
                        </a:spcBef>
                        <a:spcAft>
                          <a:spcPts val="0"/>
                        </a:spcAft>
                        <a:buNone/>
                      </a:pPr>
                      <a:r>
                        <a:rPr lang="en-US" sz="1350"/>
                        <a:t>B.TECH</a:t>
                      </a:r>
                      <a:endParaRPr/>
                    </a:p>
                  </a:txBody>
                  <a:tcPr marT="45725" marB="45725" marR="91450" marL="91450"/>
                </a:tc>
                <a:tc>
                  <a:txBody>
                    <a:bodyPr/>
                    <a:lstStyle/>
                    <a:p>
                      <a:pPr indent="0" lvl="0" marL="0" marR="0" rtl="0" algn="l">
                        <a:spcBef>
                          <a:spcPts val="0"/>
                        </a:spcBef>
                        <a:spcAft>
                          <a:spcPts val="0"/>
                        </a:spcAft>
                        <a:buNone/>
                      </a:pPr>
                      <a:r>
                        <a:rPr lang="en-US" sz="1350"/>
                        <a:t>IT</a:t>
                      </a:r>
                      <a:endParaRPr/>
                    </a:p>
                  </a:txBody>
                  <a:tcPr marT="45725" marB="45725" marR="91450" marL="91450"/>
                </a:tc>
                <a:tc>
                  <a:txBody>
                    <a:bodyPr/>
                    <a:lstStyle/>
                    <a:p>
                      <a:pPr indent="0" lvl="0" marL="0" marR="0" rtl="0" algn="l">
                        <a:spcBef>
                          <a:spcPts val="0"/>
                        </a:spcBef>
                        <a:spcAft>
                          <a:spcPts val="0"/>
                        </a:spcAft>
                        <a:buNone/>
                      </a:pPr>
                      <a:r>
                        <a:rPr lang="en-US" sz="1350"/>
                        <a:t>2</a:t>
                      </a:r>
                      <a:r>
                        <a:rPr baseline="30000" lang="en-US" sz="1350"/>
                        <a:t>nd</a:t>
                      </a:r>
                      <a:r>
                        <a:rPr lang="en-US" sz="1350"/>
                        <a:t> YEAR</a:t>
                      </a:r>
                      <a:endParaRPr sz="1350"/>
                    </a:p>
                  </a:txBody>
                  <a:tcPr marT="45725" marB="45725" marR="91450" marL="91450"/>
                </a:tc>
                <a:tc>
                  <a:txBody>
                    <a:bodyPr/>
                    <a:lstStyle/>
                    <a:p>
                      <a:pPr indent="0" lvl="0" marL="0" marR="0" rtl="0" algn="l">
                        <a:spcBef>
                          <a:spcPts val="0"/>
                        </a:spcBef>
                        <a:spcAft>
                          <a:spcPts val="0"/>
                        </a:spcAft>
                        <a:buNone/>
                      </a:pPr>
                      <a:r>
                        <a:rPr lang="en-US" sz="1350"/>
                        <a:t>MEMBER</a:t>
                      </a:r>
                      <a:endParaRPr sz="1350"/>
                    </a:p>
                  </a:txBody>
                  <a:tcPr marT="45725" marB="45725" marR="91450" marL="91450"/>
                </a:tc>
              </a:tr>
              <a:tr h="308100">
                <a:tc>
                  <a:txBody>
                    <a:bodyPr/>
                    <a:lstStyle/>
                    <a:p>
                      <a:pPr indent="0" lvl="0" marL="0" marR="0" rtl="0" algn="l">
                        <a:spcBef>
                          <a:spcPts val="0"/>
                        </a:spcBef>
                        <a:spcAft>
                          <a:spcPts val="0"/>
                        </a:spcAft>
                        <a:buNone/>
                      </a:pPr>
                      <a:r>
                        <a:rPr lang="en-US" sz="1350"/>
                        <a:t>3</a:t>
                      </a:r>
                      <a:endParaRPr/>
                    </a:p>
                  </a:txBody>
                  <a:tcPr marT="45725" marB="45725" marR="91450" marL="91450"/>
                </a:tc>
                <a:tc>
                  <a:txBody>
                    <a:bodyPr/>
                    <a:lstStyle/>
                    <a:p>
                      <a:pPr indent="0" lvl="0" marL="0" marR="0" rtl="0" algn="l">
                        <a:spcBef>
                          <a:spcPts val="0"/>
                        </a:spcBef>
                        <a:spcAft>
                          <a:spcPts val="0"/>
                        </a:spcAft>
                        <a:buNone/>
                      </a:pPr>
                      <a:r>
                        <a:rPr lang="en-US" sz="1350"/>
                        <a:t>VASANTHAN S R</a:t>
                      </a:r>
                      <a:endParaRPr sz="1350"/>
                    </a:p>
                  </a:txBody>
                  <a:tcPr marT="45725" marB="45725" marR="91450" marL="91450"/>
                </a:tc>
                <a:tc>
                  <a:txBody>
                    <a:bodyPr/>
                    <a:lstStyle/>
                    <a:p>
                      <a:pPr indent="0" lvl="0" marL="0" marR="0" rtl="0" algn="l">
                        <a:spcBef>
                          <a:spcPts val="0"/>
                        </a:spcBef>
                        <a:spcAft>
                          <a:spcPts val="0"/>
                        </a:spcAft>
                        <a:buNone/>
                      </a:pPr>
                      <a:r>
                        <a:rPr lang="en-US" sz="1350"/>
                        <a:t>B.TECH</a:t>
                      </a:r>
                      <a:endParaRPr/>
                    </a:p>
                  </a:txBody>
                  <a:tcPr marT="45725" marB="45725" marR="91450" marL="91450"/>
                </a:tc>
                <a:tc>
                  <a:txBody>
                    <a:bodyPr/>
                    <a:lstStyle/>
                    <a:p>
                      <a:pPr indent="0" lvl="0" marL="0" marR="0" rtl="0" algn="l">
                        <a:spcBef>
                          <a:spcPts val="0"/>
                        </a:spcBef>
                        <a:spcAft>
                          <a:spcPts val="0"/>
                        </a:spcAft>
                        <a:buNone/>
                      </a:pPr>
                      <a:r>
                        <a:rPr lang="en-US" sz="1350"/>
                        <a:t>IT</a:t>
                      </a:r>
                      <a:endParaRPr/>
                    </a:p>
                  </a:txBody>
                  <a:tcPr marT="45725" marB="45725" marR="91450" marL="91450"/>
                </a:tc>
                <a:tc>
                  <a:txBody>
                    <a:bodyPr/>
                    <a:lstStyle/>
                    <a:p>
                      <a:pPr indent="0" lvl="0" marL="0" marR="0" rtl="0" algn="l">
                        <a:spcBef>
                          <a:spcPts val="0"/>
                        </a:spcBef>
                        <a:spcAft>
                          <a:spcPts val="0"/>
                        </a:spcAft>
                        <a:buNone/>
                      </a:pPr>
                      <a:r>
                        <a:rPr lang="en-US" sz="1350"/>
                        <a:t>3</a:t>
                      </a:r>
                      <a:r>
                        <a:rPr baseline="30000" lang="en-US" sz="1350"/>
                        <a:t>rd</a:t>
                      </a:r>
                      <a:r>
                        <a:rPr lang="en-US" sz="1350"/>
                        <a:t> YEAR</a:t>
                      </a:r>
                      <a:endParaRPr sz="1350"/>
                    </a:p>
                  </a:txBody>
                  <a:tcPr marT="45725" marB="45725" marR="91450" marL="91450"/>
                </a:tc>
                <a:tc>
                  <a:txBody>
                    <a:bodyPr/>
                    <a:lstStyle/>
                    <a:p>
                      <a:pPr indent="0" lvl="0" marL="0" marR="0" rtl="0" algn="l">
                        <a:spcBef>
                          <a:spcPts val="0"/>
                        </a:spcBef>
                        <a:spcAft>
                          <a:spcPts val="0"/>
                        </a:spcAft>
                        <a:buNone/>
                      </a:pPr>
                      <a:r>
                        <a:rPr lang="en-US" sz="1350"/>
                        <a:t>MEMBER</a:t>
                      </a:r>
                      <a:endParaRPr sz="1350"/>
                    </a:p>
                  </a:txBody>
                  <a:tcPr marT="45725" marB="45725" marR="91450" marL="91450"/>
                </a:tc>
              </a:tr>
              <a:tr h="308100">
                <a:tc>
                  <a:txBody>
                    <a:bodyPr/>
                    <a:lstStyle/>
                    <a:p>
                      <a:pPr indent="0" lvl="0" marL="0" marR="0" rtl="0" algn="l">
                        <a:spcBef>
                          <a:spcPts val="0"/>
                        </a:spcBef>
                        <a:spcAft>
                          <a:spcPts val="0"/>
                        </a:spcAft>
                        <a:buNone/>
                      </a:pPr>
                      <a:r>
                        <a:rPr lang="en-US" sz="1350"/>
                        <a:t>4</a:t>
                      </a:r>
                      <a:endParaRPr/>
                    </a:p>
                  </a:txBody>
                  <a:tcPr marT="45725" marB="45725" marR="91450" marL="91450"/>
                </a:tc>
                <a:tc>
                  <a:txBody>
                    <a:bodyPr/>
                    <a:lstStyle/>
                    <a:p>
                      <a:pPr indent="0" lvl="0" marL="0" marR="0" rtl="0" algn="l">
                        <a:spcBef>
                          <a:spcPts val="0"/>
                        </a:spcBef>
                        <a:spcAft>
                          <a:spcPts val="0"/>
                        </a:spcAft>
                        <a:buNone/>
                      </a:pPr>
                      <a:r>
                        <a:rPr lang="en-US" sz="1350"/>
                        <a:t>PREETHI B</a:t>
                      </a:r>
                      <a:endParaRPr sz="1350"/>
                    </a:p>
                  </a:txBody>
                  <a:tcPr marT="45725" marB="45725" marR="91450" marL="91450"/>
                </a:tc>
                <a:tc>
                  <a:txBody>
                    <a:bodyPr/>
                    <a:lstStyle/>
                    <a:p>
                      <a:pPr indent="0" lvl="0" marL="0" marR="0" rtl="0" algn="l">
                        <a:spcBef>
                          <a:spcPts val="0"/>
                        </a:spcBef>
                        <a:spcAft>
                          <a:spcPts val="0"/>
                        </a:spcAft>
                        <a:buNone/>
                      </a:pPr>
                      <a:r>
                        <a:rPr lang="en-US" sz="1350"/>
                        <a:t>B.TECH</a:t>
                      </a:r>
                      <a:endParaRPr/>
                    </a:p>
                  </a:txBody>
                  <a:tcPr marT="45725" marB="45725" marR="91450" marL="91450"/>
                </a:tc>
                <a:tc>
                  <a:txBody>
                    <a:bodyPr/>
                    <a:lstStyle/>
                    <a:p>
                      <a:pPr indent="0" lvl="0" marL="0" marR="0" rtl="0" algn="l">
                        <a:spcBef>
                          <a:spcPts val="0"/>
                        </a:spcBef>
                        <a:spcAft>
                          <a:spcPts val="0"/>
                        </a:spcAft>
                        <a:buNone/>
                      </a:pPr>
                      <a:r>
                        <a:rPr lang="en-US" sz="1350"/>
                        <a:t>IT</a:t>
                      </a:r>
                      <a:endParaRPr/>
                    </a:p>
                  </a:txBody>
                  <a:tcPr marT="45725" marB="45725" marR="91450" marL="91450"/>
                </a:tc>
                <a:tc>
                  <a:txBody>
                    <a:bodyPr/>
                    <a:lstStyle/>
                    <a:p>
                      <a:pPr indent="0" lvl="0" marL="0" marR="0" rtl="0" algn="l">
                        <a:spcBef>
                          <a:spcPts val="0"/>
                        </a:spcBef>
                        <a:spcAft>
                          <a:spcPts val="0"/>
                        </a:spcAft>
                        <a:buNone/>
                      </a:pPr>
                      <a:r>
                        <a:rPr lang="en-US" sz="1350"/>
                        <a:t>3</a:t>
                      </a:r>
                      <a:r>
                        <a:rPr baseline="30000" lang="en-US" sz="1350"/>
                        <a:t>rd</a:t>
                      </a:r>
                      <a:r>
                        <a:rPr lang="en-US" sz="1350"/>
                        <a:t> YEAR</a:t>
                      </a:r>
                      <a:endParaRPr sz="1350"/>
                    </a:p>
                  </a:txBody>
                  <a:tcPr marT="45725" marB="45725" marR="91450" marL="91450"/>
                </a:tc>
                <a:tc>
                  <a:txBody>
                    <a:bodyPr/>
                    <a:lstStyle/>
                    <a:p>
                      <a:pPr indent="0" lvl="0" marL="0" marR="0" rtl="0" algn="l">
                        <a:spcBef>
                          <a:spcPts val="0"/>
                        </a:spcBef>
                        <a:spcAft>
                          <a:spcPts val="0"/>
                        </a:spcAft>
                        <a:buNone/>
                      </a:pPr>
                      <a:r>
                        <a:rPr lang="en-US" sz="1350"/>
                        <a:t>MEMBER</a:t>
                      </a:r>
                      <a:endParaRPr sz="1350"/>
                    </a:p>
                  </a:txBody>
                  <a:tcPr marT="45725" marB="45725" marR="91450" marL="91450"/>
                </a:tc>
              </a:tr>
            </a:tbl>
          </a:graphicData>
        </a:graphic>
      </p:graphicFrame>
      <p:sp>
        <p:nvSpPr>
          <p:cNvPr id="94" name="Google Shape;94;p14"/>
          <p:cNvSpPr txBox="1"/>
          <p:nvPr/>
        </p:nvSpPr>
        <p:spPr>
          <a:xfrm>
            <a:off x="2658762" y="2731825"/>
            <a:ext cx="4253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dk1"/>
              </a:buClr>
              <a:buSzPts val="3300"/>
              <a:buFont typeface="Arial"/>
              <a:buNone/>
            </a:pPr>
            <a:r>
              <a:rPr b="1" i="0" lang="en-US" sz="3100" u="none" cap="none" strike="noStrike">
                <a:solidFill>
                  <a:schemeClr val="dk1"/>
                </a:solidFill>
                <a:latin typeface="Arial"/>
                <a:ea typeface="Arial"/>
                <a:cs typeface="Arial"/>
                <a:sym typeface="Arial"/>
              </a:rPr>
              <a:t>Team Mentor Detai</a:t>
            </a:r>
            <a:r>
              <a:rPr b="1" i="0" lang="en-US" sz="2800" u="none" cap="none" strike="noStrike">
                <a:solidFill>
                  <a:schemeClr val="dk1"/>
                </a:solidFill>
                <a:latin typeface="Arial"/>
                <a:ea typeface="Arial"/>
                <a:cs typeface="Arial"/>
                <a:sym typeface="Arial"/>
              </a:rPr>
              <a:t>l</a:t>
            </a:r>
            <a:r>
              <a:rPr b="1" i="0" lang="en-US" sz="3100" u="none" cap="none" strike="noStrike">
                <a:solidFill>
                  <a:schemeClr val="dk1"/>
                </a:solidFill>
                <a:latin typeface="Arial"/>
                <a:ea typeface="Arial"/>
                <a:cs typeface="Arial"/>
                <a:sym typeface="Arial"/>
              </a:rPr>
              <a:t>s</a:t>
            </a:r>
            <a:r>
              <a:rPr b="0" i="0" lang="en-US" sz="3100" u="none" cap="none" strike="noStrike">
                <a:solidFill>
                  <a:schemeClr val="dk1"/>
                </a:solidFill>
                <a:latin typeface="Calibri"/>
                <a:ea typeface="Calibri"/>
                <a:cs typeface="Calibri"/>
                <a:sym typeface="Calibri"/>
              </a:rPr>
              <a:t>:</a:t>
            </a:r>
            <a:endParaRPr sz="1200"/>
          </a:p>
        </p:txBody>
      </p:sp>
      <p:graphicFrame>
        <p:nvGraphicFramePr>
          <p:cNvPr id="95" name="Google Shape;95;p14"/>
          <p:cNvGraphicFramePr/>
          <p:nvPr/>
        </p:nvGraphicFramePr>
        <p:xfrm>
          <a:off x="724589" y="3644908"/>
          <a:ext cx="3000000" cy="3000000"/>
        </p:xfrm>
        <a:graphic>
          <a:graphicData uri="http://schemas.openxmlformats.org/drawingml/2006/table">
            <a:tbl>
              <a:tblPr bandRow="1" firstRow="1">
                <a:noFill/>
                <a:tableStyleId>{B2945CDD-2981-44E5-A0BE-51B67B12039A}</a:tableStyleId>
              </a:tblPr>
              <a:tblGrid>
                <a:gridCol w="1183000"/>
                <a:gridCol w="1627950"/>
                <a:gridCol w="1627950"/>
                <a:gridCol w="1627950"/>
                <a:gridCol w="1627950"/>
              </a:tblGrid>
              <a:tr h="370850">
                <a:tc>
                  <a:txBody>
                    <a:bodyPr/>
                    <a:lstStyle/>
                    <a:p>
                      <a:pPr indent="0" lvl="0" marL="0" marR="0" rtl="0" algn="l">
                        <a:spcBef>
                          <a:spcPts val="0"/>
                        </a:spcBef>
                        <a:spcAft>
                          <a:spcPts val="0"/>
                        </a:spcAft>
                        <a:buNone/>
                      </a:pPr>
                      <a:r>
                        <a:rPr lang="en-US" sz="1350"/>
                        <a:t>S.NO</a:t>
                      </a:r>
                      <a:endParaRPr/>
                    </a:p>
                  </a:txBody>
                  <a:tcPr marT="45725" marB="45725" marR="91450" marL="91450"/>
                </a:tc>
                <a:tc>
                  <a:txBody>
                    <a:bodyPr/>
                    <a:lstStyle/>
                    <a:p>
                      <a:pPr indent="0" lvl="0" marL="0" marR="0" rtl="0" algn="l">
                        <a:spcBef>
                          <a:spcPts val="0"/>
                        </a:spcBef>
                        <a:spcAft>
                          <a:spcPts val="0"/>
                        </a:spcAft>
                        <a:buNone/>
                      </a:pPr>
                      <a:r>
                        <a:rPr lang="en-US" sz="1350"/>
                        <a:t>NAME OF THE MENTOR</a:t>
                      </a:r>
                      <a:endParaRPr/>
                    </a:p>
                  </a:txBody>
                  <a:tcPr marT="45725" marB="45725" marR="91450" marL="91450"/>
                </a:tc>
                <a:tc>
                  <a:txBody>
                    <a:bodyPr/>
                    <a:lstStyle/>
                    <a:p>
                      <a:pPr indent="0" lvl="0" marL="0" marR="0" rtl="0" algn="l">
                        <a:spcBef>
                          <a:spcPts val="0"/>
                        </a:spcBef>
                        <a:spcAft>
                          <a:spcPts val="0"/>
                        </a:spcAft>
                        <a:buNone/>
                      </a:pPr>
                      <a:r>
                        <a:rPr lang="en-US" sz="1350"/>
                        <a:t>CATEGORY</a:t>
                      </a:r>
                      <a:endParaRPr/>
                    </a:p>
                    <a:p>
                      <a:pPr indent="0" lvl="0" marL="0" marR="0" rtl="0" algn="l">
                        <a:spcBef>
                          <a:spcPts val="0"/>
                        </a:spcBef>
                        <a:spcAft>
                          <a:spcPts val="0"/>
                        </a:spcAft>
                        <a:buNone/>
                      </a:pPr>
                      <a:r>
                        <a:rPr lang="en-US" sz="1350"/>
                        <a:t>(academic or industry</a:t>
                      </a:r>
                      <a:endParaRPr/>
                    </a:p>
                  </a:txBody>
                  <a:tcPr marT="45725" marB="45725" marR="91450" marL="91450"/>
                </a:tc>
                <a:tc>
                  <a:txBody>
                    <a:bodyPr/>
                    <a:lstStyle/>
                    <a:p>
                      <a:pPr indent="0" lvl="0" marL="0" marR="0" rtl="0" algn="l">
                        <a:spcBef>
                          <a:spcPts val="0"/>
                        </a:spcBef>
                        <a:spcAft>
                          <a:spcPts val="0"/>
                        </a:spcAft>
                        <a:buNone/>
                      </a:pPr>
                      <a:r>
                        <a:rPr lang="en-US" sz="1350"/>
                        <a:t>Expertise (AI/ML/Block chain etc..)</a:t>
                      </a:r>
                      <a:endParaRPr/>
                    </a:p>
                  </a:txBody>
                  <a:tcPr marT="45725" marB="45725" marR="91450" marL="91450"/>
                </a:tc>
                <a:tc>
                  <a:txBody>
                    <a:bodyPr/>
                    <a:lstStyle/>
                    <a:p>
                      <a:pPr indent="0" lvl="0" marL="0" marR="0" rtl="0" algn="l">
                        <a:spcBef>
                          <a:spcPts val="0"/>
                        </a:spcBef>
                        <a:spcAft>
                          <a:spcPts val="0"/>
                        </a:spcAft>
                        <a:buNone/>
                      </a:pPr>
                      <a:r>
                        <a:rPr lang="en-US" sz="1350"/>
                        <a:t>Domain Experience</a:t>
                      </a:r>
                      <a:endParaRPr/>
                    </a:p>
                    <a:p>
                      <a:pPr indent="0" lvl="0" marL="0" marR="0" rtl="0" algn="l">
                        <a:spcBef>
                          <a:spcPts val="0"/>
                        </a:spcBef>
                        <a:spcAft>
                          <a:spcPts val="0"/>
                        </a:spcAft>
                        <a:buNone/>
                      </a:pPr>
                      <a:r>
                        <a:rPr lang="en-US" sz="1350"/>
                        <a:t>(int years)</a:t>
                      </a:r>
                      <a:endParaRPr/>
                    </a:p>
                  </a:txBody>
                  <a:tcPr marT="45725" marB="45725" marR="91450" marL="91450"/>
                </a:tc>
              </a:tr>
              <a:tr h="370850">
                <a:tc>
                  <a:txBody>
                    <a:bodyPr/>
                    <a:lstStyle/>
                    <a:p>
                      <a:pPr indent="0" lvl="0" marL="0" marR="0" rtl="0" algn="l">
                        <a:spcBef>
                          <a:spcPts val="0"/>
                        </a:spcBef>
                        <a:spcAft>
                          <a:spcPts val="0"/>
                        </a:spcAft>
                        <a:buNone/>
                      </a:pPr>
                      <a:r>
                        <a:rPr lang="en-US" sz="1350"/>
                        <a:t>1</a:t>
                      </a:r>
                      <a:endParaRPr/>
                    </a:p>
                  </a:txBody>
                  <a:tcPr marT="45725" marB="45725" marR="91450" marL="91450"/>
                </a:tc>
                <a:tc>
                  <a:txBody>
                    <a:bodyPr/>
                    <a:lstStyle/>
                    <a:p>
                      <a:pPr indent="0" lvl="0" marL="0" marR="0" rtl="0" algn="l">
                        <a:spcBef>
                          <a:spcPts val="0"/>
                        </a:spcBef>
                        <a:spcAft>
                          <a:spcPts val="0"/>
                        </a:spcAft>
                        <a:buNone/>
                      </a:pPr>
                      <a:r>
                        <a:rPr lang="en-US" sz="1350"/>
                        <a:t>Karthika RN</a:t>
                      </a:r>
                      <a:endParaRPr/>
                    </a:p>
                  </a:txBody>
                  <a:tcPr marT="45725" marB="45725" marR="91450" marL="91450"/>
                </a:tc>
                <a:tc>
                  <a:txBody>
                    <a:bodyPr/>
                    <a:lstStyle/>
                    <a:p>
                      <a:pPr indent="0" lvl="0" marL="0" marR="0" rtl="0" algn="l">
                        <a:spcBef>
                          <a:spcPts val="0"/>
                        </a:spcBef>
                        <a:spcAft>
                          <a:spcPts val="0"/>
                        </a:spcAft>
                        <a:buNone/>
                      </a:pPr>
                      <a:r>
                        <a:rPr lang="en-US" sz="1350"/>
                        <a:t>Academic</a:t>
                      </a:r>
                      <a:endParaRPr/>
                    </a:p>
                  </a:txBody>
                  <a:tcPr marT="45725" marB="45725" marR="91450" marL="91450"/>
                </a:tc>
                <a:tc>
                  <a:txBody>
                    <a:bodyPr/>
                    <a:lstStyle/>
                    <a:p>
                      <a:pPr indent="0" lvl="0" marL="0" marR="0" rtl="0" algn="l">
                        <a:spcBef>
                          <a:spcPts val="0"/>
                        </a:spcBef>
                        <a:spcAft>
                          <a:spcPts val="0"/>
                        </a:spcAft>
                        <a:buNone/>
                      </a:pPr>
                      <a:r>
                        <a:rPr lang="en-US" sz="1350"/>
                        <a:t>Blockchain</a:t>
                      </a:r>
                      <a:endParaRPr/>
                    </a:p>
                  </a:txBody>
                  <a:tcPr marT="45725" marB="45725" marR="91450" marL="91450"/>
                </a:tc>
                <a:tc>
                  <a:txBody>
                    <a:bodyPr/>
                    <a:lstStyle/>
                    <a:p>
                      <a:pPr indent="0" lvl="0" marL="0" marR="0" rtl="0" algn="l">
                        <a:spcBef>
                          <a:spcPts val="0"/>
                        </a:spcBef>
                        <a:spcAft>
                          <a:spcPts val="0"/>
                        </a:spcAft>
                        <a:buNone/>
                      </a:pPr>
                      <a:r>
                        <a:rPr lang="en-US" sz="1350"/>
                        <a:t>6 years</a:t>
                      </a:r>
                      <a:endParaRPr/>
                    </a:p>
                  </a:txBody>
                  <a:tcPr marT="45725" marB="45725" marR="91450" marL="91450"/>
                </a:tc>
              </a:tr>
              <a:tr h="370850">
                <a:tc>
                  <a:txBody>
                    <a:bodyPr/>
                    <a:lstStyle/>
                    <a:p>
                      <a:pPr indent="0" lvl="0" marL="0" marR="0" rtl="0" algn="l">
                        <a:spcBef>
                          <a:spcPts val="0"/>
                        </a:spcBef>
                        <a:spcAft>
                          <a:spcPts val="0"/>
                        </a:spcAft>
                        <a:buClr>
                          <a:schemeClr val="dk1"/>
                        </a:buClr>
                        <a:buSzPts val="1350"/>
                        <a:buFont typeface="Calibri"/>
                        <a:buNone/>
                      </a:pPr>
                      <a:r>
                        <a:t/>
                      </a:r>
                      <a:endParaRPr sz="1350"/>
                    </a:p>
                  </a:txBody>
                  <a:tcPr marT="45725" marB="45725" marR="91450" marL="91450"/>
                </a:tc>
                <a:tc>
                  <a:txBody>
                    <a:bodyPr/>
                    <a:lstStyle/>
                    <a:p>
                      <a:pPr indent="0" lvl="0" marL="0" marR="0" rtl="0" algn="l">
                        <a:spcBef>
                          <a:spcPts val="0"/>
                        </a:spcBef>
                        <a:spcAft>
                          <a:spcPts val="0"/>
                        </a:spcAft>
                        <a:buClr>
                          <a:schemeClr val="dk1"/>
                        </a:buClr>
                        <a:buSzPts val="1350"/>
                        <a:buFont typeface="Calibri"/>
                        <a:buNone/>
                      </a:pPr>
                      <a:r>
                        <a:t/>
                      </a:r>
                      <a:endParaRPr sz="1350"/>
                    </a:p>
                  </a:txBody>
                  <a:tcPr marT="45725" marB="45725" marR="91450" marL="91450"/>
                </a:tc>
                <a:tc>
                  <a:txBody>
                    <a:bodyPr/>
                    <a:lstStyle/>
                    <a:p>
                      <a:pPr indent="0" lvl="0" marL="0" marR="0" rtl="0" algn="l">
                        <a:spcBef>
                          <a:spcPts val="0"/>
                        </a:spcBef>
                        <a:spcAft>
                          <a:spcPts val="0"/>
                        </a:spcAft>
                        <a:buClr>
                          <a:schemeClr val="dk1"/>
                        </a:buClr>
                        <a:buSzPts val="1350"/>
                        <a:buFont typeface="Calibri"/>
                        <a:buNone/>
                      </a:pPr>
                      <a:r>
                        <a:t/>
                      </a:r>
                      <a:endParaRPr sz="1350"/>
                    </a:p>
                  </a:txBody>
                  <a:tcPr marT="45725" marB="45725" marR="91450" marL="91450"/>
                </a:tc>
                <a:tc>
                  <a:txBody>
                    <a:bodyPr/>
                    <a:lstStyle/>
                    <a:p>
                      <a:pPr indent="0" lvl="0" marL="0" marR="0" rtl="0" algn="l">
                        <a:spcBef>
                          <a:spcPts val="0"/>
                        </a:spcBef>
                        <a:spcAft>
                          <a:spcPts val="0"/>
                        </a:spcAft>
                        <a:buClr>
                          <a:schemeClr val="dk1"/>
                        </a:buClr>
                        <a:buSzPts val="1350"/>
                        <a:buFont typeface="Calibri"/>
                        <a:buNone/>
                      </a:pPr>
                      <a:r>
                        <a:t/>
                      </a:r>
                      <a:endParaRPr sz="1350"/>
                    </a:p>
                  </a:txBody>
                  <a:tcPr marT="45725" marB="45725" marR="91450" marL="91450"/>
                </a:tc>
                <a:tc>
                  <a:txBody>
                    <a:bodyPr/>
                    <a:lstStyle/>
                    <a:p>
                      <a:pPr indent="0" lvl="0" marL="0" marR="0" rtl="0" algn="l">
                        <a:spcBef>
                          <a:spcPts val="0"/>
                        </a:spcBef>
                        <a:spcAft>
                          <a:spcPts val="0"/>
                        </a:spcAft>
                        <a:buClr>
                          <a:schemeClr val="dk1"/>
                        </a:buClr>
                        <a:buSzPts val="1350"/>
                        <a:buFont typeface="Calibri"/>
                        <a:buNone/>
                      </a:pPr>
                      <a:r>
                        <a:t/>
                      </a:r>
                      <a:endParaRPr sz="135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6000"/>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nvSpPr>
        <p:spPr>
          <a:xfrm>
            <a:off x="7634600" y="3350990"/>
            <a:ext cx="4980029" cy="4799578"/>
          </a:xfrm>
          <a:prstGeom prst="rect">
            <a:avLst/>
          </a:prstGeom>
          <a:noFill/>
          <a:ln>
            <a:noFill/>
          </a:ln>
        </p:spPr>
        <p:txBody>
          <a:bodyPr anchorCtr="0" anchor="t"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chemeClr val="lt1"/>
              </a:solidFill>
              <a:latin typeface="Batang"/>
              <a:ea typeface="Batang"/>
              <a:cs typeface="Batang"/>
              <a:sym typeface="Batang"/>
            </a:endParaRPr>
          </a:p>
        </p:txBody>
      </p:sp>
      <p:sp>
        <p:nvSpPr>
          <p:cNvPr id="101" name="Google Shape;101;p15"/>
          <p:cNvSpPr/>
          <p:nvPr/>
        </p:nvSpPr>
        <p:spPr>
          <a:xfrm>
            <a:off x="3559550" y="246553"/>
            <a:ext cx="2024900" cy="2024900"/>
          </a:xfrm>
          <a:prstGeom prst="ellipse">
            <a:avLst/>
          </a:prstGeom>
          <a:solidFill>
            <a:srgbClr val="8DA9DB"/>
          </a:solidFill>
          <a:ln cap="flat" cmpd="sng" w="38100">
            <a:solidFill>
              <a:srgbClr val="1F3864"/>
            </a:solidFill>
            <a:prstDash val="solid"/>
            <a:miter lim="800000"/>
            <a:headEnd len="sm" w="sm" type="none"/>
            <a:tailEnd len="sm" w="sm" type="none"/>
          </a:ln>
          <a:effectLst>
            <a:outerShdw blurRad="50800" sx="101000" rotWithShape="0" algn="tr" dir="8400000" dist="38100" sy="101000">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5"/>
          <p:cNvSpPr/>
          <p:nvPr/>
        </p:nvSpPr>
        <p:spPr>
          <a:xfrm>
            <a:off x="3543157" y="911582"/>
            <a:ext cx="2076552"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200" u="none" cap="none" strike="noStrike">
                <a:solidFill>
                  <a:srgbClr val="0C0C0C"/>
                </a:solidFill>
                <a:latin typeface="Arial"/>
                <a:ea typeface="Arial"/>
                <a:cs typeface="Arial"/>
                <a:sym typeface="Arial"/>
              </a:rPr>
              <a:t>Problems and Limitation</a:t>
            </a:r>
            <a:endParaRPr/>
          </a:p>
        </p:txBody>
      </p:sp>
      <p:sp>
        <p:nvSpPr>
          <p:cNvPr id="103" name="Google Shape;103;p15"/>
          <p:cNvSpPr/>
          <p:nvPr/>
        </p:nvSpPr>
        <p:spPr>
          <a:xfrm rot="5400000">
            <a:off x="3216937" y="-99458"/>
            <a:ext cx="2694942" cy="2709466"/>
          </a:xfrm>
          <a:prstGeom prst="arc">
            <a:avLst>
              <a:gd fmla="val 14220708" name="adj1"/>
              <a:gd fmla="val 7570215" name="adj2"/>
            </a:avLst>
          </a:prstGeom>
          <a:noFill/>
          <a:ln cap="flat" cmpd="sng" w="2857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4" name="Google Shape;104;p15"/>
          <p:cNvSpPr/>
          <p:nvPr/>
        </p:nvSpPr>
        <p:spPr>
          <a:xfrm>
            <a:off x="1957027" y="240634"/>
            <a:ext cx="927159" cy="940594"/>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15"/>
          <p:cNvSpPr/>
          <p:nvPr/>
        </p:nvSpPr>
        <p:spPr>
          <a:xfrm>
            <a:off x="1951383" y="241667"/>
            <a:ext cx="932803" cy="932803"/>
          </a:xfrm>
          <a:prstGeom prst="donut">
            <a:avLst>
              <a:gd fmla="val 7668"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6" name="Google Shape;106;p15"/>
          <p:cNvSpPr/>
          <p:nvPr/>
        </p:nvSpPr>
        <p:spPr>
          <a:xfrm>
            <a:off x="2247257" y="1906629"/>
            <a:ext cx="927159" cy="940594"/>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15"/>
          <p:cNvSpPr/>
          <p:nvPr/>
        </p:nvSpPr>
        <p:spPr>
          <a:xfrm>
            <a:off x="2241613" y="1907662"/>
            <a:ext cx="932803" cy="932803"/>
          </a:xfrm>
          <a:prstGeom prst="donut">
            <a:avLst>
              <a:gd fmla="val 7668" name="adj"/>
            </a:avLst>
          </a:prstGeom>
          <a:solidFill>
            <a:schemeClr val="accent4"/>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8" name="Google Shape;108;p15"/>
          <p:cNvSpPr/>
          <p:nvPr/>
        </p:nvSpPr>
        <p:spPr>
          <a:xfrm>
            <a:off x="3386279" y="2970239"/>
            <a:ext cx="927159" cy="940594"/>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5"/>
          <p:cNvSpPr/>
          <p:nvPr/>
        </p:nvSpPr>
        <p:spPr>
          <a:xfrm>
            <a:off x="3380635" y="2971272"/>
            <a:ext cx="932803" cy="932803"/>
          </a:xfrm>
          <a:prstGeom prst="donut">
            <a:avLst>
              <a:gd fmla="val 7668" name="adj"/>
            </a:avLst>
          </a:prstGeom>
          <a:solidFill>
            <a:schemeClr val="accent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0" name="Google Shape;110;p15"/>
          <p:cNvSpPr/>
          <p:nvPr/>
        </p:nvSpPr>
        <p:spPr>
          <a:xfrm>
            <a:off x="4974000" y="2970239"/>
            <a:ext cx="927159" cy="940594"/>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5"/>
          <p:cNvSpPr/>
          <p:nvPr/>
        </p:nvSpPr>
        <p:spPr>
          <a:xfrm>
            <a:off x="4968356" y="2971272"/>
            <a:ext cx="932803" cy="932803"/>
          </a:xfrm>
          <a:prstGeom prst="donut">
            <a:avLst>
              <a:gd fmla="val 7668" name="adj"/>
            </a:avLst>
          </a:prstGeom>
          <a:solidFill>
            <a:srgbClr val="C0000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2" name="Google Shape;112;p15"/>
          <p:cNvSpPr/>
          <p:nvPr/>
        </p:nvSpPr>
        <p:spPr>
          <a:xfrm>
            <a:off x="6017999" y="1731440"/>
            <a:ext cx="927159" cy="940594"/>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15"/>
          <p:cNvSpPr/>
          <p:nvPr/>
        </p:nvSpPr>
        <p:spPr>
          <a:xfrm>
            <a:off x="6012355" y="1732473"/>
            <a:ext cx="932803" cy="932803"/>
          </a:xfrm>
          <a:prstGeom prst="donut">
            <a:avLst>
              <a:gd fmla="val 7668" name="adj"/>
            </a:avLst>
          </a:prstGeom>
          <a:solidFill>
            <a:srgbClr val="C9C9C9"/>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4" name="Google Shape;114;p15"/>
          <p:cNvSpPr/>
          <p:nvPr/>
        </p:nvSpPr>
        <p:spPr>
          <a:xfrm>
            <a:off x="6252623" y="237771"/>
            <a:ext cx="927159" cy="940594"/>
          </a:xfrm>
          <a:prstGeom prst="ellipse">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5"/>
          <p:cNvSpPr/>
          <p:nvPr/>
        </p:nvSpPr>
        <p:spPr>
          <a:xfrm>
            <a:off x="6246979" y="238804"/>
            <a:ext cx="932803" cy="932803"/>
          </a:xfrm>
          <a:prstGeom prst="donut">
            <a:avLst>
              <a:gd fmla="val 7668" name="adj"/>
            </a:avLst>
          </a:prstGeom>
          <a:solidFill>
            <a:srgbClr val="262626"/>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6" name="Google Shape;116;p15"/>
          <p:cNvSpPr txBox="1"/>
          <p:nvPr/>
        </p:nvSpPr>
        <p:spPr>
          <a:xfrm>
            <a:off x="0" y="371325"/>
            <a:ext cx="206093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Leakage of toxicity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Only 2% of the total waste accounts to e-waste but equals to 70% of overall toxic waste</a:t>
            </a:r>
            <a:endParaRPr b="1" i="0" sz="1400" u="none" cap="none" strike="noStrike">
              <a:solidFill>
                <a:srgbClr val="000000"/>
              </a:solidFill>
              <a:latin typeface="Arial"/>
              <a:ea typeface="Arial"/>
              <a:cs typeface="Arial"/>
              <a:sym typeface="Arial"/>
            </a:endParaRPr>
          </a:p>
        </p:txBody>
      </p:sp>
      <p:pic>
        <p:nvPicPr>
          <p:cNvPr id="117" name="Google Shape;117;p15"/>
          <p:cNvPicPr preferRelativeResize="0"/>
          <p:nvPr/>
        </p:nvPicPr>
        <p:blipFill rotWithShape="1">
          <a:blip r:embed="rId4">
            <a:alphaModFix/>
          </a:blip>
          <a:srcRect b="0" l="0" r="0" t="0"/>
          <a:stretch/>
        </p:blipFill>
        <p:spPr>
          <a:xfrm>
            <a:off x="2020179" y="306872"/>
            <a:ext cx="802392" cy="802392"/>
          </a:xfrm>
          <a:prstGeom prst="rect">
            <a:avLst/>
          </a:prstGeom>
          <a:noFill/>
          <a:ln>
            <a:noFill/>
          </a:ln>
        </p:spPr>
      </p:pic>
      <p:pic>
        <p:nvPicPr>
          <p:cNvPr id="118" name="Google Shape;118;p15"/>
          <p:cNvPicPr preferRelativeResize="0"/>
          <p:nvPr/>
        </p:nvPicPr>
        <p:blipFill rotWithShape="1">
          <a:blip r:embed="rId5">
            <a:alphaModFix/>
          </a:blip>
          <a:srcRect b="0" l="0" r="0" t="0"/>
          <a:stretch/>
        </p:blipFill>
        <p:spPr>
          <a:xfrm>
            <a:off x="3209675" y="2933806"/>
            <a:ext cx="1241494" cy="829017"/>
          </a:xfrm>
          <a:prstGeom prst="rect">
            <a:avLst/>
          </a:prstGeom>
          <a:noFill/>
          <a:ln>
            <a:noFill/>
          </a:ln>
        </p:spPr>
      </p:pic>
      <p:pic>
        <p:nvPicPr>
          <p:cNvPr id="119" name="Google Shape;119;p15"/>
          <p:cNvPicPr preferRelativeResize="0"/>
          <p:nvPr/>
        </p:nvPicPr>
        <p:blipFill rotWithShape="1">
          <a:blip r:embed="rId6">
            <a:alphaModFix/>
          </a:blip>
          <a:srcRect b="34654" l="21348" r="14384" t="0"/>
          <a:stretch/>
        </p:blipFill>
        <p:spPr>
          <a:xfrm>
            <a:off x="2296940" y="1686122"/>
            <a:ext cx="1008582" cy="1025501"/>
          </a:xfrm>
          <a:prstGeom prst="rect">
            <a:avLst/>
          </a:prstGeom>
          <a:noFill/>
          <a:ln>
            <a:noFill/>
          </a:ln>
        </p:spPr>
      </p:pic>
      <p:sp>
        <p:nvSpPr>
          <p:cNvPr id="120" name="Google Shape;120;p15"/>
          <p:cNvSpPr txBox="1"/>
          <p:nvPr/>
        </p:nvSpPr>
        <p:spPr>
          <a:xfrm>
            <a:off x="52506" y="1986974"/>
            <a:ext cx="2060931"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Lack of Awareness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More than 90% of people discard E-waste treating it as same as domestic waste</a:t>
            </a:r>
            <a:endParaRPr b="1" i="0" sz="1400" u="none" cap="none" strike="noStrike">
              <a:solidFill>
                <a:srgbClr val="000000"/>
              </a:solidFill>
              <a:latin typeface="Arial"/>
              <a:ea typeface="Arial"/>
              <a:cs typeface="Arial"/>
              <a:sym typeface="Arial"/>
            </a:endParaRPr>
          </a:p>
        </p:txBody>
      </p:sp>
      <p:sp>
        <p:nvSpPr>
          <p:cNvPr id="121" name="Google Shape;121;p15"/>
          <p:cNvSpPr txBox="1"/>
          <p:nvPr/>
        </p:nvSpPr>
        <p:spPr>
          <a:xfrm>
            <a:off x="935565" y="3433180"/>
            <a:ext cx="2911108"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Planned Obsolence</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As new devices become increasing , support for old devices ended and not backward compatible also they are intend to worn off , this is mainly by few greedy manufacturers</a:t>
            </a:r>
            <a:endParaRPr b="1" i="0" sz="1400" u="none" cap="none" strike="noStrike">
              <a:solidFill>
                <a:srgbClr val="000000"/>
              </a:solidFill>
              <a:latin typeface="Arial"/>
              <a:ea typeface="Arial"/>
              <a:cs typeface="Arial"/>
              <a:sym typeface="Arial"/>
            </a:endParaRPr>
          </a:p>
        </p:txBody>
      </p:sp>
      <p:sp>
        <p:nvSpPr>
          <p:cNvPr id="122" name="Google Shape;122;p15"/>
          <p:cNvSpPr txBox="1"/>
          <p:nvPr/>
        </p:nvSpPr>
        <p:spPr>
          <a:xfrm>
            <a:off x="5873663" y="3440536"/>
            <a:ext cx="3126604" cy="160043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Major Health Concern</a:t>
            </a:r>
            <a:endParaRPr/>
          </a:p>
          <a:p>
            <a:pPr indent="0" lvl="0" marL="0" marR="0" rtl="0" algn="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Hazardous Residents around these Landfills face many severe health disorders(Lung, Cancer, Hormonal etc.).  Heavy metals like Hg, Pb, Cd Leach into soil and damages soil fertility and Groundwater </a:t>
            </a:r>
            <a:endParaRPr b="1" i="0" sz="1400" u="none" cap="none" strike="noStrike">
              <a:solidFill>
                <a:srgbClr val="000000"/>
              </a:solidFill>
              <a:latin typeface="Arial"/>
              <a:ea typeface="Arial"/>
              <a:cs typeface="Arial"/>
              <a:sym typeface="Arial"/>
            </a:endParaRPr>
          </a:p>
        </p:txBody>
      </p:sp>
      <p:pic>
        <p:nvPicPr>
          <p:cNvPr id="123" name="Google Shape;123;p15"/>
          <p:cNvPicPr preferRelativeResize="0"/>
          <p:nvPr/>
        </p:nvPicPr>
        <p:blipFill rotWithShape="1">
          <a:blip r:embed="rId7">
            <a:alphaModFix/>
          </a:blip>
          <a:srcRect b="0" l="0" r="0" t="0"/>
          <a:stretch/>
        </p:blipFill>
        <p:spPr>
          <a:xfrm>
            <a:off x="4905993" y="2874859"/>
            <a:ext cx="1013148" cy="1052769"/>
          </a:xfrm>
          <a:prstGeom prst="rect">
            <a:avLst/>
          </a:prstGeom>
          <a:noFill/>
          <a:ln>
            <a:noFill/>
          </a:ln>
        </p:spPr>
      </p:pic>
      <p:sp>
        <p:nvSpPr>
          <p:cNvPr id="124" name="Google Shape;124;p15"/>
          <p:cNvSpPr txBox="1"/>
          <p:nvPr/>
        </p:nvSpPr>
        <p:spPr>
          <a:xfrm>
            <a:off x="6978461" y="2125692"/>
            <a:ext cx="222880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Loss of valuable metals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 waste has more worth and contains More value Proposition</a:t>
            </a:r>
            <a:endParaRPr b="1" i="0" sz="1400" u="none" cap="none" strike="noStrike">
              <a:solidFill>
                <a:srgbClr val="000000"/>
              </a:solidFill>
              <a:latin typeface="Arial"/>
              <a:ea typeface="Arial"/>
              <a:cs typeface="Arial"/>
              <a:sym typeface="Arial"/>
            </a:endParaRPr>
          </a:p>
        </p:txBody>
      </p:sp>
      <p:pic>
        <p:nvPicPr>
          <p:cNvPr id="125" name="Google Shape;125;p15"/>
          <p:cNvPicPr preferRelativeResize="0"/>
          <p:nvPr/>
        </p:nvPicPr>
        <p:blipFill rotWithShape="1">
          <a:blip r:embed="rId8">
            <a:alphaModFix/>
          </a:blip>
          <a:srcRect b="0" l="0" r="0" t="0"/>
          <a:stretch/>
        </p:blipFill>
        <p:spPr>
          <a:xfrm>
            <a:off x="6002846" y="1863003"/>
            <a:ext cx="859181" cy="671741"/>
          </a:xfrm>
          <a:prstGeom prst="rect">
            <a:avLst/>
          </a:prstGeom>
          <a:noFill/>
          <a:ln>
            <a:noFill/>
          </a:ln>
        </p:spPr>
      </p:pic>
      <p:pic>
        <p:nvPicPr>
          <p:cNvPr id="126" name="Google Shape;126;p15"/>
          <p:cNvPicPr preferRelativeResize="0"/>
          <p:nvPr/>
        </p:nvPicPr>
        <p:blipFill rotWithShape="1">
          <a:blip r:embed="rId9">
            <a:alphaModFix/>
          </a:blip>
          <a:srcRect b="0" l="0" r="0" t="0"/>
          <a:stretch/>
        </p:blipFill>
        <p:spPr>
          <a:xfrm>
            <a:off x="6319888" y="335575"/>
            <a:ext cx="786984" cy="761408"/>
          </a:xfrm>
          <a:prstGeom prst="rect">
            <a:avLst/>
          </a:prstGeom>
          <a:noFill/>
          <a:ln>
            <a:noFill/>
          </a:ln>
        </p:spPr>
      </p:pic>
      <p:sp>
        <p:nvSpPr>
          <p:cNvPr id="127" name="Google Shape;127;p15"/>
          <p:cNvSpPr txBox="1"/>
          <p:nvPr/>
        </p:nvSpPr>
        <p:spPr>
          <a:xfrm>
            <a:off x="7174137" y="158060"/>
            <a:ext cx="2130730"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Less E-waste Processing Centres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Unavailability of Proper E-waste centres available as due to high working cost and maintenance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2935152" y="386223"/>
            <a:ext cx="5955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sng" cap="none" strike="noStrike">
                <a:solidFill>
                  <a:srgbClr val="000000"/>
                </a:solidFill>
                <a:latin typeface="Arial"/>
                <a:ea typeface="Arial"/>
                <a:cs typeface="Arial"/>
                <a:sym typeface="Arial"/>
              </a:rPr>
              <a:t>PROPOSED RE-Wired</a:t>
            </a:r>
            <a:endParaRPr b="1" i="0" sz="2800" u="sng" cap="none" strike="noStrike">
              <a:solidFill>
                <a:srgbClr val="000000"/>
              </a:solidFill>
              <a:latin typeface="Arial"/>
              <a:ea typeface="Arial"/>
              <a:cs typeface="Arial"/>
              <a:sym typeface="Arial"/>
            </a:endParaRPr>
          </a:p>
        </p:txBody>
      </p:sp>
      <p:pic>
        <p:nvPicPr>
          <p:cNvPr descr="Free User SVG, PNG Icon, Symbol. Download Image." id="133" name="Google Shape;133;p16"/>
          <p:cNvPicPr preferRelativeResize="0"/>
          <p:nvPr/>
        </p:nvPicPr>
        <p:blipFill rotWithShape="1">
          <a:blip r:embed="rId3">
            <a:alphaModFix/>
          </a:blip>
          <a:srcRect b="0" l="0" r="0" t="0"/>
          <a:stretch/>
        </p:blipFill>
        <p:spPr>
          <a:xfrm>
            <a:off x="1659360" y="3326915"/>
            <a:ext cx="842170" cy="806647"/>
          </a:xfrm>
          <a:prstGeom prst="rect">
            <a:avLst/>
          </a:prstGeom>
          <a:noFill/>
          <a:ln>
            <a:noFill/>
          </a:ln>
        </p:spPr>
      </p:pic>
      <p:cxnSp>
        <p:nvCxnSpPr>
          <p:cNvPr id="134" name="Google Shape;134;p16"/>
          <p:cNvCxnSpPr/>
          <p:nvPr/>
        </p:nvCxnSpPr>
        <p:spPr>
          <a:xfrm rot="10800000">
            <a:off x="2217066" y="2558091"/>
            <a:ext cx="0" cy="561600"/>
          </a:xfrm>
          <a:prstGeom prst="straightConnector1">
            <a:avLst/>
          </a:prstGeom>
          <a:noFill/>
          <a:ln cap="flat" cmpd="sng" w="38100">
            <a:solidFill>
              <a:schemeClr val="dk1"/>
            </a:solidFill>
            <a:prstDash val="solid"/>
            <a:miter lim="800000"/>
            <a:headEnd len="sm" w="sm" type="none"/>
            <a:tailEnd len="med" w="med" type="triangle"/>
          </a:ln>
        </p:spPr>
      </p:cxnSp>
      <p:cxnSp>
        <p:nvCxnSpPr>
          <p:cNvPr id="135" name="Google Shape;135;p16"/>
          <p:cNvCxnSpPr/>
          <p:nvPr/>
        </p:nvCxnSpPr>
        <p:spPr>
          <a:xfrm>
            <a:off x="1841552" y="2552303"/>
            <a:ext cx="0" cy="570900"/>
          </a:xfrm>
          <a:prstGeom prst="straightConnector1">
            <a:avLst/>
          </a:prstGeom>
          <a:noFill/>
          <a:ln cap="flat" cmpd="sng" w="38100">
            <a:solidFill>
              <a:schemeClr val="dk1"/>
            </a:solidFill>
            <a:prstDash val="solid"/>
            <a:miter lim="800000"/>
            <a:headEnd len="sm" w="sm" type="none"/>
            <a:tailEnd len="med" w="med" type="triangle"/>
          </a:ln>
        </p:spPr>
      </p:cxnSp>
      <p:pic>
        <p:nvPicPr>
          <p:cNvPr descr="A black and white logo&#10;&#10;Description automatically generated" id="136" name="Google Shape;136;p16"/>
          <p:cNvPicPr preferRelativeResize="0"/>
          <p:nvPr/>
        </p:nvPicPr>
        <p:blipFill rotWithShape="1">
          <a:blip r:embed="rId4">
            <a:alphaModFix/>
          </a:blip>
          <a:srcRect b="0" l="0" r="0" t="0"/>
          <a:stretch/>
        </p:blipFill>
        <p:spPr>
          <a:xfrm>
            <a:off x="1630142" y="1358784"/>
            <a:ext cx="867650" cy="788462"/>
          </a:xfrm>
          <a:prstGeom prst="rect">
            <a:avLst/>
          </a:prstGeom>
          <a:noFill/>
          <a:ln>
            <a:noFill/>
          </a:ln>
        </p:spPr>
      </p:pic>
      <p:pic>
        <p:nvPicPr>
          <p:cNvPr descr="Location Icon Vector Art, Icons, and Graphics for Free Download" id="137" name="Google Shape;137;p16"/>
          <p:cNvPicPr preferRelativeResize="0"/>
          <p:nvPr/>
        </p:nvPicPr>
        <p:blipFill rotWithShape="1">
          <a:blip r:embed="rId5">
            <a:alphaModFix/>
          </a:blip>
          <a:srcRect b="0" l="0" r="0" t="0"/>
          <a:stretch/>
        </p:blipFill>
        <p:spPr>
          <a:xfrm>
            <a:off x="2277640" y="2405216"/>
            <a:ext cx="571818" cy="456011"/>
          </a:xfrm>
          <a:prstGeom prst="rect">
            <a:avLst/>
          </a:prstGeom>
          <a:noFill/>
          <a:ln>
            <a:noFill/>
          </a:ln>
        </p:spPr>
      </p:pic>
      <p:sp>
        <p:nvSpPr>
          <p:cNvPr id="138" name="Google Shape;138;p16"/>
          <p:cNvSpPr txBox="1"/>
          <p:nvPr/>
        </p:nvSpPr>
        <p:spPr>
          <a:xfrm>
            <a:off x="2183121" y="2833585"/>
            <a:ext cx="1190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t>
            </a:r>
            <a:r>
              <a:rPr b="1" i="0" lang="en-US" sz="1100" u="none" cap="none" strike="noStrike">
                <a:solidFill>
                  <a:srgbClr val="000000"/>
                </a:solidFill>
                <a:latin typeface="Arial"/>
                <a:ea typeface="Arial"/>
                <a:cs typeface="Arial"/>
                <a:sym typeface="Arial"/>
              </a:rPr>
              <a:t>(1) </a:t>
            </a:r>
            <a:r>
              <a:rPr b="0" i="0" lang="en-US" sz="1100" u="none" cap="none" strike="noStrike">
                <a:solidFill>
                  <a:srgbClr val="000000"/>
                </a:solidFill>
                <a:latin typeface="Arial"/>
                <a:ea typeface="Arial"/>
                <a:cs typeface="Arial"/>
                <a:sym typeface="Arial"/>
              </a:rPr>
              <a:t>nearest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center</a:t>
            </a:r>
            <a:endParaRPr b="0" i="0" sz="1400" u="none" cap="none" strike="noStrike">
              <a:solidFill>
                <a:srgbClr val="000000"/>
              </a:solidFill>
              <a:latin typeface="Arial"/>
              <a:ea typeface="Arial"/>
              <a:cs typeface="Arial"/>
              <a:sym typeface="Arial"/>
            </a:endParaRPr>
          </a:p>
        </p:txBody>
      </p:sp>
      <p:pic>
        <p:nvPicPr>
          <p:cNvPr descr="Pin on E-waste" id="139" name="Google Shape;139;p16"/>
          <p:cNvPicPr preferRelativeResize="0"/>
          <p:nvPr/>
        </p:nvPicPr>
        <p:blipFill rotWithShape="1">
          <a:blip r:embed="rId6">
            <a:alphaModFix/>
          </a:blip>
          <a:srcRect b="0" l="0" r="0" t="0"/>
          <a:stretch/>
        </p:blipFill>
        <p:spPr>
          <a:xfrm>
            <a:off x="4741863" y="1519680"/>
            <a:ext cx="835196" cy="728335"/>
          </a:xfrm>
          <a:prstGeom prst="rect">
            <a:avLst/>
          </a:prstGeom>
          <a:noFill/>
          <a:ln>
            <a:noFill/>
          </a:ln>
        </p:spPr>
      </p:pic>
      <p:cxnSp>
        <p:nvCxnSpPr>
          <p:cNvPr id="140" name="Google Shape;140;p16"/>
          <p:cNvCxnSpPr/>
          <p:nvPr/>
        </p:nvCxnSpPr>
        <p:spPr>
          <a:xfrm flipH="1" rot="10800000">
            <a:off x="3030052" y="2026876"/>
            <a:ext cx="921600" cy="300"/>
          </a:xfrm>
          <a:prstGeom prst="straightConnector1">
            <a:avLst/>
          </a:prstGeom>
          <a:noFill/>
          <a:ln cap="flat" cmpd="sng" w="38100">
            <a:solidFill>
              <a:schemeClr val="dk1"/>
            </a:solidFill>
            <a:prstDash val="solid"/>
            <a:miter lim="800000"/>
            <a:headEnd len="sm" w="sm" type="none"/>
            <a:tailEnd len="med" w="med" type="triangle"/>
          </a:ln>
        </p:spPr>
      </p:cxnSp>
      <p:cxnSp>
        <p:nvCxnSpPr>
          <p:cNvPr id="141" name="Google Shape;141;p16"/>
          <p:cNvCxnSpPr/>
          <p:nvPr/>
        </p:nvCxnSpPr>
        <p:spPr>
          <a:xfrm rot="10800000">
            <a:off x="3003493" y="1674833"/>
            <a:ext cx="902700" cy="10200"/>
          </a:xfrm>
          <a:prstGeom prst="straightConnector1">
            <a:avLst/>
          </a:prstGeom>
          <a:noFill/>
          <a:ln cap="flat" cmpd="sng" w="38100">
            <a:solidFill>
              <a:schemeClr val="dk1"/>
            </a:solidFill>
            <a:prstDash val="solid"/>
            <a:miter lim="800000"/>
            <a:headEnd len="sm" w="sm" type="none"/>
            <a:tailEnd len="med" w="med" type="triangle"/>
          </a:ln>
        </p:spPr>
      </p:cxnSp>
      <p:pic>
        <p:nvPicPr>
          <p:cNvPr descr="A black chain with a white background&#10;&#10;Description automatically generated" id="142" name="Google Shape;142;p16"/>
          <p:cNvPicPr preferRelativeResize="0"/>
          <p:nvPr/>
        </p:nvPicPr>
        <p:blipFill rotWithShape="1">
          <a:blip r:embed="rId7">
            <a:alphaModFix/>
          </a:blip>
          <a:srcRect b="0" l="0" r="0" t="0"/>
          <a:stretch/>
        </p:blipFill>
        <p:spPr>
          <a:xfrm>
            <a:off x="3921338" y="2089448"/>
            <a:ext cx="408309" cy="422532"/>
          </a:xfrm>
          <a:prstGeom prst="rect">
            <a:avLst/>
          </a:prstGeom>
          <a:noFill/>
          <a:ln>
            <a:noFill/>
          </a:ln>
        </p:spPr>
      </p:pic>
      <p:sp>
        <p:nvSpPr>
          <p:cNvPr id="143" name="Google Shape;143;p16"/>
          <p:cNvSpPr txBox="1"/>
          <p:nvPr/>
        </p:nvSpPr>
        <p:spPr>
          <a:xfrm>
            <a:off x="2928240" y="2146338"/>
            <a:ext cx="1190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(2)</a:t>
            </a:r>
            <a:r>
              <a:rPr b="0" i="0" lang="en-US" sz="1100" u="none" cap="none" strike="noStrike">
                <a:solidFill>
                  <a:srgbClr val="000000"/>
                </a:solidFill>
                <a:latin typeface="Arial"/>
                <a:ea typeface="Arial"/>
                <a:cs typeface="Arial"/>
                <a:sym typeface="Arial"/>
              </a:rPr>
              <a:t> Book a slot</a:t>
            </a:r>
            <a:endParaRPr b="0" i="0" sz="1400" u="none" cap="none" strike="noStrike">
              <a:solidFill>
                <a:srgbClr val="000000"/>
              </a:solidFill>
              <a:latin typeface="Arial"/>
              <a:ea typeface="Arial"/>
              <a:cs typeface="Arial"/>
              <a:sym typeface="Arial"/>
            </a:endParaRPr>
          </a:p>
        </p:txBody>
      </p:sp>
      <p:pic>
        <p:nvPicPr>
          <p:cNvPr descr="Report Icon Stock Illustrations – 396,242 Report Icon Stock Illustrations,  Vectors &amp; Clipart - Dreamstime" id="144" name="Google Shape;144;p16"/>
          <p:cNvPicPr preferRelativeResize="0"/>
          <p:nvPr/>
        </p:nvPicPr>
        <p:blipFill rotWithShape="1">
          <a:blip r:embed="rId8">
            <a:alphaModFix/>
          </a:blip>
          <a:srcRect b="0" l="0" r="0" t="0"/>
          <a:stretch/>
        </p:blipFill>
        <p:spPr>
          <a:xfrm>
            <a:off x="3955915" y="1302822"/>
            <a:ext cx="618237" cy="416812"/>
          </a:xfrm>
          <a:prstGeom prst="rect">
            <a:avLst/>
          </a:prstGeom>
          <a:noFill/>
          <a:ln>
            <a:noFill/>
          </a:ln>
        </p:spPr>
      </p:pic>
      <p:sp>
        <p:nvSpPr>
          <p:cNvPr id="145" name="Google Shape;145;p16"/>
          <p:cNvSpPr txBox="1"/>
          <p:nvPr/>
        </p:nvSpPr>
        <p:spPr>
          <a:xfrm>
            <a:off x="2703981" y="1314407"/>
            <a:ext cx="15300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t>
            </a:r>
            <a:r>
              <a:rPr b="1" i="0" lang="en-US" sz="1100" u="none" cap="none" strike="noStrike">
                <a:solidFill>
                  <a:srgbClr val="000000"/>
                </a:solidFill>
                <a:latin typeface="Arial"/>
                <a:ea typeface="Arial"/>
                <a:cs typeface="Arial"/>
                <a:sym typeface="Arial"/>
              </a:rPr>
              <a:t>(4)</a:t>
            </a:r>
            <a:r>
              <a:rPr b="0" i="0" lang="en-US" sz="1100" u="none" cap="none" strike="noStrike">
                <a:solidFill>
                  <a:srgbClr val="000000"/>
                </a:solidFill>
                <a:latin typeface="Arial"/>
                <a:ea typeface="Arial"/>
                <a:cs typeface="Arial"/>
                <a:sym typeface="Arial"/>
              </a:rPr>
              <a:t>Estimated quote</a:t>
            </a:r>
            <a:endParaRPr b="0" i="0" sz="1400" u="none" cap="none" strike="noStrike">
              <a:solidFill>
                <a:srgbClr val="000000"/>
              </a:solidFill>
              <a:latin typeface="Arial"/>
              <a:ea typeface="Arial"/>
              <a:cs typeface="Arial"/>
              <a:sym typeface="Arial"/>
            </a:endParaRPr>
          </a:p>
        </p:txBody>
      </p:sp>
      <p:pic>
        <p:nvPicPr>
          <p:cNvPr descr="Delivery - Free business icons" id="146" name="Google Shape;146;p16"/>
          <p:cNvPicPr preferRelativeResize="0"/>
          <p:nvPr/>
        </p:nvPicPr>
        <p:blipFill rotWithShape="1">
          <a:blip r:embed="rId9">
            <a:alphaModFix/>
          </a:blip>
          <a:srcRect b="0" l="0" r="0" t="0"/>
          <a:stretch/>
        </p:blipFill>
        <p:spPr>
          <a:xfrm>
            <a:off x="4896470" y="3297539"/>
            <a:ext cx="527162" cy="502533"/>
          </a:xfrm>
          <a:prstGeom prst="rect">
            <a:avLst/>
          </a:prstGeom>
          <a:noFill/>
          <a:ln>
            <a:noFill/>
          </a:ln>
        </p:spPr>
      </p:pic>
      <p:cxnSp>
        <p:nvCxnSpPr>
          <p:cNvPr id="147" name="Google Shape;147;p16"/>
          <p:cNvCxnSpPr/>
          <p:nvPr/>
        </p:nvCxnSpPr>
        <p:spPr>
          <a:xfrm>
            <a:off x="5150338" y="2514023"/>
            <a:ext cx="8100" cy="570000"/>
          </a:xfrm>
          <a:prstGeom prst="straightConnector1">
            <a:avLst/>
          </a:prstGeom>
          <a:noFill/>
          <a:ln cap="flat" cmpd="sng" w="38100">
            <a:solidFill>
              <a:schemeClr val="dk1"/>
            </a:solidFill>
            <a:prstDash val="solid"/>
            <a:miter lim="800000"/>
            <a:headEnd len="sm" w="sm" type="none"/>
            <a:tailEnd len="med" w="med" type="triangle"/>
          </a:ln>
        </p:spPr>
      </p:cxnSp>
      <p:cxnSp>
        <p:nvCxnSpPr>
          <p:cNvPr id="148" name="Google Shape;148;p16"/>
          <p:cNvCxnSpPr/>
          <p:nvPr/>
        </p:nvCxnSpPr>
        <p:spPr>
          <a:xfrm flipH="1">
            <a:off x="3079499" y="3755567"/>
            <a:ext cx="896100" cy="5700"/>
          </a:xfrm>
          <a:prstGeom prst="straightConnector1">
            <a:avLst/>
          </a:prstGeom>
          <a:noFill/>
          <a:ln cap="flat" cmpd="sng" w="38100">
            <a:solidFill>
              <a:schemeClr val="dk1"/>
            </a:solidFill>
            <a:prstDash val="solid"/>
            <a:miter lim="800000"/>
            <a:headEnd len="sm" w="sm" type="none"/>
            <a:tailEnd len="med" w="med" type="triangle"/>
          </a:ln>
        </p:spPr>
      </p:cxnSp>
      <p:sp>
        <p:nvSpPr>
          <p:cNvPr id="149" name="Google Shape;149;p16"/>
          <p:cNvSpPr txBox="1"/>
          <p:nvPr/>
        </p:nvSpPr>
        <p:spPr>
          <a:xfrm>
            <a:off x="4440183" y="3795731"/>
            <a:ext cx="1349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(3) </a:t>
            </a:r>
            <a:r>
              <a:rPr b="0" i="0" lang="en-US" sz="1100" u="none" cap="none" strike="noStrike">
                <a:solidFill>
                  <a:srgbClr val="000000"/>
                </a:solidFill>
                <a:latin typeface="Arial"/>
                <a:ea typeface="Arial"/>
                <a:cs typeface="Arial"/>
                <a:sym typeface="Arial"/>
              </a:rPr>
              <a:t>Pick up waste        from the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descr="Swazi Lilangeni Coin Vector Icon, Currency Of Eswatini Royalty Free SVG,  Cliparts, Vectors, And Stock Illustration. Image 158142373." id="150" name="Google Shape;150;p16"/>
          <p:cNvPicPr preferRelativeResize="0"/>
          <p:nvPr/>
        </p:nvPicPr>
        <p:blipFill rotWithShape="1">
          <a:blip r:embed="rId10">
            <a:alphaModFix/>
          </a:blip>
          <a:srcRect b="0" l="0" r="0" t="0"/>
          <a:stretch/>
        </p:blipFill>
        <p:spPr>
          <a:xfrm>
            <a:off x="1187628" y="2443497"/>
            <a:ext cx="370963" cy="358453"/>
          </a:xfrm>
          <a:prstGeom prst="rect">
            <a:avLst/>
          </a:prstGeom>
          <a:noFill/>
          <a:ln>
            <a:noFill/>
          </a:ln>
        </p:spPr>
      </p:pic>
      <p:sp>
        <p:nvSpPr>
          <p:cNvPr id="151" name="Google Shape;151;p16"/>
          <p:cNvSpPr txBox="1"/>
          <p:nvPr/>
        </p:nvSpPr>
        <p:spPr>
          <a:xfrm>
            <a:off x="830329" y="2862521"/>
            <a:ext cx="11901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(5) </a:t>
            </a:r>
            <a:r>
              <a:rPr b="0" i="0" lang="en-US" sz="1100" u="none" cap="none" strike="noStrike">
                <a:solidFill>
                  <a:srgbClr val="000000"/>
                </a:solidFill>
                <a:latin typeface="Arial"/>
                <a:ea typeface="Arial"/>
                <a:cs typeface="Arial"/>
                <a:sym typeface="Arial"/>
              </a:rPr>
              <a:t>Providing rewards and points</a:t>
            </a:r>
            <a:endParaRPr/>
          </a:p>
        </p:txBody>
      </p:sp>
      <p:sp>
        <p:nvSpPr>
          <p:cNvPr id="152" name="Google Shape;152;p16"/>
          <p:cNvSpPr txBox="1"/>
          <p:nvPr/>
        </p:nvSpPr>
        <p:spPr>
          <a:xfrm>
            <a:off x="1662258" y="2117400"/>
            <a:ext cx="15300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RE-Wired</a:t>
            </a:r>
            <a:endParaRPr/>
          </a:p>
        </p:txBody>
      </p:sp>
      <p:sp>
        <p:nvSpPr>
          <p:cNvPr id="153" name="Google Shape;153;p16"/>
          <p:cNvSpPr txBox="1"/>
          <p:nvPr/>
        </p:nvSpPr>
        <p:spPr>
          <a:xfrm>
            <a:off x="1799706" y="4128501"/>
            <a:ext cx="15300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USER</a:t>
            </a:r>
            <a:endParaRPr/>
          </a:p>
        </p:txBody>
      </p:sp>
      <p:sp>
        <p:nvSpPr>
          <p:cNvPr id="154" name="Google Shape;154;p16"/>
          <p:cNvSpPr txBox="1"/>
          <p:nvPr/>
        </p:nvSpPr>
        <p:spPr>
          <a:xfrm>
            <a:off x="4621036" y="2247615"/>
            <a:ext cx="15300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E-Waste center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6000"/>
          </a:blip>
          <a:stretch>
            <a:fillRect/>
          </a:stretch>
        </a:blipFill>
      </p:bgPr>
    </p:bg>
    <p:spTree>
      <p:nvGrpSpPr>
        <p:cNvPr id="158" name="Shape 158"/>
        <p:cNvGrpSpPr/>
        <p:nvPr/>
      </p:nvGrpSpPr>
      <p:grpSpPr>
        <a:xfrm>
          <a:off x="0" y="0"/>
          <a:ext cx="0" cy="0"/>
          <a:chOff x="0" y="0"/>
          <a:chExt cx="0" cy="0"/>
        </a:xfrm>
      </p:grpSpPr>
      <p:sp>
        <p:nvSpPr>
          <p:cNvPr id="159" name="Google Shape;159;p17"/>
          <p:cNvSpPr/>
          <p:nvPr/>
        </p:nvSpPr>
        <p:spPr>
          <a:xfrm>
            <a:off x="479689" y="398145"/>
            <a:ext cx="853440" cy="826770"/>
          </a:xfrm>
          <a:prstGeom prst="donut">
            <a:avLst>
              <a:gd fmla="val 9900" name="adj"/>
            </a:avLst>
          </a:prstGeom>
          <a:solidFill>
            <a:schemeClr val="accent1"/>
          </a:solidFill>
          <a:ln cap="flat" cmpd="sng" w="12700">
            <a:solidFill>
              <a:schemeClr val="accent1"/>
            </a:solidFill>
            <a:prstDash val="solid"/>
            <a:miter lim="800000"/>
            <a:headEnd len="sm" w="sm" type="none"/>
            <a:tailEnd len="sm" w="sm" type="none"/>
          </a:ln>
          <a:effectLst>
            <a:outerShdw blurRad="165100" sx="102000" rotWithShape="0" algn="ctr" dir="600000" dist="63500"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0" name="Google Shape;160;p17"/>
          <p:cNvSpPr/>
          <p:nvPr/>
        </p:nvSpPr>
        <p:spPr>
          <a:xfrm>
            <a:off x="369570" y="312420"/>
            <a:ext cx="8206740" cy="998220"/>
          </a:xfrm>
          <a:prstGeom prst="roundRect">
            <a:avLst>
              <a:gd fmla="val 50000" name="adj"/>
            </a:avLst>
          </a:prstGeom>
          <a:noFill/>
          <a:ln cap="flat" cmpd="sng" w="762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Location Icon Vector Art, Icons, and Graphics for Free Download" id="161" name="Google Shape;161;p17"/>
          <p:cNvPicPr preferRelativeResize="0"/>
          <p:nvPr/>
        </p:nvPicPr>
        <p:blipFill rotWithShape="1">
          <a:blip r:embed="rId4">
            <a:alphaModFix/>
          </a:blip>
          <a:srcRect b="0" l="0" r="0" t="0"/>
          <a:stretch/>
        </p:blipFill>
        <p:spPr>
          <a:xfrm>
            <a:off x="674370" y="566409"/>
            <a:ext cx="407670" cy="452875"/>
          </a:xfrm>
          <a:prstGeom prst="rect">
            <a:avLst/>
          </a:prstGeom>
          <a:noFill/>
          <a:ln>
            <a:noFill/>
          </a:ln>
        </p:spPr>
      </p:pic>
      <p:sp>
        <p:nvSpPr>
          <p:cNvPr id="162" name="Google Shape;162;p17"/>
          <p:cNvSpPr txBox="1"/>
          <p:nvPr/>
        </p:nvSpPr>
        <p:spPr>
          <a:xfrm>
            <a:off x="1482090" y="607952"/>
            <a:ext cx="665988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Using Open Source location tracking to track the nearby E-Waste Center</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a:off x="369570" y="1543307"/>
            <a:ext cx="8206740" cy="998220"/>
          </a:xfrm>
          <a:prstGeom prst="roundRect">
            <a:avLst>
              <a:gd fmla="val 50000" name="adj"/>
            </a:avLst>
          </a:prstGeom>
          <a:noFill/>
          <a:ln cap="flat" cmpd="sng" w="762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17"/>
          <p:cNvSpPr/>
          <p:nvPr/>
        </p:nvSpPr>
        <p:spPr>
          <a:xfrm>
            <a:off x="451485" y="1647867"/>
            <a:ext cx="853440" cy="826770"/>
          </a:xfrm>
          <a:prstGeom prst="donut">
            <a:avLst>
              <a:gd fmla="val 9900" name="adj"/>
            </a:avLst>
          </a:prstGeom>
          <a:solidFill>
            <a:srgbClr val="171616"/>
          </a:solidFill>
          <a:ln cap="flat" cmpd="sng" w="12700">
            <a:solidFill>
              <a:srgbClr val="1C3052"/>
            </a:solidFill>
            <a:prstDash val="solid"/>
            <a:miter lim="800000"/>
            <a:headEnd len="sm" w="sm" type="none"/>
            <a:tailEnd len="sm" w="sm" type="none"/>
          </a:ln>
          <a:effectLst>
            <a:outerShdw blurRad="63500" sx="102000" rotWithShape="0" algn="ctr" dist="88900"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65" name="Google Shape;165;p17"/>
          <p:cNvPicPr preferRelativeResize="0"/>
          <p:nvPr/>
        </p:nvPicPr>
        <p:blipFill rotWithShape="1">
          <a:blip r:embed="rId5">
            <a:alphaModFix/>
          </a:blip>
          <a:srcRect b="0" l="0" r="0" t="0"/>
          <a:stretch/>
        </p:blipFill>
        <p:spPr>
          <a:xfrm>
            <a:off x="701437" y="1864248"/>
            <a:ext cx="353535" cy="394008"/>
          </a:xfrm>
          <a:prstGeom prst="rect">
            <a:avLst/>
          </a:prstGeom>
          <a:noFill/>
          <a:ln>
            <a:noFill/>
          </a:ln>
        </p:spPr>
      </p:pic>
      <p:sp>
        <p:nvSpPr>
          <p:cNvPr id="166" name="Google Shape;166;p17"/>
          <p:cNvSpPr txBox="1"/>
          <p:nvPr/>
        </p:nvSpPr>
        <p:spPr>
          <a:xfrm>
            <a:off x="1522492" y="1647867"/>
            <a:ext cx="6659880"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Individual Account for the members and dashboard that tracks the users contribution from our website.</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Displaying current value and price of the E-waste components.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369570" y="2774194"/>
            <a:ext cx="8206740" cy="998220"/>
          </a:xfrm>
          <a:prstGeom prst="roundRect">
            <a:avLst>
              <a:gd fmla="val 50000" name="adj"/>
            </a:avLst>
          </a:prstGeom>
          <a:noFill/>
          <a:ln cap="flat" cmpd="sng" w="762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17"/>
          <p:cNvSpPr/>
          <p:nvPr/>
        </p:nvSpPr>
        <p:spPr>
          <a:xfrm>
            <a:off x="451485" y="2859919"/>
            <a:ext cx="853440" cy="826770"/>
          </a:xfrm>
          <a:prstGeom prst="donut">
            <a:avLst>
              <a:gd fmla="val 9900" name="adj"/>
            </a:avLst>
          </a:prstGeom>
          <a:solidFill>
            <a:srgbClr val="C55A11"/>
          </a:solidFill>
          <a:ln cap="flat" cmpd="sng" w="12700">
            <a:solidFill>
              <a:srgbClr val="C55A11"/>
            </a:solidFill>
            <a:prstDash val="solid"/>
            <a:miter lim="800000"/>
            <a:headEnd len="sm" w="sm" type="none"/>
            <a:tailEnd len="sm" w="sm" type="none"/>
          </a:ln>
          <a:effectLst>
            <a:outerShdw blurRad="63500" sx="102000" rotWithShape="0" algn="ctr" dist="101600"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69" name="Google Shape;169;p17"/>
          <p:cNvPicPr preferRelativeResize="0"/>
          <p:nvPr/>
        </p:nvPicPr>
        <p:blipFill rotWithShape="1">
          <a:blip r:embed="rId6">
            <a:alphaModFix/>
          </a:blip>
          <a:srcRect b="0" l="0" r="0" t="0"/>
          <a:stretch/>
        </p:blipFill>
        <p:spPr>
          <a:xfrm>
            <a:off x="721995" y="3083978"/>
            <a:ext cx="368828" cy="378651"/>
          </a:xfrm>
          <a:prstGeom prst="rect">
            <a:avLst/>
          </a:prstGeom>
          <a:noFill/>
          <a:ln>
            <a:noFill/>
          </a:ln>
        </p:spPr>
      </p:pic>
      <p:sp>
        <p:nvSpPr>
          <p:cNvPr id="170" name="Google Shape;170;p17"/>
          <p:cNvSpPr txBox="1"/>
          <p:nvPr/>
        </p:nvSpPr>
        <p:spPr>
          <a:xfrm>
            <a:off x="1522492" y="2859919"/>
            <a:ext cx="6659880"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Full control of the order and pickup details.</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Separate database for the facilitator to be connected with our website.</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Separate price list for the E-waste components.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369570" y="4036438"/>
            <a:ext cx="8206740" cy="998220"/>
          </a:xfrm>
          <a:prstGeom prst="roundRect">
            <a:avLst>
              <a:gd fmla="val 50000" name="adj"/>
            </a:avLst>
          </a:prstGeom>
          <a:noFill/>
          <a:ln cap="flat" cmpd="sng" w="762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17"/>
          <p:cNvSpPr/>
          <p:nvPr/>
        </p:nvSpPr>
        <p:spPr>
          <a:xfrm>
            <a:off x="451484" y="4122163"/>
            <a:ext cx="853440" cy="826770"/>
          </a:xfrm>
          <a:prstGeom prst="donut">
            <a:avLst>
              <a:gd fmla="val 9900" name="adj"/>
            </a:avLst>
          </a:prstGeom>
          <a:solidFill>
            <a:srgbClr val="757070"/>
          </a:solidFill>
          <a:ln cap="flat" cmpd="sng" w="12700">
            <a:solidFill>
              <a:srgbClr val="757070"/>
            </a:solidFill>
            <a:prstDash val="solid"/>
            <a:miter lim="800000"/>
            <a:headEnd len="sm" w="sm" type="none"/>
            <a:tailEnd len="sm" w="sm" type="none"/>
          </a:ln>
          <a:effectLst>
            <a:outerShdw blurRad="50800" rotWithShape="0" algn="ctr" dist="88900">
              <a:srgbClr val="000000">
                <a:alpha val="4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73" name="Google Shape;173;p17"/>
          <p:cNvPicPr preferRelativeResize="0"/>
          <p:nvPr/>
        </p:nvPicPr>
        <p:blipFill rotWithShape="1">
          <a:blip r:embed="rId7">
            <a:alphaModFix/>
          </a:blip>
          <a:srcRect b="0" l="0" r="0" t="0"/>
          <a:stretch/>
        </p:blipFill>
        <p:spPr>
          <a:xfrm>
            <a:off x="620931" y="4209856"/>
            <a:ext cx="570956" cy="651384"/>
          </a:xfrm>
          <a:prstGeom prst="rect">
            <a:avLst/>
          </a:prstGeom>
          <a:noFill/>
          <a:ln>
            <a:noFill/>
          </a:ln>
        </p:spPr>
      </p:pic>
      <p:sp>
        <p:nvSpPr>
          <p:cNvPr id="174" name="Google Shape;174;p17"/>
          <p:cNvSpPr txBox="1"/>
          <p:nvPr/>
        </p:nvSpPr>
        <p:spPr>
          <a:xfrm>
            <a:off x="1482088" y="4058494"/>
            <a:ext cx="6659880"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Placing the Ranking system and producing a Badges to the contributors</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Acts as a platform for our RE-Wired contributors where they can share there contributions among them.</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Through the survey of Monthly report, Best contributors will be awarded.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6000"/>
          </a:blip>
          <a:stretch>
            <a:fillRect/>
          </a:stretch>
        </a:blipFill>
      </p:bgPr>
    </p:bg>
    <p:spTree>
      <p:nvGrpSpPr>
        <p:cNvPr id="178" name="Shape 178"/>
        <p:cNvGrpSpPr/>
        <p:nvPr/>
      </p:nvGrpSpPr>
      <p:grpSpPr>
        <a:xfrm>
          <a:off x="0" y="0"/>
          <a:ext cx="0" cy="0"/>
          <a:chOff x="0" y="0"/>
          <a:chExt cx="0" cy="0"/>
        </a:xfrm>
      </p:grpSpPr>
      <p:sp>
        <p:nvSpPr>
          <p:cNvPr id="179" name="Google Shape;179;p18"/>
          <p:cNvSpPr/>
          <p:nvPr/>
        </p:nvSpPr>
        <p:spPr>
          <a:xfrm>
            <a:off x="369570" y="312420"/>
            <a:ext cx="8206740" cy="998220"/>
          </a:xfrm>
          <a:prstGeom prst="roundRect">
            <a:avLst>
              <a:gd fmla="val 50000" name="adj"/>
            </a:avLst>
          </a:prstGeom>
          <a:noFill/>
          <a:ln cap="flat" cmpd="sng" w="762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18"/>
          <p:cNvSpPr/>
          <p:nvPr/>
        </p:nvSpPr>
        <p:spPr>
          <a:xfrm>
            <a:off x="474345" y="398145"/>
            <a:ext cx="853440" cy="826770"/>
          </a:xfrm>
          <a:prstGeom prst="donut">
            <a:avLst>
              <a:gd fmla="val 9900" name="adj"/>
            </a:avLst>
          </a:prstGeom>
          <a:solidFill>
            <a:srgbClr val="171616"/>
          </a:solidFill>
          <a:ln cap="flat" cmpd="sng" w="12700">
            <a:solidFill>
              <a:srgbClr val="1C3052"/>
            </a:solidFill>
            <a:prstDash val="solid"/>
            <a:miter lim="800000"/>
            <a:headEnd len="sm" w="sm" type="none"/>
            <a:tailEnd len="sm" w="sm" type="none"/>
          </a:ln>
          <a:effectLst>
            <a:outerShdw blurRad="63500" sx="102000" rotWithShape="0" algn="ctr" dist="88900"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Pop Up Icon png images | PNGEgg" id="181" name="Google Shape;181;p18"/>
          <p:cNvPicPr preferRelativeResize="0"/>
          <p:nvPr/>
        </p:nvPicPr>
        <p:blipFill rotWithShape="1">
          <a:blip r:embed="rId4">
            <a:alphaModFix/>
          </a:blip>
          <a:srcRect b="0" l="0" r="0" t="0"/>
          <a:stretch/>
        </p:blipFill>
        <p:spPr>
          <a:xfrm>
            <a:off x="678550" y="634822"/>
            <a:ext cx="445029" cy="353415"/>
          </a:xfrm>
          <a:prstGeom prst="rect">
            <a:avLst/>
          </a:prstGeom>
          <a:noFill/>
          <a:ln>
            <a:noFill/>
          </a:ln>
        </p:spPr>
      </p:pic>
      <p:sp>
        <p:nvSpPr>
          <p:cNvPr id="182" name="Google Shape;182;p18"/>
          <p:cNvSpPr txBox="1"/>
          <p:nvPr/>
        </p:nvSpPr>
        <p:spPr>
          <a:xfrm>
            <a:off x="1531990" y="430987"/>
            <a:ext cx="6659880"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Introducing Pop-ups for the awareness</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Notifications to the user like quotes or slogans to save enivornment by disposing the waste through our RE-Wired website </a:t>
            </a:r>
            <a:endParaRPr b="0" i="0" sz="1400" u="none" cap="none" strike="noStrike">
              <a:solidFill>
                <a:srgbClr val="000000"/>
              </a:solidFill>
              <a:latin typeface="Arial"/>
              <a:ea typeface="Arial"/>
              <a:cs typeface="Arial"/>
              <a:sym typeface="Arial"/>
            </a:endParaRPr>
          </a:p>
        </p:txBody>
      </p:sp>
      <p:pic>
        <p:nvPicPr>
          <p:cNvPr descr="Community Partnerships | South Eastern Sydney Local Health District" id="183" name="Google Shape;183;p18"/>
          <p:cNvPicPr preferRelativeResize="0"/>
          <p:nvPr/>
        </p:nvPicPr>
        <p:blipFill rotWithShape="1">
          <a:blip r:embed="rId5">
            <a:alphaModFix/>
          </a:blip>
          <a:srcRect b="0" l="0" r="0" t="0"/>
          <a:stretch/>
        </p:blipFill>
        <p:spPr>
          <a:xfrm>
            <a:off x="227065" y="1695450"/>
            <a:ext cx="2609850" cy="1752600"/>
          </a:xfrm>
          <a:prstGeom prst="rect">
            <a:avLst/>
          </a:prstGeom>
          <a:noFill/>
          <a:ln>
            <a:noFill/>
          </a:ln>
        </p:spPr>
      </p:pic>
      <p:pic>
        <p:nvPicPr>
          <p:cNvPr descr="How disposable tech is feeding an e-waste crisis" id="184" name="Google Shape;184;p18"/>
          <p:cNvPicPr preferRelativeResize="0"/>
          <p:nvPr/>
        </p:nvPicPr>
        <p:blipFill rotWithShape="1">
          <a:blip r:embed="rId6">
            <a:alphaModFix/>
          </a:blip>
          <a:srcRect b="0" l="0" r="0" t="0"/>
          <a:stretch/>
        </p:blipFill>
        <p:spPr>
          <a:xfrm>
            <a:off x="6238874" y="1690687"/>
            <a:ext cx="2600360" cy="1752600"/>
          </a:xfrm>
          <a:prstGeom prst="rect">
            <a:avLst/>
          </a:prstGeom>
          <a:noFill/>
          <a:ln>
            <a:noFill/>
          </a:ln>
        </p:spPr>
      </p:pic>
      <p:pic>
        <p:nvPicPr>
          <p:cNvPr descr="100+ Group Of People Pictures | Download Free Images on Unsplash" id="185" name="Google Shape;185;p18"/>
          <p:cNvPicPr preferRelativeResize="0"/>
          <p:nvPr/>
        </p:nvPicPr>
        <p:blipFill rotWithShape="1">
          <a:blip r:embed="rId7">
            <a:alphaModFix/>
          </a:blip>
          <a:srcRect b="0" l="0" r="0" t="0"/>
          <a:stretch/>
        </p:blipFill>
        <p:spPr>
          <a:xfrm>
            <a:off x="3262313" y="1695450"/>
            <a:ext cx="2609850" cy="1743075"/>
          </a:xfrm>
          <a:prstGeom prst="rect">
            <a:avLst/>
          </a:prstGeom>
          <a:noFill/>
          <a:ln>
            <a:noFill/>
          </a:ln>
        </p:spPr>
      </p:pic>
      <p:sp>
        <p:nvSpPr>
          <p:cNvPr id="186" name="Google Shape;186;p18"/>
          <p:cNvSpPr/>
          <p:nvPr/>
        </p:nvSpPr>
        <p:spPr>
          <a:xfrm>
            <a:off x="415245" y="3772895"/>
            <a:ext cx="8206800" cy="998100"/>
          </a:xfrm>
          <a:prstGeom prst="roundRect">
            <a:avLst>
              <a:gd fmla="val 50000" name="adj"/>
            </a:avLst>
          </a:prstGeom>
          <a:noFill/>
          <a:ln cap="flat" cmpd="sng" w="762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18"/>
          <p:cNvSpPr txBox="1"/>
          <p:nvPr/>
        </p:nvSpPr>
        <p:spPr>
          <a:xfrm>
            <a:off x="861350" y="3918575"/>
            <a:ext cx="73146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We have also planned to use ML model in E-WASTE valuation using Random Forest Regression algorithm. There is no Datasets available, so we have created our own datasets and implemented in it. The model and the Datasets have been uploaded in our Github repository</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