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v Chaubey" userId="abfdb34f239493a2" providerId="LiveId" clId="{2E8CA5E8-DDD0-443D-B8ED-9CFB0AA04186}"/>
    <pc:docChg chg="addSld modSld">
      <pc:chgData name="Sourav Chaubey" userId="abfdb34f239493a2" providerId="LiveId" clId="{2E8CA5E8-DDD0-443D-B8ED-9CFB0AA04186}" dt="2024-04-21T15:45:24.878" v="30" actId="680"/>
      <pc:docMkLst>
        <pc:docMk/>
      </pc:docMkLst>
      <pc:sldChg chg="modSp new mod setBg">
        <pc:chgData name="Sourav Chaubey" userId="abfdb34f239493a2" providerId="LiveId" clId="{2E8CA5E8-DDD0-443D-B8ED-9CFB0AA04186}" dt="2024-04-21T15:42:32.012" v="29" actId="14100"/>
        <pc:sldMkLst>
          <pc:docMk/>
          <pc:sldMk cId="699065531" sldId="257"/>
        </pc:sldMkLst>
        <pc:spChg chg="mod">
          <ac:chgData name="Sourav Chaubey" userId="abfdb34f239493a2" providerId="LiveId" clId="{2E8CA5E8-DDD0-443D-B8ED-9CFB0AA04186}" dt="2024-04-21T15:42:32.012" v="29" actId="14100"/>
          <ac:spMkLst>
            <pc:docMk/>
            <pc:sldMk cId="699065531" sldId="257"/>
            <ac:spMk id="2" creationId="{4CA369E2-9050-02DA-8DBD-C008D354E87B}"/>
          </ac:spMkLst>
        </pc:spChg>
        <pc:spChg chg="mod">
          <ac:chgData name="Sourav Chaubey" userId="abfdb34f239493a2" providerId="LiveId" clId="{2E8CA5E8-DDD0-443D-B8ED-9CFB0AA04186}" dt="2024-04-21T15:42:08.903" v="27" actId="14100"/>
          <ac:spMkLst>
            <pc:docMk/>
            <pc:sldMk cId="699065531" sldId="257"/>
            <ac:spMk id="3" creationId="{F1AD0682-C4EC-342E-76F2-77C85482756A}"/>
          </ac:spMkLst>
        </pc:spChg>
      </pc:sldChg>
      <pc:sldChg chg="new">
        <pc:chgData name="Sourav Chaubey" userId="abfdb34f239493a2" providerId="LiveId" clId="{2E8CA5E8-DDD0-443D-B8ED-9CFB0AA04186}" dt="2024-04-21T15:45:24.878" v="30" actId="680"/>
        <pc:sldMkLst>
          <pc:docMk/>
          <pc:sldMk cId="3276151520"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CDB2-EBFD-EC1B-C079-D236F48E6B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1DEF7A-2845-B245-8CE1-EA18516A9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B9FF6A-2EE7-CDD7-24A3-8363D90276FF}"/>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5" name="Footer Placeholder 4">
            <a:extLst>
              <a:ext uri="{FF2B5EF4-FFF2-40B4-BE49-F238E27FC236}">
                <a16:creationId xmlns:a16="http://schemas.microsoft.com/office/drawing/2014/main" id="{D32E7A73-74E0-CAAE-7FE7-DF60A62142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37089-779B-F6A2-B362-A0818405A925}"/>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218794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9AA0-5D55-3B01-4DE8-DD5F35BA79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5601DD-E0F6-7653-6C0D-5C1F0A0F1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F816B0-C5AC-D192-1F86-ADD09D3C9698}"/>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5" name="Footer Placeholder 4">
            <a:extLst>
              <a:ext uri="{FF2B5EF4-FFF2-40B4-BE49-F238E27FC236}">
                <a16:creationId xmlns:a16="http://schemas.microsoft.com/office/drawing/2014/main" id="{63E6D098-D4E6-E574-827F-62C98B5F5B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251935-33C6-201B-E194-927542AA626F}"/>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261607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0C073-4ECA-953C-1AA8-C2FA701FA8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A53D6-1E8F-1046-71F4-6CB3F6784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09E35-7199-D2AD-0A15-A27184B0235E}"/>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5" name="Footer Placeholder 4">
            <a:extLst>
              <a:ext uri="{FF2B5EF4-FFF2-40B4-BE49-F238E27FC236}">
                <a16:creationId xmlns:a16="http://schemas.microsoft.com/office/drawing/2014/main" id="{E2DE87EB-62BF-777F-C93D-5184BFE34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1694D-3496-17BC-08B3-223AA56BCA6D}"/>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208533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A6A8-73D1-6A0D-9FDB-E70BAAE844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10052D-E07E-01CC-C78E-B240D1C79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872FA-47EF-CF01-320F-6A3C1F48ECCD}"/>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5" name="Footer Placeholder 4">
            <a:extLst>
              <a:ext uri="{FF2B5EF4-FFF2-40B4-BE49-F238E27FC236}">
                <a16:creationId xmlns:a16="http://schemas.microsoft.com/office/drawing/2014/main" id="{6AD5A71D-5B57-540D-75BB-29F740EDE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A2F156-D056-3BFC-313D-EEDF0669E67F}"/>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297098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10DB-C069-E81C-25AA-F73707352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397405-4291-7EB2-4255-01D4028F8C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F4E28B-8B8C-29F3-4AD5-57DC35316773}"/>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5" name="Footer Placeholder 4">
            <a:extLst>
              <a:ext uri="{FF2B5EF4-FFF2-40B4-BE49-F238E27FC236}">
                <a16:creationId xmlns:a16="http://schemas.microsoft.com/office/drawing/2014/main" id="{05545280-E503-3111-AA25-C9C195BC2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A612A-97C4-5982-0341-79D068654887}"/>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280370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F478-83B9-1D65-7504-66A8BE2B70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13E365-5137-B900-0884-0DF3FCB43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D4C7E6-83B1-9EC3-62AA-91E4C0539E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3A7A69-E85E-D9F4-D18B-6D857B2786EF}"/>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6" name="Footer Placeholder 5">
            <a:extLst>
              <a:ext uri="{FF2B5EF4-FFF2-40B4-BE49-F238E27FC236}">
                <a16:creationId xmlns:a16="http://schemas.microsoft.com/office/drawing/2014/main" id="{B82EAAC9-5AA6-BCCC-35C0-EA428E2131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6C0C2-5B01-711C-DD5A-662B3BF21C60}"/>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35607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A0E5-9B84-3C80-B24B-AA651FA533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DA60C-942F-12BB-F1DE-1EB405EB39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01F47-C826-E450-D0A7-2886752232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D4EC2-CF15-6911-145C-475D49684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F17CE-F3BF-AC90-A45C-C702037D6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A46BCF-1738-3711-EE45-BCDCEA6E0BBF}"/>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8" name="Footer Placeholder 7">
            <a:extLst>
              <a:ext uri="{FF2B5EF4-FFF2-40B4-BE49-F238E27FC236}">
                <a16:creationId xmlns:a16="http://schemas.microsoft.com/office/drawing/2014/main" id="{CB6ADD8E-B587-9D27-D460-7160C4813A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6BE7CE-7AFD-3F1E-6D85-DBE86EFF201C}"/>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334147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4610-BD36-6A76-E020-8653C1A3D3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F4A8AF-0A12-BC74-D5C9-4A053ECC6F69}"/>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4" name="Footer Placeholder 3">
            <a:extLst>
              <a:ext uri="{FF2B5EF4-FFF2-40B4-BE49-F238E27FC236}">
                <a16:creationId xmlns:a16="http://schemas.microsoft.com/office/drawing/2014/main" id="{33391B21-5313-4306-73A0-A766843300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371159-2D3C-7D05-1C1D-155506EEC981}"/>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365506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92F155-08C5-5F80-3DA3-965EC80FB067}"/>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3" name="Footer Placeholder 2">
            <a:extLst>
              <a:ext uri="{FF2B5EF4-FFF2-40B4-BE49-F238E27FC236}">
                <a16:creationId xmlns:a16="http://schemas.microsoft.com/office/drawing/2014/main" id="{B9420594-4AFB-02CC-A24E-0B3DD992A8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9EA0AB-C9D1-0A18-B513-55ABD8C467FC}"/>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220628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F270-E366-F052-74A5-2EEECAC55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8E7527-57CA-A51E-040B-372D143AE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0CB53F-1B3A-C698-D280-076A277E9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FE594-A224-4E4B-C629-84554C0E826C}"/>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6" name="Footer Placeholder 5">
            <a:extLst>
              <a:ext uri="{FF2B5EF4-FFF2-40B4-BE49-F238E27FC236}">
                <a16:creationId xmlns:a16="http://schemas.microsoft.com/office/drawing/2014/main" id="{4C26E649-367E-AC8D-1C2D-809EC5E459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94EC4-BBC3-FD09-9CA0-B208024D6096}"/>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341011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7D8B-8FD9-7FE0-6E80-79C8849FB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CC7A85-1EAC-5ECF-F966-4387CCD42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1974A0-C725-01D7-C072-F2908DF0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7EED8-9FBC-E50E-5A2F-EBF875331EFD}"/>
              </a:ext>
            </a:extLst>
          </p:cNvPr>
          <p:cNvSpPr>
            <a:spLocks noGrp="1"/>
          </p:cNvSpPr>
          <p:nvPr>
            <p:ph type="dt" sz="half" idx="10"/>
          </p:nvPr>
        </p:nvSpPr>
        <p:spPr/>
        <p:txBody>
          <a:bodyPr/>
          <a:lstStyle/>
          <a:p>
            <a:fld id="{5C569C92-D3F0-48E4-80F9-28010B5570AB}" type="datetimeFigureOut">
              <a:rPr lang="en-IN" smtClean="0"/>
              <a:t>22-04-2024</a:t>
            </a:fld>
            <a:endParaRPr lang="en-IN"/>
          </a:p>
        </p:txBody>
      </p:sp>
      <p:sp>
        <p:nvSpPr>
          <p:cNvPr id="6" name="Footer Placeholder 5">
            <a:extLst>
              <a:ext uri="{FF2B5EF4-FFF2-40B4-BE49-F238E27FC236}">
                <a16:creationId xmlns:a16="http://schemas.microsoft.com/office/drawing/2014/main" id="{B67171B6-218F-06C7-9DB5-9BF5E88A61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18DFD7-846D-85FD-D7F6-120E36634993}"/>
              </a:ext>
            </a:extLst>
          </p:cNvPr>
          <p:cNvSpPr>
            <a:spLocks noGrp="1"/>
          </p:cNvSpPr>
          <p:nvPr>
            <p:ph type="sldNum" sz="quarter" idx="12"/>
          </p:nvPr>
        </p:nvSpPr>
        <p:spPr/>
        <p:txBody>
          <a:bodyPr/>
          <a:lstStyle/>
          <a:p>
            <a:fld id="{A52A36D2-0058-429B-9DB9-2C1B06299FC1}" type="slidenum">
              <a:rPr lang="en-IN" smtClean="0"/>
              <a:t>‹#›</a:t>
            </a:fld>
            <a:endParaRPr lang="en-IN"/>
          </a:p>
        </p:txBody>
      </p:sp>
    </p:spTree>
    <p:extLst>
      <p:ext uri="{BB962C8B-B14F-4D97-AF65-F5344CB8AC3E}">
        <p14:creationId xmlns:p14="http://schemas.microsoft.com/office/powerpoint/2010/main" val="127933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F93576-5F49-7BE4-30D1-00612CBD5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E5F56E-70A1-A24B-8C1A-BAF7C16BE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AC7BF-CA00-1466-BC20-6D03FF157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69C92-D3F0-48E4-80F9-28010B5570AB}" type="datetimeFigureOut">
              <a:rPr lang="en-IN" smtClean="0"/>
              <a:t>22-04-2024</a:t>
            </a:fld>
            <a:endParaRPr lang="en-IN"/>
          </a:p>
        </p:txBody>
      </p:sp>
      <p:sp>
        <p:nvSpPr>
          <p:cNvPr id="5" name="Footer Placeholder 4">
            <a:extLst>
              <a:ext uri="{FF2B5EF4-FFF2-40B4-BE49-F238E27FC236}">
                <a16:creationId xmlns:a16="http://schemas.microsoft.com/office/drawing/2014/main" id="{014A7B29-F65E-E861-4822-2CD9D2D78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847E34-5F27-8AFD-020B-D9E31B3E0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A36D2-0058-429B-9DB9-2C1B06299FC1}" type="slidenum">
              <a:rPr lang="en-IN" smtClean="0"/>
              <a:t>‹#›</a:t>
            </a:fld>
            <a:endParaRPr lang="en-IN"/>
          </a:p>
        </p:txBody>
      </p:sp>
    </p:spTree>
    <p:extLst>
      <p:ext uri="{BB962C8B-B14F-4D97-AF65-F5344CB8AC3E}">
        <p14:creationId xmlns:p14="http://schemas.microsoft.com/office/powerpoint/2010/main" val="3181983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53E8-5158-74E3-C01C-F9628E71D756}"/>
              </a:ext>
            </a:extLst>
          </p:cNvPr>
          <p:cNvSpPr>
            <a:spLocks noGrp="1"/>
          </p:cNvSpPr>
          <p:nvPr>
            <p:ph type="title"/>
          </p:nvPr>
        </p:nvSpPr>
        <p:spPr>
          <a:xfrm>
            <a:off x="1408844" y="2045305"/>
            <a:ext cx="9374312" cy="845657"/>
          </a:xfrm>
        </p:spPr>
        <p:txBody>
          <a:bodyPr/>
          <a:lstStyle/>
          <a:p>
            <a:r>
              <a:rPr lang="en-IN" dirty="0">
                <a:solidFill>
                  <a:schemeClr val="bg2"/>
                </a:solidFill>
              </a:rPr>
              <a:t>CodeBasis Resume Project Challenge 10</a:t>
            </a:r>
          </a:p>
        </p:txBody>
      </p:sp>
      <p:sp>
        <p:nvSpPr>
          <p:cNvPr id="3" name="Content Placeholder 2">
            <a:extLst>
              <a:ext uri="{FF2B5EF4-FFF2-40B4-BE49-F238E27FC236}">
                <a16:creationId xmlns:a16="http://schemas.microsoft.com/office/drawing/2014/main" id="{A4C006DB-892B-3DF0-E82B-F21E5FFF40F3}"/>
              </a:ext>
            </a:extLst>
          </p:cNvPr>
          <p:cNvSpPr>
            <a:spLocks noGrp="1"/>
          </p:cNvSpPr>
          <p:nvPr>
            <p:ph idx="1"/>
          </p:nvPr>
        </p:nvSpPr>
        <p:spPr>
          <a:xfrm>
            <a:off x="3219236" y="2890962"/>
            <a:ext cx="5753528" cy="681269"/>
          </a:xfrm>
        </p:spPr>
        <p:txBody>
          <a:bodyPr/>
          <a:lstStyle/>
          <a:p>
            <a:pPr marL="0" indent="0" algn="ctr">
              <a:buNone/>
            </a:pPr>
            <a:r>
              <a:rPr lang="en-IN" sz="4000" dirty="0">
                <a:solidFill>
                  <a:schemeClr val="accent2">
                    <a:lumMod val="75000"/>
                  </a:schemeClr>
                </a:solidFill>
              </a:rPr>
              <a:t>IPL Data Analysis Project</a:t>
            </a:r>
            <a:r>
              <a:rPr lang="en-IN" dirty="0">
                <a:solidFill>
                  <a:schemeClr val="accent2">
                    <a:lumMod val="75000"/>
                  </a:schemeClr>
                </a:solidFill>
              </a:rPr>
              <a:t> </a:t>
            </a:r>
          </a:p>
        </p:txBody>
      </p:sp>
    </p:spTree>
    <p:extLst>
      <p:ext uri="{BB962C8B-B14F-4D97-AF65-F5344CB8AC3E}">
        <p14:creationId xmlns:p14="http://schemas.microsoft.com/office/powerpoint/2010/main" val="317643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3FAC-E6E3-DAA3-DAB4-49A337ACE4EA}"/>
              </a:ext>
            </a:extLst>
          </p:cNvPr>
          <p:cNvSpPr>
            <a:spLocks noGrp="1"/>
          </p:cNvSpPr>
          <p:nvPr>
            <p:ph type="ctrTitle"/>
          </p:nvPr>
        </p:nvSpPr>
        <p:spPr>
          <a:xfrm>
            <a:off x="486310" y="832118"/>
            <a:ext cx="4250076" cy="768082"/>
          </a:xfrm>
        </p:spPr>
        <p:txBody>
          <a:bodyPr>
            <a:normAutofit/>
          </a:bodyPr>
          <a:lstStyle/>
          <a:p>
            <a:r>
              <a:rPr lang="en-IN" sz="3600" u="sng" dirty="0">
                <a:solidFill>
                  <a:schemeClr val="bg1"/>
                </a:solidFill>
              </a:rPr>
              <a:t>Table of Content</a:t>
            </a:r>
          </a:p>
        </p:txBody>
      </p:sp>
      <p:sp>
        <p:nvSpPr>
          <p:cNvPr id="3" name="Subtitle 2">
            <a:extLst>
              <a:ext uri="{FF2B5EF4-FFF2-40B4-BE49-F238E27FC236}">
                <a16:creationId xmlns:a16="http://schemas.microsoft.com/office/drawing/2014/main" id="{EF43630D-54FD-1EC5-75BA-AD30EECF83A2}"/>
              </a:ext>
            </a:extLst>
          </p:cNvPr>
          <p:cNvSpPr>
            <a:spLocks noGrp="1"/>
          </p:cNvSpPr>
          <p:nvPr>
            <p:ph type="subTitle" idx="1"/>
          </p:nvPr>
        </p:nvSpPr>
        <p:spPr>
          <a:xfrm>
            <a:off x="1657564" y="1711592"/>
            <a:ext cx="4866526" cy="3857001"/>
          </a:xfrm>
        </p:spPr>
        <p:txBody>
          <a:bodyPr/>
          <a:lstStyle/>
          <a:p>
            <a:pPr marL="457200" indent="-457200" algn="l">
              <a:buFont typeface="+mj-lt"/>
              <a:buAutoNum type="arabicPeriod"/>
            </a:pPr>
            <a:r>
              <a:rPr lang="en-IN" dirty="0">
                <a:solidFill>
                  <a:schemeClr val="bg1"/>
                </a:solidFill>
              </a:rPr>
              <a:t>Problem Statement</a:t>
            </a:r>
          </a:p>
          <a:p>
            <a:pPr marL="457200" indent="-457200" algn="l">
              <a:buFont typeface="+mj-lt"/>
              <a:buAutoNum type="arabicPeriod"/>
            </a:pPr>
            <a:r>
              <a:rPr lang="en-IN" dirty="0">
                <a:solidFill>
                  <a:schemeClr val="bg1"/>
                </a:solidFill>
              </a:rPr>
              <a:t>IPL: Indian Premier League</a:t>
            </a:r>
          </a:p>
          <a:p>
            <a:pPr marL="457200" indent="-457200" algn="l">
              <a:buFont typeface="+mj-lt"/>
              <a:buAutoNum type="arabicPeriod"/>
            </a:pPr>
            <a:r>
              <a:rPr lang="en-IN" dirty="0">
                <a:solidFill>
                  <a:schemeClr val="bg1"/>
                </a:solidFill>
              </a:rPr>
              <a:t>Objective</a:t>
            </a:r>
          </a:p>
          <a:p>
            <a:pPr marL="457200" indent="-457200" algn="l">
              <a:buFont typeface="+mj-lt"/>
              <a:buAutoNum type="arabicPeriod"/>
            </a:pPr>
            <a:r>
              <a:rPr lang="en-IN" dirty="0">
                <a:solidFill>
                  <a:schemeClr val="bg1"/>
                </a:solidFill>
              </a:rPr>
              <a:t>Datasets</a:t>
            </a:r>
          </a:p>
          <a:p>
            <a:pPr marL="457200" indent="-457200" algn="l">
              <a:buFont typeface="+mj-lt"/>
              <a:buAutoNum type="arabicPeriod"/>
            </a:pPr>
            <a:r>
              <a:rPr lang="en-IN" dirty="0">
                <a:solidFill>
                  <a:schemeClr val="bg1"/>
                </a:solidFill>
              </a:rPr>
              <a:t>Data modelling</a:t>
            </a:r>
          </a:p>
          <a:p>
            <a:pPr marL="457200" indent="-457200" algn="l">
              <a:buFont typeface="+mj-lt"/>
              <a:buAutoNum type="arabicPeriod"/>
            </a:pPr>
            <a:r>
              <a:rPr lang="en-IN" dirty="0">
                <a:solidFill>
                  <a:schemeClr val="bg1"/>
                </a:solidFill>
              </a:rPr>
              <a:t>Primary Insight</a:t>
            </a:r>
          </a:p>
          <a:p>
            <a:pPr marL="457200" indent="-457200" algn="l">
              <a:buFont typeface="+mj-lt"/>
              <a:buAutoNum type="arabicPeriod"/>
            </a:pPr>
            <a:r>
              <a:rPr lang="en-IN" dirty="0">
                <a:solidFill>
                  <a:schemeClr val="bg1"/>
                </a:solidFill>
              </a:rPr>
              <a:t>Secondary Insight</a:t>
            </a:r>
          </a:p>
          <a:p>
            <a:pPr marL="457200" indent="-457200" algn="l">
              <a:buFont typeface="+mj-lt"/>
              <a:buAutoNum type="arabicPeriod"/>
            </a:pPr>
            <a:r>
              <a:rPr lang="en-IN" dirty="0">
                <a:solidFill>
                  <a:schemeClr val="bg1"/>
                </a:solidFill>
              </a:rPr>
              <a:t>Dashboard</a:t>
            </a:r>
          </a:p>
          <a:p>
            <a:pPr marL="457200" indent="-457200" algn="l">
              <a:buFont typeface="+mj-lt"/>
              <a:buAutoNum type="arabicPeriod"/>
            </a:pPr>
            <a:endParaRPr lang="en-IN" dirty="0">
              <a:solidFill>
                <a:schemeClr val="bg1"/>
              </a:solidFill>
            </a:endParaRPr>
          </a:p>
          <a:p>
            <a:pPr marL="457200" indent="-457200" algn="l">
              <a:buFont typeface="+mj-lt"/>
              <a:buAutoNum type="arabicPeriod"/>
            </a:pPr>
            <a:endParaRPr lang="en-IN" dirty="0">
              <a:solidFill>
                <a:schemeClr val="bg1"/>
              </a:solidFill>
            </a:endParaRPr>
          </a:p>
          <a:p>
            <a:pPr marL="457200" indent="-457200" algn="l">
              <a:buFont typeface="+mj-lt"/>
              <a:buAutoNum type="arabicPeriod"/>
            </a:pPr>
            <a:endParaRPr lang="en-IN" dirty="0">
              <a:solidFill>
                <a:schemeClr val="bg1"/>
              </a:solidFill>
            </a:endParaRPr>
          </a:p>
          <a:p>
            <a:pPr marL="457200" indent="-457200">
              <a:buAutoNum type="arabicPeriod"/>
            </a:pPr>
            <a:endParaRPr lang="en-IN" dirty="0">
              <a:solidFill>
                <a:schemeClr val="bg1"/>
              </a:solidFill>
            </a:endParaRPr>
          </a:p>
        </p:txBody>
      </p:sp>
    </p:spTree>
    <p:extLst>
      <p:ext uri="{BB962C8B-B14F-4D97-AF65-F5344CB8AC3E}">
        <p14:creationId xmlns:p14="http://schemas.microsoft.com/office/powerpoint/2010/main" val="42476774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25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25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69E2-9050-02DA-8DBD-C008D354E87B}"/>
              </a:ext>
            </a:extLst>
          </p:cNvPr>
          <p:cNvSpPr>
            <a:spLocks noGrp="1"/>
          </p:cNvSpPr>
          <p:nvPr>
            <p:ph type="title"/>
          </p:nvPr>
        </p:nvSpPr>
        <p:spPr>
          <a:xfrm>
            <a:off x="838200" y="365126"/>
            <a:ext cx="5028344" cy="1247918"/>
          </a:xfrm>
        </p:spPr>
        <p:txBody>
          <a:bodyPr/>
          <a:lstStyle/>
          <a:p>
            <a:r>
              <a:rPr lang="en-IN" u="sng" dirty="0">
                <a:solidFill>
                  <a:schemeClr val="bg1"/>
                </a:solidFill>
              </a:rPr>
              <a:t>Problem</a:t>
            </a:r>
            <a:r>
              <a:rPr lang="en-IN" dirty="0">
                <a:solidFill>
                  <a:schemeClr val="bg1"/>
                </a:solidFill>
              </a:rPr>
              <a:t> Statement</a:t>
            </a:r>
          </a:p>
        </p:txBody>
      </p:sp>
      <p:sp>
        <p:nvSpPr>
          <p:cNvPr id="3" name="Content Placeholder 2">
            <a:extLst>
              <a:ext uri="{FF2B5EF4-FFF2-40B4-BE49-F238E27FC236}">
                <a16:creationId xmlns:a16="http://schemas.microsoft.com/office/drawing/2014/main" id="{F1AD0682-C4EC-342E-76F2-77C85482756A}"/>
              </a:ext>
            </a:extLst>
          </p:cNvPr>
          <p:cNvSpPr>
            <a:spLocks noGrp="1"/>
          </p:cNvSpPr>
          <p:nvPr>
            <p:ph idx="1"/>
          </p:nvPr>
        </p:nvSpPr>
        <p:spPr>
          <a:xfrm>
            <a:off x="1249167" y="1825625"/>
            <a:ext cx="10370906" cy="2808020"/>
          </a:xfrm>
        </p:spPr>
        <p:txBody>
          <a:bodyPr/>
          <a:lstStyle/>
          <a:p>
            <a:r>
              <a:rPr lang="en-US" dirty="0">
                <a:solidFill>
                  <a:schemeClr val="bg1"/>
                </a:solidFill>
              </a:rPr>
              <a:t>"Sports Basics" is a sports blog company that entered space recently. They wanted to get more traffic to their website by releasing a special edition magazine on IPL 2024. This magazine aims to provide interesting insights and facts for fans, analysts and teams based on the last 3 years' data. </a:t>
            </a:r>
            <a:endParaRPr lang="en-IN" dirty="0">
              <a:solidFill>
                <a:schemeClr val="bg1"/>
              </a:solidFill>
            </a:endParaRPr>
          </a:p>
        </p:txBody>
      </p:sp>
    </p:spTree>
    <p:extLst>
      <p:ext uri="{BB962C8B-B14F-4D97-AF65-F5344CB8AC3E}">
        <p14:creationId xmlns:p14="http://schemas.microsoft.com/office/powerpoint/2010/main" val="6990655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29F0-12EC-819D-2C65-16891DC87D66}"/>
              </a:ext>
            </a:extLst>
          </p:cNvPr>
          <p:cNvSpPr>
            <a:spLocks noGrp="1"/>
          </p:cNvSpPr>
          <p:nvPr>
            <p:ph type="title"/>
          </p:nvPr>
        </p:nvSpPr>
        <p:spPr>
          <a:xfrm>
            <a:off x="345040" y="280167"/>
            <a:ext cx="9764730" cy="785581"/>
          </a:xfrm>
        </p:spPr>
        <p:txBody>
          <a:bodyPr/>
          <a:lstStyle/>
          <a:p>
            <a:r>
              <a:rPr lang="en-IN" dirty="0">
                <a:solidFill>
                  <a:schemeClr val="bg2"/>
                </a:solidFill>
              </a:rPr>
              <a:t>IPL: Indian Premier League</a:t>
            </a:r>
          </a:p>
        </p:txBody>
      </p:sp>
      <p:sp>
        <p:nvSpPr>
          <p:cNvPr id="3" name="Content Placeholder 2">
            <a:extLst>
              <a:ext uri="{FF2B5EF4-FFF2-40B4-BE49-F238E27FC236}">
                <a16:creationId xmlns:a16="http://schemas.microsoft.com/office/drawing/2014/main" id="{389325FE-7A9E-6EF9-17D1-8C600B7B3DE8}"/>
              </a:ext>
            </a:extLst>
          </p:cNvPr>
          <p:cNvSpPr>
            <a:spLocks noGrp="1"/>
          </p:cNvSpPr>
          <p:nvPr>
            <p:ph idx="1"/>
          </p:nvPr>
        </p:nvSpPr>
        <p:spPr>
          <a:xfrm>
            <a:off x="1259440" y="1270819"/>
            <a:ext cx="10648308" cy="4914223"/>
          </a:xfrm>
        </p:spPr>
        <p:txBody>
          <a:bodyPr>
            <a:normAutofit lnSpcReduction="10000"/>
          </a:bodyPr>
          <a:lstStyle/>
          <a:p>
            <a:r>
              <a:rPr lang="en-US" dirty="0">
                <a:solidFill>
                  <a:schemeClr val="bg2"/>
                </a:solidFill>
              </a:rPr>
              <a:t>IPL is a men's Twenty20 (T20) cricket league held annually in India</a:t>
            </a:r>
          </a:p>
          <a:p>
            <a:r>
              <a:rPr lang="en-US" dirty="0">
                <a:solidFill>
                  <a:schemeClr val="bg2"/>
                </a:solidFill>
              </a:rPr>
              <a:t>Founded by the BCCI in 2007, the league features ten city-based franchise teams</a:t>
            </a:r>
          </a:p>
          <a:p>
            <a:r>
              <a:rPr lang="en-US" dirty="0">
                <a:solidFill>
                  <a:schemeClr val="bg2"/>
                </a:solidFill>
              </a:rPr>
              <a:t>IPL usually takes place during the summer, between March and May each year</a:t>
            </a:r>
          </a:p>
          <a:p>
            <a:r>
              <a:rPr lang="en-US" dirty="0">
                <a:solidFill>
                  <a:schemeClr val="bg2"/>
                </a:solidFill>
              </a:rPr>
              <a:t>The IPL is the most popular cricket league in the world, in 2014 it </a:t>
            </a:r>
            <a:r>
              <a:rPr lang="en-US" dirty="0">
                <a:solidFill>
                  <a:schemeClr val="accent2">
                    <a:lumMod val="75000"/>
                  </a:schemeClr>
                </a:solidFill>
              </a:rPr>
              <a:t>ranked sixth </a:t>
            </a:r>
            <a:r>
              <a:rPr lang="en-US" dirty="0">
                <a:solidFill>
                  <a:schemeClr val="bg2"/>
                </a:solidFill>
              </a:rPr>
              <a:t>in average attendance among all sports leagues</a:t>
            </a:r>
          </a:p>
          <a:p>
            <a:r>
              <a:rPr lang="en-US" dirty="0">
                <a:solidFill>
                  <a:schemeClr val="bg2"/>
                </a:solidFill>
              </a:rPr>
              <a:t>In 2022, the league's brand value was estimated at </a:t>
            </a:r>
            <a:r>
              <a:rPr lang="en-US" dirty="0">
                <a:solidFill>
                  <a:schemeClr val="accent2">
                    <a:lumMod val="75000"/>
                  </a:schemeClr>
                </a:solidFill>
              </a:rPr>
              <a:t>₹90,038 crore </a:t>
            </a:r>
            <a:r>
              <a:rPr lang="en-US" dirty="0">
                <a:solidFill>
                  <a:schemeClr val="bg2"/>
                </a:solidFill>
              </a:rPr>
              <a:t>(US$11 billion)</a:t>
            </a:r>
          </a:p>
          <a:p>
            <a:r>
              <a:rPr lang="en-US" dirty="0">
                <a:solidFill>
                  <a:schemeClr val="bg2"/>
                </a:solidFill>
              </a:rPr>
              <a:t>According to the BCCI, the 2015 IPL season contributed </a:t>
            </a:r>
            <a:r>
              <a:rPr lang="en-US" dirty="0">
                <a:solidFill>
                  <a:schemeClr val="accent2">
                    <a:lumMod val="75000"/>
                  </a:schemeClr>
                </a:solidFill>
              </a:rPr>
              <a:t>₹1,150 crore </a:t>
            </a:r>
            <a:r>
              <a:rPr lang="en-US" dirty="0">
                <a:solidFill>
                  <a:schemeClr val="bg2"/>
                </a:solidFill>
              </a:rPr>
              <a:t>(US$140 million) to </a:t>
            </a:r>
            <a:r>
              <a:rPr lang="en-US" dirty="0">
                <a:solidFill>
                  <a:schemeClr val="accent2">
                    <a:lumMod val="75000"/>
                  </a:schemeClr>
                </a:solidFill>
              </a:rPr>
              <a:t>India's GDP</a:t>
            </a:r>
          </a:p>
          <a:p>
            <a:endParaRPr lang="en-US" dirty="0">
              <a:solidFill>
                <a:schemeClr val="bg2"/>
              </a:solidFill>
            </a:endParaRPr>
          </a:p>
          <a:p>
            <a:pPr marL="0" indent="0">
              <a:buNone/>
            </a:pPr>
            <a:endParaRPr lang="en-IN" dirty="0">
              <a:solidFill>
                <a:schemeClr val="bg2"/>
              </a:solidFill>
            </a:endParaRPr>
          </a:p>
        </p:txBody>
      </p:sp>
    </p:spTree>
    <p:extLst>
      <p:ext uri="{BB962C8B-B14F-4D97-AF65-F5344CB8AC3E}">
        <p14:creationId xmlns:p14="http://schemas.microsoft.com/office/powerpoint/2010/main" val="32761515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0990-DE29-3C52-73F8-FB37EFE22AA4}"/>
              </a:ext>
            </a:extLst>
          </p:cNvPr>
          <p:cNvSpPr>
            <a:spLocks noGrp="1"/>
          </p:cNvSpPr>
          <p:nvPr>
            <p:ph type="title"/>
          </p:nvPr>
        </p:nvSpPr>
        <p:spPr>
          <a:xfrm>
            <a:off x="838200" y="365125"/>
            <a:ext cx="3692703" cy="1325563"/>
          </a:xfrm>
        </p:spPr>
        <p:txBody>
          <a:bodyPr/>
          <a:lstStyle/>
          <a:p>
            <a:r>
              <a:rPr lang="en-IN" u="sng" dirty="0">
                <a:solidFill>
                  <a:schemeClr val="bg2"/>
                </a:solidFill>
              </a:rPr>
              <a:t>Objective</a:t>
            </a:r>
          </a:p>
        </p:txBody>
      </p:sp>
      <p:sp>
        <p:nvSpPr>
          <p:cNvPr id="3" name="Content Placeholder 2">
            <a:extLst>
              <a:ext uri="{FF2B5EF4-FFF2-40B4-BE49-F238E27FC236}">
                <a16:creationId xmlns:a16="http://schemas.microsoft.com/office/drawing/2014/main" id="{966F88D8-6124-1BE5-224E-7BE831090A9A}"/>
              </a:ext>
            </a:extLst>
          </p:cNvPr>
          <p:cNvSpPr>
            <a:spLocks noGrp="1"/>
          </p:cNvSpPr>
          <p:nvPr>
            <p:ph idx="1"/>
          </p:nvPr>
        </p:nvSpPr>
        <p:spPr>
          <a:xfrm>
            <a:off x="1351908" y="1825625"/>
            <a:ext cx="9867472" cy="3383373"/>
          </a:xfrm>
        </p:spPr>
        <p:txBody>
          <a:bodyPr/>
          <a:lstStyle/>
          <a:p>
            <a:pPr marL="0" indent="0">
              <a:buNone/>
            </a:pPr>
            <a:r>
              <a:rPr lang="en-IN" dirty="0">
                <a:solidFill>
                  <a:schemeClr val="bg2"/>
                </a:solidFill>
              </a:rPr>
              <a:t>The objective of this project is to analyse the last 3 years’ historical data. T</a:t>
            </a:r>
            <a:r>
              <a:rPr lang="en-US" dirty="0">
                <a:solidFill>
                  <a:schemeClr val="bg2"/>
                </a:solidFill>
              </a:rPr>
              <a:t>he project aims to provide insights into player performance, team strategies, match analysis, and fan engagement. The project would enable users to track key performance indicators such as batting averages, bowling averages, strike rates, economy rates, and other metrics to evaluate player and team performances.</a:t>
            </a:r>
            <a:r>
              <a:rPr lang="en-IN" dirty="0">
                <a:solidFill>
                  <a:schemeClr val="bg2"/>
                </a:solidFill>
              </a:rPr>
              <a:t> </a:t>
            </a:r>
          </a:p>
        </p:txBody>
      </p:sp>
    </p:spTree>
    <p:extLst>
      <p:ext uri="{BB962C8B-B14F-4D97-AF65-F5344CB8AC3E}">
        <p14:creationId xmlns:p14="http://schemas.microsoft.com/office/powerpoint/2010/main" val="5611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0BC5-F06E-6E89-F63D-C9132C9EDB7D}"/>
              </a:ext>
            </a:extLst>
          </p:cNvPr>
          <p:cNvSpPr>
            <a:spLocks noGrp="1"/>
          </p:cNvSpPr>
          <p:nvPr>
            <p:ph type="title"/>
          </p:nvPr>
        </p:nvSpPr>
        <p:spPr>
          <a:xfrm>
            <a:off x="838200" y="365126"/>
            <a:ext cx="10103778" cy="1289014"/>
          </a:xfrm>
        </p:spPr>
        <p:txBody>
          <a:bodyPr/>
          <a:lstStyle/>
          <a:p>
            <a:r>
              <a:rPr lang="en-IN" u="sng" dirty="0">
                <a:solidFill>
                  <a:schemeClr val="bg2"/>
                </a:solidFill>
              </a:rPr>
              <a:t>Datasets</a:t>
            </a:r>
          </a:p>
        </p:txBody>
      </p:sp>
      <p:sp>
        <p:nvSpPr>
          <p:cNvPr id="3" name="Content Placeholder 2">
            <a:extLst>
              <a:ext uri="{FF2B5EF4-FFF2-40B4-BE49-F238E27FC236}">
                <a16:creationId xmlns:a16="http://schemas.microsoft.com/office/drawing/2014/main" id="{43C1B1FF-3950-30F3-B7BE-D1CD78D2292F}"/>
              </a:ext>
            </a:extLst>
          </p:cNvPr>
          <p:cNvSpPr>
            <a:spLocks noGrp="1"/>
          </p:cNvSpPr>
          <p:nvPr>
            <p:ph idx="1"/>
          </p:nvPr>
        </p:nvSpPr>
        <p:spPr>
          <a:xfrm>
            <a:off x="1136151" y="1794803"/>
            <a:ext cx="9230474" cy="2828568"/>
          </a:xfrm>
        </p:spPr>
        <p:txBody>
          <a:bodyPr/>
          <a:lstStyle/>
          <a:p>
            <a:r>
              <a:rPr lang="en-IN" dirty="0">
                <a:solidFill>
                  <a:schemeClr val="bg2"/>
                </a:solidFill>
              </a:rPr>
              <a:t>dim_match_summary</a:t>
            </a:r>
          </a:p>
          <a:p>
            <a:r>
              <a:rPr lang="en-IN" dirty="0">
                <a:solidFill>
                  <a:schemeClr val="bg2"/>
                </a:solidFill>
              </a:rPr>
              <a:t>dim_players</a:t>
            </a:r>
          </a:p>
          <a:p>
            <a:r>
              <a:rPr lang="en-IN" dirty="0">
                <a:solidFill>
                  <a:schemeClr val="bg2"/>
                </a:solidFill>
              </a:rPr>
              <a:t>fact_bating_summary</a:t>
            </a:r>
          </a:p>
          <a:p>
            <a:r>
              <a:rPr lang="en-IN" dirty="0">
                <a:solidFill>
                  <a:schemeClr val="bg2"/>
                </a:solidFill>
              </a:rPr>
              <a:t>fact_bowling_summary</a:t>
            </a:r>
          </a:p>
          <a:p>
            <a:r>
              <a:rPr lang="en-IN" dirty="0">
                <a:solidFill>
                  <a:schemeClr val="bg2"/>
                </a:solidFill>
              </a:rPr>
              <a:t>dim_players_2024 (additional research)</a:t>
            </a:r>
          </a:p>
        </p:txBody>
      </p:sp>
    </p:spTree>
    <p:extLst>
      <p:ext uri="{BB962C8B-B14F-4D97-AF65-F5344CB8AC3E}">
        <p14:creationId xmlns:p14="http://schemas.microsoft.com/office/powerpoint/2010/main" val="395977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7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895D-9665-36B4-5782-C0FAD9C226E4}"/>
              </a:ext>
            </a:extLst>
          </p:cNvPr>
          <p:cNvSpPr>
            <a:spLocks noGrp="1"/>
          </p:cNvSpPr>
          <p:nvPr>
            <p:ph type="title"/>
          </p:nvPr>
        </p:nvSpPr>
        <p:spPr>
          <a:xfrm>
            <a:off x="78800" y="102741"/>
            <a:ext cx="2188429" cy="523982"/>
          </a:xfrm>
        </p:spPr>
        <p:txBody>
          <a:bodyPr>
            <a:normAutofit/>
          </a:bodyPr>
          <a:lstStyle/>
          <a:p>
            <a:pPr algn="l"/>
            <a:r>
              <a:rPr lang="en-IN" sz="2400" u="sng" dirty="0">
                <a:solidFill>
                  <a:schemeClr val="bg1"/>
                </a:solidFill>
              </a:rPr>
              <a:t>Data modelling</a:t>
            </a:r>
          </a:p>
        </p:txBody>
      </p:sp>
      <p:pic>
        <p:nvPicPr>
          <p:cNvPr id="5" name="Content Placeholder 4">
            <a:extLst>
              <a:ext uri="{FF2B5EF4-FFF2-40B4-BE49-F238E27FC236}">
                <a16:creationId xmlns:a16="http://schemas.microsoft.com/office/drawing/2014/main" id="{2A701F21-F0A6-50F8-A778-8112928F1B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161" y="626723"/>
            <a:ext cx="10602930" cy="6047696"/>
          </a:xfrm>
        </p:spPr>
      </p:pic>
    </p:spTree>
    <p:extLst>
      <p:ext uri="{BB962C8B-B14F-4D97-AF65-F5344CB8AC3E}">
        <p14:creationId xmlns:p14="http://schemas.microsoft.com/office/powerpoint/2010/main" val="390602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A5CC-446D-C8DA-0975-593A8B2489B2}"/>
              </a:ext>
            </a:extLst>
          </p:cNvPr>
          <p:cNvSpPr>
            <a:spLocks noGrp="1"/>
          </p:cNvSpPr>
          <p:nvPr>
            <p:ph type="title"/>
          </p:nvPr>
        </p:nvSpPr>
        <p:spPr>
          <a:xfrm>
            <a:off x="684088" y="159642"/>
            <a:ext cx="4134492" cy="682839"/>
          </a:xfrm>
        </p:spPr>
        <p:txBody>
          <a:bodyPr>
            <a:normAutofit fontScale="90000"/>
          </a:bodyPr>
          <a:lstStyle/>
          <a:p>
            <a:r>
              <a:rPr lang="en-IN" u="sng" dirty="0">
                <a:solidFill>
                  <a:schemeClr val="bg2"/>
                </a:solidFill>
              </a:rPr>
              <a:t>Primary Insights</a:t>
            </a:r>
          </a:p>
        </p:txBody>
      </p:sp>
      <p:sp>
        <p:nvSpPr>
          <p:cNvPr id="3" name="Content Placeholder 2">
            <a:extLst>
              <a:ext uri="{FF2B5EF4-FFF2-40B4-BE49-F238E27FC236}">
                <a16:creationId xmlns:a16="http://schemas.microsoft.com/office/drawing/2014/main" id="{C354FF65-5A1C-DF96-55F4-41AAC7F8DC08}"/>
              </a:ext>
            </a:extLst>
          </p:cNvPr>
          <p:cNvSpPr>
            <a:spLocks noGrp="1"/>
          </p:cNvSpPr>
          <p:nvPr>
            <p:ph idx="1"/>
          </p:nvPr>
        </p:nvSpPr>
        <p:spPr>
          <a:xfrm>
            <a:off x="1208072" y="934948"/>
            <a:ext cx="10370904" cy="5290799"/>
          </a:xfrm>
        </p:spPr>
        <p:txBody>
          <a:bodyPr>
            <a:normAutofit fontScale="70000" lnSpcReduction="20000"/>
          </a:bodyPr>
          <a:lstStyle/>
          <a:p>
            <a:pPr marL="514350" indent="-514350">
              <a:lnSpc>
                <a:spcPct val="120000"/>
              </a:lnSpc>
              <a:buFont typeface="+mj-lt"/>
              <a:buAutoNum type="arabicPeriod"/>
            </a:pPr>
            <a:r>
              <a:rPr lang="en-US" dirty="0">
                <a:solidFill>
                  <a:schemeClr val="bg2"/>
                </a:solidFill>
              </a:rPr>
              <a:t>Top 10 batsmen based on past 3 years total runs scored. </a:t>
            </a:r>
          </a:p>
          <a:p>
            <a:pPr marL="514350" indent="-514350">
              <a:lnSpc>
                <a:spcPct val="120000"/>
              </a:lnSpc>
              <a:buFont typeface="+mj-lt"/>
              <a:buAutoNum type="arabicPeriod"/>
            </a:pPr>
            <a:r>
              <a:rPr lang="en-US" dirty="0">
                <a:solidFill>
                  <a:schemeClr val="bg2"/>
                </a:solidFill>
              </a:rPr>
              <a:t>Top 10 batsmen based on past 3 years batting average. (min 60 balls faced in each season) </a:t>
            </a:r>
          </a:p>
          <a:p>
            <a:pPr marL="514350" indent="-514350">
              <a:lnSpc>
                <a:spcPct val="120000"/>
              </a:lnSpc>
              <a:buFont typeface="+mj-lt"/>
              <a:buAutoNum type="arabicPeriod"/>
            </a:pPr>
            <a:r>
              <a:rPr lang="en-US" dirty="0">
                <a:solidFill>
                  <a:schemeClr val="bg2"/>
                </a:solidFill>
              </a:rPr>
              <a:t>Top 10 batsmen based on past 3 years strike rate (min 60 balls faced in each season) </a:t>
            </a:r>
          </a:p>
          <a:p>
            <a:pPr marL="514350" indent="-514350">
              <a:lnSpc>
                <a:spcPct val="120000"/>
              </a:lnSpc>
              <a:buFont typeface="+mj-lt"/>
              <a:buAutoNum type="arabicPeriod"/>
            </a:pPr>
            <a:r>
              <a:rPr lang="en-US" dirty="0">
                <a:solidFill>
                  <a:schemeClr val="bg2"/>
                </a:solidFill>
              </a:rPr>
              <a:t>Top 10 bowlers based on past 3 years total wickets taken. </a:t>
            </a:r>
          </a:p>
          <a:p>
            <a:pPr marL="514350" indent="-514350">
              <a:lnSpc>
                <a:spcPct val="120000"/>
              </a:lnSpc>
              <a:buFont typeface="+mj-lt"/>
              <a:buAutoNum type="arabicPeriod"/>
            </a:pPr>
            <a:r>
              <a:rPr lang="en-US" dirty="0">
                <a:solidFill>
                  <a:schemeClr val="bg2"/>
                </a:solidFill>
              </a:rPr>
              <a:t>Top 10 bowlers based on past 3 years’ bowling average. (min 60 balls bowled in each season) </a:t>
            </a:r>
          </a:p>
          <a:p>
            <a:pPr marL="514350" indent="-514350">
              <a:lnSpc>
                <a:spcPct val="120000"/>
              </a:lnSpc>
              <a:buFont typeface="+mj-lt"/>
              <a:buAutoNum type="arabicPeriod"/>
            </a:pPr>
            <a:r>
              <a:rPr lang="en-US" dirty="0">
                <a:solidFill>
                  <a:schemeClr val="bg2"/>
                </a:solidFill>
              </a:rPr>
              <a:t>Top 10 bowlers based on past 3 years economy rate. (min 60 balls bowled in each season) </a:t>
            </a:r>
          </a:p>
          <a:p>
            <a:pPr marL="514350" indent="-514350">
              <a:lnSpc>
                <a:spcPct val="120000"/>
              </a:lnSpc>
              <a:buFont typeface="+mj-lt"/>
              <a:buAutoNum type="arabicPeriod"/>
            </a:pPr>
            <a:r>
              <a:rPr lang="en-US" dirty="0">
                <a:solidFill>
                  <a:schemeClr val="bg2"/>
                </a:solidFill>
              </a:rPr>
              <a:t>Top 5 batsmen based on the past 3 years boundary % (fours and sixes). </a:t>
            </a:r>
          </a:p>
          <a:p>
            <a:pPr marL="514350" indent="-514350">
              <a:lnSpc>
                <a:spcPct val="120000"/>
              </a:lnSpc>
              <a:buFont typeface="+mj-lt"/>
              <a:buAutoNum type="arabicPeriod"/>
            </a:pPr>
            <a:r>
              <a:rPr lang="en-US" dirty="0">
                <a:solidFill>
                  <a:schemeClr val="bg2"/>
                </a:solidFill>
              </a:rPr>
              <a:t>Top 5 bowlers based on the past 3 years dot ball %. </a:t>
            </a:r>
          </a:p>
          <a:p>
            <a:pPr marL="514350" indent="-514350">
              <a:lnSpc>
                <a:spcPct val="120000"/>
              </a:lnSpc>
              <a:buFont typeface="+mj-lt"/>
              <a:buAutoNum type="arabicPeriod"/>
            </a:pPr>
            <a:r>
              <a:rPr lang="en-US" dirty="0">
                <a:solidFill>
                  <a:schemeClr val="bg2"/>
                </a:solidFill>
              </a:rPr>
              <a:t>Top 4 teams based on past 3 years’ winning %. </a:t>
            </a:r>
          </a:p>
          <a:p>
            <a:pPr marL="514350" indent="-514350">
              <a:lnSpc>
                <a:spcPct val="120000"/>
              </a:lnSpc>
              <a:buFont typeface="+mj-lt"/>
              <a:buAutoNum type="arabicPeriod"/>
            </a:pPr>
            <a:r>
              <a:rPr lang="en-US" dirty="0">
                <a:solidFill>
                  <a:schemeClr val="bg2"/>
                </a:solidFill>
              </a:rPr>
              <a:t>Top 2 teams with the highest number of wins achieved by chasing targets over the past 3 years. </a:t>
            </a:r>
            <a:endParaRPr lang="en-IN" dirty="0">
              <a:solidFill>
                <a:schemeClr val="bg2"/>
              </a:solidFill>
            </a:endParaRPr>
          </a:p>
        </p:txBody>
      </p:sp>
    </p:spTree>
    <p:extLst>
      <p:ext uri="{BB962C8B-B14F-4D97-AF65-F5344CB8AC3E}">
        <p14:creationId xmlns:p14="http://schemas.microsoft.com/office/powerpoint/2010/main" val="30127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1589-DFC8-225B-EF76-55BD2E857E54}"/>
              </a:ext>
            </a:extLst>
          </p:cNvPr>
          <p:cNvSpPr>
            <a:spLocks noGrp="1"/>
          </p:cNvSpPr>
          <p:nvPr>
            <p:ph type="title"/>
          </p:nvPr>
        </p:nvSpPr>
        <p:spPr>
          <a:xfrm>
            <a:off x="838199" y="169917"/>
            <a:ext cx="7227013" cy="600646"/>
          </a:xfrm>
        </p:spPr>
        <p:txBody>
          <a:bodyPr>
            <a:normAutofit fontScale="90000"/>
          </a:bodyPr>
          <a:lstStyle/>
          <a:p>
            <a:r>
              <a:rPr lang="en-IN" u="sng" dirty="0">
                <a:solidFill>
                  <a:schemeClr val="bg2"/>
                </a:solidFill>
              </a:rPr>
              <a:t>Secondary Insights</a:t>
            </a:r>
            <a:r>
              <a:rPr lang="en-IN" dirty="0">
                <a:solidFill>
                  <a:schemeClr val="bg2"/>
                </a:solidFill>
              </a:rPr>
              <a:t> </a:t>
            </a:r>
            <a:r>
              <a:rPr lang="en-IN" sz="3100" dirty="0">
                <a:solidFill>
                  <a:schemeClr val="bg2"/>
                </a:solidFill>
              </a:rPr>
              <a:t>(Predictions)</a:t>
            </a:r>
            <a:endParaRPr lang="en-IN" dirty="0">
              <a:solidFill>
                <a:schemeClr val="bg2"/>
              </a:solidFill>
            </a:endParaRPr>
          </a:p>
        </p:txBody>
      </p:sp>
      <p:sp>
        <p:nvSpPr>
          <p:cNvPr id="3" name="Content Placeholder 2">
            <a:extLst>
              <a:ext uri="{FF2B5EF4-FFF2-40B4-BE49-F238E27FC236}">
                <a16:creationId xmlns:a16="http://schemas.microsoft.com/office/drawing/2014/main" id="{655EDC60-DDB2-AA82-F55D-052D31C545D6}"/>
              </a:ext>
            </a:extLst>
          </p:cNvPr>
          <p:cNvSpPr>
            <a:spLocks noGrp="1"/>
          </p:cNvSpPr>
          <p:nvPr>
            <p:ph idx="1"/>
          </p:nvPr>
        </p:nvSpPr>
        <p:spPr>
          <a:xfrm>
            <a:off x="1259440" y="1106433"/>
            <a:ext cx="10515600" cy="4677917"/>
          </a:xfrm>
        </p:spPr>
        <p:txBody>
          <a:bodyPr>
            <a:normAutofit/>
          </a:bodyPr>
          <a:lstStyle/>
          <a:p>
            <a:pPr marL="0" indent="0">
              <a:lnSpc>
                <a:spcPct val="110000"/>
              </a:lnSpc>
              <a:buNone/>
            </a:pPr>
            <a:r>
              <a:rPr lang="en-US" dirty="0">
                <a:solidFill>
                  <a:schemeClr val="bg2"/>
                </a:solidFill>
              </a:rPr>
              <a:t>Predict the following for the season 2024 using available data and by doing additional research</a:t>
            </a:r>
          </a:p>
          <a:p>
            <a:pPr marL="457200" lvl="1" indent="0">
              <a:lnSpc>
                <a:spcPct val="110000"/>
              </a:lnSpc>
              <a:buNone/>
            </a:pPr>
            <a:r>
              <a:rPr lang="en-US" dirty="0">
                <a:solidFill>
                  <a:schemeClr val="bg2"/>
                </a:solidFill>
              </a:rPr>
              <a:t>1. Orange and purple cap player</a:t>
            </a:r>
          </a:p>
          <a:p>
            <a:pPr marL="457200" lvl="1" indent="0">
              <a:lnSpc>
                <a:spcPct val="110000"/>
              </a:lnSpc>
              <a:buNone/>
            </a:pPr>
            <a:r>
              <a:rPr lang="en-US" dirty="0">
                <a:solidFill>
                  <a:schemeClr val="bg2"/>
                </a:solidFill>
              </a:rPr>
              <a:t>2. Top 4 qualifying teams</a:t>
            </a:r>
          </a:p>
          <a:p>
            <a:pPr marL="457200" lvl="1" indent="0">
              <a:lnSpc>
                <a:spcPct val="110000"/>
              </a:lnSpc>
              <a:buNone/>
            </a:pPr>
            <a:r>
              <a:rPr lang="en-US" dirty="0">
                <a:solidFill>
                  <a:schemeClr val="bg2"/>
                </a:solidFill>
              </a:rPr>
              <a:t>3. Winner and runner-up</a:t>
            </a:r>
          </a:p>
          <a:p>
            <a:pPr marL="0" indent="0">
              <a:lnSpc>
                <a:spcPct val="110000"/>
              </a:lnSpc>
              <a:buNone/>
            </a:pPr>
            <a:r>
              <a:rPr lang="en-US" b="1" dirty="0">
                <a:solidFill>
                  <a:schemeClr val="bg2"/>
                </a:solidFill>
              </a:rPr>
              <a:t>Your Picks</a:t>
            </a:r>
          </a:p>
          <a:p>
            <a:pPr marL="457200" lvl="1" indent="0">
              <a:lnSpc>
                <a:spcPct val="110000"/>
              </a:lnSpc>
              <a:buNone/>
            </a:pPr>
            <a:r>
              <a:rPr lang="en-US" dirty="0">
                <a:solidFill>
                  <a:schemeClr val="bg2"/>
                </a:solidFill>
              </a:rPr>
              <a:t>4. Pick your team selecting the Best 11 players based on their positions, 3 years of performance data and additional research</a:t>
            </a:r>
          </a:p>
          <a:p>
            <a:pPr marL="457200" lvl="1" indent="0">
              <a:lnSpc>
                <a:spcPct val="110000"/>
              </a:lnSpc>
              <a:buNone/>
            </a:pPr>
            <a:r>
              <a:rPr lang="en-US" dirty="0">
                <a:solidFill>
                  <a:schemeClr val="bg2"/>
                </a:solidFill>
              </a:rPr>
              <a:t>5. Pick your top 3 all-rounders</a:t>
            </a:r>
          </a:p>
          <a:p>
            <a:endParaRPr lang="en-IN" dirty="0">
              <a:solidFill>
                <a:schemeClr val="bg2"/>
              </a:solidFill>
            </a:endParaRPr>
          </a:p>
        </p:txBody>
      </p:sp>
    </p:spTree>
    <p:extLst>
      <p:ext uri="{BB962C8B-B14F-4D97-AF65-F5344CB8AC3E}">
        <p14:creationId xmlns:p14="http://schemas.microsoft.com/office/powerpoint/2010/main" val="352749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1497</TotalTime>
  <Words>535</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CodeBasis Resume Project Challenge 10</vt:lpstr>
      <vt:lpstr>Table of Content</vt:lpstr>
      <vt:lpstr>Problem Statement</vt:lpstr>
      <vt:lpstr>IPL: Indian Premier League</vt:lpstr>
      <vt:lpstr>Objective</vt:lpstr>
      <vt:lpstr>Datasets</vt:lpstr>
      <vt:lpstr>Data modelling</vt:lpstr>
      <vt:lpstr>Primary Insights</vt:lpstr>
      <vt:lpstr>Secondary Insights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Sourav Chaubey</dc:creator>
  <cp:lastModifiedBy>Sourav Chaubey</cp:lastModifiedBy>
  <cp:revision>5</cp:revision>
  <dcterms:created xsi:type="dcterms:W3CDTF">2024-04-21T15:39:08Z</dcterms:created>
  <dcterms:modified xsi:type="dcterms:W3CDTF">2024-04-23T15:03:46Z</dcterms:modified>
</cp:coreProperties>
</file>