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"/>
  </p:notesMasterIdLst>
  <p:handoutMasterIdLst>
    <p:handoutMasterId r:id="rId4"/>
  </p:handoutMasterIdLst>
  <p:sldIdLst>
    <p:sldId id="516" r:id="rId2"/>
  </p:sldIdLst>
  <p:sldSz cx="9906000" cy="6858000" type="A4"/>
  <p:notesSz cx="6883400" cy="10033000"/>
  <p:custDataLst>
    <p:tags r:id="rId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EBB9"/>
    <a:srgbClr val="FDE7AB"/>
    <a:srgbClr val="EFB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719" autoAdjust="0"/>
  </p:normalViewPr>
  <p:slideViewPr>
    <p:cSldViewPr snapToGrid="0" snapToObjects="1">
      <p:cViewPr>
        <p:scale>
          <a:sx n="100" d="100"/>
          <a:sy n="100" d="100"/>
        </p:scale>
        <p:origin x="-426" y="396"/>
      </p:cViewPr>
      <p:guideLst>
        <p:guide orient="horz" pos="2160"/>
        <p:guide pos="30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2892" y="-96"/>
      </p:cViewPr>
      <p:guideLst>
        <p:guide orient="horz" pos="3160"/>
        <p:guide pos="2168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7" tIns="46868" rIns="93737" bIns="46868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defRPr sz="8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71663" y="9761538"/>
            <a:ext cx="29813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7" tIns="46868" rIns="93737" bIns="46868" numCol="1" anchor="b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DE"/>
              <a:t>© 2006 Capgemini - All </a:t>
            </a:r>
            <a:r>
              <a:rPr lang="de-DE" err="1"/>
              <a:t>rights</a:t>
            </a:r>
            <a:r>
              <a:rPr lang="de-DE"/>
              <a:t> </a:t>
            </a:r>
            <a:r>
              <a:rPr lang="de-DE" err="1"/>
              <a:t>reserved</a:t>
            </a:r>
            <a:endParaRPr lang="de-DE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1538"/>
            <a:ext cx="29829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7" tIns="46868" rIns="93737" bIns="46868" numCol="1" anchor="b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defRPr sz="8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761538"/>
            <a:ext cx="29829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7" tIns="46868" rIns="93737" bIns="46868" numCol="1" anchor="b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defRPr sz="800">
                <a:cs typeface="+mn-cs"/>
              </a:defRPr>
            </a:lvl1pPr>
          </a:lstStyle>
          <a:p>
            <a:pPr>
              <a:defRPr/>
            </a:pPr>
            <a:fld id="{A5D932E4-CE2C-416D-9C9E-1447FA2F0D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834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7" tIns="46868" rIns="93737" bIns="46868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defRPr sz="8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1663" y="9761538"/>
            <a:ext cx="29813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7" tIns="46868" rIns="93737" bIns="46868" numCol="1" anchor="b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DE"/>
              <a:t>© 2006 Capgemini - All </a:t>
            </a:r>
            <a:r>
              <a:rPr lang="de-DE" err="1"/>
              <a:t>rights</a:t>
            </a:r>
            <a:r>
              <a:rPr lang="de-DE"/>
              <a:t> </a:t>
            </a:r>
            <a:r>
              <a:rPr lang="de-DE" err="1"/>
              <a:t>reserved</a:t>
            </a: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50888"/>
            <a:ext cx="5434012" cy="3763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67263"/>
            <a:ext cx="50482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7" tIns="46868" rIns="93737" bIns="468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1538"/>
            <a:ext cx="29829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7" tIns="46868" rIns="93737" bIns="46868" numCol="1" anchor="b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defRPr sz="8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761538"/>
            <a:ext cx="29829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7" tIns="46868" rIns="93737" bIns="46868" numCol="1" anchor="b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defRPr sz="800">
                <a:cs typeface="+mn-cs"/>
              </a:defRPr>
            </a:lvl1pPr>
          </a:lstStyle>
          <a:p>
            <a:pPr>
              <a:defRPr/>
            </a:pPr>
            <a:fld id="{28CECF81-7071-4853-B58B-131E5B7081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a rocks light 2 copy"/>
          <p:cNvPicPr>
            <a:picLocks noChangeAspect="1" noChangeArrowheads="1"/>
          </p:cNvPicPr>
          <p:nvPr/>
        </p:nvPicPr>
        <p:blipFill>
          <a:blip r:embed="rId4" cstate="print"/>
          <a:srcRect r="7692"/>
          <a:stretch>
            <a:fillRect/>
          </a:stretch>
        </p:blipFill>
        <p:spPr bwMode="auto">
          <a:xfrm>
            <a:off x="-11113" y="1736725"/>
            <a:ext cx="9917113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-14288" y="1160463"/>
            <a:ext cx="9920288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solidFill>
            <a:schemeClr val="bg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nl-NL"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656388" y="438150"/>
            <a:ext cx="30226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lnSpc>
                <a:spcPct val="85000"/>
              </a:lnSpc>
              <a:defRPr/>
            </a:pPr>
            <a:r>
              <a:rPr lang="fr-FR" sz="1800" b="1" dirty="0">
                <a:cs typeface="+mn-cs"/>
              </a:rPr>
              <a:t>Capgemini BA Consulting</a:t>
            </a:r>
            <a:endParaRPr lang="en-US" sz="1800" b="1" dirty="0">
              <a:cs typeface="+mn-cs"/>
            </a:endParaRPr>
          </a:p>
        </p:txBody>
      </p:sp>
      <p:pic>
        <p:nvPicPr>
          <p:cNvPr id="7" name="Picture 7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875" y="368300"/>
            <a:ext cx="23399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Capgemini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6" cstate="print">
            <a:lum bright="6000"/>
          </a:blip>
          <a:srcRect/>
          <a:stretch>
            <a:fillRect/>
          </a:stretch>
        </p:blipFill>
        <p:spPr bwMode="auto">
          <a:xfrm>
            <a:off x="214313" y="336550"/>
            <a:ext cx="24876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630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679700"/>
            <a:ext cx="8651875" cy="417513"/>
          </a:xfrm>
        </p:spPr>
        <p:txBody>
          <a:bodyPr lIns="1044000" tIns="72000" rIns="72000" bIns="72000">
            <a:spAutoFit/>
          </a:bodyPr>
          <a:lstStyle>
            <a:lvl1pPr marL="0" indent="0">
              <a:spcBef>
                <a:spcPct val="0"/>
              </a:spcBef>
              <a:buClrTx/>
              <a:buFontTx/>
              <a:buNone/>
              <a:defRPr/>
            </a:lvl1pPr>
          </a:lstStyle>
          <a:p>
            <a:endParaRPr lang="nl-NL"/>
          </a:p>
        </p:txBody>
      </p:sp>
      <p:sp>
        <p:nvSpPr>
          <p:cNvPr id="150630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254125"/>
            <a:ext cx="9906000" cy="889000"/>
          </a:xfrm>
        </p:spPr>
        <p:txBody>
          <a:bodyPr lIns="1044000" tIns="360000" bIns="72000" anchor="t">
            <a:spAutoFit/>
          </a:bodyPr>
          <a:lstStyle>
            <a:lvl1pPr fontAlgn="t">
              <a:lnSpc>
                <a:spcPct val="100000"/>
              </a:lnSpc>
              <a:defRPr sz="3000"/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AA341-A249-49BD-B2E9-F423721FD9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10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77100" cy="610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10BCC-0527-4487-A864-A19E44CB9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3AA1-5689-4EC4-8C44-F07C8E216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F7A50-84CB-419A-96D8-8B1A37333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262063"/>
            <a:ext cx="4557712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262063"/>
            <a:ext cx="4557713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4FA7D-D083-4958-819C-08992FCCD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2C875-A307-440E-BB66-98B214DD5F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446C-D529-4A48-80C8-A4BCACBC20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A1136-EE5C-4733-AC04-26F53D6C2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83FC0-0A7D-4FB7-8044-952B485C4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b="0" dirty="0"/>
              <a:t> </a:t>
            </a:r>
            <a:r>
              <a:rPr lang="en-US" sz="1000" dirty="0"/>
              <a:t>CV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F8AA2-EF07-4CE5-A9F1-71D3F7F8B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262063"/>
            <a:ext cx="92678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36000" rIns="180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1</a:t>
            </a:r>
          </a:p>
          <a:p>
            <a:pPr lvl="1"/>
            <a:r>
              <a:rPr lang="en-US" smtClean="0"/>
              <a:t>Level 2</a:t>
            </a:r>
          </a:p>
          <a:p>
            <a:pPr lvl="2"/>
            <a:r>
              <a:rPr lang="en-US" smtClean="0"/>
              <a:t>Level </a:t>
            </a:r>
            <a:r>
              <a:rPr lang="fr-FR" smtClean="0"/>
              <a:t>3</a:t>
            </a:r>
          </a:p>
        </p:txBody>
      </p:sp>
      <p:sp>
        <p:nvSpPr>
          <p:cNvPr id="150528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6719888"/>
            <a:ext cx="560388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spcBef>
                <a:spcPct val="0"/>
              </a:spcBef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nl-NL"/>
              <a:t>© 2008 Capgemini - All </a:t>
            </a:r>
            <a:r>
              <a:rPr lang="nl-NL" err="1"/>
              <a:t>rights</a:t>
            </a:r>
            <a:r>
              <a:rPr lang="nl-NL"/>
              <a:t> </a:t>
            </a:r>
            <a:r>
              <a:rPr lang="nl-NL" err="1"/>
              <a:t>reserved</a:t>
            </a:r>
            <a:endParaRPr lang="en-US" dirty="0"/>
          </a:p>
        </p:txBody>
      </p:sp>
      <p:sp>
        <p:nvSpPr>
          <p:cNvPr id="15052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13863" y="6388100"/>
            <a:ext cx="5905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spcBef>
                <a:spcPct val="0"/>
              </a:spcBef>
              <a:defRPr sz="1200" b="1">
                <a:cs typeface="+mn-cs"/>
              </a:defRPr>
            </a:lvl1pPr>
          </a:lstStyle>
          <a:p>
            <a:pPr>
              <a:defRPr/>
            </a:pPr>
            <a:r>
              <a:rPr lang="en-GB" altLang="en-US" dirty="0"/>
              <a:t>|</a:t>
            </a:r>
            <a:r>
              <a:rPr lang="en-US" sz="800" dirty="0"/>
              <a:t> </a:t>
            </a:r>
            <a:r>
              <a:rPr lang="en-US" dirty="0"/>
              <a:t>CV</a:t>
            </a:r>
          </a:p>
        </p:txBody>
      </p:sp>
      <p:sp>
        <p:nvSpPr>
          <p:cNvPr id="15052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09150" y="6719888"/>
            <a:ext cx="19685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spcBef>
                <a:spcPct val="0"/>
              </a:spcBef>
              <a:defRPr sz="800" b="1">
                <a:cs typeface="+mn-cs"/>
              </a:defRPr>
            </a:lvl1pPr>
          </a:lstStyle>
          <a:p>
            <a:pPr>
              <a:defRPr/>
            </a:pPr>
            <a:fld id="{F68A5D1F-15AE-4817-B15E-245F05E33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6000" rIns="72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Pour modifier le style du titre du masque</a:t>
            </a:r>
          </a:p>
        </p:txBody>
      </p:sp>
      <p:pic>
        <p:nvPicPr>
          <p:cNvPr id="1031" name="Picture 9" descr="OK_Capgemin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9538" y="6465888"/>
            <a:ext cx="15605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48484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484848"/>
          </a:solidFill>
          <a:latin typeface="Arial Narrow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484848"/>
          </a:solidFill>
          <a:latin typeface="Arial Narrow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484848"/>
          </a:solidFill>
          <a:latin typeface="Arial Narrow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484848"/>
          </a:solidFill>
          <a:latin typeface="Arial Narrow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484848"/>
          </a:solidFill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484848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484848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484848"/>
          </a:solidFill>
          <a:latin typeface="Arial Narrow" pitchFamily="34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95300" indent="-152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2pPr>
      <a:lvl3pPr marL="8620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3pPr>
      <a:lvl4pPr marL="1239838" indent="-1873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9621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4193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8765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3337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7909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2217738" y="1651000"/>
            <a:ext cx="2655887" cy="25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</a:pPr>
            <a:r>
              <a:rPr lang="en-GB" sz="1200" dirty="0" smtClean="0">
                <a:latin typeface="Trebuchet MS" pitchFamily="34" charset="0"/>
              </a:rPr>
              <a:t>PMO Consultant</a:t>
            </a:r>
            <a:endParaRPr lang="en-GB" sz="1200" dirty="0">
              <a:latin typeface="Trebuchet MS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93675" y="1901825"/>
            <a:ext cx="4679950" cy="25241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400" i="1" dirty="0">
                <a:cs typeface="+mn-cs"/>
              </a:rPr>
              <a:t>Profile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193675" y="2154238"/>
            <a:ext cx="4679950" cy="1550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Ins="54000"/>
          <a:lstStyle/>
          <a:p>
            <a:pPr lvl="0"/>
            <a:r>
              <a:rPr lang="en-US" sz="900" dirty="0" smtClean="0">
                <a:latin typeface="Trebuchet MS" pitchFamily="34" charset="0"/>
              </a:rPr>
              <a:t>Srinivas Venugopal is a Consultant in Capgemini India.  He is a Commerce graduate with around 4+ years of PMO experience in Project management. </a:t>
            </a:r>
          </a:p>
          <a:p>
            <a:pPr lvl="0"/>
            <a:endParaRPr lang="en-US" altLang="en-US" sz="900" dirty="0" smtClean="0">
              <a:latin typeface="Trebuchet MS" pitchFamily="34" charset="0"/>
            </a:endParaRPr>
          </a:p>
          <a:p>
            <a:pPr lvl="0"/>
            <a:r>
              <a:rPr lang="en-US" sz="900" dirty="0" smtClean="0">
                <a:latin typeface="Trebuchet MS" pitchFamily="34" charset="0"/>
              </a:rPr>
              <a:t>A consistent process oriented resource, with hands on expertise in General operations roles. Conversant with the following activities in earlier Account PMO roles: Handholding Associates joining the account from Offer stage, creation of project code and mapping resources, on-boarding to Client Account (incl. mandatory Background verification initiation &amp; closure), delivering tailor made KT Sessions for associates, ensuring time entry compliance,  SOW Preparation &amp; administration and Support in a global delivery model.   Good result oriented team player with counseling, conflict resolution  &amp; negotiation skills.</a:t>
            </a:r>
            <a:endParaRPr lang="en-US" sz="600" dirty="0"/>
          </a:p>
        </p:txBody>
      </p:sp>
      <p:sp>
        <p:nvSpPr>
          <p:cNvPr id="13318" name="Date Placeholder 3"/>
          <p:cNvSpPr txBox="1">
            <a:spLocks/>
          </p:cNvSpPr>
          <p:nvPr/>
        </p:nvSpPr>
        <p:spPr bwMode="auto">
          <a:xfrm>
            <a:off x="7860367" y="6667566"/>
            <a:ext cx="1844021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nl-NL" sz="800" dirty="0"/>
              <a:t>© </a:t>
            </a:r>
            <a:r>
              <a:rPr lang="nl-NL" sz="800" dirty="0" smtClean="0"/>
              <a:t>2011 </a:t>
            </a:r>
            <a:r>
              <a:rPr lang="nl-NL" sz="800" dirty="0"/>
              <a:t>Capgemini - All rights reserved</a:t>
            </a:r>
            <a:endParaRPr lang="en-US" sz="800" dirty="0"/>
          </a:p>
        </p:txBody>
      </p:sp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0" y="0"/>
            <a:ext cx="9906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0" tIns="36000" rIns="72000" bIns="0" anchor="b"/>
          <a:lstStyle/>
          <a:p>
            <a:pPr eaLnBrk="0" hangingPunct="0">
              <a:lnSpc>
                <a:spcPct val="90000"/>
              </a:lnSpc>
              <a:defRPr/>
            </a:pPr>
            <a:r>
              <a:rPr lang="en-GB" sz="2400" b="1" kern="0" dirty="0" smtClean="0">
                <a:solidFill>
                  <a:srgbClr val="484848"/>
                </a:solidFill>
              </a:rPr>
              <a:t>Srinivas Venugopal                </a:t>
            </a:r>
            <a:r>
              <a:rPr lang="en-GB" sz="2400" b="1" kern="0" dirty="0" smtClean="0">
                <a:solidFill>
                  <a:srgbClr val="484848"/>
                </a:solidFill>
                <a:latin typeface="+mn-lt"/>
                <a:ea typeface="+mj-ea"/>
                <a:cs typeface="+mj-cs"/>
              </a:rPr>
              <a:t>Transition Management Consultant</a:t>
            </a:r>
            <a:endParaRPr lang="en-US" sz="2400" b="1" kern="0" dirty="0">
              <a:solidFill>
                <a:srgbClr val="484848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5824538" y="1368425"/>
            <a:ext cx="93345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18000" tIns="10800" rIns="18000" bIns="10800"/>
          <a:lstStyle/>
          <a:p>
            <a:pPr marL="88900" indent="-88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6464300" algn="r"/>
              </a:tabLst>
            </a:pPr>
            <a:r>
              <a:rPr lang="en-GB" sz="800" dirty="0"/>
              <a:t>Insert </a:t>
            </a:r>
            <a:r>
              <a:rPr lang="en-GB" sz="800" b="1" dirty="0"/>
              <a:t>picture</a:t>
            </a:r>
            <a:r>
              <a:rPr lang="en-GB" sz="800" dirty="0"/>
              <a:t>. </a:t>
            </a:r>
          </a:p>
          <a:p>
            <a:pPr marL="88900" indent="-88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6464300" algn="r"/>
              </a:tabLst>
            </a:pPr>
            <a:r>
              <a:rPr lang="en-GB" sz="800" dirty="0"/>
              <a:t>Make picture fit this frame.</a:t>
            </a:r>
          </a:p>
          <a:p>
            <a:pPr marL="88900" indent="-88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6464300" algn="r"/>
              </a:tabLst>
            </a:pPr>
            <a:r>
              <a:rPr lang="en-GB" sz="800" dirty="0"/>
              <a:t>In picture menu, compress picture so the file is not to big.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3675" y="3705225"/>
            <a:ext cx="4679950" cy="25241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400" i="1" dirty="0" smtClean="0">
                <a:cs typeface="+mn-cs"/>
              </a:rPr>
              <a:t>Competencies</a:t>
            </a:r>
            <a:endParaRPr lang="en-GB" sz="1400" i="1" dirty="0"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36663" y="644525"/>
            <a:ext cx="981075" cy="25241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200" i="1" dirty="0">
                <a:cs typeface="+mn-cs"/>
              </a:rPr>
              <a:t>Name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17738" y="644525"/>
            <a:ext cx="2655887" cy="252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200" dirty="0" smtClean="0">
                <a:latin typeface="Trebuchet MS" pitchFamily="34" charset="0"/>
                <a:cs typeface="+mn-cs"/>
              </a:rPr>
              <a:t>Srinivas Venugopal</a:t>
            </a:r>
            <a:r>
              <a:rPr lang="en-GB" sz="1200" dirty="0" smtClean="0">
                <a:cs typeface="+mn-cs"/>
              </a:rPr>
              <a:t>	</a:t>
            </a:r>
            <a:endParaRPr lang="en-GB" sz="1200" dirty="0"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36663" y="896938"/>
            <a:ext cx="981075" cy="25082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200" i="1" dirty="0">
                <a:cs typeface="+mn-cs"/>
              </a:rPr>
              <a:t>Grade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217738" y="896938"/>
            <a:ext cx="2655887" cy="25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200" dirty="0" smtClean="0">
                <a:latin typeface="Trebuchet MS" pitchFamily="34" charset="0"/>
                <a:cs typeface="+mn-cs"/>
              </a:rPr>
              <a:t>Consultant</a:t>
            </a:r>
            <a:r>
              <a:rPr lang="en-GB" sz="1200" dirty="0" smtClean="0">
                <a:cs typeface="+mn-cs"/>
              </a:rPr>
              <a:t>	</a:t>
            </a:r>
            <a:endParaRPr lang="en-GB" sz="1200" dirty="0"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36663" y="1147763"/>
            <a:ext cx="981075" cy="25241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200" i="1" dirty="0">
                <a:cs typeface="+mn-cs"/>
              </a:rPr>
              <a:t>Nationality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17738" y="1147763"/>
            <a:ext cx="2655887" cy="252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200" dirty="0" smtClean="0">
                <a:latin typeface="Trebuchet MS" pitchFamily="34" charset="0"/>
                <a:cs typeface="+mn-cs"/>
              </a:rPr>
              <a:t>Indian</a:t>
            </a:r>
            <a:endParaRPr lang="en-GB" sz="1200" dirty="0">
              <a:latin typeface="Trebuchet MS" pitchFamily="34" charset="0"/>
              <a:cs typeface="+mn-cs"/>
            </a:endParaRPr>
          </a:p>
        </p:txBody>
      </p:sp>
      <p:sp>
        <p:nvSpPr>
          <p:cNvPr id="13328" name="Rectangle 13"/>
          <p:cNvSpPr>
            <a:spLocks noChangeArrowheads="1"/>
          </p:cNvSpPr>
          <p:nvPr/>
        </p:nvSpPr>
        <p:spPr bwMode="auto">
          <a:xfrm>
            <a:off x="1236663" y="1400175"/>
            <a:ext cx="981075" cy="252413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</a:pPr>
            <a:r>
              <a:rPr lang="en-US" sz="1200" i="1" dirty="0"/>
              <a:t>Residence</a:t>
            </a:r>
            <a:endParaRPr lang="en-GB" sz="1200" i="1" dirty="0"/>
          </a:p>
        </p:txBody>
      </p:sp>
      <p:sp>
        <p:nvSpPr>
          <p:cNvPr id="13329" name="Rectangle 14"/>
          <p:cNvSpPr>
            <a:spLocks noChangeArrowheads="1"/>
          </p:cNvSpPr>
          <p:nvPr/>
        </p:nvSpPr>
        <p:spPr bwMode="auto">
          <a:xfrm>
            <a:off x="2217738" y="1400175"/>
            <a:ext cx="2655887" cy="252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</a:pPr>
            <a:r>
              <a:rPr lang="en-GB" sz="1200" dirty="0" smtClean="0">
                <a:latin typeface="Trebuchet MS" pitchFamily="34" charset="0"/>
              </a:rPr>
              <a:t>Chennai, India</a:t>
            </a:r>
            <a:endParaRPr lang="en-GB" sz="1200" dirty="0">
              <a:latin typeface="Trebuchet MS" pitchFamily="34" charset="0"/>
            </a:endParaRPr>
          </a:p>
        </p:txBody>
      </p:sp>
      <p:pic>
        <p:nvPicPr>
          <p:cNvPr id="13330" name="Picture 17"/>
          <p:cNvPicPr>
            <a:picLocks noChangeAspect="1" noChangeArrowheads="1"/>
          </p:cNvPicPr>
          <p:nvPr/>
        </p:nvPicPr>
        <p:blipFill>
          <a:blip r:embed="rId2" cstate="print"/>
          <a:srcRect l="81126" t="58008" r="16835" b="39690"/>
          <a:stretch>
            <a:fillRect/>
          </a:stretch>
        </p:blipFill>
        <p:spPr bwMode="auto">
          <a:xfrm>
            <a:off x="6305550" y="2743200"/>
            <a:ext cx="269875" cy="225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93675" y="3951225"/>
            <a:ext cx="4679950" cy="815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Ins="54000"/>
          <a:lstStyle/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latin typeface="Trebuchet MS" pitchFamily="34" charset="0"/>
              </a:rPr>
              <a:t>Business Transition, Transformation &amp; Optimization</a:t>
            </a:r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latin typeface="Trebuchet MS" pitchFamily="34" charset="0"/>
              </a:rPr>
              <a:t>IT Service Level Management and Training</a:t>
            </a:r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latin typeface="Trebuchet MS" pitchFamily="34" charset="0"/>
              </a:rPr>
              <a:t>Customer Relationship Management</a:t>
            </a:r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latin typeface="Trebuchet MS" pitchFamily="34" charset="0"/>
              </a:rPr>
              <a:t>Global Delivery Management</a:t>
            </a:r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dirty="0" smtClean="0">
                <a:latin typeface="Trebuchet MS" pitchFamily="34" charset="0"/>
              </a:rPr>
              <a:t>ITIL  Process Consultant</a:t>
            </a:r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1050" dirty="0" smtClean="0"/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sz="1050" dirty="0" smtClean="0"/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GB" sz="1010" dirty="0" smtClean="0">
              <a:latin typeface="Trebuchet MS" pitchFamily="34" charset="0"/>
            </a:endParaRPr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defRPr/>
            </a:pPr>
            <a:endParaRPr lang="en-GB" dirty="0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93675" y="4813427"/>
            <a:ext cx="4679950" cy="25082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400" i="1" dirty="0">
                <a:cs typeface="+mn-cs"/>
              </a:rPr>
              <a:t>Education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865688" y="644525"/>
            <a:ext cx="4838700" cy="25241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400" i="1" dirty="0">
                <a:cs typeface="+mn-cs"/>
              </a:rPr>
              <a:t>Professional experience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865688" y="896938"/>
            <a:ext cx="4838700" cy="549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177800" indent="-177800" algn="just" eaLnBrk="0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010" dirty="0" smtClean="0">
                <a:latin typeface="Trebuchet MS" pitchFamily="34" charset="0"/>
                <a:ea typeface="Arial"/>
              </a:rPr>
              <a:t>Srinivas Venugopal specializes in PMO Support for Client accounts and is currently engaged as PMO for SCOPE account.</a:t>
            </a:r>
          </a:p>
          <a:p>
            <a:pPr marL="177800" lvl="1" indent="-177800" algn="just" eaLnBrk="0" fontAlgn="auto">
              <a:lnSpc>
                <a:spcPts val="14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37160" algn="l"/>
              </a:tabLst>
              <a:defRPr/>
            </a:pPr>
            <a:r>
              <a:rPr lang="en-US" altLang="en-US" sz="1010" dirty="0" smtClean="0">
                <a:latin typeface="Trebuchet MS" pitchFamily="34" charset="0"/>
              </a:rPr>
              <a:t>PMO Experience:</a:t>
            </a:r>
            <a:endParaRPr lang="en-US" altLang="en-US" sz="1010" dirty="0">
              <a:latin typeface="Trebuchet MS" pitchFamily="34" charset="0"/>
            </a:endParaRPr>
          </a:p>
          <a:p>
            <a:pPr marL="396875" lvl="2" indent="-177800" algn="just" defTabSz="911225" fontAlgn="auto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en-US" sz="1010" dirty="0" smtClean="0">
                <a:latin typeface="Trebuchet MS" pitchFamily="34" charset="0"/>
              </a:rPr>
              <a:t>Currently a PMO in SCOPE account in Chennai for a year.   </a:t>
            </a:r>
          </a:p>
          <a:p>
            <a:pPr marL="396875" lvl="2" indent="-177800" algn="just" defTabSz="911225" fontAlgn="auto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en-US" sz="1010" dirty="0" smtClean="0">
                <a:latin typeface="Trebuchet MS" pitchFamily="34" charset="0"/>
              </a:rPr>
              <a:t>Has been </a:t>
            </a:r>
            <a:r>
              <a:rPr lang="en-US" altLang="en-US" sz="1010" dirty="0" err="1" smtClean="0">
                <a:latin typeface="Trebuchet MS" pitchFamily="34" charset="0"/>
              </a:rPr>
              <a:t>organising</a:t>
            </a:r>
            <a:r>
              <a:rPr lang="en-US" altLang="en-US" sz="1010" dirty="0" smtClean="0">
                <a:latin typeface="Trebuchet MS" pitchFamily="34" charset="0"/>
              </a:rPr>
              <a:t> virtual &amp; in-person Weekly / Fortnightly Operations calls with Team; monitored tasks, assigning and driving each task to closure. </a:t>
            </a:r>
          </a:p>
          <a:p>
            <a:pPr marL="396875" lvl="2" indent="-177800" algn="just" defTabSz="911225" fontAlgn="auto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en-US" sz="1010" dirty="0" smtClean="0">
                <a:latin typeface="Trebuchet MS" pitchFamily="34" charset="0"/>
              </a:rPr>
              <a:t>Initiated and closed SCOPE specific Background verification of around 100 associates during three months transition </a:t>
            </a:r>
            <a:r>
              <a:rPr lang="en-US" altLang="en-US" sz="1010" dirty="0" smtClean="0">
                <a:latin typeface="Trebuchet MS" pitchFamily="34" charset="0"/>
              </a:rPr>
              <a:t>time (SLA driven). </a:t>
            </a:r>
            <a:endParaRPr lang="en-US" altLang="en-US" sz="1010" dirty="0" smtClean="0">
              <a:latin typeface="Trebuchet MS" pitchFamily="34" charset="0"/>
            </a:endParaRPr>
          </a:p>
          <a:p>
            <a:pPr marL="396875" lvl="2" indent="-177800" algn="just" defTabSz="911225" fontAlgn="auto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en-US" sz="1010" dirty="0" smtClean="0">
                <a:latin typeface="Trebuchet MS" pitchFamily="34" charset="0"/>
              </a:rPr>
              <a:t>Handled  KT Sessions for 3 re-badge batches (total associate count-around 200)  </a:t>
            </a:r>
          </a:p>
          <a:p>
            <a:pPr marL="396875" lvl="2" indent="-177800" algn="just" defTabSz="911225" fontAlgn="auto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en-US" sz="1010" dirty="0" smtClean="0">
                <a:latin typeface="Trebuchet MS" pitchFamily="34" charset="0"/>
              </a:rPr>
              <a:t>Had experience of on-boarding resources for Client assignments (including scheduling of Client interview, preparing SOW, on-boarding (SLA driven), Visa &amp; travel Coordination through Immigration teams.  </a:t>
            </a:r>
          </a:p>
          <a:p>
            <a:pPr marL="396875" lvl="2" indent="-177800" algn="just" defTabSz="911225">
              <a:lnSpc>
                <a:spcPts val="14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010" dirty="0" smtClean="0">
                <a:latin typeface="Trebuchet MS" pitchFamily="34" charset="0"/>
              </a:rPr>
              <a:t>Referred around 200 profiles against </a:t>
            </a:r>
            <a:r>
              <a:rPr lang="en-US" altLang="en-US" sz="1010" dirty="0" err="1" smtClean="0">
                <a:latin typeface="Trebuchet MS" pitchFamily="34" charset="0"/>
              </a:rPr>
              <a:t>eRRFs</a:t>
            </a:r>
            <a:r>
              <a:rPr lang="en-US" altLang="en-US" sz="1010" dirty="0" smtClean="0">
                <a:latin typeface="Trebuchet MS" pitchFamily="34" charset="0"/>
              </a:rPr>
              <a:t> &amp; around 75 associates against Fixed Bid projects and completed on-boarding in the last one year to SCOPE. </a:t>
            </a:r>
          </a:p>
          <a:p>
            <a:pPr marL="396875" lvl="2" indent="-177800" algn="just" defTabSz="911225">
              <a:lnSpc>
                <a:spcPts val="14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010" dirty="0" smtClean="0">
                <a:latin typeface="Trebuchet MS" pitchFamily="34" charset="0"/>
              </a:rPr>
              <a:t>Have experience of coordinating timely time entry &amp; approvals of around 90,000 Hours monthly for the last one year</a:t>
            </a:r>
          </a:p>
          <a:p>
            <a:pPr marL="396875" lvl="2" indent="-177800" algn="just" defTabSz="911225">
              <a:lnSpc>
                <a:spcPts val="14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010" dirty="0" smtClean="0">
                <a:latin typeface="Trebuchet MS" pitchFamily="34" charset="0"/>
              </a:rPr>
              <a:t>Have documented </a:t>
            </a:r>
            <a:r>
              <a:rPr lang="en-US" altLang="en-US" sz="1010" smtClean="0">
                <a:latin typeface="Trebuchet MS" pitchFamily="34" charset="0"/>
              </a:rPr>
              <a:t>detailed SOPs for </a:t>
            </a:r>
            <a:r>
              <a:rPr lang="en-US" altLang="en-US" sz="1010" dirty="0" smtClean="0">
                <a:latin typeface="Trebuchet MS" pitchFamily="34" charset="0"/>
              </a:rPr>
              <a:t>SCOPE Account.</a:t>
            </a:r>
          </a:p>
          <a:p>
            <a:pPr marL="396875" lvl="2" indent="-177800" algn="just" defTabSz="911225">
              <a:lnSpc>
                <a:spcPts val="14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010" dirty="0" smtClean="0">
                <a:latin typeface="Trebuchet MS" pitchFamily="34" charset="0"/>
              </a:rPr>
              <a:t>Coordination of Space, Machines, etc. allocation for on-boarded resources &amp; keeping a track.  </a:t>
            </a:r>
          </a:p>
          <a:p>
            <a:pPr marL="520700" lvl="2" indent="-177800" algn="just" defTabSz="911225">
              <a:lnSpc>
                <a:spcPts val="1400"/>
              </a:lnSpc>
              <a:spcBef>
                <a:spcPct val="20000"/>
              </a:spcBef>
            </a:pPr>
            <a:endParaRPr lang="en-US" altLang="en-US" sz="1010" dirty="0" smtClean="0">
              <a:latin typeface="Trebuchet MS" pitchFamily="34" charset="0"/>
            </a:endParaRPr>
          </a:p>
          <a:p>
            <a:pPr marL="63500" lvl="1" indent="-177800" algn="just" defTabSz="911225">
              <a:lnSpc>
                <a:spcPts val="14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1010" dirty="0" smtClean="0">
                <a:latin typeface="Trebuchet MS" pitchFamily="34" charset="0"/>
              </a:rPr>
              <a:t>Industry Experience: </a:t>
            </a:r>
          </a:p>
          <a:p>
            <a:pPr marL="400050" lvl="3" indent="-228600" algn="just" defTabSz="911225">
              <a:lnSpc>
                <a:spcPts val="15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1010" b="0" dirty="0" smtClean="0">
                <a:latin typeface="Trebuchet MS" pitchFamily="34" charset="0"/>
              </a:rPr>
              <a:t>Manufacturing, Retail, Distribution, Insurance &amp;</a:t>
            </a:r>
            <a:r>
              <a:rPr lang="en-US" altLang="en-US" sz="1010" b="0" baseline="0" dirty="0" smtClean="0">
                <a:latin typeface="Trebuchet MS" pitchFamily="34" charset="0"/>
              </a:rPr>
              <a:t> Banking.</a:t>
            </a:r>
            <a:endParaRPr lang="en-US" altLang="en-US" sz="1010" b="0" dirty="0" smtClean="0">
              <a:latin typeface="Trebuchet MS" pitchFamily="34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defRPr/>
            </a:pPr>
            <a:endParaRPr lang="en-US" sz="1010" dirty="0">
              <a:cs typeface="+mn-cs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defRPr/>
            </a:pPr>
            <a:endParaRPr lang="en-GB" sz="1010" dirty="0">
              <a:cs typeface="+mn-cs"/>
            </a:endParaRPr>
          </a:p>
        </p:txBody>
      </p:sp>
      <p:pic>
        <p:nvPicPr>
          <p:cNvPr id="13336" name="Picture 4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407150"/>
            <a:ext cx="1816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7" name="Rectangle 13"/>
          <p:cNvSpPr>
            <a:spLocks noChangeArrowheads="1"/>
          </p:cNvSpPr>
          <p:nvPr/>
        </p:nvSpPr>
        <p:spPr bwMode="auto">
          <a:xfrm>
            <a:off x="1236663" y="1651000"/>
            <a:ext cx="981075" cy="250825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</a:pPr>
            <a:r>
              <a:rPr lang="en-GB" sz="1200" i="1" dirty="0"/>
              <a:t>Role</a:t>
            </a:r>
          </a:p>
        </p:txBody>
      </p:sp>
      <p:sp>
        <p:nvSpPr>
          <p:cNvPr id="13338" name="Rectangle 2"/>
          <p:cNvSpPr>
            <a:spLocks noChangeAspect="1" noChangeArrowheads="1"/>
          </p:cNvSpPr>
          <p:nvPr/>
        </p:nvSpPr>
        <p:spPr bwMode="auto">
          <a:xfrm>
            <a:off x="193675" y="644525"/>
            <a:ext cx="1036638" cy="1257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18000" tIns="10800" rIns="18000" bIns="10800"/>
          <a:lstStyle/>
          <a:p>
            <a:pPr marL="88900" indent="-88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6464300" algn="r"/>
              </a:tabLst>
            </a:pPr>
            <a:r>
              <a:rPr lang="en-GB" sz="800" dirty="0"/>
              <a:t>Insert </a:t>
            </a:r>
            <a:r>
              <a:rPr lang="en-GB" sz="800" b="1" dirty="0"/>
              <a:t>picture</a:t>
            </a:r>
            <a:r>
              <a:rPr lang="en-GB" sz="800" dirty="0"/>
              <a:t>. </a:t>
            </a:r>
          </a:p>
          <a:p>
            <a:pPr marL="88900" indent="-88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6464300" algn="r"/>
              </a:tabLst>
            </a:pPr>
            <a:r>
              <a:rPr lang="en-GB" sz="800" dirty="0"/>
              <a:t>Make picture fit this frame.</a:t>
            </a:r>
          </a:p>
          <a:p>
            <a:pPr marL="88900" indent="-88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6464300" algn="r"/>
              </a:tabLst>
            </a:pPr>
            <a:r>
              <a:rPr lang="en-GB" sz="800" dirty="0"/>
              <a:t>In picture menu, compress picture so the file is not to big.</a:t>
            </a:r>
          </a:p>
        </p:txBody>
      </p:sp>
      <p:pic>
        <p:nvPicPr>
          <p:cNvPr id="13339" name="Picture 13"/>
          <p:cNvPicPr>
            <a:picLocks noChangeAspect="1" noChangeArrowheads="1"/>
          </p:cNvPicPr>
          <p:nvPr/>
        </p:nvPicPr>
        <p:blipFill>
          <a:blip r:embed="rId2" cstate="print"/>
          <a:srcRect l="81126" t="58008" r="16835" b="39690"/>
          <a:stretch>
            <a:fillRect/>
          </a:stretch>
        </p:blipFill>
        <p:spPr bwMode="auto">
          <a:xfrm>
            <a:off x="857250" y="1512888"/>
            <a:ext cx="269875" cy="225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81483" y="5101844"/>
            <a:ext cx="4679950" cy="5186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Ins="54000"/>
          <a:lstStyle/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nl-NL" dirty="0" smtClean="0">
                <a:latin typeface="Trebuchet MS" pitchFamily="34" charset="0"/>
              </a:rPr>
              <a:t>Bachelor in Commerce –B.Com.(Costing); MBA underway (corresp) &amp;</a:t>
            </a:r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nl-NL" dirty="0" smtClean="0">
                <a:latin typeface="Trebuchet MS" pitchFamily="34" charset="0"/>
              </a:rPr>
              <a:t>Project and Program Management 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69291" y="5657088"/>
            <a:ext cx="4679950" cy="25082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tabLst>
                <a:tab pos="6464300" algn="r"/>
              </a:tabLst>
              <a:defRPr/>
            </a:pPr>
            <a:r>
              <a:rPr lang="en-GB" sz="1400" i="1" dirty="0" smtClean="0">
                <a:cs typeface="+mn-cs"/>
              </a:rPr>
              <a:t>Certifications &amp; Achievements</a:t>
            </a:r>
            <a:endParaRPr lang="en-GB" sz="1400" i="1" dirty="0">
              <a:cs typeface="+mn-cs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87579" y="5924296"/>
            <a:ext cx="4679950" cy="4828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Ins="54000"/>
          <a:lstStyle/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nl-NL" dirty="0" smtClean="0">
                <a:latin typeface="Trebuchet MS" pitchFamily="34" charset="0"/>
              </a:rPr>
              <a:t>ITIL V3.0 Certified Process Consultant</a:t>
            </a:r>
          </a:p>
          <a:p>
            <a:pPr marL="179388" lvl="2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altLang="en-US" sz="1100" dirty="0" smtClean="0">
              <a:latin typeface="Trebuchet MS" pitchFamily="34" charset="0"/>
            </a:endParaRPr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nl-NL" dirty="0" smtClean="0">
              <a:latin typeface="Trebuchet MS" pitchFamily="34" charset="0"/>
            </a:endParaRPr>
          </a:p>
          <a:p>
            <a:pPr marL="179388" indent="-179388" eaLnBrk="0" hangingPunct="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nl-NL" dirty="0" smtClean="0">
              <a:latin typeface="Trebuchet MS" pitchFamily="34" charset="0"/>
            </a:endParaRPr>
          </a:p>
        </p:txBody>
      </p:sp>
      <p:pic>
        <p:nvPicPr>
          <p:cNvPr id="1026" name="Picture 2" descr="C:\Documents and Settings\srvenugo\My Documents\My Pictures\Srvenugo Ph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675" y="644525"/>
            <a:ext cx="1036638" cy="125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tlEUxBlkmVOdDh6UuzxA"/>
</p:tagLst>
</file>

<file path=ppt/theme/theme1.xml><?xml version="1.0" encoding="utf-8"?>
<a:theme xmlns:a="http://schemas.openxmlformats.org/drawingml/2006/main" name="1_blank">
  <a:themeElements>
    <a:clrScheme name="1_blank 2">
      <a:dk1>
        <a:srgbClr val="484848"/>
      </a:dk1>
      <a:lt1>
        <a:srgbClr val="FFFFFF"/>
      </a:lt1>
      <a:dk2>
        <a:srgbClr val="CEBCEE"/>
      </a:dk2>
      <a:lt2>
        <a:srgbClr val="D1D1D1"/>
      </a:lt2>
      <a:accent1>
        <a:srgbClr val="C5D7D2"/>
      </a:accent1>
      <a:accent2>
        <a:srgbClr val="ECDDCA"/>
      </a:accent2>
      <a:accent3>
        <a:srgbClr val="FFFFFF"/>
      </a:accent3>
      <a:accent4>
        <a:srgbClr val="3C3C3C"/>
      </a:accent4>
      <a:accent5>
        <a:srgbClr val="DFE8E5"/>
      </a:accent5>
      <a:accent6>
        <a:srgbClr val="D6C8B7"/>
      </a:accent6>
      <a:hlink>
        <a:srgbClr val="FFE7AB"/>
      </a:hlink>
      <a:folHlink>
        <a:srgbClr val="EFBBBD"/>
      </a:folHlink>
    </a:clrScheme>
    <a:fontScheme name="1_blank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5400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5400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9E9E9E"/>
        </a:dk2>
        <a:lt2>
          <a:srgbClr val="DDDDDD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484848"/>
        </a:dk1>
        <a:lt1>
          <a:srgbClr val="FFFFFF"/>
        </a:lt1>
        <a:dk2>
          <a:srgbClr val="CEBCEE"/>
        </a:dk2>
        <a:lt2>
          <a:srgbClr val="D1D1D1"/>
        </a:lt2>
        <a:accent1>
          <a:srgbClr val="C5D7D2"/>
        </a:accent1>
        <a:accent2>
          <a:srgbClr val="ECDDCA"/>
        </a:accent2>
        <a:accent3>
          <a:srgbClr val="FFFFFF"/>
        </a:accent3>
        <a:accent4>
          <a:srgbClr val="3C3C3C"/>
        </a:accent4>
        <a:accent5>
          <a:srgbClr val="DFE8E5"/>
        </a:accent5>
        <a:accent6>
          <a:srgbClr val="D6C8B7"/>
        </a:accent6>
        <a:hlink>
          <a:srgbClr val="FFE7AB"/>
        </a:hlink>
        <a:folHlink>
          <a:srgbClr val="EFBB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1641</TotalTime>
  <Words>451</Words>
  <Application>Microsoft Office PowerPoint</Application>
  <PresentationFormat>A4 Paper (210x297 mm)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1_blank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Concept Templates</dc:title>
  <dc:creator>Graphic Services</dc:creator>
  <dc:description>v6.0</dc:description>
  <cp:lastModifiedBy>srvenugo</cp:lastModifiedBy>
  <cp:revision>226</cp:revision>
  <cp:lastPrinted>2002-08-04T10:33:40Z</cp:lastPrinted>
  <dcterms:created xsi:type="dcterms:W3CDTF">2006-01-03T14:51:09Z</dcterms:created>
  <dcterms:modified xsi:type="dcterms:W3CDTF">2013-02-18T05:57:14Z</dcterms:modified>
</cp:coreProperties>
</file>