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42B"/>
    <a:srgbClr val="E8C3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48A0-F80A-4CDE-9DBD-0CDE3F80E3B2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B5D9-DF98-4B6F-A502-281B96EABE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F87974-30CF-4964-9F2B-4038DD0645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5443" cy="102812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90600" y="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lgerian" pitchFamily="82" charset="0"/>
              </a:rPr>
              <a:t>Price </a:t>
            </a:r>
            <a:r>
              <a:rPr lang="en-US" sz="2800" dirty="0" err="1" smtClean="0">
                <a:solidFill>
                  <a:srgbClr val="002060"/>
                </a:solidFill>
                <a:latin typeface="Algerian" pitchFamily="82" charset="0"/>
              </a:rPr>
              <a:t>shri</a:t>
            </a:r>
            <a:r>
              <a:rPr lang="en-US" sz="2800" dirty="0" smtClean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lgerian" pitchFamily="82" charset="0"/>
              </a:rPr>
              <a:t>venkateshwara</a:t>
            </a:r>
            <a:r>
              <a:rPr lang="en-US" sz="2800" dirty="0" smtClean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lgerian" pitchFamily="82" charset="0"/>
              </a:rPr>
              <a:t>padmavathy</a:t>
            </a:r>
            <a:r>
              <a:rPr lang="en-US" sz="2800" dirty="0" smtClean="0">
                <a:solidFill>
                  <a:srgbClr val="002060"/>
                </a:solidFill>
                <a:latin typeface="Algerian" pitchFamily="82" charset="0"/>
              </a:rPr>
              <a:t> engineering 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Algerian" pitchFamily="82" charset="0"/>
              </a:rPr>
              <a:t>            college</a:t>
            </a:r>
            <a:endParaRPr lang="en-US" sz="2800" dirty="0">
              <a:solidFill>
                <a:srgbClr val="002060"/>
              </a:solidFill>
              <a:latin typeface="Algerian" pitchFamily="82" charset="0"/>
            </a:endParaRPr>
          </a:p>
        </p:txBody>
      </p:sp>
      <p:pic>
        <p:nvPicPr>
          <p:cNvPr id="6" name="Picture 5" descr="A picture containing gear, metalware, dinosaur&#10;&#10;Description generated with high confidence">
            <a:extLst>
              <a:ext uri="{FF2B5EF4-FFF2-40B4-BE49-F238E27FC236}">
                <a16:creationId xmlns:a16="http://schemas.microsoft.com/office/drawing/2014/main" xmlns="" id="{2B82C39C-FEBF-4D7F-8E28-1BB86B0FB1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28600"/>
            <a:ext cx="1213330" cy="881958"/>
          </a:xfrm>
          <a:prstGeom prst="rect">
            <a:avLst/>
          </a:prstGeom>
        </p:spPr>
      </p:pic>
      <p:pic>
        <p:nvPicPr>
          <p:cNvPr id="7" name="Picture 6" descr="A picture containing gear, metalware&#10;&#10;Description generated with high confidence">
            <a:extLst>
              <a:ext uri="{FF2B5EF4-FFF2-40B4-BE49-F238E27FC236}">
                <a16:creationId xmlns:a16="http://schemas.microsoft.com/office/drawing/2014/main" xmlns="" id="{3FF44672-D003-4B10-BBAA-03BEFF98C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621" y="228600"/>
            <a:ext cx="1347579" cy="100938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90600" y="1828800"/>
            <a:ext cx="7391400" cy="1066800"/>
          </a:xfrm>
          <a:prstGeom prst="roundRect">
            <a:avLst/>
          </a:prstGeom>
          <a:solidFill>
            <a:srgbClr val="F9B42B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43000" y="3352800"/>
            <a:ext cx="7239000" cy="1066800"/>
          </a:xfrm>
          <a:prstGeom prst="round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 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 NO:</a:t>
            </a:r>
            <a:r>
              <a:rPr lang="en-US" sz="2800" dirty="0" smtClean="0"/>
              <a:t>OF </a:t>
            </a:r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66800" y="4800600"/>
            <a:ext cx="7315200" cy="1066800"/>
          </a:xfrm>
          <a:prstGeom prst="roundRect">
            <a:avLst/>
          </a:prstGeom>
          <a:solidFill>
            <a:srgbClr val="00B050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TEAM NAME: TECHNOWIZARD</a:t>
            </a:r>
            <a:endParaRPr lang="en-US" sz="3600" dirty="0"/>
          </a:p>
        </p:txBody>
      </p:sp>
      <p:sp>
        <p:nvSpPr>
          <p:cNvPr id="15" name="Flowchart: Or 14"/>
          <p:cNvSpPr/>
          <p:nvPr/>
        </p:nvSpPr>
        <p:spPr>
          <a:xfrm>
            <a:off x="4267200" y="3429000"/>
            <a:ext cx="838200" cy="914400"/>
          </a:xfrm>
          <a:prstGeom prst="flowChartOr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3000" y="20574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MINISTRY NAME: MINITRY OF POWER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3581400"/>
            <a:ext cx="2667000" cy="58477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3200" dirty="0" smtClean="0"/>
              <a:t>LN-382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95400"/>
            <a:ext cx="8839200" cy="5105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33400" y="2819400"/>
            <a:ext cx="4800600" cy="2743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3810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  <a:ea typeface="Tahoma" panose="020B0604030504040204" pitchFamily="34" charset="0"/>
                <a:cs typeface="Tahoma" panose="020B0604030504040204" pitchFamily="34" charset="0"/>
              </a:rPr>
              <a:t>Team members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Georgia" pitchFamily="18" charset="0"/>
                <a:ea typeface="Tahoma" panose="020B0604030504040204" pitchFamily="34" charset="0"/>
                <a:cs typeface="Tahoma" panose="020B0604030504040204" pitchFamily="34" charset="0"/>
              </a:rPr>
              <a:t>S R VIKNESH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Georgia" pitchFamily="18" charset="0"/>
                <a:ea typeface="Tahoma" panose="020B0604030504040204" pitchFamily="34" charset="0"/>
                <a:cs typeface="Tahoma" panose="020B0604030504040204" pitchFamily="34" charset="0"/>
              </a:rPr>
              <a:t>A YOGESWARI</a:t>
            </a:r>
            <a:endParaRPr lang="en-US" sz="2400" dirty="0" smtClean="0">
              <a:solidFill>
                <a:srgbClr val="FFFF00"/>
              </a:solidFill>
              <a:latin typeface="Georgia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Georgia" pitchFamily="18" charset="0"/>
                <a:ea typeface="Tahoma" panose="020B0604030504040204" pitchFamily="34" charset="0"/>
                <a:cs typeface="Tahoma" panose="020B0604030504040204" pitchFamily="34" charset="0"/>
              </a:rPr>
              <a:t>S V VARSHAA</a:t>
            </a:r>
            <a:endParaRPr lang="en-US" sz="2400" dirty="0" smtClean="0">
              <a:solidFill>
                <a:srgbClr val="FFFF00"/>
              </a:solidFill>
              <a:latin typeface="Georgia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Georgia" pitchFamily="18" charset="0"/>
                <a:ea typeface="Tahoma" panose="020B0604030504040204" pitchFamily="34" charset="0"/>
                <a:cs typeface="Tahoma" panose="020B0604030504040204" pitchFamily="34" charset="0"/>
              </a:rPr>
              <a:t>A JOHN SAMUEL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Georgia" pitchFamily="18" charset="0"/>
                <a:ea typeface="Tahoma" panose="020B0604030504040204" pitchFamily="34" charset="0"/>
                <a:cs typeface="Tahoma" panose="020B0604030504040204" pitchFamily="34" charset="0"/>
              </a:rPr>
              <a:t>A JOEL HENDRY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Georgia" pitchFamily="18" charset="0"/>
                <a:ea typeface="Tahoma" panose="020B0604030504040204" pitchFamily="34" charset="0"/>
                <a:cs typeface="Tahoma" panose="020B0604030504040204" pitchFamily="34" charset="0"/>
              </a:rPr>
              <a:t>K MERVEEN JACOB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91200" y="2819400"/>
            <a:ext cx="3048000" cy="2667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  <a:ea typeface="Tahoma" panose="020B0604030504040204" pitchFamily="34" charset="0"/>
                <a:cs typeface="Tahoma" panose="020B0604030504040204" pitchFamily="34" charset="0"/>
              </a:rPr>
              <a:t>Mentors</a:t>
            </a:r>
          </a:p>
          <a:p>
            <a:pPr algn="ctr"/>
            <a:r>
              <a:rPr lang="en-IN" b="1" dirty="0" err="1" smtClean="0">
                <a:solidFill>
                  <a:srgbClr val="FFFF00"/>
                </a:solidFill>
              </a:rPr>
              <a:t>Dr.P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Kapilavani</a:t>
            </a:r>
            <a:r>
              <a:rPr lang="en-IN" b="1" dirty="0" smtClean="0">
                <a:solidFill>
                  <a:srgbClr val="FFFF00"/>
                </a:solidFill>
              </a:rPr>
              <a:t> PhD, </a:t>
            </a:r>
            <a:r>
              <a:rPr lang="en-IN" sz="1400" dirty="0" smtClean="0">
                <a:solidFill>
                  <a:schemeClr val="bg1">
                    <a:lumMod val="95000"/>
                  </a:schemeClr>
                </a:solidFill>
              </a:rPr>
              <a:t>Associate Professor</a:t>
            </a:r>
          </a:p>
          <a:p>
            <a:pPr algn="ctr"/>
            <a:r>
              <a:rPr lang="en-IN" sz="1400" dirty="0" smtClean="0">
                <a:solidFill>
                  <a:schemeClr val="bg1">
                    <a:lumMod val="95000"/>
                  </a:schemeClr>
                </a:solidFill>
              </a:rPr>
              <a:t>Department of Information Technology</a:t>
            </a:r>
          </a:p>
          <a:p>
            <a:pPr algn="ctr"/>
            <a:r>
              <a:rPr lang="en-IN" b="1" dirty="0" smtClean="0">
                <a:solidFill>
                  <a:srgbClr val="FFFF00"/>
                </a:solidFill>
              </a:rPr>
              <a:t>Dr. </a:t>
            </a:r>
            <a:r>
              <a:rPr lang="en-IN" b="1" dirty="0" err="1" smtClean="0">
                <a:solidFill>
                  <a:srgbClr val="FFFF00"/>
                </a:solidFill>
              </a:rPr>
              <a:t>Senthil</a:t>
            </a:r>
            <a:r>
              <a:rPr lang="en-IN" b="1" dirty="0" smtClean="0">
                <a:solidFill>
                  <a:srgbClr val="FFFF00"/>
                </a:solidFill>
              </a:rPr>
              <a:t> Kumar PhD</a:t>
            </a:r>
            <a:r>
              <a:rPr lang="en-IN" b="1" dirty="0" smtClean="0">
                <a:solidFill>
                  <a:schemeClr val="bg1"/>
                </a:solidFill>
              </a:rPr>
              <a:t>, </a:t>
            </a:r>
            <a:r>
              <a:rPr lang="en-IN" sz="1400" dirty="0" smtClean="0">
                <a:solidFill>
                  <a:schemeClr val="bg1"/>
                </a:solidFill>
              </a:rPr>
              <a:t>Associate Professor</a:t>
            </a:r>
          </a:p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Department of Electronics and Communication Engineering</a:t>
            </a:r>
          </a:p>
          <a:p>
            <a:pPr algn="ctr"/>
            <a:endParaRPr lang="en-US" b="1" u="sng" dirty="0" smtClean="0">
              <a:solidFill>
                <a:schemeClr val="bg1">
                  <a:lumMod val="95000"/>
                </a:schemeClr>
              </a:solidFill>
              <a:latin typeface="Georgia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676400"/>
            <a:ext cx="647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Techno</a:t>
            </a:r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wizard</a:t>
            </a:r>
            <a:endParaRPr lang="en-US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8400" y="457200"/>
            <a:ext cx="3810000" cy="530352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lgerian" pitchFamily="82" charset="0"/>
              </a:rPr>
              <a:t>PSVPEC</a:t>
            </a:r>
            <a:endParaRPr lang="en-US" sz="5400" dirty="0">
              <a:latin typeface="Algerian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F87974-30CF-4964-9F2B-4038DD0645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28600"/>
            <a:ext cx="1025443" cy="102812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A picture containing gear, metalware, dinosaur&#10;&#10;Description generated with high confidence">
            <a:extLst>
              <a:ext uri="{FF2B5EF4-FFF2-40B4-BE49-F238E27FC236}">
                <a16:creationId xmlns:a16="http://schemas.microsoft.com/office/drawing/2014/main" xmlns="" id="{2B82C39C-FEBF-4D7F-8E28-1BB86B0FB1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228600"/>
            <a:ext cx="1213330" cy="881958"/>
          </a:xfrm>
          <a:prstGeom prst="rect">
            <a:avLst/>
          </a:prstGeom>
        </p:spPr>
      </p:pic>
      <p:pic>
        <p:nvPicPr>
          <p:cNvPr id="11" name="Picture 10" descr="A picture containing gear, metalware&#10;&#10;Description generated with high confidence">
            <a:extLst>
              <a:ext uri="{FF2B5EF4-FFF2-40B4-BE49-F238E27FC236}">
                <a16:creationId xmlns:a16="http://schemas.microsoft.com/office/drawing/2014/main" xmlns="" id="{3FF44672-D003-4B10-BBAA-03BEFF98C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421" y="228600"/>
            <a:ext cx="1347579" cy="1009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95400"/>
            <a:ext cx="8839200" cy="5105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8400" y="457200"/>
            <a:ext cx="4648200" cy="530352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lgerian" pitchFamily="82" charset="0"/>
              </a:rPr>
              <a:t>MONITORING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1447800"/>
            <a:ext cx="396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3124200"/>
            <a:ext cx="3962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TRANSMIT THE DATA TO CLOUD AND TO USER MOBILE  USING NODEMCU.</a:t>
            </a:r>
            <a:endParaRPr lang="en-US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4953000"/>
            <a:ext cx="3962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DISPLAY TO USER AND AUTHORITY. FURTHER PROCESS USING THIS DATA CAN BE MADE.</a:t>
            </a:r>
            <a:endParaRPr lang="en-US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5240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GETTING ALL THE NEEDED VALUES FROM THE BATTERY USING OUR MODULE</a:t>
            </a:r>
            <a:endParaRPr lang="en-US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057400" y="2514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057400" y="4343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D:\Downloads\WhatsApp Image 2020-07-30 at 5.52.23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2777536" cy="4937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95400"/>
            <a:ext cx="8839200" cy="5105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09800" y="457200"/>
            <a:ext cx="5562600" cy="530352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lgerian" pitchFamily="82" charset="0"/>
              </a:rPr>
              <a:t>MAINTANANCE 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6002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(WE CAN MAINTAIN AS WELL AS INCREASE THE LIFE OF BATTERY BY MAINTAINING CERTAIN PARAMETERS: HERE WE HAVE LISTED SOME MAJOR PARAMETERS)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514600"/>
            <a:ext cx="26670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52800" y="2514600"/>
            <a:ext cx="2667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CHARGE IN BATTERY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248400" y="2514600"/>
            <a:ext cx="26670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DURATION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258094" y="3923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29894" y="3847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7201694" y="3847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33400" y="4572000"/>
            <a:ext cx="2209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29000" y="4572000"/>
            <a:ext cx="24384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53200" y="4648200"/>
            <a:ext cx="2209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STEADY CHARGING– CAN REGULATE V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2667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TEMPERATURE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876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ACTIVE COOLING SYSTEM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2400" y="45720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CAN BE CONTROLLED USING SOFTWARE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95400"/>
            <a:ext cx="8839200" cy="5105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09800" y="457200"/>
            <a:ext cx="5029200" cy="53035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INNOVATIVE SOLUTION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1600200"/>
            <a:ext cx="39624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2057400"/>
            <a:ext cx="3429000" cy="152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4191000"/>
            <a:ext cx="3429000" cy="152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2438400"/>
            <a:ext cx="68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438400"/>
            <a:ext cx="68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2438400"/>
            <a:ext cx="68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648200"/>
            <a:ext cx="68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4648200"/>
            <a:ext cx="68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5200" y="4648200"/>
            <a:ext cx="68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990600" y="20574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3048794" y="20566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371600" y="1295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29000" y="1295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1637506" y="7353300"/>
            <a:ext cx="76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524000" y="609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43794" y="54856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277394" y="57142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657600" y="617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09800" y="14478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</a:t>
            </a:r>
            <a:endParaRPr lang="en-US" sz="4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0" y="56388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</a:t>
            </a:r>
            <a:endParaRPr lang="en-US" sz="5400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362200"/>
            <a:ext cx="68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15000" y="2819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5677694" y="3314700"/>
            <a:ext cx="989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48400" y="3657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10400" y="2438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086600" y="33528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712677" y="1631852"/>
            <a:ext cx="422031" cy="571959"/>
          </a:xfrm>
          <a:custGeom>
            <a:avLst/>
            <a:gdLst>
              <a:gd name="connsiteX0" fmla="*/ 0 w 422031"/>
              <a:gd name="connsiteY0" fmla="*/ 0 h 571959"/>
              <a:gd name="connsiteX1" fmla="*/ 253218 w 422031"/>
              <a:gd name="connsiteY1" fmla="*/ 42203 h 571959"/>
              <a:gd name="connsiteX2" fmla="*/ 337625 w 422031"/>
              <a:gd name="connsiteY2" fmla="*/ 70339 h 571959"/>
              <a:gd name="connsiteX3" fmla="*/ 365760 w 422031"/>
              <a:gd name="connsiteY3" fmla="*/ 154745 h 571959"/>
              <a:gd name="connsiteX4" fmla="*/ 379828 w 422031"/>
              <a:gd name="connsiteY4" fmla="*/ 478302 h 571959"/>
              <a:gd name="connsiteX5" fmla="*/ 422031 w 422031"/>
              <a:gd name="connsiteY5" fmla="*/ 562708 h 5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31" h="571959">
                <a:moveTo>
                  <a:pt x="0" y="0"/>
                </a:moveTo>
                <a:cubicBezTo>
                  <a:pt x="84406" y="14068"/>
                  <a:pt x="169446" y="24750"/>
                  <a:pt x="253218" y="42203"/>
                </a:cubicBezTo>
                <a:cubicBezTo>
                  <a:pt x="282252" y="48252"/>
                  <a:pt x="316654" y="49368"/>
                  <a:pt x="337625" y="70339"/>
                </a:cubicBezTo>
                <a:cubicBezTo>
                  <a:pt x="358596" y="91310"/>
                  <a:pt x="356382" y="126610"/>
                  <a:pt x="365760" y="154745"/>
                </a:cubicBezTo>
                <a:cubicBezTo>
                  <a:pt x="370449" y="262597"/>
                  <a:pt x="372401" y="370604"/>
                  <a:pt x="379828" y="478302"/>
                </a:cubicBezTo>
                <a:cubicBezTo>
                  <a:pt x="386287" y="571959"/>
                  <a:pt x="368380" y="562708"/>
                  <a:pt x="422031" y="5627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909625" y="1983545"/>
            <a:ext cx="292495" cy="281353"/>
          </a:xfrm>
          <a:custGeom>
            <a:avLst/>
            <a:gdLst>
              <a:gd name="connsiteX0" fmla="*/ 0 w 292495"/>
              <a:gd name="connsiteY0" fmla="*/ 140677 h 281353"/>
              <a:gd name="connsiteX1" fmla="*/ 42203 w 292495"/>
              <a:gd name="connsiteY1" fmla="*/ 168812 h 281353"/>
              <a:gd name="connsiteX2" fmla="*/ 98473 w 292495"/>
              <a:gd name="connsiteY2" fmla="*/ 196947 h 281353"/>
              <a:gd name="connsiteX3" fmla="*/ 140677 w 292495"/>
              <a:gd name="connsiteY3" fmla="*/ 253218 h 281353"/>
              <a:gd name="connsiteX4" fmla="*/ 253218 w 292495"/>
              <a:gd name="connsiteY4" fmla="*/ 281353 h 281353"/>
              <a:gd name="connsiteX5" fmla="*/ 267286 w 292495"/>
              <a:gd name="connsiteY5" fmla="*/ 0 h 2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95" h="281353">
                <a:moveTo>
                  <a:pt x="0" y="140677"/>
                </a:moveTo>
                <a:cubicBezTo>
                  <a:pt x="14068" y="150055"/>
                  <a:pt x="27523" y="160424"/>
                  <a:pt x="42203" y="168812"/>
                </a:cubicBezTo>
                <a:cubicBezTo>
                  <a:pt x="60411" y="179216"/>
                  <a:pt x="82551" y="183300"/>
                  <a:pt x="98473" y="196947"/>
                </a:cubicBezTo>
                <a:cubicBezTo>
                  <a:pt x="116275" y="212206"/>
                  <a:pt x="122665" y="238208"/>
                  <a:pt x="140677" y="253218"/>
                </a:cubicBezTo>
                <a:cubicBezTo>
                  <a:pt x="154339" y="264603"/>
                  <a:pt x="250935" y="280897"/>
                  <a:pt x="253218" y="281353"/>
                </a:cubicBezTo>
                <a:cubicBezTo>
                  <a:pt x="292495" y="163524"/>
                  <a:pt x="267286" y="253979"/>
                  <a:pt x="26728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486400" y="1905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86600" y="2667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AUTHORITY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9000" y="35052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USER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716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76800" y="3505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</a:p>
          <a:p>
            <a:r>
              <a:rPr lang="en-US" dirty="0" smtClean="0"/>
              <a:t>DETERMINATION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34200" y="441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S4.RECTIFICATION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95800" y="1295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S2. V MEASUREMENT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76800" y="59436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S1.INTIAL OBSCREATION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95400"/>
            <a:ext cx="8839200" cy="5105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09800" y="457200"/>
            <a:ext cx="5029200" cy="53035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EXPLANATION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1447800"/>
            <a:ext cx="830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2667000"/>
            <a:ext cx="838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FFFF00"/>
                </a:solidFill>
              </a:rPr>
              <a:t>STAGE TWO – MESUREMENT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00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STAGE ONE 1-INITIAL OBSERVATION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886200"/>
            <a:ext cx="838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FFFF00"/>
                </a:solidFill>
              </a:rPr>
              <a:t>STAGE THREE - DETERMINATION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5181600"/>
            <a:ext cx="838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rgbClr val="FFFF00"/>
                </a:solidFill>
              </a:rPr>
              <a:t>STAGE FOUR-RECTIFICATION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95400"/>
            <a:ext cx="8839200" cy="5105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09800" y="457200"/>
            <a:ext cx="5029200" cy="53035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CONCLUSION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1524000"/>
            <a:ext cx="83058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5240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FF00"/>
                </a:solidFill>
              </a:rPr>
              <a:t>WE ARE MONITORING THE CAR BATTERY BY COLLECTION THE PARAMETERS LIKE   VOLTAGE, CURRENT, TEMPERATURE , REMAINING AMOUNT OF BATTERY, DISTANCE THAT CAN BE TRAVELLED WITH REMAINING BATTERY.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FF00"/>
                </a:solidFill>
              </a:rPr>
              <a:t>EFFECTIVE MAINTANANCE OF BATTERY LIFE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FF00"/>
                </a:solidFill>
              </a:rPr>
              <a:t>THE IDEA TURNED INTO A VENTURE OF PRODUCT (CMU)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FF00"/>
                </a:solidFill>
              </a:rPr>
              <a:t>FINALLY ENRICHED USER EXPERIENCE CAN BE PROVIDED BY THE APP TO THE USER AND ORGANISATION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FF00"/>
                </a:solidFill>
              </a:rPr>
              <a:t>BATTERY AND ITS CELL MONITORING UNIT FORMS A </a:t>
            </a:r>
            <a:r>
              <a:rPr lang="en-US" b="1" dirty="0" smtClean="0">
                <a:solidFill>
                  <a:srgbClr val="FFFF00"/>
                </a:solidFill>
              </a:rPr>
              <a:t>SMART CELL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FF00"/>
                </a:solidFill>
              </a:rPr>
              <a:t>IF  CELL’S LIFESPAN IS INCREASED WE CAN EXTEND THE BATTERY LIFE.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273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PSVPEC</vt:lpstr>
      <vt:lpstr>MONITORING</vt:lpstr>
      <vt:lpstr>MAINTANANCE </vt:lpstr>
      <vt:lpstr>INNOVATIVE SOLUTION</vt:lpstr>
      <vt:lpstr>EXPLANATION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Chandrasekharan</dc:creator>
  <cp:lastModifiedBy>Chandrasekharan</cp:lastModifiedBy>
  <cp:revision>13</cp:revision>
  <dcterms:created xsi:type="dcterms:W3CDTF">2020-08-02T02:44:24Z</dcterms:created>
  <dcterms:modified xsi:type="dcterms:W3CDTF">2020-08-02T04:38:46Z</dcterms:modified>
</cp:coreProperties>
</file>