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99" r:id="rId1"/>
  </p:sldMasterIdLst>
  <p:sldIdLst>
    <p:sldId id="256" r:id="rId2"/>
    <p:sldId id="257" r:id="rId3"/>
    <p:sldId id="274" r:id="rId4"/>
    <p:sldId id="275" r:id="rId5"/>
    <p:sldId id="276" r:id="rId6"/>
    <p:sldId id="277" r:id="rId7"/>
    <p:sldId id="278" r:id="rId8"/>
    <p:sldId id="279" r:id="rId9"/>
    <p:sldId id="273" r:id="rId10"/>
    <p:sldId id="282" r:id="rId11"/>
    <p:sldId id="284"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15" autoAdjust="0"/>
    <p:restoredTop sz="94660"/>
  </p:normalViewPr>
  <p:slideViewPr>
    <p:cSldViewPr snapToGrid="0">
      <p:cViewPr>
        <p:scale>
          <a:sx n="79" d="100"/>
          <a:sy n="79" d="100"/>
        </p:scale>
        <p:origin x="-258" y="3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dgm:t>
        <a:bodyPr/>
        <a:lstStyle/>
        <a:p>
          <a:r>
            <a:rPr lang="en-US" sz="2400" b="1" dirty="0">
              <a:latin typeface="Georgia" pitchFamily="18"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US" sz="2400" b="1" dirty="0">
              <a:latin typeface="Georgia" pitchFamily="18"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000" dirty="0">
              <a:latin typeface="Georgia" pitchFamily="18" charset="0"/>
              <a:ea typeface="Tahoma" panose="020B0604030504040204" pitchFamily="34" charset="0"/>
              <a:cs typeface="Tahoma" panose="020B0604030504040204" pitchFamily="34" charset="0"/>
            </a:rPr>
            <a:t>Ministry of Power</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dgm:t>
        <a:bodyPr/>
        <a:lstStyle/>
        <a:p>
          <a:r>
            <a:rPr lang="en-US" sz="2400" b="1" dirty="0">
              <a:latin typeface="Georgia" pitchFamily="18"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1800" dirty="0">
              <a:latin typeface="Georgia" pitchFamily="18" charset="0"/>
              <a:ea typeface="Tahoma" panose="020B0604030504040204" pitchFamily="34" charset="0"/>
              <a:cs typeface="Tahoma" panose="020B0604030504040204" pitchFamily="34" charset="0"/>
            </a:rPr>
            <a:t>Electric vehicles are viewed upon as an alternative transportation medium and therefore it is critical to enhance the sustainability and performance which requires monitoring.</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E40970FA-9468-4353-8343-FE5E2BEBB8B0}">
      <dgm:prSet phldrT="[Text]" custT="1"/>
      <dgm:spPr/>
      <dgm:t>
        <a:bodyPr/>
        <a:lstStyle/>
        <a:p>
          <a:r>
            <a:rPr lang="en-US" sz="2000" b="0" i="0" u="none" dirty="0">
              <a:latin typeface="Georgia" pitchFamily="18" charset="0"/>
            </a:rPr>
            <a:t>Monitoring the battery life of Electric Vehicles</a:t>
          </a:r>
          <a:r>
            <a:rPr lang="en-US" sz="2400" b="0" i="0" u="none" dirty="0">
              <a:latin typeface="Georgia" pitchFamily="18" charset="0"/>
            </a:rPr>
            <a:t>.</a:t>
          </a:r>
          <a:endParaRPr lang="en-US" sz="2400" dirty="0">
            <a:latin typeface="Georgia" pitchFamily="18" charset="0"/>
            <a:ea typeface="Tahoma" panose="020B0604030504040204" pitchFamily="34" charset="0"/>
            <a:cs typeface="Tahoma" panose="020B0604030504040204" pitchFamily="34" charset="0"/>
          </a:endParaRPr>
        </a:p>
      </dgm:t>
    </dgm:pt>
    <dgm:pt modelId="{04FF68DF-CF36-4D12-9ECE-A3519B0AC88A}" type="sibTrans" cxnId="{A316347C-9D1A-43C6-BE2B-DC184440E1C9}">
      <dgm:prSet/>
      <dgm:spPr/>
      <dgm:t>
        <a:bodyPr/>
        <a:lstStyle/>
        <a:p>
          <a:endParaRPr lang="en-US"/>
        </a:p>
      </dgm:t>
    </dgm:pt>
    <dgm:pt modelId="{85FA6A33-9FA9-4134-A6A3-A5D4748A1779}" type="parTrans" cxnId="{A316347C-9D1A-43C6-BE2B-DC184440E1C9}">
      <dgm:prSet/>
      <dgm:spPr/>
      <dgm:t>
        <a:bodyPr/>
        <a:lstStyle/>
        <a:p>
          <a:endParaRPr lang="en-US"/>
        </a:p>
      </dgm:t>
    </dgm:pt>
    <dgm:pt modelId="{97D2C919-A1A0-4043-8040-085D2A922683}" type="pres">
      <dgm:prSet presAssocID="{81269538-BFC5-48BB-BEA1-D7AF1F385FD5}" presName="Name0" presStyleCnt="0">
        <dgm:presLayoutVars>
          <dgm:chPref val="1"/>
          <dgm:dir/>
          <dgm:animOne val="branch"/>
          <dgm:animLvl val="lvl"/>
          <dgm:resizeHandles/>
        </dgm:presLayoutVars>
      </dgm:prSet>
      <dgm:spPr/>
      <dgm:t>
        <a:bodyPr/>
        <a:lstStyle/>
        <a:p>
          <a:endParaRPr lang="en-US"/>
        </a:p>
      </dgm:t>
    </dgm:pt>
    <dgm:pt modelId="{119E0C4A-35AD-43A5-AF56-EBB742C217DA}" type="pres">
      <dgm:prSet presAssocID="{0D51337A-31FA-4717-B2BF-9243F96D2B9B}" presName="vertOne" presStyleCnt="0"/>
      <dgm:spPr/>
    </dgm:pt>
    <dgm:pt modelId="{9DECCC35-CBA5-456B-8AB6-7D48BA32AFF4}" type="pres">
      <dgm:prSet presAssocID="{0D51337A-31FA-4717-B2BF-9243F96D2B9B}" presName="txOne" presStyleLbl="node0" presStyleIdx="0" presStyleCnt="3">
        <dgm:presLayoutVars>
          <dgm:chPref val="3"/>
        </dgm:presLayoutVars>
      </dgm:prSet>
      <dgm:spPr/>
      <dgm:t>
        <a:bodyPr/>
        <a:lstStyle/>
        <a:p>
          <a:endParaRPr lang="en-US"/>
        </a:p>
      </dgm:t>
    </dgm:pt>
    <dgm:pt modelId="{16BC4402-6C56-47A8-A014-65D103737EA9}" type="pres">
      <dgm:prSet presAssocID="{0D51337A-31FA-4717-B2BF-9243F96D2B9B}" presName="parTransOne" presStyleCnt="0"/>
      <dgm:spPr/>
    </dgm:pt>
    <dgm:pt modelId="{CE5C868E-5DE7-4B0B-A127-C7731FAF0771}" type="pres">
      <dgm:prSet presAssocID="{0D51337A-31FA-4717-B2BF-9243F96D2B9B}" presName="horzOne" presStyleCnt="0"/>
      <dgm:spPr/>
    </dgm:pt>
    <dgm:pt modelId="{078D22BF-08CA-4933-8A42-F7884EF23116}" type="pres">
      <dgm:prSet presAssocID="{E40970FA-9468-4353-8343-FE5E2BEBB8B0}" presName="vertTwo" presStyleCnt="0"/>
      <dgm:spPr/>
    </dgm:pt>
    <dgm:pt modelId="{74F52E76-2A39-4B30-AA90-7A3769CA12C7}" type="pres">
      <dgm:prSet presAssocID="{E40970FA-9468-4353-8343-FE5E2BEBB8B0}" presName="txTwo" presStyleLbl="node2" presStyleIdx="0" presStyleCnt="3">
        <dgm:presLayoutVars>
          <dgm:chPref val="3"/>
        </dgm:presLayoutVars>
      </dgm:prSet>
      <dgm:spPr/>
      <dgm:t>
        <a:bodyPr/>
        <a:lstStyle/>
        <a:p>
          <a:endParaRPr lang="en-US"/>
        </a:p>
      </dgm:t>
    </dgm:pt>
    <dgm:pt modelId="{5158F74B-D723-44DA-B9C9-766E3A5E8E16}" type="pres">
      <dgm:prSet presAssocID="{E40970FA-9468-4353-8343-FE5E2BEBB8B0}" presName="horzTwo" presStyleCnt="0"/>
      <dgm:spPr/>
    </dgm:pt>
    <dgm:pt modelId="{A0BD7669-41C7-407D-B375-F400420ABF96}" type="pres">
      <dgm:prSet presAssocID="{6799645E-F42F-43D8-B2EA-A1377D84D0B3}" presName="sibSpaceOne" presStyleCnt="0"/>
      <dgm:spPr/>
    </dgm:pt>
    <dgm:pt modelId="{289F7581-9D9F-48E8-BD80-5E41F5C36A99}" type="pres">
      <dgm:prSet presAssocID="{A7F7584C-6CC5-40A2-9566-2842A5DEA97A}" presName="vertOne" presStyleCnt="0"/>
      <dgm:spPr/>
    </dgm:pt>
    <dgm:pt modelId="{0E4086FE-79D1-4FE8-99BC-102350020630}" type="pres">
      <dgm:prSet presAssocID="{A7F7584C-6CC5-40A2-9566-2842A5DEA97A}" presName="txOne" presStyleLbl="node0" presStyleIdx="1" presStyleCnt="3">
        <dgm:presLayoutVars>
          <dgm:chPref val="3"/>
        </dgm:presLayoutVars>
      </dgm:prSet>
      <dgm:spPr/>
      <dgm:t>
        <a:bodyPr/>
        <a:lstStyle/>
        <a:p>
          <a:endParaRPr lang="en-US"/>
        </a:p>
      </dgm:t>
    </dgm:pt>
    <dgm:pt modelId="{84027863-2DDD-400B-A02B-AA05338BB04B}" type="pres">
      <dgm:prSet presAssocID="{A7F7584C-6CC5-40A2-9566-2842A5DEA97A}" presName="parTransOne" presStyleCnt="0"/>
      <dgm:spPr/>
    </dgm:pt>
    <dgm:pt modelId="{F66B0D47-2F09-43AA-8A3E-81450A25FD95}" type="pres">
      <dgm:prSet presAssocID="{A7F7584C-6CC5-40A2-9566-2842A5DEA97A}" presName="horzOne" presStyleCnt="0"/>
      <dgm:spPr/>
    </dgm:pt>
    <dgm:pt modelId="{FA814CB6-A121-4155-929F-CB4198F3D3ED}" type="pres">
      <dgm:prSet presAssocID="{9D8DAFB6-C744-4BD6-B757-393BF647EBB6}" presName="vertTwo" presStyleCnt="0"/>
      <dgm:spPr/>
    </dgm:pt>
    <dgm:pt modelId="{A0F05BBD-E31E-470A-8784-35792D05C6CF}" type="pres">
      <dgm:prSet presAssocID="{9D8DAFB6-C744-4BD6-B757-393BF647EBB6}" presName="txTwo" presStyleLbl="node2" presStyleIdx="1" presStyleCnt="3">
        <dgm:presLayoutVars>
          <dgm:chPref val="3"/>
        </dgm:presLayoutVars>
      </dgm:prSet>
      <dgm:spPr/>
      <dgm:t>
        <a:bodyPr/>
        <a:lstStyle/>
        <a:p>
          <a:endParaRPr lang="en-US"/>
        </a:p>
      </dgm:t>
    </dgm:pt>
    <dgm:pt modelId="{47298BDB-6FC8-48F2-AE57-D8D27832DB7A}" type="pres">
      <dgm:prSet presAssocID="{9D8DAFB6-C744-4BD6-B757-393BF647EBB6}" presName="horzTwo" presStyleCnt="0"/>
      <dgm:spPr/>
    </dgm:pt>
    <dgm:pt modelId="{9A05F8F3-207A-4954-90E9-729EFB51B35F}" type="pres">
      <dgm:prSet presAssocID="{C41ED6A4-512C-48AB-901D-671B73446005}" presName="sibSpaceOne" presStyleCnt="0"/>
      <dgm:spPr/>
    </dgm:pt>
    <dgm:pt modelId="{C6C0B72C-08D7-449F-93E8-682D80D346D9}" type="pres">
      <dgm:prSet presAssocID="{51A6936C-668E-4912-B1B4-BA2D45D3F624}" presName="vertOne" presStyleCnt="0"/>
      <dgm:spPr/>
    </dgm:pt>
    <dgm:pt modelId="{6046394E-0897-4F3B-850B-7EF10C1B8B86}" type="pres">
      <dgm:prSet presAssocID="{51A6936C-668E-4912-B1B4-BA2D45D3F624}" presName="txOne" presStyleLbl="node0" presStyleIdx="2" presStyleCnt="3">
        <dgm:presLayoutVars>
          <dgm:chPref val="3"/>
        </dgm:presLayoutVars>
      </dgm:prSet>
      <dgm:spPr/>
      <dgm:t>
        <a:bodyPr/>
        <a:lstStyle/>
        <a:p>
          <a:endParaRPr lang="en-US"/>
        </a:p>
      </dgm:t>
    </dgm:pt>
    <dgm:pt modelId="{2CD3A295-5CA7-4AF3-85F3-0414627D5DBE}" type="pres">
      <dgm:prSet presAssocID="{51A6936C-668E-4912-B1B4-BA2D45D3F624}" presName="parTransOne" presStyleCnt="0"/>
      <dgm:spPr/>
    </dgm:pt>
    <dgm:pt modelId="{32B8126A-CAB7-4F32-B5E7-2AFE937F90F4}" type="pres">
      <dgm:prSet presAssocID="{51A6936C-668E-4912-B1B4-BA2D45D3F624}" presName="horzOne" presStyleCnt="0"/>
      <dgm:spPr/>
    </dgm:pt>
    <dgm:pt modelId="{D1A070B8-44A6-4568-8926-F8E2C8E22074}" type="pres">
      <dgm:prSet presAssocID="{2A9B6C90-9B70-4ED8-9084-8651413BB905}" presName="vertTwo" presStyleCnt="0"/>
      <dgm:spPr/>
    </dgm:pt>
    <dgm:pt modelId="{DCC5400E-819F-40E5-9FF2-14E9AA42C408}" type="pres">
      <dgm:prSet presAssocID="{2A9B6C90-9B70-4ED8-9084-8651413BB905}" presName="txTwo" presStyleLbl="node2" presStyleIdx="2" presStyleCnt="3">
        <dgm:presLayoutVars>
          <dgm:chPref val="3"/>
        </dgm:presLayoutVars>
      </dgm:prSet>
      <dgm:spPr/>
      <dgm:t>
        <a:bodyPr/>
        <a:lstStyle/>
        <a:p>
          <a:endParaRPr lang="en-US"/>
        </a:p>
      </dgm:t>
    </dgm:pt>
    <dgm:pt modelId="{4E7F9C8C-7534-4873-A842-8AE501921EF3}" type="pres">
      <dgm:prSet presAssocID="{2A9B6C90-9B70-4ED8-9084-8651413BB905}" presName="horzTwo" presStyleCnt="0"/>
      <dgm:spPr/>
    </dgm:pt>
  </dgm:ptLst>
  <dgm:cxnLst>
    <dgm:cxn modelId="{62227373-CD76-458A-8914-D19DF892653A}" type="presOf" srcId="{51A6936C-668E-4912-B1B4-BA2D45D3F624}" destId="{6046394E-0897-4F3B-850B-7EF10C1B8B86}" srcOrd="0" destOrd="0" presId="urn:microsoft.com/office/officeart/2005/8/layout/hierarchy4"/>
    <dgm:cxn modelId="{9E6BB655-7FE4-4F8D-B1D2-F885E60B8754}" srcId="{81269538-BFC5-48BB-BEA1-D7AF1F385FD5}" destId="{0D51337A-31FA-4717-B2BF-9243F96D2B9B}" srcOrd="0" destOrd="0" parTransId="{A9294D65-F371-46C8-A624-E557E9DF1A30}" sibTransId="{6799645E-F42F-43D8-B2EA-A1377D84D0B3}"/>
    <dgm:cxn modelId="{1D59D94A-4BF7-417E-B49B-225C005839A9}" srcId="{51A6936C-668E-4912-B1B4-BA2D45D3F624}" destId="{2A9B6C90-9B70-4ED8-9084-8651413BB905}" srcOrd="0" destOrd="0" parTransId="{47C005B7-F5AA-4111-A87D-782B117A0259}" sibTransId="{54109FB3-0563-4B2C-BFF0-181E047427F8}"/>
    <dgm:cxn modelId="{193E18DB-0191-411A-9E6B-35882779620E}" type="presOf" srcId="{0D51337A-31FA-4717-B2BF-9243F96D2B9B}" destId="{9DECCC35-CBA5-456B-8AB6-7D48BA32AFF4}" srcOrd="0" destOrd="0" presId="urn:microsoft.com/office/officeart/2005/8/layout/hierarchy4"/>
    <dgm:cxn modelId="{69D5D70C-0324-46B3-BDDC-891163C2133F}" type="presOf" srcId="{2A9B6C90-9B70-4ED8-9084-8651413BB905}" destId="{DCC5400E-819F-40E5-9FF2-14E9AA42C408}" srcOrd="0" destOrd="0" presId="urn:microsoft.com/office/officeart/2005/8/layout/hierarchy4"/>
    <dgm:cxn modelId="{000FE2BB-9FE6-4965-ADF5-E3E85B644286}" srcId="{81269538-BFC5-48BB-BEA1-D7AF1F385FD5}" destId="{51A6936C-668E-4912-B1B4-BA2D45D3F624}" srcOrd="2" destOrd="0" parTransId="{8F7D40F1-9723-47F5-BFD2-340696378D49}" sibTransId="{E68031D9-E3F9-439E-86FC-2A0A3A3988D0}"/>
    <dgm:cxn modelId="{FAF7407A-87A5-4744-AA4B-B1EF42C291E3}" type="presOf" srcId="{81269538-BFC5-48BB-BEA1-D7AF1F385FD5}" destId="{97D2C919-A1A0-4043-8040-085D2A922683}" srcOrd="0" destOrd="0" presId="urn:microsoft.com/office/officeart/2005/8/layout/hierarchy4"/>
    <dgm:cxn modelId="{96349A9C-F16C-4704-8008-005EF92D2258}" type="presOf" srcId="{9D8DAFB6-C744-4BD6-B757-393BF647EBB6}" destId="{A0F05BBD-E31E-470A-8784-35792D05C6CF}" srcOrd="0" destOrd="0" presId="urn:microsoft.com/office/officeart/2005/8/layout/hierarchy4"/>
    <dgm:cxn modelId="{56052809-46E4-4445-B520-94004C28BB9D}" srcId="{A7F7584C-6CC5-40A2-9566-2842A5DEA97A}" destId="{9D8DAFB6-C744-4BD6-B757-393BF647EBB6}" srcOrd="0" destOrd="0" parTransId="{17C1C47E-8D1A-404A-B227-B017391CB5F6}" sibTransId="{C9B44773-68B1-427B-B9CA-0AEA186B621E}"/>
    <dgm:cxn modelId="{A32BD46B-3837-425A-A8B6-026180E0ED81}" type="presOf" srcId="{A7F7584C-6CC5-40A2-9566-2842A5DEA97A}" destId="{0E4086FE-79D1-4FE8-99BC-102350020630}" srcOrd="0" destOrd="0" presId="urn:microsoft.com/office/officeart/2005/8/layout/hierarchy4"/>
    <dgm:cxn modelId="{F68422C1-CD34-4DED-AA4B-85EFFF4FE933}" srcId="{81269538-BFC5-48BB-BEA1-D7AF1F385FD5}" destId="{A7F7584C-6CC5-40A2-9566-2842A5DEA97A}" srcOrd="1" destOrd="0" parTransId="{581272CD-5908-4C17-8E9B-8BF6DCE43C3E}" sibTransId="{C41ED6A4-512C-48AB-901D-671B73446005}"/>
    <dgm:cxn modelId="{AB329A99-7716-4655-9831-A7292990DC21}" type="presOf" srcId="{E40970FA-9468-4353-8343-FE5E2BEBB8B0}" destId="{74F52E76-2A39-4B30-AA90-7A3769CA12C7}" srcOrd="0" destOrd="0" presId="urn:microsoft.com/office/officeart/2005/8/layout/hierarchy4"/>
    <dgm:cxn modelId="{A316347C-9D1A-43C6-BE2B-DC184440E1C9}" srcId="{0D51337A-31FA-4717-B2BF-9243F96D2B9B}" destId="{E40970FA-9468-4353-8343-FE5E2BEBB8B0}" srcOrd="0" destOrd="0" parTransId="{85FA6A33-9FA9-4134-A6A3-A5D4748A1779}" sibTransId="{04FF68DF-CF36-4D12-9ECE-A3519B0AC88A}"/>
    <dgm:cxn modelId="{11077A2C-E3DF-4660-8F71-A8F5CBF85A62}" type="presParOf" srcId="{97D2C919-A1A0-4043-8040-085D2A922683}" destId="{119E0C4A-35AD-43A5-AF56-EBB742C217DA}" srcOrd="0" destOrd="0" presId="urn:microsoft.com/office/officeart/2005/8/layout/hierarchy4"/>
    <dgm:cxn modelId="{773D5260-D089-436A-9777-799EACE189A5}" type="presParOf" srcId="{119E0C4A-35AD-43A5-AF56-EBB742C217DA}" destId="{9DECCC35-CBA5-456B-8AB6-7D48BA32AFF4}" srcOrd="0" destOrd="0" presId="urn:microsoft.com/office/officeart/2005/8/layout/hierarchy4"/>
    <dgm:cxn modelId="{1BF6FD2C-5528-4A8F-B94B-D4A7C1AAA0BE}" type="presParOf" srcId="{119E0C4A-35AD-43A5-AF56-EBB742C217DA}" destId="{16BC4402-6C56-47A8-A014-65D103737EA9}" srcOrd="1" destOrd="0" presId="urn:microsoft.com/office/officeart/2005/8/layout/hierarchy4"/>
    <dgm:cxn modelId="{6FA6D723-8898-4554-9A57-127A68E30E0E}" type="presParOf" srcId="{119E0C4A-35AD-43A5-AF56-EBB742C217DA}" destId="{CE5C868E-5DE7-4B0B-A127-C7731FAF0771}" srcOrd="2" destOrd="0" presId="urn:microsoft.com/office/officeart/2005/8/layout/hierarchy4"/>
    <dgm:cxn modelId="{141CAE5B-943D-41A0-93B6-25FBA86F779D}" type="presParOf" srcId="{CE5C868E-5DE7-4B0B-A127-C7731FAF0771}" destId="{078D22BF-08CA-4933-8A42-F7884EF23116}" srcOrd="0" destOrd="0" presId="urn:microsoft.com/office/officeart/2005/8/layout/hierarchy4"/>
    <dgm:cxn modelId="{745F8014-5311-4309-B45B-3110C90CC222}" type="presParOf" srcId="{078D22BF-08CA-4933-8A42-F7884EF23116}" destId="{74F52E76-2A39-4B30-AA90-7A3769CA12C7}" srcOrd="0" destOrd="0" presId="urn:microsoft.com/office/officeart/2005/8/layout/hierarchy4"/>
    <dgm:cxn modelId="{C9A93AE4-9A8F-46EB-8883-BDAE69D84056}" type="presParOf" srcId="{078D22BF-08CA-4933-8A42-F7884EF23116}" destId="{5158F74B-D723-44DA-B9C9-766E3A5E8E16}" srcOrd="1" destOrd="0" presId="urn:microsoft.com/office/officeart/2005/8/layout/hierarchy4"/>
    <dgm:cxn modelId="{DFE6E252-C78D-4FBC-889D-EC5C7DB49E23}" type="presParOf" srcId="{97D2C919-A1A0-4043-8040-085D2A922683}" destId="{A0BD7669-41C7-407D-B375-F400420ABF96}" srcOrd="1" destOrd="0" presId="urn:microsoft.com/office/officeart/2005/8/layout/hierarchy4"/>
    <dgm:cxn modelId="{3E777944-228E-43E3-BB96-1111F8661F91}" type="presParOf" srcId="{97D2C919-A1A0-4043-8040-085D2A922683}" destId="{289F7581-9D9F-48E8-BD80-5E41F5C36A99}" srcOrd="2" destOrd="0" presId="urn:microsoft.com/office/officeart/2005/8/layout/hierarchy4"/>
    <dgm:cxn modelId="{CB39EC72-1820-4E55-8B07-47A3DDD7BE58}" type="presParOf" srcId="{289F7581-9D9F-48E8-BD80-5E41F5C36A99}" destId="{0E4086FE-79D1-4FE8-99BC-102350020630}" srcOrd="0" destOrd="0" presId="urn:microsoft.com/office/officeart/2005/8/layout/hierarchy4"/>
    <dgm:cxn modelId="{5A08922F-1778-4CAE-92CC-513FD7908858}" type="presParOf" srcId="{289F7581-9D9F-48E8-BD80-5E41F5C36A99}" destId="{84027863-2DDD-400B-A02B-AA05338BB04B}" srcOrd="1" destOrd="0" presId="urn:microsoft.com/office/officeart/2005/8/layout/hierarchy4"/>
    <dgm:cxn modelId="{F3092CF8-9D22-4437-8FA3-09082A36B48A}" type="presParOf" srcId="{289F7581-9D9F-48E8-BD80-5E41F5C36A99}" destId="{F66B0D47-2F09-43AA-8A3E-81450A25FD95}" srcOrd="2" destOrd="0" presId="urn:microsoft.com/office/officeart/2005/8/layout/hierarchy4"/>
    <dgm:cxn modelId="{573A8E49-AF3E-4D06-8C8B-1D6D9EA58D90}" type="presParOf" srcId="{F66B0D47-2F09-43AA-8A3E-81450A25FD95}" destId="{FA814CB6-A121-4155-929F-CB4198F3D3ED}" srcOrd="0" destOrd="0" presId="urn:microsoft.com/office/officeart/2005/8/layout/hierarchy4"/>
    <dgm:cxn modelId="{F6C44207-1A67-4001-940F-5142691E34ED}" type="presParOf" srcId="{FA814CB6-A121-4155-929F-CB4198F3D3ED}" destId="{A0F05BBD-E31E-470A-8784-35792D05C6CF}" srcOrd="0" destOrd="0" presId="urn:microsoft.com/office/officeart/2005/8/layout/hierarchy4"/>
    <dgm:cxn modelId="{818FFA8A-184E-47C3-92C5-8A2515FDAB3B}" type="presParOf" srcId="{FA814CB6-A121-4155-929F-CB4198F3D3ED}" destId="{47298BDB-6FC8-48F2-AE57-D8D27832DB7A}" srcOrd="1" destOrd="0" presId="urn:microsoft.com/office/officeart/2005/8/layout/hierarchy4"/>
    <dgm:cxn modelId="{2C8742A3-9779-4DEA-BE60-D26EC61DEF12}" type="presParOf" srcId="{97D2C919-A1A0-4043-8040-085D2A922683}" destId="{9A05F8F3-207A-4954-90E9-729EFB51B35F}" srcOrd="3" destOrd="0" presId="urn:microsoft.com/office/officeart/2005/8/layout/hierarchy4"/>
    <dgm:cxn modelId="{0245EEBC-8485-4CA7-981F-61C4374B1A4A}" type="presParOf" srcId="{97D2C919-A1A0-4043-8040-085D2A922683}" destId="{C6C0B72C-08D7-449F-93E8-682D80D346D9}" srcOrd="4" destOrd="0" presId="urn:microsoft.com/office/officeart/2005/8/layout/hierarchy4"/>
    <dgm:cxn modelId="{97B6ABD6-36F7-4F58-93F4-90A87940F46C}" type="presParOf" srcId="{C6C0B72C-08D7-449F-93E8-682D80D346D9}" destId="{6046394E-0897-4F3B-850B-7EF10C1B8B86}" srcOrd="0" destOrd="0" presId="urn:microsoft.com/office/officeart/2005/8/layout/hierarchy4"/>
    <dgm:cxn modelId="{7AE552DA-D7AF-4BA8-9F14-5C57EC00BC05}" type="presParOf" srcId="{C6C0B72C-08D7-449F-93E8-682D80D346D9}" destId="{2CD3A295-5CA7-4AF3-85F3-0414627D5DBE}" srcOrd="1" destOrd="0" presId="urn:microsoft.com/office/officeart/2005/8/layout/hierarchy4"/>
    <dgm:cxn modelId="{6451C251-C8A2-4D68-8326-FFD04F291F1C}" type="presParOf" srcId="{C6C0B72C-08D7-449F-93E8-682D80D346D9}" destId="{32B8126A-CAB7-4F32-B5E7-2AFE937F90F4}" srcOrd="2" destOrd="0" presId="urn:microsoft.com/office/officeart/2005/8/layout/hierarchy4"/>
    <dgm:cxn modelId="{BF3011AA-CB0D-4D79-A157-F4FEC9CBB410}" type="presParOf" srcId="{32B8126A-CAB7-4F32-B5E7-2AFE937F90F4}" destId="{D1A070B8-44A6-4568-8926-F8E2C8E22074}" srcOrd="0" destOrd="0" presId="urn:microsoft.com/office/officeart/2005/8/layout/hierarchy4"/>
    <dgm:cxn modelId="{92BC607B-8A49-46FF-B314-B8B263824477}" type="presParOf" srcId="{D1A070B8-44A6-4568-8926-F8E2C8E22074}" destId="{DCC5400E-819F-40E5-9FF2-14E9AA42C408}" srcOrd="0" destOrd="0" presId="urn:microsoft.com/office/officeart/2005/8/layout/hierarchy4"/>
    <dgm:cxn modelId="{517557C7-962D-41CC-914E-3FB502BE8C26}" type="presParOf" srcId="{D1A070B8-44A6-4568-8926-F8E2C8E22074}" destId="{4E7F9C8C-7534-4873-A842-8AE501921EF3}"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CCC35-CBA5-456B-8AB6-7D48BA32AFF4}">
      <dsp:nvSpPr>
        <dsp:cNvPr id="0" name=""/>
        <dsp:cNvSpPr/>
      </dsp:nvSpPr>
      <dsp:spPr>
        <a:xfrm>
          <a:off x="7499" y="282"/>
          <a:ext cx="3032501" cy="1692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eorgia" pitchFamily="18" charset="0"/>
              <a:ea typeface="Tahoma" panose="020B0604030504040204" pitchFamily="34" charset="0"/>
              <a:cs typeface="Tahoma" panose="020B0604030504040204" pitchFamily="34" charset="0"/>
            </a:rPr>
            <a:t>What is the problem?</a:t>
          </a:r>
        </a:p>
      </dsp:txBody>
      <dsp:txXfrm>
        <a:off x="57084" y="49867"/>
        <a:ext cx="2933331" cy="1593788"/>
      </dsp:txXfrm>
    </dsp:sp>
    <dsp:sp modelId="{74F52E76-2A39-4B30-AA90-7A3769CA12C7}">
      <dsp:nvSpPr>
        <dsp:cNvPr id="0" name=""/>
        <dsp:cNvSpPr/>
      </dsp:nvSpPr>
      <dsp:spPr>
        <a:xfrm>
          <a:off x="7499" y="1956420"/>
          <a:ext cx="3032501" cy="1692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latin typeface="Georgia" pitchFamily="18" charset="0"/>
            </a:rPr>
            <a:t>Monitoring the battery life of Electric Vehicles</a:t>
          </a:r>
          <a:r>
            <a:rPr lang="en-US" sz="2400" b="0" i="0" u="none" kern="1200" dirty="0">
              <a:latin typeface="Georgia" pitchFamily="18" charset="0"/>
            </a:rPr>
            <a:t>.</a:t>
          </a:r>
          <a:endParaRPr lang="en-US" sz="2400" kern="1200" dirty="0">
            <a:latin typeface="Georgia" pitchFamily="18" charset="0"/>
            <a:ea typeface="Tahoma" panose="020B0604030504040204" pitchFamily="34" charset="0"/>
            <a:cs typeface="Tahoma" panose="020B0604030504040204" pitchFamily="34" charset="0"/>
          </a:endParaRPr>
        </a:p>
      </dsp:txBody>
      <dsp:txXfrm>
        <a:off x="57084" y="2006005"/>
        <a:ext cx="2933331" cy="1593788"/>
      </dsp:txXfrm>
    </dsp:sp>
    <dsp:sp modelId="{0E4086FE-79D1-4FE8-99BC-102350020630}">
      <dsp:nvSpPr>
        <dsp:cNvPr id="0" name=""/>
        <dsp:cNvSpPr/>
      </dsp:nvSpPr>
      <dsp:spPr>
        <a:xfrm>
          <a:off x="3549461" y="282"/>
          <a:ext cx="3032501" cy="1692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eorgia" pitchFamily="18" charset="0"/>
              <a:ea typeface="Tahoma" panose="020B0604030504040204" pitchFamily="34" charset="0"/>
              <a:cs typeface="Tahoma" panose="020B0604030504040204" pitchFamily="34" charset="0"/>
            </a:rPr>
            <a:t>Who has this problem?</a:t>
          </a:r>
        </a:p>
      </dsp:txBody>
      <dsp:txXfrm>
        <a:off x="3599046" y="49867"/>
        <a:ext cx="2933331" cy="1593788"/>
      </dsp:txXfrm>
    </dsp:sp>
    <dsp:sp modelId="{A0F05BBD-E31E-470A-8784-35792D05C6CF}">
      <dsp:nvSpPr>
        <dsp:cNvPr id="0" name=""/>
        <dsp:cNvSpPr/>
      </dsp:nvSpPr>
      <dsp:spPr>
        <a:xfrm>
          <a:off x="3549461" y="1956420"/>
          <a:ext cx="3032501" cy="1692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eorgia" pitchFamily="18" charset="0"/>
              <a:ea typeface="Tahoma" panose="020B0604030504040204" pitchFamily="34" charset="0"/>
              <a:cs typeface="Tahoma" panose="020B0604030504040204" pitchFamily="34" charset="0"/>
            </a:rPr>
            <a:t>Ministry of Power</a:t>
          </a:r>
        </a:p>
      </dsp:txBody>
      <dsp:txXfrm>
        <a:off x="3599046" y="2006005"/>
        <a:ext cx="2933331" cy="1593788"/>
      </dsp:txXfrm>
    </dsp:sp>
    <dsp:sp modelId="{6046394E-0897-4F3B-850B-7EF10C1B8B86}">
      <dsp:nvSpPr>
        <dsp:cNvPr id="0" name=""/>
        <dsp:cNvSpPr/>
      </dsp:nvSpPr>
      <dsp:spPr>
        <a:xfrm>
          <a:off x="7091423" y="282"/>
          <a:ext cx="3032501" cy="1692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eorgia" pitchFamily="18" charset="0"/>
              <a:ea typeface="Tahoma" panose="020B0604030504040204" pitchFamily="34" charset="0"/>
              <a:cs typeface="Tahoma" panose="020B0604030504040204" pitchFamily="34" charset="0"/>
            </a:rPr>
            <a:t>Why should this problem be solved?</a:t>
          </a:r>
        </a:p>
      </dsp:txBody>
      <dsp:txXfrm>
        <a:off x="7141008" y="49867"/>
        <a:ext cx="2933331" cy="1593788"/>
      </dsp:txXfrm>
    </dsp:sp>
    <dsp:sp modelId="{DCC5400E-819F-40E5-9FF2-14E9AA42C408}">
      <dsp:nvSpPr>
        <dsp:cNvPr id="0" name=""/>
        <dsp:cNvSpPr/>
      </dsp:nvSpPr>
      <dsp:spPr>
        <a:xfrm>
          <a:off x="7091423" y="1956420"/>
          <a:ext cx="3032501" cy="1692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eorgia" pitchFamily="18" charset="0"/>
              <a:ea typeface="Tahoma" panose="020B0604030504040204" pitchFamily="34" charset="0"/>
              <a:cs typeface="Tahoma" panose="020B0604030504040204" pitchFamily="34" charset="0"/>
            </a:rPr>
            <a:t>Electric vehicles are viewed upon as an alternative transportation medium and therefore it is critical to enhance the sustainability and performance which requires monitoring.</a:t>
          </a:r>
        </a:p>
      </dsp:txBody>
      <dsp:txXfrm>
        <a:off x="7141008" y="2006005"/>
        <a:ext cx="2933331" cy="15937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2325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86312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980088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05053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785693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44187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5960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21260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475429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65461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74580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10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87299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40550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3073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0976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79080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31-Jul-20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4506576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48000"/>
                <a:hueMod val="106000"/>
                <a:satMod val="140000"/>
                <a:lumMod val="42000"/>
              </a:schemeClr>
              <a:schemeClr val="bg2">
                <a:tint val="98000"/>
                <a:hueMod val="92000"/>
                <a:satMod val="220000"/>
                <a:lumMod val="9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6407763" y="1941962"/>
            <a:ext cx="5437965" cy="637243"/>
          </a:xfrm>
        </p:spPr>
        <p:txBody>
          <a:bodyPr>
            <a:noAutofit/>
          </a:bodyPr>
          <a:lstStyle/>
          <a:p>
            <a:pPr algn="ctr"/>
            <a:r>
              <a:rPr lang="en-US" sz="3600" dirty="0">
                <a:solidFill>
                  <a:schemeClr val="bg1"/>
                </a:solidFill>
                <a:latin typeface="Rockwell" panose="02060603020205020403" pitchFamily="18" charset="0"/>
              </a:rPr>
              <a:t>Techno wizard</a:t>
            </a: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2001078" y="4015410"/>
            <a:ext cx="3055383" cy="2430512"/>
          </a:xfrm>
        </p:spPr>
        <p:txBody>
          <a:bodyPr>
            <a:normAutofit fontScale="85000" lnSpcReduction="10000"/>
          </a:bodyPr>
          <a:lstStyle/>
          <a:p>
            <a:pPr algn="ctr"/>
            <a:r>
              <a:rPr lang="en-US" sz="1800" b="1" u="sng" dirty="0">
                <a:solidFill>
                  <a:schemeClr val="bg1"/>
                </a:solidFill>
                <a:latin typeface="Georgia" pitchFamily="18" charset="0"/>
                <a:ea typeface="Tahoma" panose="020B0604030504040204" pitchFamily="34" charset="0"/>
                <a:cs typeface="Tahoma" panose="020B0604030504040204" pitchFamily="34" charset="0"/>
              </a:rPr>
              <a:t>Team members</a:t>
            </a:r>
          </a:p>
          <a:p>
            <a:pPr algn="ctr"/>
            <a:r>
              <a:rPr lang="en-US" sz="1800" dirty="0">
                <a:solidFill>
                  <a:schemeClr val="bg1"/>
                </a:solidFill>
                <a:latin typeface="Georgia" pitchFamily="18" charset="0"/>
                <a:ea typeface="Tahoma" panose="020B0604030504040204" pitchFamily="34" charset="0"/>
                <a:cs typeface="Tahoma" panose="020B0604030504040204" pitchFamily="34" charset="0"/>
              </a:rPr>
              <a:t>S R VIKNESH</a:t>
            </a:r>
          </a:p>
          <a:p>
            <a:pPr algn="ctr"/>
            <a:r>
              <a:rPr lang="en-US" sz="1800" dirty="0">
                <a:solidFill>
                  <a:schemeClr val="bg1"/>
                </a:solidFill>
                <a:latin typeface="Georgia" pitchFamily="18" charset="0"/>
                <a:ea typeface="Tahoma" panose="020B0604030504040204" pitchFamily="34" charset="0"/>
                <a:cs typeface="Tahoma" panose="020B0604030504040204" pitchFamily="34" charset="0"/>
              </a:rPr>
              <a:t>YOGESWARI</a:t>
            </a:r>
          </a:p>
          <a:p>
            <a:pPr algn="ctr"/>
            <a:r>
              <a:rPr lang="en-US" sz="1800" dirty="0">
                <a:solidFill>
                  <a:schemeClr val="bg1"/>
                </a:solidFill>
                <a:latin typeface="Georgia" pitchFamily="18" charset="0"/>
                <a:ea typeface="Tahoma" panose="020B0604030504040204" pitchFamily="34" charset="0"/>
                <a:cs typeface="Tahoma" panose="020B0604030504040204" pitchFamily="34" charset="0"/>
              </a:rPr>
              <a:t>VARSHAA</a:t>
            </a:r>
          </a:p>
          <a:p>
            <a:pPr algn="ctr"/>
            <a:r>
              <a:rPr lang="en-US" sz="1800" dirty="0">
                <a:solidFill>
                  <a:schemeClr val="bg1"/>
                </a:solidFill>
                <a:latin typeface="Georgia" pitchFamily="18" charset="0"/>
                <a:ea typeface="Tahoma" panose="020B0604030504040204" pitchFamily="34" charset="0"/>
                <a:cs typeface="Tahoma" panose="020B0604030504040204" pitchFamily="34" charset="0"/>
              </a:rPr>
              <a:t>A JOHN SAMUEL</a:t>
            </a:r>
          </a:p>
          <a:p>
            <a:pPr algn="ctr"/>
            <a:r>
              <a:rPr lang="en-US" sz="1800" dirty="0">
                <a:solidFill>
                  <a:schemeClr val="bg1"/>
                </a:solidFill>
                <a:latin typeface="Georgia" pitchFamily="18" charset="0"/>
                <a:ea typeface="Tahoma" panose="020B0604030504040204" pitchFamily="34" charset="0"/>
                <a:cs typeface="Tahoma" panose="020B0604030504040204" pitchFamily="34" charset="0"/>
              </a:rPr>
              <a:t>A JOEL HENDRY</a:t>
            </a:r>
          </a:p>
          <a:p>
            <a:pPr algn="ctr"/>
            <a:r>
              <a:rPr lang="en-US" sz="1800" dirty="0">
                <a:solidFill>
                  <a:schemeClr val="bg1"/>
                </a:solidFill>
                <a:latin typeface="Georgia" pitchFamily="18" charset="0"/>
                <a:ea typeface="Tahoma" panose="020B0604030504040204" pitchFamily="34" charset="0"/>
                <a:cs typeface="Tahoma" panose="020B0604030504040204" pitchFamily="34" charset="0"/>
              </a:rPr>
              <a:t>K MERVEEN JACOB</a:t>
            </a:r>
          </a:p>
          <a:p>
            <a:pPr algn="ct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picture containing gear, metalware, dinosaur&#10;&#10;Description generated with high confidence">
            <a:extLst>
              <a:ext uri="{FF2B5EF4-FFF2-40B4-BE49-F238E27FC236}">
                <a16:creationId xmlns:a16="http://schemas.microsoft.com/office/drawing/2014/main" xmlns="" id="{2B82C39C-FEBF-4D7F-8E28-1BB86B0FB11E}"/>
              </a:ext>
            </a:extLst>
          </p:cNvPr>
          <p:cNvPicPr>
            <a:picLocks noChangeAspect="1"/>
          </p:cNvPicPr>
          <p:nvPr/>
        </p:nvPicPr>
        <p:blipFill>
          <a:blip r:embed="rId3"/>
          <a:stretch>
            <a:fillRect/>
          </a:stretch>
        </p:blipFill>
        <p:spPr>
          <a:xfrm>
            <a:off x="9435548" y="265885"/>
            <a:ext cx="1213330" cy="881958"/>
          </a:xfrm>
          <a:prstGeom prst="rect">
            <a:avLst/>
          </a:prstGeom>
        </p:spPr>
      </p:pic>
      <p:pic>
        <p:nvPicPr>
          <p:cNvPr id="7" name="Picture 6">
            <a:extLst>
              <a:ext uri="{FF2B5EF4-FFF2-40B4-BE49-F238E27FC236}">
                <a16:creationId xmlns:a16="http://schemas.microsoft.com/office/drawing/2014/main" xmlns="" id="{D131D197-1C18-4C06-A3D4-761BA49FDA91}"/>
              </a:ext>
            </a:extLst>
          </p:cNvPr>
          <p:cNvPicPr>
            <a:picLocks noChangeAspect="1"/>
          </p:cNvPicPr>
          <p:nvPr/>
        </p:nvPicPr>
        <p:blipFill>
          <a:blip r:embed="rId4"/>
          <a:stretch>
            <a:fillRect/>
          </a:stretch>
        </p:blipFill>
        <p:spPr>
          <a:xfrm>
            <a:off x="1611894" y="315833"/>
            <a:ext cx="7823654" cy="1009384"/>
          </a:xfrm>
          <a:prstGeom prst="rect">
            <a:avLst/>
          </a:prstGeom>
        </p:spPr>
      </p:pic>
      <p:pic>
        <p:nvPicPr>
          <p:cNvPr id="9" name="Picture 8" descr="A picture containing gear, metalware&#10;&#10;Description generated with high confidence">
            <a:extLst>
              <a:ext uri="{FF2B5EF4-FFF2-40B4-BE49-F238E27FC236}">
                <a16:creationId xmlns:a16="http://schemas.microsoft.com/office/drawing/2014/main" xmlns="" id="{3FF44672-D003-4B10-BBAA-03BEFF98C598}"/>
              </a:ext>
            </a:extLst>
          </p:cNvPr>
          <p:cNvPicPr>
            <a:picLocks noChangeAspect="1"/>
          </p:cNvPicPr>
          <p:nvPr/>
        </p:nvPicPr>
        <p:blipFill>
          <a:blip r:embed="rId5"/>
          <a:stretch>
            <a:fillRect/>
          </a:stretch>
        </p:blipFill>
        <p:spPr>
          <a:xfrm>
            <a:off x="10726864" y="265885"/>
            <a:ext cx="1347579" cy="1009384"/>
          </a:xfrm>
          <a:prstGeom prst="rect">
            <a:avLst/>
          </a:prstGeom>
        </p:spPr>
      </p:pic>
      <p:pic>
        <p:nvPicPr>
          <p:cNvPr id="11" name="Picture 10">
            <a:extLst>
              <a:ext uri="{FF2B5EF4-FFF2-40B4-BE49-F238E27FC236}">
                <a16:creationId xmlns:a16="http://schemas.microsoft.com/office/drawing/2014/main" xmlns="" id="{41F87974-30CF-4964-9F2B-4038DD064523}"/>
              </a:ext>
            </a:extLst>
          </p:cNvPr>
          <p:cNvPicPr>
            <a:picLocks noChangeAspect="1"/>
          </p:cNvPicPr>
          <p:nvPr/>
        </p:nvPicPr>
        <p:blipFill>
          <a:blip r:embed="rId6"/>
          <a:stretch>
            <a:fillRect/>
          </a:stretch>
        </p:blipFill>
        <p:spPr>
          <a:xfrm>
            <a:off x="117557" y="205123"/>
            <a:ext cx="1260669" cy="126396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 close up of a sign&#10;&#10;Description generated with very high confidence">
            <a:extLst>
              <a:ext uri="{FF2B5EF4-FFF2-40B4-BE49-F238E27FC236}">
                <a16:creationId xmlns:a16="http://schemas.microsoft.com/office/drawing/2014/main" xmlns="" id="{93155A7A-6866-4CF6-80BC-72A8B15734EB}"/>
              </a:ext>
            </a:extLst>
          </p:cNvPr>
          <p:cNvPicPr>
            <a:picLocks noChangeAspect="1"/>
          </p:cNvPicPr>
          <p:nvPr/>
        </p:nvPicPr>
        <p:blipFill>
          <a:blip r:embed="rId7"/>
          <a:stretch>
            <a:fillRect/>
          </a:stretch>
        </p:blipFill>
        <p:spPr>
          <a:xfrm>
            <a:off x="1156987" y="1415610"/>
            <a:ext cx="4993222" cy="2088667"/>
          </a:xfrm>
          <a:prstGeom prst="rect">
            <a:avLst/>
          </a:prstGeom>
        </p:spPr>
      </p:pic>
      <p:sp>
        <p:nvSpPr>
          <p:cNvPr id="14" name="TextBox 13">
            <a:extLst>
              <a:ext uri="{FF2B5EF4-FFF2-40B4-BE49-F238E27FC236}">
                <a16:creationId xmlns:a16="http://schemas.microsoft.com/office/drawing/2014/main" xmlns="" id="{389A95E4-A7EC-44EE-8CE1-269E08183C49}"/>
              </a:ext>
            </a:extLst>
          </p:cNvPr>
          <p:cNvSpPr txBox="1"/>
          <p:nvPr/>
        </p:nvSpPr>
        <p:spPr>
          <a:xfrm>
            <a:off x="6300747" y="4187942"/>
            <a:ext cx="5500481" cy="1477328"/>
          </a:xfrm>
          <a:prstGeom prst="rect">
            <a:avLst/>
          </a:prstGeom>
          <a:noFill/>
        </p:spPr>
        <p:txBody>
          <a:bodyPr wrap="none" rtlCol="0">
            <a:spAutoFit/>
          </a:bodyPr>
          <a:lstStyle/>
          <a:p>
            <a:pPr algn="ctr"/>
            <a:r>
              <a:rPr lang="en-IN" b="1" u="sng" dirty="0">
                <a:solidFill>
                  <a:schemeClr val="bg1"/>
                </a:solidFill>
              </a:rPr>
              <a:t>Mentors</a:t>
            </a:r>
          </a:p>
          <a:p>
            <a:pPr algn="ctr"/>
            <a:r>
              <a:rPr lang="en-IN" b="1" dirty="0" err="1">
                <a:solidFill>
                  <a:schemeClr val="bg1"/>
                </a:solidFill>
              </a:rPr>
              <a:t>Dr.P</a:t>
            </a:r>
            <a:r>
              <a:rPr lang="en-IN" b="1" dirty="0">
                <a:solidFill>
                  <a:schemeClr val="bg1"/>
                </a:solidFill>
              </a:rPr>
              <a:t> </a:t>
            </a:r>
            <a:r>
              <a:rPr lang="en-IN" b="1" dirty="0" err="1">
                <a:solidFill>
                  <a:schemeClr val="bg1"/>
                </a:solidFill>
              </a:rPr>
              <a:t>Kaplavani</a:t>
            </a:r>
            <a:r>
              <a:rPr lang="en-IN" b="1" dirty="0">
                <a:solidFill>
                  <a:schemeClr val="bg1"/>
                </a:solidFill>
              </a:rPr>
              <a:t> PhD, </a:t>
            </a:r>
            <a:r>
              <a:rPr lang="en-IN" dirty="0">
                <a:solidFill>
                  <a:schemeClr val="bg1"/>
                </a:solidFill>
              </a:rPr>
              <a:t>Associate Professor</a:t>
            </a:r>
          </a:p>
          <a:p>
            <a:pPr algn="ctr"/>
            <a:r>
              <a:rPr lang="en-IN" dirty="0">
                <a:solidFill>
                  <a:schemeClr val="bg1"/>
                </a:solidFill>
              </a:rPr>
              <a:t>Department of Information Technology</a:t>
            </a:r>
          </a:p>
          <a:p>
            <a:pPr algn="ctr"/>
            <a:r>
              <a:rPr lang="en-IN" b="1" dirty="0">
                <a:solidFill>
                  <a:schemeClr val="bg1"/>
                </a:solidFill>
              </a:rPr>
              <a:t>Dr. Senthil Kumar PhD, </a:t>
            </a:r>
            <a:r>
              <a:rPr lang="en-IN" dirty="0">
                <a:solidFill>
                  <a:schemeClr val="bg1"/>
                </a:solidFill>
              </a:rPr>
              <a:t>Associate Professor</a:t>
            </a:r>
          </a:p>
          <a:p>
            <a:pPr algn="ctr"/>
            <a:r>
              <a:rPr lang="en-IN" dirty="0">
                <a:solidFill>
                  <a:schemeClr val="bg1"/>
                </a:solidFill>
              </a:rPr>
              <a:t>Department of Electronics and Communication Engineering</a:t>
            </a:r>
          </a:p>
        </p:txBody>
      </p:sp>
    </p:spTree>
    <p:extLst>
      <p:ext uri="{BB962C8B-B14F-4D97-AF65-F5344CB8AC3E}">
        <p14:creationId xmlns:p14="http://schemas.microsoft.com/office/powerpoint/2010/main" xmlns="" val="181935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88758"/>
            <a:ext cx="5486400" cy="613610"/>
          </a:xfrm>
        </p:spPr>
        <p:txBody>
          <a:bodyPr>
            <a:normAutofit fontScale="90000"/>
          </a:bodyPr>
          <a:lstStyle/>
          <a:p>
            <a:r>
              <a:rPr lang="en-IN" dirty="0" smtClean="0"/>
              <a:t>MAINTENANCE </a:t>
            </a:r>
            <a:r>
              <a:rPr lang="en-IN" dirty="0"/>
              <a:t>UNIT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484564"/>
            <a:ext cx="6603999" cy="29763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210449"/>
            <a:ext cx="6603999"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7010400" y="1905001"/>
            <a:ext cx="5181600" cy="1754326"/>
          </a:xfrm>
          <a:prstGeom prst="rect">
            <a:avLst/>
          </a:prstGeom>
          <a:noFill/>
        </p:spPr>
        <p:txBody>
          <a:bodyPr wrap="square" rtlCol="0">
            <a:spAutoFit/>
          </a:bodyPr>
          <a:lstStyle/>
          <a:p>
            <a:pPr marL="342900" indent="-342900">
              <a:buFont typeface="+mj-lt"/>
              <a:buAutoNum type="arabicPeriod"/>
            </a:pPr>
            <a:r>
              <a:rPr lang="en-IN" b="1" dirty="0"/>
              <a:t>HOW LONG THE BATTERY LAST??</a:t>
            </a:r>
          </a:p>
          <a:p>
            <a:pPr marL="342900" indent="-342900">
              <a:buFont typeface="+mj-lt"/>
              <a:buAutoNum type="arabicPeriod"/>
            </a:pPr>
            <a:r>
              <a:rPr lang="en-IN" b="1" dirty="0"/>
              <a:t>WHAT WILL BE  CONDITION OF BATTERY??</a:t>
            </a:r>
          </a:p>
          <a:p>
            <a:pPr marL="342900" indent="-342900">
              <a:buFont typeface="+mj-lt"/>
              <a:buAutoNum type="arabicPeriod"/>
            </a:pPr>
            <a:r>
              <a:rPr lang="en-IN" b="1" dirty="0"/>
              <a:t>WHAT IS THE BATTERY’S LIFE??</a:t>
            </a:r>
          </a:p>
          <a:p>
            <a:pPr marL="342900" indent="-342900">
              <a:buFont typeface="+mj-lt"/>
              <a:buAutoNum type="arabicPeriod"/>
            </a:pPr>
            <a:endParaRPr lang="en-IN" b="1" dirty="0"/>
          </a:p>
          <a:p>
            <a:pPr marL="342900" indent="-342900">
              <a:buFont typeface="+mj-lt"/>
              <a:buAutoNum type="arabicPeriod"/>
            </a:pPr>
            <a:endParaRPr lang="en-IN" b="1" dirty="0"/>
          </a:p>
          <a:p>
            <a:endParaRPr lang="en-IN" b="1" dirty="0"/>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57817" y="3484419"/>
            <a:ext cx="5634183" cy="29163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701569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MAINTANANCE:</a:t>
            </a:r>
            <a:endParaRPr lang="en-SG" dirty="0"/>
          </a:p>
        </p:txBody>
      </p:sp>
      <p:sp>
        <p:nvSpPr>
          <p:cNvPr id="13" name="TextBox 12"/>
          <p:cNvSpPr txBox="1"/>
          <p:nvPr/>
        </p:nvSpPr>
        <p:spPr>
          <a:xfrm>
            <a:off x="878305" y="1949116"/>
            <a:ext cx="10684042" cy="4062651"/>
          </a:xfrm>
          <a:prstGeom prst="rect">
            <a:avLst/>
          </a:prstGeom>
          <a:noFill/>
        </p:spPr>
        <p:txBody>
          <a:bodyPr wrap="square" rtlCol="0">
            <a:spAutoFit/>
          </a:bodyPr>
          <a:lstStyle/>
          <a:p>
            <a:pPr>
              <a:buFont typeface="Wingdings" pitchFamily="2" charset="2"/>
              <a:buChar char="v"/>
            </a:pPr>
            <a:r>
              <a:rPr lang="en-US" sz="4000" dirty="0" smtClean="0"/>
              <a:t>Replacement of weak cells</a:t>
            </a:r>
          </a:p>
          <a:p>
            <a:pPr>
              <a:buFont typeface="Wingdings" pitchFamily="2" charset="2"/>
              <a:buChar char="v"/>
            </a:pPr>
            <a:r>
              <a:rPr lang="en-US" sz="4000" dirty="0" smtClean="0"/>
              <a:t>Check for any disconnection in battery</a:t>
            </a:r>
          </a:p>
          <a:p>
            <a:pPr>
              <a:buFont typeface="Wingdings" pitchFamily="2" charset="2"/>
              <a:buChar char="v"/>
            </a:pPr>
            <a:r>
              <a:rPr lang="en-US" sz="4000" dirty="0" smtClean="0"/>
              <a:t>Maintain the battery @20-80%</a:t>
            </a:r>
          </a:p>
          <a:p>
            <a:pPr>
              <a:buFont typeface="Wingdings" pitchFamily="2" charset="2"/>
              <a:buChar char="v"/>
            </a:pPr>
            <a:r>
              <a:rPr lang="en-US" sz="4000" dirty="0" smtClean="0"/>
              <a:t>Don’t leave battery used for long period.</a:t>
            </a:r>
          </a:p>
          <a:p>
            <a:pPr>
              <a:buFont typeface="Wingdings" pitchFamily="2" charset="2"/>
              <a:buChar char="v"/>
            </a:pPr>
            <a:r>
              <a:rPr lang="en-US" sz="4000" dirty="0" smtClean="0"/>
              <a:t>Lowering the load current.</a:t>
            </a:r>
          </a:p>
          <a:p>
            <a:pPr>
              <a:buFont typeface="Wingdings" pitchFamily="2" charset="2"/>
              <a:buChar char="v"/>
            </a:pPr>
            <a:r>
              <a:rPr lang="en-US" sz="4000" dirty="0" smtClean="0"/>
              <a:t>Check chemistry level of the battery</a:t>
            </a:r>
          </a:p>
          <a:p>
            <a:pPr>
              <a:buFont typeface="Wingdings" pitchFamily="2" charset="2"/>
              <a:buChar char="v"/>
            </a:pPr>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service</a:t>
            </a:r>
            <a:endParaRPr lang="en-SG" dirty="0"/>
          </a:p>
        </p:txBody>
      </p:sp>
      <p:pic>
        <p:nvPicPr>
          <p:cNvPr id="25602" name="Picture 2"/>
          <p:cNvPicPr>
            <a:picLocks noChangeAspect="1" noChangeArrowheads="1"/>
          </p:cNvPicPr>
          <p:nvPr/>
        </p:nvPicPr>
        <p:blipFill>
          <a:blip r:embed="rId2" cstate="print"/>
          <a:srcRect/>
          <a:stretch>
            <a:fillRect/>
          </a:stretch>
        </p:blipFill>
        <p:spPr bwMode="auto">
          <a:xfrm>
            <a:off x="304801" y="2286000"/>
            <a:ext cx="4470400" cy="129540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304801" y="3657600"/>
            <a:ext cx="4470400" cy="1295400"/>
          </a:xfrm>
          <a:prstGeom prst="rect">
            <a:avLst/>
          </a:prstGeom>
          <a:noFill/>
          <a:ln w="9525">
            <a:noFill/>
            <a:miter lim="800000"/>
            <a:headEnd/>
            <a:tailEnd/>
          </a:ln>
        </p:spPr>
      </p:pic>
      <p:pic>
        <p:nvPicPr>
          <p:cNvPr id="25605" name="Picture 5"/>
          <p:cNvPicPr>
            <a:picLocks noChangeAspect="1" noChangeArrowheads="1"/>
          </p:cNvPicPr>
          <p:nvPr/>
        </p:nvPicPr>
        <p:blipFill>
          <a:blip r:embed="rId4" cstate="print"/>
          <a:srcRect/>
          <a:stretch>
            <a:fillRect/>
          </a:stretch>
        </p:blipFill>
        <p:spPr bwMode="auto">
          <a:xfrm>
            <a:off x="304800" y="5029201"/>
            <a:ext cx="4470400" cy="1133475"/>
          </a:xfrm>
          <a:prstGeom prst="rect">
            <a:avLst/>
          </a:prstGeom>
          <a:noFill/>
          <a:ln w="9525">
            <a:noFill/>
            <a:miter lim="800000"/>
            <a:headEnd/>
            <a:tailEnd/>
          </a:ln>
        </p:spPr>
      </p:pic>
      <p:sp>
        <p:nvSpPr>
          <p:cNvPr id="7" name="TextBox 6"/>
          <p:cNvSpPr txBox="1"/>
          <p:nvPr/>
        </p:nvSpPr>
        <p:spPr>
          <a:xfrm>
            <a:off x="1016000" y="6248400"/>
            <a:ext cx="4876800" cy="369332"/>
          </a:xfrm>
          <a:prstGeom prst="rect">
            <a:avLst/>
          </a:prstGeom>
          <a:noFill/>
        </p:spPr>
        <p:txBody>
          <a:bodyPr wrap="square" rtlCol="0">
            <a:spAutoFit/>
          </a:bodyPr>
          <a:lstStyle/>
          <a:p>
            <a:r>
              <a:rPr lang="en-US" b="1" dirty="0">
                <a:solidFill>
                  <a:srgbClr val="FF0000"/>
                </a:solidFill>
              </a:rPr>
              <a:t>BATTERY DEAD</a:t>
            </a:r>
            <a:endParaRPr lang="en-SG" b="1" dirty="0">
              <a:solidFill>
                <a:srgbClr val="FF0000"/>
              </a:solidFill>
            </a:endParaRPr>
          </a:p>
        </p:txBody>
      </p:sp>
      <p:sp>
        <p:nvSpPr>
          <p:cNvPr id="8" name="TextBox 7"/>
          <p:cNvSpPr txBox="1"/>
          <p:nvPr/>
        </p:nvSpPr>
        <p:spPr>
          <a:xfrm>
            <a:off x="5181600" y="1779688"/>
            <a:ext cx="5994400" cy="4801314"/>
          </a:xfrm>
          <a:prstGeom prst="rect">
            <a:avLst/>
          </a:prstGeom>
          <a:noFill/>
        </p:spPr>
        <p:txBody>
          <a:bodyPr wrap="square" rtlCol="0">
            <a:spAutoFit/>
          </a:bodyPr>
          <a:lstStyle/>
          <a:p>
            <a:pPr>
              <a:buFont typeface="Wingdings" pitchFamily="2" charset="2"/>
              <a:buChar char="ü"/>
            </a:pPr>
            <a:r>
              <a:rPr lang="en-US" b="1" dirty="0"/>
              <a:t>Test each battery separately that disconnect from other batteries</a:t>
            </a:r>
          </a:p>
          <a:p>
            <a:pPr>
              <a:buFont typeface="Wingdings" pitchFamily="2" charset="2"/>
              <a:buChar char="ü"/>
            </a:pPr>
            <a:r>
              <a:rPr lang="en-US" b="1" dirty="0"/>
              <a:t>Test voltage level equipment</a:t>
            </a:r>
          </a:p>
          <a:p>
            <a:r>
              <a:rPr lang="en-US" b="1" dirty="0"/>
              <a:t>  </a:t>
            </a:r>
            <a:r>
              <a:rPr lang="en-US" b="1" dirty="0" smtClean="0"/>
              <a:t>  </a:t>
            </a:r>
            <a:r>
              <a:rPr lang="en-US" b="1" dirty="0"/>
              <a:t>MULTIMETER </a:t>
            </a:r>
          </a:p>
          <a:p>
            <a:endParaRPr lang="en-US" b="1" dirty="0"/>
          </a:p>
          <a:p>
            <a:endParaRPr lang="en-US" b="1" dirty="0"/>
          </a:p>
          <a:p>
            <a:r>
              <a:rPr lang="en-US" b="1" dirty="0"/>
              <a:t>    VOLTMETER</a:t>
            </a:r>
          </a:p>
          <a:p>
            <a:endParaRPr lang="en-US" b="1" dirty="0"/>
          </a:p>
          <a:p>
            <a:endParaRPr lang="en-US" b="1" dirty="0"/>
          </a:p>
          <a:p>
            <a:endParaRPr lang="en-US" b="1" dirty="0"/>
          </a:p>
          <a:p>
            <a:r>
              <a:rPr lang="en-US" b="1" dirty="0"/>
              <a:t>      WATTMETER</a:t>
            </a:r>
          </a:p>
          <a:p>
            <a:endParaRPr lang="en-US" b="1" dirty="0"/>
          </a:p>
          <a:p>
            <a:endParaRPr lang="en-US" b="1" dirty="0"/>
          </a:p>
          <a:p>
            <a:pPr>
              <a:buFont typeface="Wingdings" pitchFamily="2" charset="2"/>
              <a:buChar char="ü"/>
            </a:pPr>
            <a:r>
              <a:rPr lang="en-US" b="1" dirty="0"/>
              <a:t>Vehicle driven in hot temperature shows faster decline in battery </a:t>
            </a:r>
            <a:r>
              <a:rPr lang="en-US" b="1" dirty="0" err="1"/>
              <a:t>SoH</a:t>
            </a:r>
            <a:endParaRPr lang="en-US" b="1" dirty="0"/>
          </a:p>
          <a:p>
            <a:pPr>
              <a:buFont typeface="Wingdings" pitchFamily="2" charset="2"/>
              <a:buChar char="ü"/>
            </a:pPr>
            <a:r>
              <a:rPr lang="en-US" b="1" dirty="0"/>
              <a:t> Higher battery life achieved by lowering load current</a:t>
            </a:r>
          </a:p>
          <a:p>
            <a:pPr>
              <a:buFont typeface="Wingdings" pitchFamily="2" charset="2"/>
              <a:buChar char="ü"/>
            </a:pPr>
            <a:r>
              <a:rPr lang="en-US" b="1" dirty="0"/>
              <a:t>Minimize fast charging</a:t>
            </a:r>
          </a:p>
        </p:txBody>
      </p:sp>
      <p:pic>
        <p:nvPicPr>
          <p:cNvPr id="25606" name="Picture 6"/>
          <p:cNvPicPr>
            <a:picLocks noChangeAspect="1" noChangeArrowheads="1"/>
          </p:cNvPicPr>
          <p:nvPr/>
        </p:nvPicPr>
        <p:blipFill>
          <a:blip r:embed="rId5" cstate="print"/>
          <a:srcRect/>
          <a:stretch>
            <a:fillRect/>
          </a:stretch>
        </p:blipFill>
        <p:spPr bwMode="auto">
          <a:xfrm>
            <a:off x="8332537" y="2209801"/>
            <a:ext cx="3454400" cy="885825"/>
          </a:xfrm>
          <a:prstGeom prst="rect">
            <a:avLst/>
          </a:prstGeom>
          <a:noFill/>
          <a:ln w="9525">
            <a:noFill/>
            <a:miter lim="800000"/>
            <a:headEnd/>
            <a:tailEnd/>
          </a:ln>
        </p:spPr>
      </p:pic>
      <p:pic>
        <p:nvPicPr>
          <p:cNvPr id="25607" name="Picture 7"/>
          <p:cNvPicPr>
            <a:picLocks noChangeAspect="1" noChangeArrowheads="1"/>
          </p:cNvPicPr>
          <p:nvPr/>
        </p:nvPicPr>
        <p:blipFill>
          <a:blip r:embed="rId6" cstate="print"/>
          <a:srcRect/>
          <a:stretch>
            <a:fillRect/>
          </a:stretch>
        </p:blipFill>
        <p:spPr bwMode="auto">
          <a:xfrm>
            <a:off x="8296442" y="3224464"/>
            <a:ext cx="3454400" cy="847725"/>
          </a:xfrm>
          <a:prstGeom prst="rect">
            <a:avLst/>
          </a:prstGeom>
          <a:noFill/>
          <a:ln w="9525">
            <a:noFill/>
            <a:miter lim="800000"/>
            <a:headEnd/>
            <a:tailEnd/>
          </a:ln>
        </p:spPr>
      </p:pic>
      <p:pic>
        <p:nvPicPr>
          <p:cNvPr id="25608" name="Picture 8"/>
          <p:cNvPicPr>
            <a:picLocks noChangeAspect="1" noChangeArrowheads="1"/>
          </p:cNvPicPr>
          <p:nvPr/>
        </p:nvPicPr>
        <p:blipFill>
          <a:blip r:embed="rId7" cstate="print"/>
          <a:srcRect/>
          <a:stretch>
            <a:fillRect/>
          </a:stretch>
        </p:blipFill>
        <p:spPr bwMode="auto">
          <a:xfrm>
            <a:off x="8327189" y="4166937"/>
            <a:ext cx="3657600" cy="828675"/>
          </a:xfrm>
          <a:prstGeom prst="rect">
            <a:avLst/>
          </a:prstGeom>
          <a:noFill/>
          <a:ln w="9525">
            <a:noFill/>
            <a:miter lim="800000"/>
            <a:headEnd/>
            <a:tailEnd/>
          </a:ln>
        </p:spPr>
      </p:pic>
      <p:sp>
        <p:nvSpPr>
          <p:cNvPr id="12" name="TextBox 11"/>
          <p:cNvSpPr txBox="1"/>
          <p:nvPr/>
        </p:nvSpPr>
        <p:spPr>
          <a:xfrm>
            <a:off x="304800" y="1828800"/>
            <a:ext cx="4470400" cy="369332"/>
          </a:xfrm>
          <a:prstGeom prst="rect">
            <a:avLst/>
          </a:prstGeom>
          <a:noFill/>
        </p:spPr>
        <p:txBody>
          <a:bodyPr wrap="square" rtlCol="0">
            <a:spAutoFit/>
          </a:bodyPr>
          <a:lstStyle/>
          <a:p>
            <a:r>
              <a:rPr lang="en-US" dirty="0"/>
              <a:t>To test the battery package</a:t>
            </a:r>
            <a:endParaRPr lang="en-SG"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 STATEMENT</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xmlns="" val="241418888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53689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93696" y="609600"/>
            <a:ext cx="3826041" cy="1456267"/>
          </a:xfrm>
        </p:spPr>
        <p:txBody>
          <a:bodyPr/>
          <a:lstStyle/>
          <a:p>
            <a:pPr algn="ctr"/>
            <a:r>
              <a:rPr lang="en-US" b="1" dirty="0">
                <a:latin typeface="Georgia" pitchFamily="18" charset="0"/>
              </a:rPr>
              <a:t>NO Of cycles</a:t>
            </a:r>
          </a:p>
        </p:txBody>
      </p:sp>
      <p:sp>
        <p:nvSpPr>
          <p:cNvPr id="7" name="Content Placeholder 6"/>
          <p:cNvSpPr>
            <a:spLocks noGrp="1"/>
          </p:cNvSpPr>
          <p:nvPr>
            <p:ph idx="1"/>
          </p:nvPr>
        </p:nvSpPr>
        <p:spPr/>
        <p:txBody>
          <a:bodyPr>
            <a:normAutofit/>
          </a:bodyPr>
          <a:lstStyle/>
          <a:p>
            <a:pPr marL="0" indent="0">
              <a:buNone/>
            </a:pPr>
            <a:r>
              <a:rPr lang="en-IN" sz="2000" dirty="0">
                <a:latin typeface="Georgia" pitchFamily="18" charset="0"/>
              </a:rPr>
              <a:t>Battery percentage ,a point at which the battery is put on charger and the maximum point that has been charged is noted at each cycle of recharge. These data are updated in the database in cloud via </a:t>
            </a:r>
            <a:r>
              <a:rPr lang="en-IN" sz="2000" dirty="0" err="1">
                <a:latin typeface="Georgia" pitchFamily="18" charset="0"/>
              </a:rPr>
              <a:t>wifi</a:t>
            </a:r>
            <a:r>
              <a:rPr lang="en-IN" sz="2000" dirty="0">
                <a:latin typeface="Georgia" pitchFamily="18" charset="0"/>
              </a:rPr>
              <a:t> and the processed using algorithm which is proposed.</a:t>
            </a: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endParaRPr lang="en-US" sz="2000" dirty="0">
              <a:latin typeface="Georgia" pitchFamily="18" charset="0"/>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075" name="Picture 3" descr="D:\Downloads\tesla-charging-at-home-imag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70206" y="3272578"/>
            <a:ext cx="6051588" cy="294798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398315" y="260502"/>
            <a:ext cx="1908792" cy="461665"/>
          </a:xfrm>
          <a:prstGeom prst="rect">
            <a:avLst/>
          </a:prstGeom>
        </p:spPr>
        <p:txBody>
          <a:bodyPr wrap="none">
            <a:spAutoFit/>
          </a:bodyPr>
          <a:lstStyle/>
          <a:p>
            <a:r>
              <a:rPr lang="en-US" sz="2400" dirty="0" smtClean="0"/>
              <a:t>MONITORING</a:t>
            </a:r>
            <a:endParaRPr lang="en-US" sz="2400" dirty="0"/>
          </a:p>
        </p:txBody>
      </p:sp>
    </p:spTree>
    <p:extLst>
      <p:ext uri="{BB962C8B-B14F-4D97-AF65-F5344CB8AC3E}">
        <p14:creationId xmlns:p14="http://schemas.microsoft.com/office/powerpoint/2010/main" xmlns="" val="1577810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Georgia" pitchFamily="18" charset="0"/>
              </a:rPr>
              <a:t>Distance To Empty</a:t>
            </a:r>
            <a:endParaRPr lang="en-US" dirty="0">
              <a:latin typeface="Georgia" pitchFamily="18" charset="0"/>
            </a:endParaRPr>
          </a:p>
        </p:txBody>
      </p:sp>
      <p:sp>
        <p:nvSpPr>
          <p:cNvPr id="3" name="Content Placeholder 2"/>
          <p:cNvSpPr>
            <a:spLocks noGrp="1"/>
          </p:cNvSpPr>
          <p:nvPr>
            <p:ph idx="1"/>
          </p:nvPr>
        </p:nvSpPr>
        <p:spPr/>
        <p:txBody>
          <a:bodyPr/>
          <a:lstStyle/>
          <a:p>
            <a:pPr marL="0" indent="0">
              <a:buNone/>
            </a:pPr>
            <a:r>
              <a:rPr lang="en-IN" sz="2000" dirty="0">
                <a:latin typeface="Georgia" pitchFamily="18" charset="0"/>
              </a:rPr>
              <a:t>Distance to empty calculates the approximate distance you can drive with the amount of charge remaining in the battery.  This calculation is based off of the average charge consumption over the past 20 miles of driving along with the amount of charge remaining in the battery.</a:t>
            </a: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endParaRPr lang="en-US" sz="2000" dirty="0">
              <a:latin typeface="Georgia" pitchFamily="18" charset="0"/>
            </a:endParaRPr>
          </a:p>
          <a:p>
            <a:pPr marL="0" indent="0">
              <a:buNone/>
            </a:pPr>
            <a:endParaRPr lang="en-US" dirty="0"/>
          </a:p>
        </p:txBody>
      </p:sp>
      <p:pic>
        <p:nvPicPr>
          <p:cNvPr id="4098" name="Picture 2" descr="D:\Downloads\tesla-battery-charging-e148173020593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97861" y="3387515"/>
            <a:ext cx="5796279" cy="28208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65658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Georgia" pitchFamily="18" charset="0"/>
              </a:rPr>
              <a:t>Charge Remaining:</a:t>
            </a:r>
            <a:endParaRPr lang="en-US" dirty="0">
              <a:latin typeface="Georgia" pitchFamily="18" charset="0"/>
            </a:endParaRPr>
          </a:p>
        </p:txBody>
      </p:sp>
      <p:sp>
        <p:nvSpPr>
          <p:cNvPr id="3" name="Content Placeholder 2"/>
          <p:cNvSpPr>
            <a:spLocks noGrp="1"/>
          </p:cNvSpPr>
          <p:nvPr>
            <p:ph idx="1"/>
          </p:nvPr>
        </p:nvSpPr>
        <p:spPr>
          <a:xfrm>
            <a:off x="5658002" y="2370454"/>
            <a:ext cx="6136942" cy="2646501"/>
          </a:xfrm>
        </p:spPr>
        <p:txBody>
          <a:bodyPr/>
          <a:lstStyle/>
          <a:p>
            <a:pPr marL="0" indent="0">
              <a:buNone/>
            </a:pPr>
            <a:r>
              <a:rPr lang="en-IN" sz="2000" dirty="0">
                <a:latin typeface="Georgia" pitchFamily="18" charset="0"/>
              </a:rPr>
              <a:t>There are various methods to calculate the remaining charge of the battery. Each and every method has </a:t>
            </a:r>
          </a:p>
          <a:p>
            <a:pPr marL="0" indent="0">
              <a:buNone/>
            </a:pPr>
            <a:r>
              <a:rPr lang="en-IN" sz="2000" dirty="0">
                <a:latin typeface="Georgia" pitchFamily="18" charset="0"/>
              </a:rPr>
              <a:t>different approaches on the calculations.</a:t>
            </a:r>
            <a:endParaRPr lang="en-US" sz="2000" dirty="0">
              <a:latin typeface="Georgia" pitchFamily="18" charset="0"/>
            </a:endParaRPr>
          </a:p>
          <a:p>
            <a:r>
              <a:rPr lang="en-IN" sz="2000" b="1" dirty="0">
                <a:latin typeface="Georgia" pitchFamily="18" charset="0"/>
              </a:rPr>
              <a:t>Voltage Method</a:t>
            </a:r>
            <a:endParaRPr lang="en-US" sz="2000" dirty="0">
              <a:latin typeface="Georgia" pitchFamily="18" charset="0"/>
            </a:endParaRPr>
          </a:p>
          <a:p>
            <a:r>
              <a:rPr lang="en-IN" sz="2000" b="1" dirty="0">
                <a:latin typeface="Georgia" pitchFamily="18" charset="0"/>
              </a:rPr>
              <a:t>Hydrometer</a:t>
            </a:r>
            <a:endParaRPr lang="en-US" sz="2000" b="1" dirty="0">
              <a:latin typeface="Georgia" pitchFamily="18" charset="0"/>
            </a:endParaRPr>
          </a:p>
        </p:txBody>
      </p:sp>
      <p:pic>
        <p:nvPicPr>
          <p:cNvPr id="5122" name="Picture 2" descr="D:\Downloads\2e81f5317fb57fcd10869a1f861331d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9233" y="2144630"/>
            <a:ext cx="4932946" cy="3699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9599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Georgia" pitchFamily="18" charset="0"/>
              </a:rPr>
              <a:t>Temperature</a:t>
            </a:r>
            <a:endParaRPr lang="en-US" dirty="0">
              <a:latin typeface="Georgia" pitchFamily="18" charset="0"/>
            </a:endParaRPr>
          </a:p>
        </p:txBody>
      </p:sp>
      <p:sp>
        <p:nvSpPr>
          <p:cNvPr id="3" name="Content Placeholder 2"/>
          <p:cNvSpPr>
            <a:spLocks noGrp="1"/>
          </p:cNvSpPr>
          <p:nvPr>
            <p:ph idx="1"/>
          </p:nvPr>
        </p:nvSpPr>
        <p:spPr>
          <a:xfrm>
            <a:off x="685801" y="2142067"/>
            <a:ext cx="6424862" cy="3649133"/>
          </a:xfrm>
        </p:spPr>
        <p:txBody>
          <a:bodyPr>
            <a:normAutofit/>
          </a:bodyPr>
          <a:lstStyle/>
          <a:p>
            <a:pPr marL="0" indent="0">
              <a:buNone/>
            </a:pPr>
            <a:r>
              <a:rPr lang="en-IN" sz="2000" dirty="0">
                <a:latin typeface="Georgia" pitchFamily="18" charset="0"/>
              </a:rPr>
              <a:t>we proposed a new </a:t>
            </a:r>
            <a:r>
              <a:rPr lang="en-IN" sz="2000" dirty="0" err="1">
                <a:latin typeface="Georgia" pitchFamily="18" charset="0"/>
              </a:rPr>
              <a:t>noninvasive</a:t>
            </a:r>
            <a:r>
              <a:rPr lang="en-IN" sz="2000" dirty="0">
                <a:latin typeface="Georgia" pitchFamily="18" charset="0"/>
              </a:rPr>
              <a:t> temperature measuring method based on magnetic nanoparticles for electric vehicle lithium-ion battery. At first, the mechanism of magnetic nanoparticles for battery temperature measurement was studied. Then, a temperature measuring model was established. Excitation and measurement system of AC magnetic field was built for temperature measuring experiments. The test results demonstrated that the proposed method could accurately measure the internal temperature of the battery.</a:t>
            </a:r>
            <a:endParaRPr lang="en-US" sz="2000" dirty="0">
              <a:latin typeface="Georgia" pitchFamily="18" charset="0"/>
            </a:endParaRPr>
          </a:p>
        </p:txBody>
      </p:sp>
      <p:pic>
        <p:nvPicPr>
          <p:cNvPr id="6146" name="Picture 2" descr="D:\Downloads\psonn9m5by231.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8116" t="11571" r="28677" b="32328"/>
          <a:stretch/>
        </p:blipFill>
        <p:spPr bwMode="auto">
          <a:xfrm>
            <a:off x="7210150" y="2266971"/>
            <a:ext cx="4460479" cy="35272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30303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Georgia" pitchFamily="18" charset="0"/>
              </a:rPr>
              <a:t>Location</a:t>
            </a:r>
            <a:endParaRPr lang="en-US" dirty="0">
              <a:latin typeface="Georgia" pitchFamily="18" charset="0"/>
            </a:endParaRPr>
          </a:p>
        </p:txBody>
      </p:sp>
      <p:sp>
        <p:nvSpPr>
          <p:cNvPr id="3" name="Content Placeholder 2"/>
          <p:cNvSpPr>
            <a:spLocks noGrp="1"/>
          </p:cNvSpPr>
          <p:nvPr>
            <p:ph idx="1"/>
          </p:nvPr>
        </p:nvSpPr>
        <p:spPr>
          <a:xfrm>
            <a:off x="685801" y="1768643"/>
            <a:ext cx="5618746" cy="4022558"/>
          </a:xfrm>
        </p:spPr>
        <p:txBody>
          <a:bodyPr>
            <a:normAutofit/>
          </a:bodyPr>
          <a:lstStyle/>
          <a:p>
            <a:pPr marL="0" indent="0">
              <a:buNone/>
            </a:pPr>
            <a:r>
              <a:rPr lang="en-IN" sz="2000" dirty="0">
                <a:latin typeface="Georgia" pitchFamily="18" charset="0"/>
              </a:rPr>
              <a:t>The rented e-vehicles can be located using the gadget that has been installed in the vehicle. The GPS enabled gadget sends the exact location using the coordinates (Latitude, Longitude). It can also pin point the exact location using maps.</a:t>
            </a: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endParaRPr lang="en-IN" sz="2000" dirty="0">
              <a:latin typeface="Georgia" pitchFamily="18" charset="0"/>
            </a:endParaRPr>
          </a:p>
          <a:p>
            <a:pPr marL="0" indent="0">
              <a:buNone/>
            </a:pPr>
            <a:r>
              <a:rPr lang="en-IN" sz="2000" dirty="0">
                <a:latin typeface="Georgia" pitchFamily="18" charset="0"/>
              </a:rPr>
              <a:t> </a:t>
            </a:r>
            <a:endParaRPr lang="en-US" sz="2000" dirty="0">
              <a:latin typeface="Georgia" pitchFamily="18" charset="0"/>
            </a:endParaRPr>
          </a:p>
        </p:txBody>
      </p:sp>
      <p:pic>
        <p:nvPicPr>
          <p:cNvPr id="7170" name="Picture 2" descr="D:\Downloads\010818-freemium-1500x1000-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41429" y="2089486"/>
            <a:ext cx="4944980" cy="3296653"/>
          </a:xfrm>
          <a:prstGeom prst="rect">
            <a:avLst/>
          </a:prstGeom>
          <a:noFill/>
          <a:extLst>
            <a:ext uri="{909E8E84-426E-40DD-AFC4-6F175D3DCCD1}">
              <a14:hiddenFill xmlns:a14="http://schemas.microsoft.com/office/drawing/2010/main" xmlns="">
                <a:solidFill>
                  <a:srgbClr val="FFFFFF"/>
                </a:solidFill>
              </a14:hiddenFill>
            </a:ext>
          </a:extLst>
        </p:spPr>
      </p:pic>
      <p:pic>
        <p:nvPicPr>
          <p:cNvPr id="7171" name="Picture 3" descr="D:\Downloads\location_apis@2x.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7031" t="6817" b="17458"/>
          <a:stretch/>
        </p:blipFill>
        <p:spPr bwMode="auto">
          <a:xfrm>
            <a:off x="830142" y="3597442"/>
            <a:ext cx="5500365" cy="2911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09000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Georgia" pitchFamily="18" charset="0"/>
              </a:rPr>
              <a:t>DATABASE</a:t>
            </a:r>
            <a:endParaRPr lang="en-US" b="1" dirty="0">
              <a:latin typeface="Georgia" pitchFamily="18" charset="0"/>
            </a:endParaRPr>
          </a:p>
        </p:txBody>
      </p:sp>
      <p:sp>
        <p:nvSpPr>
          <p:cNvPr id="3" name="Content Placeholder 2"/>
          <p:cNvSpPr>
            <a:spLocks noGrp="1"/>
          </p:cNvSpPr>
          <p:nvPr>
            <p:ph idx="1"/>
          </p:nvPr>
        </p:nvSpPr>
        <p:spPr/>
        <p:txBody>
          <a:bodyPr/>
          <a:lstStyle/>
          <a:p>
            <a:pPr marL="0" lvl="0" indent="0">
              <a:buNone/>
            </a:pPr>
            <a:r>
              <a:rPr lang="en-US" dirty="0" smtClean="0">
                <a:latin typeface="Georgia" pitchFamily="18" charset="0"/>
              </a:rPr>
              <a:t>(</a:t>
            </a:r>
            <a:r>
              <a:rPr lang="en-US" dirty="0">
                <a:latin typeface="Georgia" pitchFamily="18" charset="0"/>
              </a:rPr>
              <a:t>Monitoring several vehicles)</a:t>
            </a:r>
          </a:p>
          <a:p>
            <a:pPr marL="0" indent="0">
              <a:buNone/>
            </a:pPr>
            <a:r>
              <a:rPr lang="en-US" b="1" dirty="0" smtClean="0">
                <a:latin typeface="Georgia" pitchFamily="18" charset="0"/>
              </a:rPr>
              <a:t>DATABASE</a:t>
            </a:r>
            <a:endParaRPr lang="en-US" dirty="0"/>
          </a:p>
        </p:txBody>
      </p:sp>
      <p:pic>
        <p:nvPicPr>
          <p:cNvPr id="8194" name="Picture 2" descr="D:\Downloads\Captur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8908" y="2183364"/>
            <a:ext cx="10117640" cy="224643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4199022" y="1672389"/>
            <a:ext cx="3477700" cy="369332"/>
          </a:xfrm>
          <a:prstGeom prst="rect">
            <a:avLst/>
          </a:prstGeom>
        </p:spPr>
        <p:txBody>
          <a:bodyPr wrap="square">
            <a:spAutoFit/>
          </a:bodyPr>
          <a:lstStyle/>
          <a:p>
            <a:pPr lvl="0"/>
            <a:r>
              <a:rPr lang="en-US" dirty="0" smtClean="0">
                <a:latin typeface="Georgia" pitchFamily="18" charset="0"/>
              </a:rPr>
              <a:t>(Monitoring several vehicles)</a:t>
            </a:r>
            <a:endParaRPr lang="en-US" dirty="0">
              <a:latin typeface="Georgia" pitchFamily="18" charset="0"/>
            </a:endParaRPr>
          </a:p>
        </p:txBody>
      </p:sp>
      <p:sp>
        <p:nvSpPr>
          <p:cNvPr id="6" name="Rectangle 5"/>
          <p:cNvSpPr/>
          <p:nvPr/>
        </p:nvSpPr>
        <p:spPr>
          <a:xfrm>
            <a:off x="652535" y="4601344"/>
            <a:ext cx="1550424" cy="369332"/>
          </a:xfrm>
          <a:prstGeom prst="rect">
            <a:avLst/>
          </a:prstGeom>
        </p:spPr>
        <p:txBody>
          <a:bodyPr wrap="square">
            <a:spAutoFit/>
          </a:bodyPr>
          <a:lstStyle/>
          <a:p>
            <a:r>
              <a:rPr lang="en-US" b="1" dirty="0" smtClean="0">
                <a:latin typeface="Georgia" pitchFamily="18" charset="0"/>
              </a:rPr>
              <a:t>Output:</a:t>
            </a:r>
            <a:endParaRPr lang="en-US" dirty="0"/>
          </a:p>
        </p:txBody>
      </p:sp>
      <p:pic>
        <p:nvPicPr>
          <p:cNvPr id="8" name="Picture 7" descr="Untitled.png"/>
          <p:cNvPicPr>
            <a:picLocks noChangeAspect="1"/>
          </p:cNvPicPr>
          <p:nvPr/>
        </p:nvPicPr>
        <p:blipFill>
          <a:blip r:embed="rId3"/>
          <a:stretch>
            <a:fillRect/>
          </a:stretch>
        </p:blipFill>
        <p:spPr>
          <a:xfrm>
            <a:off x="1747111" y="5102035"/>
            <a:ext cx="6820852" cy="1514687"/>
          </a:xfrm>
          <a:prstGeom prst="rect">
            <a:avLst/>
          </a:prstGeom>
        </p:spPr>
      </p:pic>
    </p:spTree>
    <p:extLst>
      <p:ext uri="{BB962C8B-B14F-4D97-AF65-F5344CB8AC3E}">
        <p14:creationId xmlns:p14="http://schemas.microsoft.com/office/powerpoint/2010/main" xmlns="" val="8988578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28445" y="541421"/>
            <a:ext cx="4315355" cy="601579"/>
          </a:xfrm>
        </p:spPr>
        <p:txBody>
          <a:bodyPr>
            <a:noAutofit/>
          </a:bodyPr>
          <a:lstStyle/>
          <a:p>
            <a:pPr algn="ctr"/>
            <a:r>
              <a:rPr lang="en-US" sz="2800" dirty="0" smtClean="0">
                <a:latin typeface="Georgia" pitchFamily="18" charset="0"/>
              </a:rPr>
              <a:t>PERSONALIZED USER SCREEN</a:t>
            </a:r>
            <a:endParaRPr lang="en-US" sz="2800" dirty="0">
              <a:latin typeface="Georgia" pitchFamily="18" charset="0"/>
            </a:endParaRPr>
          </a:p>
        </p:txBody>
      </p:sp>
      <p:pic>
        <p:nvPicPr>
          <p:cNvPr id="2051" name="Picture 3" descr="D:\Downloads\WhatsApp Image 2020-07-30 at 5.52.23 PM.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7576" y="1554447"/>
            <a:ext cx="2777536" cy="4937842"/>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D:\Downloads\WhatsApp Image 2020-07-30 at 5.52.24 PM.jpe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08211" y="1554446"/>
            <a:ext cx="2783589" cy="49486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3834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tf22566005_win32</Template>
  <TotalTime>0</TotalTime>
  <Words>454</Words>
  <Application>Microsoft Office PowerPoint</Application>
  <PresentationFormat>Custom</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Techno wizard</vt:lpstr>
      <vt:lpstr>The Problem STATEMENT</vt:lpstr>
      <vt:lpstr>NO Of cycles</vt:lpstr>
      <vt:lpstr>Distance To Empty</vt:lpstr>
      <vt:lpstr>Charge Remaining:</vt:lpstr>
      <vt:lpstr>Temperature</vt:lpstr>
      <vt:lpstr>Location</vt:lpstr>
      <vt:lpstr>DATABASE</vt:lpstr>
      <vt:lpstr>PERSONALIZED USER SCREEN</vt:lpstr>
      <vt:lpstr>MAINTENANCE UNIT</vt:lpstr>
      <vt:lpstr>MAINTANANCE:</vt:lpstr>
      <vt:lpstr>Testing  and 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NEVER SETTLE</dc:title>
  <dc:creator/>
  <cp:lastModifiedBy/>
  <cp:revision>3</cp:revision>
  <dcterms:created xsi:type="dcterms:W3CDTF">2019-02-28T05:32:19Z</dcterms:created>
  <dcterms:modified xsi:type="dcterms:W3CDTF">2020-07-31T06:47:34Z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