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932B"/>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73" d="100"/>
          <a:sy n="73" d="100"/>
        </p:scale>
        <p:origin x="-3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02-Aug-20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02-Aug-20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02-Aug-20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02-Aug-20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02-Aug-20</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02-Aug-20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02-Aug-20</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02-Aug-20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02-Aug-20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02-Aug-20</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02-Aug-20</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02-Aug-20</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131D197-1C18-4C06-A3D4-761BA49FDA91}"/>
              </a:ext>
            </a:extLst>
          </p:cNvPr>
          <p:cNvPicPr>
            <a:picLocks noChangeAspect="1"/>
          </p:cNvPicPr>
          <p:nvPr/>
        </p:nvPicPr>
        <p:blipFill>
          <a:blip r:embed="rId2"/>
          <a:stretch>
            <a:fillRect/>
          </a:stretch>
        </p:blipFill>
        <p:spPr>
          <a:xfrm>
            <a:off x="1320346" y="228600"/>
            <a:ext cx="5232854" cy="1009384"/>
          </a:xfrm>
          <a:prstGeom prst="rect">
            <a:avLst/>
          </a:prstGeom>
        </p:spPr>
      </p:pic>
      <p:pic>
        <p:nvPicPr>
          <p:cNvPr id="6" name="Picture 5">
            <a:extLst>
              <a:ext uri="{FF2B5EF4-FFF2-40B4-BE49-F238E27FC236}">
                <a16:creationId xmlns="" xmlns:a16="http://schemas.microsoft.com/office/drawing/2014/main" id="{41F87974-30CF-4964-9F2B-4038DD064523}"/>
              </a:ext>
            </a:extLst>
          </p:cNvPr>
          <p:cNvPicPr>
            <a:picLocks noChangeAspect="1"/>
          </p:cNvPicPr>
          <p:nvPr/>
        </p:nvPicPr>
        <p:blipFill>
          <a:blip r:embed="rId3" cstate="print"/>
          <a:stretch>
            <a:fillRect/>
          </a:stretch>
        </p:blipFill>
        <p:spPr>
          <a:xfrm>
            <a:off x="228600" y="228600"/>
            <a:ext cx="1025443" cy="102812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A picture containing gear, metalware, dinosaur&#10;&#10;Description generated with high confidence">
            <a:extLst>
              <a:ext uri="{FF2B5EF4-FFF2-40B4-BE49-F238E27FC236}">
                <a16:creationId xmlns="" xmlns:a16="http://schemas.microsoft.com/office/drawing/2014/main" id="{2B82C39C-FEBF-4D7F-8E28-1BB86B0FB11E}"/>
              </a:ext>
            </a:extLst>
          </p:cNvPr>
          <p:cNvPicPr>
            <a:picLocks noChangeAspect="1"/>
          </p:cNvPicPr>
          <p:nvPr/>
        </p:nvPicPr>
        <p:blipFill>
          <a:blip r:embed="rId4" cstate="print"/>
          <a:stretch>
            <a:fillRect/>
          </a:stretch>
        </p:blipFill>
        <p:spPr>
          <a:xfrm>
            <a:off x="6553200" y="228600"/>
            <a:ext cx="1213330" cy="881958"/>
          </a:xfrm>
          <a:prstGeom prst="rect">
            <a:avLst/>
          </a:prstGeom>
        </p:spPr>
      </p:pic>
      <p:pic>
        <p:nvPicPr>
          <p:cNvPr id="8" name="Picture 7" descr="A picture containing gear, metalware&#10;&#10;Description generated with high confidence">
            <a:extLst>
              <a:ext uri="{FF2B5EF4-FFF2-40B4-BE49-F238E27FC236}">
                <a16:creationId xmlns="" xmlns:a16="http://schemas.microsoft.com/office/drawing/2014/main" id="{3FF44672-D003-4B10-BBAA-03BEFF98C598}"/>
              </a:ext>
            </a:extLst>
          </p:cNvPr>
          <p:cNvPicPr>
            <a:picLocks noChangeAspect="1"/>
          </p:cNvPicPr>
          <p:nvPr/>
        </p:nvPicPr>
        <p:blipFill>
          <a:blip r:embed="rId5"/>
          <a:stretch>
            <a:fillRect/>
          </a:stretch>
        </p:blipFill>
        <p:spPr>
          <a:xfrm>
            <a:off x="7796421" y="228600"/>
            <a:ext cx="1347579" cy="1009384"/>
          </a:xfrm>
          <a:prstGeom prst="rect">
            <a:avLst/>
          </a:prstGeom>
        </p:spPr>
      </p:pic>
      <p:pic>
        <p:nvPicPr>
          <p:cNvPr id="10" name="Picture 9" descr="sih.png"/>
          <p:cNvPicPr>
            <a:picLocks noChangeAspect="1"/>
          </p:cNvPicPr>
          <p:nvPr/>
        </p:nvPicPr>
        <p:blipFill>
          <a:blip r:embed="rId6"/>
          <a:stretch>
            <a:fillRect/>
          </a:stretch>
        </p:blipFill>
        <p:spPr>
          <a:xfrm>
            <a:off x="609600" y="1295400"/>
            <a:ext cx="1066800" cy="1081152"/>
          </a:xfrm>
          <a:prstGeom prst="rect">
            <a:avLst/>
          </a:prstGeom>
        </p:spPr>
      </p:pic>
      <p:sp>
        <p:nvSpPr>
          <p:cNvPr id="11" name="TextBox 10"/>
          <p:cNvSpPr txBox="1"/>
          <p:nvPr/>
        </p:nvSpPr>
        <p:spPr>
          <a:xfrm>
            <a:off x="1905000" y="1524000"/>
            <a:ext cx="9982200" cy="584775"/>
          </a:xfrm>
          <a:prstGeom prst="rect">
            <a:avLst/>
          </a:prstGeom>
          <a:noFill/>
        </p:spPr>
        <p:txBody>
          <a:bodyPr wrap="square" rtlCol="0">
            <a:spAutoFit/>
          </a:bodyPr>
          <a:lstStyle/>
          <a:p>
            <a:r>
              <a:rPr lang="en-US" sz="3200" dirty="0" smtClean="0">
                <a:latin typeface="Dutch801 Rm BT" pitchFamily="18" charset="0"/>
              </a:rPr>
              <a:t>SMART  INDIA  HACKATHON  2020</a:t>
            </a:r>
            <a:endParaRPr lang="en-US" sz="3200" dirty="0">
              <a:latin typeface="Dutch801 Rm BT" pitchFamily="18" charset="0"/>
            </a:endParaRPr>
          </a:p>
        </p:txBody>
      </p:sp>
      <p:sp>
        <p:nvSpPr>
          <p:cNvPr id="21" name="Flowchart: Alternate Process 20"/>
          <p:cNvSpPr/>
          <p:nvPr/>
        </p:nvSpPr>
        <p:spPr>
          <a:xfrm>
            <a:off x="533400" y="2971800"/>
            <a:ext cx="8077200" cy="2819400"/>
          </a:xfrm>
          <a:prstGeom prst="flowChartAlternateProcess">
            <a:avLst/>
          </a:prstGeom>
          <a:solidFill>
            <a:srgbClr val="00B050"/>
          </a:solidFill>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990600" y="3200400"/>
            <a:ext cx="7696200" cy="2431435"/>
          </a:xfrm>
          <a:prstGeom prst="rect">
            <a:avLst/>
          </a:prstGeom>
          <a:noFill/>
        </p:spPr>
        <p:txBody>
          <a:bodyPr wrap="square" rtlCol="0">
            <a:spAutoFit/>
          </a:bodyPr>
          <a:lstStyle/>
          <a:p>
            <a:r>
              <a:rPr lang="en-US" sz="3200" dirty="0" smtClean="0">
                <a:solidFill>
                  <a:srgbClr val="FF9900"/>
                </a:solidFill>
                <a:latin typeface="Arial Black" pitchFamily="34" charset="0"/>
              </a:rPr>
              <a:t>Ministry name</a:t>
            </a:r>
            <a:r>
              <a:rPr lang="en-US" sz="2800" dirty="0" smtClean="0">
                <a:solidFill>
                  <a:srgbClr val="FF9900"/>
                </a:solidFill>
                <a:latin typeface="Bauhaus 93" pitchFamily="82" charset="0"/>
              </a:rPr>
              <a:t>: </a:t>
            </a:r>
            <a:r>
              <a:rPr lang="en-US" sz="2800" dirty="0" smtClean="0">
                <a:solidFill>
                  <a:srgbClr val="FFC000"/>
                </a:solidFill>
                <a:latin typeface="Bauhaus 93" pitchFamily="82" charset="0"/>
              </a:rPr>
              <a:t>Ministry of power</a:t>
            </a:r>
          </a:p>
          <a:p>
            <a:r>
              <a:rPr lang="en-US" sz="3200" dirty="0" smtClean="0">
                <a:solidFill>
                  <a:srgbClr val="FF9900"/>
                </a:solidFill>
                <a:latin typeface="Arial Black" pitchFamily="34" charset="0"/>
              </a:rPr>
              <a:t>Problem statement no</a:t>
            </a:r>
            <a:r>
              <a:rPr lang="en-US" sz="2800" dirty="0" smtClean="0">
                <a:solidFill>
                  <a:srgbClr val="FF9900"/>
                </a:solidFill>
              </a:rPr>
              <a:t>: </a:t>
            </a:r>
            <a:r>
              <a:rPr lang="en-US" sz="2800" dirty="0" smtClean="0">
                <a:solidFill>
                  <a:srgbClr val="FFC000"/>
                </a:solidFill>
                <a:latin typeface="Bauhaus 93" pitchFamily="82" charset="0"/>
              </a:rPr>
              <a:t>LN382</a:t>
            </a:r>
          </a:p>
          <a:p>
            <a:r>
              <a:rPr lang="en-US" sz="3200" dirty="0" smtClean="0">
                <a:solidFill>
                  <a:srgbClr val="FF9900"/>
                </a:solidFill>
                <a:latin typeface="Arial Black" pitchFamily="34" charset="0"/>
              </a:rPr>
              <a:t>College Name</a:t>
            </a:r>
            <a:r>
              <a:rPr lang="en-US" sz="2800" dirty="0" smtClean="0">
                <a:solidFill>
                  <a:srgbClr val="FF9900"/>
                </a:solidFill>
                <a:latin typeface="Bauhaus 93" pitchFamily="82" charset="0"/>
              </a:rPr>
              <a:t>: </a:t>
            </a:r>
            <a:r>
              <a:rPr lang="en-US" sz="2800" dirty="0" smtClean="0">
                <a:solidFill>
                  <a:srgbClr val="FFC000"/>
                </a:solidFill>
                <a:latin typeface="Bauhaus 93" pitchFamily="82" charset="0"/>
              </a:rPr>
              <a:t>Prince </a:t>
            </a:r>
            <a:r>
              <a:rPr lang="en-US" sz="2800" dirty="0" err="1" smtClean="0">
                <a:solidFill>
                  <a:srgbClr val="FFC000"/>
                </a:solidFill>
                <a:latin typeface="Bauhaus 93" pitchFamily="82" charset="0"/>
              </a:rPr>
              <a:t>shri</a:t>
            </a:r>
            <a:r>
              <a:rPr lang="en-US" sz="2800" dirty="0" smtClean="0">
                <a:solidFill>
                  <a:srgbClr val="FFC000"/>
                </a:solidFill>
                <a:latin typeface="Bauhaus 93" pitchFamily="82" charset="0"/>
              </a:rPr>
              <a:t> </a:t>
            </a:r>
            <a:r>
              <a:rPr lang="en-US" sz="2800" dirty="0" err="1" smtClean="0">
                <a:solidFill>
                  <a:srgbClr val="FFC000"/>
                </a:solidFill>
                <a:latin typeface="Bauhaus 93" pitchFamily="82" charset="0"/>
              </a:rPr>
              <a:t>venkateshwara</a:t>
            </a:r>
            <a:endParaRPr lang="en-US" sz="2800" dirty="0" smtClean="0">
              <a:solidFill>
                <a:srgbClr val="FFC000"/>
              </a:solidFill>
              <a:latin typeface="Bauhaus 93" pitchFamily="82" charset="0"/>
            </a:endParaRPr>
          </a:p>
          <a:p>
            <a:r>
              <a:rPr lang="en-US" sz="2800" dirty="0" smtClean="0">
                <a:solidFill>
                  <a:srgbClr val="FFC000"/>
                </a:solidFill>
                <a:latin typeface="Bauhaus 93" pitchFamily="82" charset="0"/>
              </a:rPr>
              <a:t>                                       </a:t>
            </a:r>
            <a:r>
              <a:rPr lang="en-US" sz="2800" dirty="0" err="1" smtClean="0">
                <a:solidFill>
                  <a:srgbClr val="FFC000"/>
                </a:solidFill>
                <a:latin typeface="Bauhaus 93" pitchFamily="82" charset="0"/>
              </a:rPr>
              <a:t>padmavathy</a:t>
            </a:r>
            <a:r>
              <a:rPr lang="en-US" sz="2800" dirty="0" smtClean="0">
                <a:solidFill>
                  <a:srgbClr val="FFC000"/>
                </a:solidFill>
                <a:latin typeface="Bauhaus 93" pitchFamily="82" charset="0"/>
              </a:rPr>
              <a:t> engineering</a:t>
            </a:r>
          </a:p>
          <a:p>
            <a:r>
              <a:rPr lang="en-US" sz="2800" dirty="0" smtClean="0">
                <a:solidFill>
                  <a:srgbClr val="FFC000"/>
                </a:solidFill>
                <a:latin typeface="Bauhaus 93" pitchFamily="82" charset="0"/>
              </a:rPr>
              <a:t>                                       college </a:t>
            </a:r>
            <a:endParaRPr lang="en-US" sz="2800" dirty="0">
              <a:solidFill>
                <a:srgbClr val="FFC000"/>
              </a:solidFill>
              <a:latin typeface="Bauhaus 93" pitchFamily="82"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295400"/>
            <a:ext cx="8839200" cy="5334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301752" y="457200"/>
            <a:ext cx="8534400" cy="530352"/>
          </a:xfrm>
        </p:spPr>
        <p:txBody>
          <a:bodyPr>
            <a:noAutofit/>
          </a:bodyPr>
          <a:lstStyle/>
          <a:p>
            <a:r>
              <a:rPr lang="en-US" sz="4800" dirty="0" smtClean="0">
                <a:latin typeface="Algerian" pitchFamily="82" charset="0"/>
              </a:rPr>
              <a:t>Mobile app </a:t>
            </a:r>
            <a:endParaRPr lang="en-US" sz="4800" dirty="0">
              <a:latin typeface="Algerian" pitchFamily="82" charset="0"/>
            </a:endParaRPr>
          </a:p>
        </p:txBody>
      </p:sp>
      <p:sp>
        <p:nvSpPr>
          <p:cNvPr id="10" name="Flowchart: Alternate Process 9"/>
          <p:cNvSpPr/>
          <p:nvPr/>
        </p:nvSpPr>
        <p:spPr>
          <a:xfrm>
            <a:off x="2743200" y="1447800"/>
            <a:ext cx="4419600" cy="1447800"/>
          </a:xfrm>
          <a:prstGeom prst="flowChartAlternateProcess">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v"/>
            </a:pPr>
            <a:r>
              <a:rPr lang="en-US" sz="2400" dirty="0" smtClean="0">
                <a:solidFill>
                  <a:srgbClr val="FFFF00"/>
                </a:solidFill>
              </a:rPr>
              <a:t>Fast source code editor, support for multiple languages, easy to edit code</a:t>
            </a:r>
          </a:p>
          <a:p>
            <a:pPr algn="ctr">
              <a:buFont typeface="Wingdings" pitchFamily="2" charset="2"/>
              <a:buChar char="v"/>
            </a:pPr>
            <a:r>
              <a:rPr lang="en-US" sz="2400" dirty="0" smtClean="0">
                <a:solidFill>
                  <a:srgbClr val="FFFF00"/>
                </a:solidFill>
              </a:rPr>
              <a:t>Edit ,build, debug with ease.</a:t>
            </a:r>
          </a:p>
        </p:txBody>
      </p:sp>
      <p:sp>
        <p:nvSpPr>
          <p:cNvPr id="15" name="Flowchart: Alternate Process 14"/>
          <p:cNvSpPr/>
          <p:nvPr/>
        </p:nvSpPr>
        <p:spPr>
          <a:xfrm>
            <a:off x="1447800" y="3352800"/>
            <a:ext cx="4419600" cy="1143000"/>
          </a:xfrm>
          <a:prstGeom prst="flowChartAlternateProcess">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v"/>
            </a:pPr>
            <a:r>
              <a:rPr lang="en-US" sz="2800" dirty="0" smtClean="0">
                <a:solidFill>
                  <a:srgbClr val="FFFF00"/>
                </a:solidFill>
              </a:rPr>
              <a:t>Strong library support</a:t>
            </a:r>
          </a:p>
          <a:p>
            <a:pPr algn="ctr">
              <a:buFont typeface="Wingdings" pitchFamily="2" charset="2"/>
              <a:buChar char="v"/>
            </a:pPr>
            <a:r>
              <a:rPr lang="en-US" sz="2800" dirty="0" smtClean="0">
                <a:solidFill>
                  <a:srgbClr val="FFFF00"/>
                </a:solidFill>
              </a:rPr>
              <a:t>Simple ,scalable, stable</a:t>
            </a:r>
            <a:endParaRPr lang="en-US" sz="2800" dirty="0"/>
          </a:p>
        </p:txBody>
      </p:sp>
      <p:pic>
        <p:nvPicPr>
          <p:cNvPr id="17" name="Picture 16" descr="vs.jpg"/>
          <p:cNvPicPr>
            <a:picLocks noChangeAspect="1"/>
          </p:cNvPicPr>
          <p:nvPr/>
        </p:nvPicPr>
        <p:blipFill>
          <a:blip r:embed="rId2"/>
          <a:stretch>
            <a:fillRect/>
          </a:stretch>
        </p:blipFill>
        <p:spPr>
          <a:xfrm>
            <a:off x="381000" y="1371601"/>
            <a:ext cx="2143125" cy="1752600"/>
          </a:xfrm>
          <a:prstGeom prst="rect">
            <a:avLst/>
          </a:prstGeom>
        </p:spPr>
      </p:pic>
      <p:pic>
        <p:nvPicPr>
          <p:cNvPr id="18" name="Picture 17" descr="dart.png"/>
          <p:cNvPicPr>
            <a:picLocks noChangeAspect="1"/>
          </p:cNvPicPr>
          <p:nvPr/>
        </p:nvPicPr>
        <p:blipFill>
          <a:blip r:embed="rId3"/>
          <a:stretch>
            <a:fillRect/>
          </a:stretch>
        </p:blipFill>
        <p:spPr>
          <a:xfrm>
            <a:off x="6400800" y="3124200"/>
            <a:ext cx="2133600" cy="1752600"/>
          </a:xfrm>
          <a:prstGeom prst="rect">
            <a:avLst/>
          </a:prstGeom>
        </p:spPr>
      </p:pic>
      <p:pic>
        <p:nvPicPr>
          <p:cNvPr id="8" name="Picture 7" descr="o4888.jpg"/>
          <p:cNvPicPr>
            <a:picLocks noChangeAspect="1"/>
          </p:cNvPicPr>
          <p:nvPr/>
        </p:nvPicPr>
        <p:blipFill>
          <a:blip r:embed="rId4" cstate="print"/>
          <a:stretch>
            <a:fillRect/>
          </a:stretch>
        </p:blipFill>
        <p:spPr>
          <a:xfrm>
            <a:off x="228600" y="4724400"/>
            <a:ext cx="1828800" cy="1828800"/>
          </a:xfrm>
          <a:prstGeom prst="rect">
            <a:avLst/>
          </a:prstGeom>
        </p:spPr>
      </p:pic>
      <p:sp>
        <p:nvSpPr>
          <p:cNvPr id="9" name="Flowchart: Alternate Process 8"/>
          <p:cNvSpPr/>
          <p:nvPr/>
        </p:nvSpPr>
        <p:spPr>
          <a:xfrm>
            <a:off x="2819400" y="5257800"/>
            <a:ext cx="4419600" cy="1143000"/>
          </a:xfrm>
          <a:prstGeom prst="flowChartAlternateProcess">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v"/>
            </a:pPr>
            <a:endParaRPr lang="en-US" sz="2800" dirty="0"/>
          </a:p>
        </p:txBody>
      </p:sp>
      <p:sp>
        <p:nvSpPr>
          <p:cNvPr id="11" name="TextBox 10"/>
          <p:cNvSpPr txBox="1"/>
          <p:nvPr/>
        </p:nvSpPr>
        <p:spPr>
          <a:xfrm>
            <a:off x="3048000" y="5181600"/>
            <a:ext cx="3962400" cy="1323439"/>
          </a:xfrm>
          <a:prstGeom prst="rect">
            <a:avLst/>
          </a:prstGeom>
          <a:noFill/>
        </p:spPr>
        <p:txBody>
          <a:bodyPr wrap="square" rtlCol="0">
            <a:spAutoFit/>
          </a:bodyPr>
          <a:lstStyle/>
          <a:p>
            <a:pPr>
              <a:buFont typeface="Wingdings" pitchFamily="2" charset="2"/>
              <a:buChar char="v"/>
            </a:pPr>
            <a:r>
              <a:rPr lang="en-US" sz="2000" dirty="0" smtClean="0">
                <a:solidFill>
                  <a:srgbClr val="FFFF00"/>
                </a:solidFill>
              </a:rPr>
              <a:t>Fast , efficient and easy method of coding</a:t>
            </a:r>
          </a:p>
          <a:p>
            <a:pPr>
              <a:buFont typeface="Wingdings" pitchFamily="2" charset="2"/>
              <a:buChar char="v"/>
            </a:pPr>
            <a:r>
              <a:rPr lang="en-US" sz="2000" dirty="0" smtClean="0">
                <a:solidFill>
                  <a:srgbClr val="FFFF00"/>
                </a:solidFill>
              </a:rPr>
              <a:t>Integrate and control many things</a:t>
            </a:r>
            <a:endParaRPr lang="en-US" sz="20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0" dur="1000" fill="hold"/>
                                        <p:tgtEl>
                                          <p:spTgt spid="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22" dur="1000" fill="hold"/>
                                        <p:tgtEl>
                                          <p:spTgt spid="15"/>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34" dur="1000" fill="hold"/>
                                        <p:tgtEl>
                                          <p:spTgt spid="9"/>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295400"/>
            <a:ext cx="8839200" cy="5334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301752" y="457200"/>
            <a:ext cx="8534400" cy="530352"/>
          </a:xfrm>
        </p:spPr>
        <p:txBody>
          <a:bodyPr>
            <a:noAutofit/>
          </a:bodyPr>
          <a:lstStyle/>
          <a:p>
            <a:r>
              <a:rPr lang="en-US" sz="4800" dirty="0" err="1" smtClean="0">
                <a:latin typeface="Algerian" pitchFamily="82" charset="0"/>
              </a:rPr>
              <a:t>Harware</a:t>
            </a:r>
            <a:r>
              <a:rPr lang="en-US" sz="4800" dirty="0" smtClean="0">
                <a:latin typeface="Algerian" pitchFamily="82" charset="0"/>
              </a:rPr>
              <a:t> </a:t>
            </a:r>
            <a:endParaRPr lang="en-US" sz="4800" dirty="0">
              <a:latin typeface="Algerian" pitchFamily="82" charset="0"/>
            </a:endParaRPr>
          </a:p>
        </p:txBody>
      </p:sp>
      <p:sp>
        <p:nvSpPr>
          <p:cNvPr id="10" name="Flowchart: Alternate Process 9"/>
          <p:cNvSpPr/>
          <p:nvPr/>
        </p:nvSpPr>
        <p:spPr>
          <a:xfrm>
            <a:off x="609600" y="1600200"/>
            <a:ext cx="4419600" cy="2133600"/>
          </a:xfrm>
          <a:prstGeom prst="flowChartAlternateProcess">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v"/>
            </a:pPr>
            <a:r>
              <a:rPr lang="en-US" sz="2400" dirty="0" smtClean="0">
                <a:solidFill>
                  <a:srgbClr val="FFFF00"/>
                </a:solidFill>
              </a:rPr>
              <a:t>We don’t need much change in hardware , a battery with a Wi-Fi module and processor to transmit data to the cloud.</a:t>
            </a:r>
          </a:p>
        </p:txBody>
      </p:sp>
      <p:sp>
        <p:nvSpPr>
          <p:cNvPr id="15" name="Flowchart: Alternate Process 14"/>
          <p:cNvSpPr/>
          <p:nvPr/>
        </p:nvSpPr>
        <p:spPr>
          <a:xfrm>
            <a:off x="4419600" y="4114800"/>
            <a:ext cx="4419600" cy="2362200"/>
          </a:xfrm>
          <a:prstGeom prst="flowChartAlternateProcess">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v"/>
            </a:pPr>
            <a:r>
              <a:rPr lang="en-US" sz="2400" dirty="0" smtClean="0">
                <a:solidFill>
                  <a:srgbClr val="FFFF00"/>
                </a:solidFill>
              </a:rPr>
              <a:t>Data could be transmitted using this Wi-Fi module to the cloud</a:t>
            </a:r>
          </a:p>
          <a:p>
            <a:pPr algn="ctr">
              <a:buFont typeface="Wingdings" pitchFamily="2" charset="2"/>
              <a:buChar char="v"/>
            </a:pPr>
            <a:r>
              <a:rPr lang="en-US" sz="2400" dirty="0" smtClean="0">
                <a:solidFill>
                  <a:srgbClr val="FFFF00"/>
                </a:solidFill>
              </a:rPr>
              <a:t>ESP 8266 Wi-Fi module  cheapest and reliable module</a:t>
            </a:r>
            <a:r>
              <a:rPr lang="en-US" sz="3200" dirty="0" smtClean="0"/>
              <a:t>.</a:t>
            </a:r>
            <a:endParaRPr lang="en-US" sz="3200" dirty="0"/>
          </a:p>
        </p:txBody>
      </p:sp>
      <p:pic>
        <p:nvPicPr>
          <p:cNvPr id="8" name="Picture 7" descr="bat.jpg"/>
          <p:cNvPicPr>
            <a:picLocks noChangeAspect="1"/>
          </p:cNvPicPr>
          <p:nvPr/>
        </p:nvPicPr>
        <p:blipFill>
          <a:blip r:embed="rId2"/>
          <a:stretch>
            <a:fillRect/>
          </a:stretch>
        </p:blipFill>
        <p:spPr>
          <a:xfrm>
            <a:off x="5715000" y="1905000"/>
            <a:ext cx="2857500" cy="1600200"/>
          </a:xfrm>
          <a:prstGeom prst="rect">
            <a:avLst/>
          </a:prstGeom>
        </p:spPr>
      </p:pic>
      <p:pic>
        <p:nvPicPr>
          <p:cNvPr id="9" name="Picture 8" descr="wifi.jpg"/>
          <p:cNvPicPr>
            <a:picLocks noChangeAspect="1"/>
          </p:cNvPicPr>
          <p:nvPr/>
        </p:nvPicPr>
        <p:blipFill>
          <a:blip r:embed="rId3"/>
          <a:stretch>
            <a:fillRect/>
          </a:stretch>
        </p:blipFill>
        <p:spPr>
          <a:xfrm>
            <a:off x="990600" y="4191000"/>
            <a:ext cx="2590800" cy="2143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295400"/>
            <a:ext cx="8839200" cy="5334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301752" y="457200"/>
            <a:ext cx="8534400" cy="530352"/>
          </a:xfrm>
        </p:spPr>
        <p:txBody>
          <a:bodyPr>
            <a:noAutofit/>
          </a:bodyPr>
          <a:lstStyle/>
          <a:p>
            <a:r>
              <a:rPr lang="en-US" sz="4800" dirty="0" smtClean="0">
                <a:latin typeface="Algerian" pitchFamily="82" charset="0"/>
              </a:rPr>
              <a:t>replica </a:t>
            </a:r>
            <a:endParaRPr lang="en-US" sz="4800" dirty="0">
              <a:latin typeface="Algerian" pitchFamily="82" charset="0"/>
            </a:endParaRPr>
          </a:p>
        </p:txBody>
      </p:sp>
      <p:sp>
        <p:nvSpPr>
          <p:cNvPr id="10" name="Flowchart: Alternate Process 9"/>
          <p:cNvSpPr/>
          <p:nvPr/>
        </p:nvSpPr>
        <p:spPr>
          <a:xfrm>
            <a:off x="609600" y="1600200"/>
            <a:ext cx="4419600" cy="2133600"/>
          </a:xfrm>
          <a:prstGeom prst="flowChartAlternateProcess">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Ø"/>
            </a:pPr>
            <a:r>
              <a:rPr lang="en-US" sz="2400" dirty="0" smtClean="0">
                <a:solidFill>
                  <a:srgbClr val="FFFF00"/>
                </a:solidFill>
              </a:rPr>
              <a:t>315mi- most efficient EV has 315 miles of range on a single charge</a:t>
            </a:r>
          </a:p>
          <a:p>
            <a:pPr algn="ctr">
              <a:buFont typeface="Wingdings" pitchFamily="2" charset="2"/>
              <a:buChar char="Ø"/>
            </a:pPr>
            <a:r>
              <a:rPr lang="en-US" sz="2400" dirty="0" smtClean="0">
                <a:solidFill>
                  <a:srgbClr val="FFFF00"/>
                </a:solidFill>
              </a:rPr>
              <a:t>Reach your destination of 158 miles in 15 minutes.</a:t>
            </a:r>
          </a:p>
        </p:txBody>
      </p:sp>
      <p:sp>
        <p:nvSpPr>
          <p:cNvPr id="15" name="Flowchart: Alternate Process 14"/>
          <p:cNvSpPr/>
          <p:nvPr/>
        </p:nvSpPr>
        <p:spPr>
          <a:xfrm>
            <a:off x="4419600" y="4114800"/>
            <a:ext cx="4419600" cy="2362200"/>
          </a:xfrm>
          <a:prstGeom prst="flowChartAlternateProcess">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v"/>
            </a:pPr>
            <a:r>
              <a:rPr lang="en-US" sz="2800" dirty="0" smtClean="0">
                <a:solidFill>
                  <a:srgbClr val="FFFF00"/>
                </a:solidFill>
              </a:rPr>
              <a:t>Delivers a high range of battery life compared to other EV due to change in battery chemistry</a:t>
            </a:r>
            <a:endParaRPr lang="en-US" sz="2800" dirty="0">
              <a:solidFill>
                <a:srgbClr val="FFFF00"/>
              </a:solidFill>
            </a:endParaRPr>
          </a:p>
        </p:txBody>
      </p:sp>
      <p:pic>
        <p:nvPicPr>
          <p:cNvPr id="8" name="Picture 7" descr="bat.jpg"/>
          <p:cNvPicPr>
            <a:picLocks noChangeAspect="1"/>
          </p:cNvPicPr>
          <p:nvPr/>
        </p:nvPicPr>
        <p:blipFill>
          <a:blip r:embed="rId2"/>
          <a:stretch>
            <a:fillRect/>
          </a:stretch>
        </p:blipFill>
        <p:spPr>
          <a:xfrm>
            <a:off x="5715000" y="1905000"/>
            <a:ext cx="2857500" cy="1600200"/>
          </a:xfrm>
          <a:prstGeom prst="rect">
            <a:avLst/>
          </a:prstGeom>
        </p:spPr>
      </p:pic>
      <p:pic>
        <p:nvPicPr>
          <p:cNvPr id="9" name="Picture 8" descr="wifi.jpg"/>
          <p:cNvPicPr>
            <a:picLocks noChangeAspect="1"/>
          </p:cNvPicPr>
          <p:nvPr/>
        </p:nvPicPr>
        <p:blipFill>
          <a:blip r:embed="rId3"/>
          <a:stretch>
            <a:fillRect/>
          </a:stretch>
        </p:blipFill>
        <p:spPr>
          <a:xfrm>
            <a:off x="990600" y="4191000"/>
            <a:ext cx="2590800" cy="2143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295400"/>
            <a:ext cx="8839200" cy="5334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301752" y="457200"/>
            <a:ext cx="8534400" cy="530352"/>
          </a:xfrm>
        </p:spPr>
        <p:txBody>
          <a:bodyPr>
            <a:noAutofit/>
          </a:bodyPr>
          <a:lstStyle/>
          <a:p>
            <a:r>
              <a:rPr lang="en-US" sz="4800" dirty="0" smtClean="0">
                <a:latin typeface="Algerian" pitchFamily="82" charset="0"/>
              </a:rPr>
              <a:t>conclusion</a:t>
            </a:r>
            <a:endParaRPr lang="en-US" sz="4800" dirty="0">
              <a:latin typeface="Algerian" pitchFamily="82" charset="0"/>
            </a:endParaRPr>
          </a:p>
        </p:txBody>
      </p:sp>
      <p:sp>
        <p:nvSpPr>
          <p:cNvPr id="10" name="Flowchart: Alternate Process 9"/>
          <p:cNvSpPr/>
          <p:nvPr/>
        </p:nvSpPr>
        <p:spPr>
          <a:xfrm>
            <a:off x="609600" y="1600200"/>
            <a:ext cx="4419600" cy="4572000"/>
          </a:xfrm>
          <a:prstGeom prst="flowChartAlternateProcess">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Ø"/>
            </a:pPr>
            <a:r>
              <a:rPr lang="en-US" sz="2400" dirty="0" smtClean="0">
                <a:solidFill>
                  <a:srgbClr val="FFFF00"/>
                </a:solidFill>
              </a:rPr>
              <a:t>As a whole we can extend battery life by continuous monitoring and proper maintenance  with our product.</a:t>
            </a:r>
          </a:p>
          <a:p>
            <a:pPr algn="ctr">
              <a:buFont typeface="Wingdings" pitchFamily="2" charset="2"/>
              <a:buChar char="Ø"/>
            </a:pPr>
            <a:r>
              <a:rPr lang="en-US" sz="2400" dirty="0" smtClean="0">
                <a:solidFill>
                  <a:srgbClr val="FFFF00"/>
                </a:solidFill>
              </a:rPr>
              <a:t>This will reduce the people work towards battery frequent monitoring.</a:t>
            </a:r>
          </a:p>
          <a:p>
            <a:pPr algn="ctr">
              <a:buFont typeface="Wingdings" pitchFamily="2" charset="2"/>
              <a:buChar char="Ø"/>
            </a:pPr>
            <a:r>
              <a:rPr lang="en-US" sz="2400" dirty="0" smtClean="0">
                <a:solidFill>
                  <a:srgbClr val="FFFF00"/>
                </a:solidFill>
              </a:rPr>
              <a:t>The detailed explanation of the setup is given in next PowerPoint.</a:t>
            </a:r>
          </a:p>
        </p:txBody>
      </p:sp>
      <p:pic>
        <p:nvPicPr>
          <p:cNvPr id="11" name="Picture 10" descr="ev1.jpg"/>
          <p:cNvPicPr>
            <a:picLocks noChangeAspect="1"/>
          </p:cNvPicPr>
          <p:nvPr/>
        </p:nvPicPr>
        <p:blipFill>
          <a:blip r:embed="rId2"/>
          <a:stretch>
            <a:fillRect/>
          </a:stretch>
        </p:blipFill>
        <p:spPr>
          <a:xfrm>
            <a:off x="5257800" y="1905000"/>
            <a:ext cx="3549754" cy="2362200"/>
          </a:xfrm>
          <a:prstGeom prst="rect">
            <a:avLst/>
          </a:prstGeom>
        </p:spPr>
      </p:pic>
      <p:sp>
        <p:nvSpPr>
          <p:cNvPr id="13" name="Rectangle 12"/>
          <p:cNvSpPr/>
          <p:nvPr/>
        </p:nvSpPr>
        <p:spPr>
          <a:xfrm>
            <a:off x="5410200" y="4724400"/>
            <a:ext cx="3560017" cy="1754326"/>
          </a:xfrm>
          <a:prstGeom prst="rect">
            <a:avLst/>
          </a:prstGeom>
          <a:noFill/>
        </p:spPr>
        <p:txBody>
          <a:bodyPr wrap="squar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295400"/>
            <a:ext cx="8839200" cy="5105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533400" y="2819400"/>
            <a:ext cx="4800600" cy="2743200"/>
          </a:xfrm>
          <a:prstGeom prst="roundRect">
            <a:avLst/>
          </a:prstGeom>
          <a:solidFill>
            <a:srgbClr val="00B050"/>
          </a:solidFill>
          <a:ln>
            <a:solidFill>
              <a:srgbClr val="FFC00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TextBox 2"/>
          <p:cNvSpPr txBox="1"/>
          <p:nvPr/>
        </p:nvSpPr>
        <p:spPr>
          <a:xfrm>
            <a:off x="1066800" y="2895600"/>
            <a:ext cx="3810000" cy="2954655"/>
          </a:xfrm>
          <a:prstGeom prst="rect">
            <a:avLst/>
          </a:prstGeom>
          <a:noFill/>
        </p:spPr>
        <p:txBody>
          <a:bodyPr wrap="square" rtlCol="0">
            <a:spAutoFit/>
          </a:bodyPr>
          <a:lstStyle/>
          <a:p>
            <a:pPr algn="ctr"/>
            <a:r>
              <a:rPr lang="en-US" sz="2400" b="1" u="sng" dirty="0" smtClean="0">
                <a:solidFill>
                  <a:schemeClr val="bg1">
                    <a:lumMod val="95000"/>
                  </a:schemeClr>
                </a:solidFill>
                <a:latin typeface="Georgia" pitchFamily="18" charset="0"/>
                <a:ea typeface="Tahoma" panose="020B0604030504040204" pitchFamily="34" charset="0"/>
                <a:cs typeface="Tahoma" panose="020B0604030504040204" pitchFamily="34" charset="0"/>
              </a:rPr>
              <a:t>Team members</a:t>
            </a:r>
          </a:p>
          <a:p>
            <a:pPr algn="ctr"/>
            <a:r>
              <a:rPr lang="en-US" sz="2400" dirty="0" smtClean="0">
                <a:solidFill>
                  <a:srgbClr val="FFFF00"/>
                </a:solidFill>
                <a:latin typeface="Georgia" pitchFamily="18" charset="0"/>
                <a:ea typeface="Tahoma" panose="020B0604030504040204" pitchFamily="34" charset="0"/>
                <a:cs typeface="Tahoma" panose="020B0604030504040204" pitchFamily="34" charset="0"/>
              </a:rPr>
              <a:t>S R VIKNESH</a:t>
            </a:r>
          </a:p>
          <a:p>
            <a:pPr algn="ctr"/>
            <a:r>
              <a:rPr lang="en-US" sz="2400" dirty="0" smtClean="0">
                <a:solidFill>
                  <a:srgbClr val="FFFF00"/>
                </a:solidFill>
                <a:latin typeface="Georgia" pitchFamily="18" charset="0"/>
                <a:ea typeface="Tahoma" panose="020B0604030504040204" pitchFamily="34" charset="0"/>
                <a:cs typeface="Tahoma" panose="020B0604030504040204" pitchFamily="34" charset="0"/>
              </a:rPr>
              <a:t>YOGESWARI</a:t>
            </a:r>
          </a:p>
          <a:p>
            <a:pPr algn="ctr"/>
            <a:r>
              <a:rPr lang="en-US" sz="2400" dirty="0" smtClean="0">
                <a:solidFill>
                  <a:srgbClr val="FFFF00"/>
                </a:solidFill>
                <a:latin typeface="Georgia" pitchFamily="18" charset="0"/>
                <a:ea typeface="Tahoma" panose="020B0604030504040204" pitchFamily="34" charset="0"/>
                <a:cs typeface="Tahoma" panose="020B0604030504040204" pitchFamily="34" charset="0"/>
              </a:rPr>
              <a:t>VARSHAA</a:t>
            </a:r>
          </a:p>
          <a:p>
            <a:pPr algn="ctr"/>
            <a:r>
              <a:rPr lang="en-US" sz="2400" dirty="0" smtClean="0">
                <a:solidFill>
                  <a:srgbClr val="FFFF00"/>
                </a:solidFill>
                <a:latin typeface="Georgia" pitchFamily="18" charset="0"/>
                <a:ea typeface="Tahoma" panose="020B0604030504040204" pitchFamily="34" charset="0"/>
                <a:cs typeface="Tahoma" panose="020B0604030504040204" pitchFamily="34" charset="0"/>
              </a:rPr>
              <a:t>A JOHN SAMUEL</a:t>
            </a:r>
          </a:p>
          <a:p>
            <a:pPr algn="ctr"/>
            <a:r>
              <a:rPr lang="en-US" sz="2400" dirty="0" smtClean="0">
                <a:solidFill>
                  <a:srgbClr val="FFFF00"/>
                </a:solidFill>
                <a:latin typeface="Georgia" pitchFamily="18" charset="0"/>
                <a:ea typeface="Tahoma" panose="020B0604030504040204" pitchFamily="34" charset="0"/>
                <a:cs typeface="Tahoma" panose="020B0604030504040204" pitchFamily="34" charset="0"/>
              </a:rPr>
              <a:t>A JOEL HENDRY</a:t>
            </a:r>
          </a:p>
          <a:p>
            <a:pPr algn="ctr"/>
            <a:r>
              <a:rPr lang="en-US" sz="2400" dirty="0" smtClean="0">
                <a:solidFill>
                  <a:srgbClr val="FFFF00"/>
                </a:solidFill>
                <a:latin typeface="Georgia" pitchFamily="18" charset="0"/>
                <a:ea typeface="Tahoma" panose="020B0604030504040204" pitchFamily="34" charset="0"/>
                <a:cs typeface="Tahoma" panose="020B0604030504040204" pitchFamily="34" charset="0"/>
              </a:rPr>
              <a:t>K MERVEEN JACOB</a:t>
            </a:r>
          </a:p>
          <a:p>
            <a:endParaRPr lang="en-US" dirty="0"/>
          </a:p>
        </p:txBody>
      </p:sp>
      <p:sp>
        <p:nvSpPr>
          <p:cNvPr id="4" name="Rounded Rectangle 3"/>
          <p:cNvSpPr/>
          <p:nvPr/>
        </p:nvSpPr>
        <p:spPr>
          <a:xfrm>
            <a:off x="5791200" y="2819400"/>
            <a:ext cx="3048000" cy="2667000"/>
          </a:xfrm>
          <a:prstGeom prst="roundRect">
            <a:avLst/>
          </a:prstGeom>
          <a:solidFill>
            <a:srgbClr val="00B050"/>
          </a:solidFill>
          <a:ln>
            <a:solidFill>
              <a:srgbClr val="FFC00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bg1">
                    <a:lumMod val="95000"/>
                  </a:schemeClr>
                </a:solidFill>
                <a:latin typeface="Georgia" pitchFamily="18" charset="0"/>
                <a:ea typeface="Tahoma" panose="020B0604030504040204" pitchFamily="34" charset="0"/>
                <a:cs typeface="Tahoma" panose="020B0604030504040204" pitchFamily="34" charset="0"/>
              </a:rPr>
              <a:t>Mentors</a:t>
            </a:r>
          </a:p>
          <a:p>
            <a:pPr algn="ctr"/>
            <a:r>
              <a:rPr lang="en-IN" b="1" dirty="0" err="1" smtClean="0">
                <a:solidFill>
                  <a:srgbClr val="FFFF00"/>
                </a:solidFill>
              </a:rPr>
              <a:t>Dr.P</a:t>
            </a:r>
            <a:r>
              <a:rPr lang="en-IN" b="1" dirty="0" smtClean="0">
                <a:solidFill>
                  <a:srgbClr val="FFFF00"/>
                </a:solidFill>
              </a:rPr>
              <a:t> </a:t>
            </a:r>
            <a:r>
              <a:rPr lang="en-IN" b="1" dirty="0" err="1" smtClean="0">
                <a:solidFill>
                  <a:srgbClr val="FFFF00"/>
                </a:solidFill>
              </a:rPr>
              <a:t>Kaplavani</a:t>
            </a:r>
            <a:r>
              <a:rPr lang="en-IN" b="1" dirty="0" smtClean="0">
                <a:solidFill>
                  <a:srgbClr val="FFFF00"/>
                </a:solidFill>
              </a:rPr>
              <a:t> PhD, </a:t>
            </a:r>
            <a:r>
              <a:rPr lang="en-IN" sz="1400" dirty="0" smtClean="0">
                <a:solidFill>
                  <a:schemeClr val="bg1">
                    <a:lumMod val="95000"/>
                  </a:schemeClr>
                </a:solidFill>
              </a:rPr>
              <a:t>Associate Professor</a:t>
            </a:r>
          </a:p>
          <a:p>
            <a:pPr algn="ctr"/>
            <a:r>
              <a:rPr lang="en-IN" sz="1400" dirty="0" smtClean="0">
                <a:solidFill>
                  <a:schemeClr val="bg1">
                    <a:lumMod val="95000"/>
                  </a:schemeClr>
                </a:solidFill>
              </a:rPr>
              <a:t>Department of Information Technology</a:t>
            </a:r>
          </a:p>
          <a:p>
            <a:pPr algn="ctr"/>
            <a:r>
              <a:rPr lang="en-IN" b="1" dirty="0" smtClean="0">
                <a:solidFill>
                  <a:srgbClr val="FFFF00"/>
                </a:solidFill>
              </a:rPr>
              <a:t>Dr. </a:t>
            </a:r>
            <a:r>
              <a:rPr lang="en-IN" b="1" dirty="0" err="1" smtClean="0">
                <a:solidFill>
                  <a:srgbClr val="FFFF00"/>
                </a:solidFill>
              </a:rPr>
              <a:t>Senthil</a:t>
            </a:r>
            <a:r>
              <a:rPr lang="en-IN" b="1" dirty="0" smtClean="0">
                <a:solidFill>
                  <a:srgbClr val="FFFF00"/>
                </a:solidFill>
              </a:rPr>
              <a:t> Kumar PhD</a:t>
            </a:r>
            <a:r>
              <a:rPr lang="en-IN" b="1" dirty="0" smtClean="0">
                <a:solidFill>
                  <a:schemeClr val="bg1"/>
                </a:solidFill>
              </a:rPr>
              <a:t>, </a:t>
            </a:r>
            <a:r>
              <a:rPr lang="en-IN" sz="1400" dirty="0" smtClean="0">
                <a:solidFill>
                  <a:schemeClr val="bg1"/>
                </a:solidFill>
              </a:rPr>
              <a:t>Associate Professor</a:t>
            </a:r>
          </a:p>
          <a:p>
            <a:pPr algn="ctr"/>
            <a:r>
              <a:rPr lang="en-IN" sz="1400" dirty="0" smtClean="0">
                <a:solidFill>
                  <a:schemeClr val="bg1"/>
                </a:solidFill>
              </a:rPr>
              <a:t>Department of Electronics and Communication Engineering</a:t>
            </a:r>
          </a:p>
          <a:p>
            <a:pPr algn="ctr"/>
            <a:endParaRPr lang="en-US" b="1" u="sng" dirty="0" smtClean="0">
              <a:solidFill>
                <a:schemeClr val="bg1">
                  <a:lumMod val="95000"/>
                </a:schemeClr>
              </a:solidFill>
              <a:latin typeface="Georgia" pitchFamily="18" charset="0"/>
              <a:ea typeface="Tahoma" panose="020B0604030504040204" pitchFamily="34" charset="0"/>
              <a:cs typeface="Tahoma" panose="020B0604030504040204" pitchFamily="34" charset="0"/>
            </a:endParaRPr>
          </a:p>
        </p:txBody>
      </p:sp>
      <p:sp>
        <p:nvSpPr>
          <p:cNvPr id="5" name="Rectangle 4"/>
          <p:cNvSpPr/>
          <p:nvPr/>
        </p:nvSpPr>
        <p:spPr>
          <a:xfrm>
            <a:off x="1828800" y="1676400"/>
            <a:ext cx="6477000" cy="1015663"/>
          </a:xfrm>
          <a:prstGeom prst="rect">
            <a:avLst/>
          </a:prstGeom>
        </p:spPr>
        <p:txBody>
          <a:bodyPr wrap="square">
            <a:spAutoFit/>
          </a:bodyPr>
          <a:lstStyle/>
          <a:p>
            <a:r>
              <a:rPr lang="en-US" sz="6000" b="1" dirty="0" smtClean="0">
                <a:ln w="12700">
                  <a:solidFill>
                    <a:schemeClr val="tx2">
                      <a:satMod val="155000"/>
                    </a:schemeClr>
                  </a:solidFill>
                  <a:prstDash val="solid"/>
                </a:ln>
                <a:solidFill>
                  <a:schemeClr val="bg2">
                    <a:lumMod val="25000"/>
                  </a:schemeClr>
                </a:solidFill>
                <a:effectLst>
                  <a:outerShdw blurRad="41275" dist="20320" dir="1800000" algn="tl" rotWithShape="0">
                    <a:srgbClr val="000000">
                      <a:alpha val="40000"/>
                    </a:srgbClr>
                  </a:outerShdw>
                </a:effectLst>
                <a:latin typeface="Rockwell" panose="02060603020205020403" pitchFamily="18" charset="0"/>
              </a:rPr>
              <a:t>Techno</a:t>
            </a:r>
            <a:r>
              <a:rPr lang="en-US" sz="6000" dirty="0" smtClean="0">
                <a:solidFill>
                  <a:schemeClr val="bg2">
                    <a:lumMod val="25000"/>
                  </a:schemeClr>
                </a:solidFill>
                <a:latin typeface="Rockwell" panose="02060603020205020403" pitchFamily="18" charset="0"/>
              </a:rPr>
              <a:t> </a:t>
            </a:r>
            <a:r>
              <a:rPr lang="en-US" sz="6000" b="1" dirty="0" smtClean="0">
                <a:ln w="12700">
                  <a:solidFill>
                    <a:schemeClr val="tx2">
                      <a:satMod val="155000"/>
                    </a:schemeClr>
                  </a:solidFill>
                  <a:prstDash val="solid"/>
                </a:ln>
                <a:solidFill>
                  <a:schemeClr val="bg2">
                    <a:lumMod val="25000"/>
                  </a:schemeClr>
                </a:solidFill>
                <a:effectLst>
                  <a:outerShdw blurRad="41275" dist="20320" dir="1800000" algn="tl" rotWithShape="0">
                    <a:srgbClr val="000000">
                      <a:alpha val="40000"/>
                    </a:srgbClr>
                  </a:outerShdw>
                </a:effectLst>
                <a:latin typeface="Rockwell" panose="02060603020205020403" pitchFamily="18" charset="0"/>
              </a:rPr>
              <a:t>wizard</a:t>
            </a:r>
            <a:endParaRPr lang="en-US" sz="6000" dirty="0">
              <a:solidFill>
                <a:schemeClr val="bg2">
                  <a:lumMod val="25000"/>
                </a:schemeClr>
              </a:solidFill>
            </a:endParaRPr>
          </a:p>
        </p:txBody>
      </p:sp>
      <p:sp>
        <p:nvSpPr>
          <p:cNvPr id="6" name="Title 5"/>
          <p:cNvSpPr>
            <a:spLocks noGrp="1"/>
          </p:cNvSpPr>
          <p:nvPr>
            <p:ph type="title"/>
          </p:nvPr>
        </p:nvSpPr>
        <p:spPr>
          <a:xfrm>
            <a:off x="301752" y="457200"/>
            <a:ext cx="8534400" cy="530352"/>
          </a:xfrm>
        </p:spPr>
        <p:txBody>
          <a:bodyPr>
            <a:noAutofit/>
          </a:bodyPr>
          <a:lstStyle/>
          <a:p>
            <a:r>
              <a:rPr lang="en-US" sz="5400" dirty="0" smtClean="0">
                <a:latin typeface="Algerian" pitchFamily="82" charset="0"/>
              </a:rPr>
              <a:t>DETAILS</a:t>
            </a:r>
            <a:endParaRPr lang="en-US" sz="5400" dirty="0">
              <a:latin typeface="Algerian"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down)">
                                      <p:cBhvr>
                                        <p:cTn id="15" dur="500"/>
                                        <p:tgtEl>
                                          <p:spTgt spid="4">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down)">
                                      <p:cBhvr>
                                        <p:cTn id="18" dur="500"/>
                                        <p:tgtEl>
                                          <p:spTgt spid="4">
                                            <p:txEl>
                                              <p:pRg st="0" end="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down)">
                                      <p:cBhvr>
                                        <p:cTn id="21" dur="500"/>
                                        <p:tgtEl>
                                          <p:spTgt spid="4">
                                            <p:txEl>
                                              <p:pRg st="1" end="1"/>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down)">
                                      <p:cBhvr>
                                        <p:cTn id="24" dur="500"/>
                                        <p:tgtEl>
                                          <p:spTgt spid="4">
                                            <p:txEl>
                                              <p:pRg st="2" end="2"/>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down)">
                                      <p:cBhvr>
                                        <p:cTn id="27" dur="500"/>
                                        <p:tgtEl>
                                          <p:spTgt spid="4">
                                            <p:txEl>
                                              <p:pRg st="3" end="3"/>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down)">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295400"/>
            <a:ext cx="8839200" cy="5334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301752" y="457200"/>
            <a:ext cx="8534400" cy="530352"/>
          </a:xfrm>
        </p:spPr>
        <p:txBody>
          <a:bodyPr>
            <a:noAutofit/>
          </a:bodyPr>
          <a:lstStyle/>
          <a:p>
            <a:r>
              <a:rPr lang="en-US" sz="5400" dirty="0" smtClean="0">
                <a:latin typeface="Algerian" pitchFamily="82" charset="0"/>
              </a:rPr>
              <a:t>PROBLEM STATEMENT</a:t>
            </a:r>
            <a:endParaRPr lang="en-US" sz="5400" dirty="0">
              <a:latin typeface="Algerian" pitchFamily="82" charset="0"/>
            </a:endParaRPr>
          </a:p>
        </p:txBody>
      </p:sp>
      <p:sp>
        <p:nvSpPr>
          <p:cNvPr id="8" name="Rounded Rectangle 7"/>
          <p:cNvSpPr/>
          <p:nvPr/>
        </p:nvSpPr>
        <p:spPr>
          <a:xfrm>
            <a:off x="304800" y="1447800"/>
            <a:ext cx="5562600" cy="4800600"/>
          </a:xfrm>
          <a:prstGeom prst="roundRect">
            <a:avLst/>
          </a:prstGeom>
          <a:solidFill>
            <a:srgbClr val="00B050"/>
          </a:solidFill>
          <a:ln>
            <a:solidFill>
              <a:srgbClr val="FFC00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TextBox 8"/>
          <p:cNvSpPr txBox="1"/>
          <p:nvPr/>
        </p:nvSpPr>
        <p:spPr>
          <a:xfrm>
            <a:off x="533400" y="1752600"/>
            <a:ext cx="5257800" cy="4247317"/>
          </a:xfrm>
          <a:prstGeom prst="rect">
            <a:avLst/>
          </a:prstGeom>
          <a:noFill/>
        </p:spPr>
        <p:txBody>
          <a:bodyPr wrap="square" rtlCol="0">
            <a:spAutoFit/>
          </a:bodyPr>
          <a:lstStyle/>
          <a:p>
            <a:r>
              <a:rPr lang="en-US" dirty="0" smtClean="0">
                <a:solidFill>
                  <a:srgbClr val="FFFF00"/>
                </a:solidFill>
              </a:rPr>
              <a:t>In line with the Government of India's vision of 30% e-mobility by 2030, the National E-Mobility Programme was launched in India in March, 2018. Under this program , electric vehicles (EVs) are being procured by EESL and leased out to government organizations at rentals that are equal to the present rentals for petrol and diesel cars hired by these organizations. Battery is critical component of EV which is the fuel who runs Electric vehicle and hence it is imperative to monitor the battery life and predict about it maintenance, charge and give enhanced enriched user experience which not only save energy costs but also improve the standard of living</a:t>
            </a:r>
          </a:p>
          <a:p>
            <a:endParaRPr lang="en-US" dirty="0">
              <a:solidFill>
                <a:srgbClr val="FFFF00"/>
              </a:solidFill>
            </a:endParaRPr>
          </a:p>
        </p:txBody>
      </p:sp>
      <p:pic>
        <p:nvPicPr>
          <p:cNvPr id="10" name="Picture 9" descr="bat.jpg"/>
          <p:cNvPicPr>
            <a:picLocks noChangeAspect="1"/>
          </p:cNvPicPr>
          <p:nvPr/>
        </p:nvPicPr>
        <p:blipFill>
          <a:blip r:embed="rId2"/>
          <a:stretch>
            <a:fillRect/>
          </a:stretch>
        </p:blipFill>
        <p:spPr>
          <a:xfrm>
            <a:off x="6096000" y="1752600"/>
            <a:ext cx="2857500" cy="3200400"/>
          </a:xfrm>
          <a:prstGeom prst="rect">
            <a:avLst/>
          </a:prstGeom>
        </p:spPr>
      </p:pic>
      <p:sp>
        <p:nvSpPr>
          <p:cNvPr id="11" name="Rounded Rectangle 10"/>
          <p:cNvSpPr/>
          <p:nvPr/>
        </p:nvSpPr>
        <p:spPr>
          <a:xfrm>
            <a:off x="6096000" y="5181600"/>
            <a:ext cx="2743200" cy="838200"/>
          </a:xfrm>
          <a:prstGeom prst="roundRect">
            <a:avLst/>
          </a:prstGeom>
          <a:solidFill>
            <a:srgbClr val="00B050"/>
          </a:solidFill>
          <a:ln>
            <a:solidFill>
              <a:srgbClr val="FFC00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FFFF00"/>
                </a:solidFill>
                <a:latin typeface="Georgia" pitchFamily="18" charset="0"/>
                <a:ea typeface="Tahoma" panose="020B0604030504040204" pitchFamily="34" charset="0"/>
                <a:cs typeface="Tahoma" panose="020B0604030504040204" pitchFamily="34" charset="0"/>
              </a:rPr>
              <a:t>Monitoring car battery</a:t>
            </a:r>
            <a:endParaRPr lang="en-US" b="1" dirty="0" smtClean="0">
              <a:solidFill>
                <a:schemeClr val="bg1">
                  <a:lumMod val="95000"/>
                </a:schemeClr>
              </a:solidFill>
              <a:latin typeface="Georgia" pitchFamily="18"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bg/>
                                          </p:spTgt>
                                        </p:tgtEl>
                                        <p:attrNameLst>
                                          <p:attrName>style.visibility</p:attrName>
                                        </p:attrNameLst>
                                      </p:cBhvr>
                                      <p:to>
                                        <p:strVal val="visible"/>
                                      </p:to>
                                    </p:set>
                                    <p:animEffect transition="in" filter="wipe(down)">
                                      <p:cBhvr>
                                        <p:cTn id="12" dur="500"/>
                                        <p:tgtEl>
                                          <p:spTgt spid="11">
                                            <p:bg/>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wipe(down)">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down)">
                                      <p:cBhvr>
                                        <p:cTn id="2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allAtOnce"/>
      <p:bldP spid="11" grpId="0"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295400"/>
            <a:ext cx="8839200" cy="5334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301752" y="457200"/>
            <a:ext cx="8534400" cy="530352"/>
          </a:xfrm>
        </p:spPr>
        <p:txBody>
          <a:bodyPr>
            <a:noAutofit/>
          </a:bodyPr>
          <a:lstStyle/>
          <a:p>
            <a:r>
              <a:rPr lang="en-US" sz="4800" dirty="0" smtClean="0">
                <a:latin typeface="Algerian" pitchFamily="82" charset="0"/>
              </a:rPr>
              <a:t>Statement explanation</a:t>
            </a:r>
            <a:endParaRPr lang="en-US" sz="4800" dirty="0">
              <a:latin typeface="Algerian" pitchFamily="82" charset="0"/>
            </a:endParaRPr>
          </a:p>
        </p:txBody>
      </p:sp>
      <p:pic>
        <p:nvPicPr>
          <p:cNvPr id="12" name="Picture 11" descr="e-mob.jpg"/>
          <p:cNvPicPr>
            <a:picLocks noChangeAspect="1"/>
          </p:cNvPicPr>
          <p:nvPr/>
        </p:nvPicPr>
        <p:blipFill>
          <a:blip r:embed="rId2"/>
          <a:stretch>
            <a:fillRect/>
          </a:stretch>
        </p:blipFill>
        <p:spPr>
          <a:xfrm>
            <a:off x="5638800" y="2438400"/>
            <a:ext cx="3105150" cy="2643188"/>
          </a:xfrm>
          <a:prstGeom prst="rect">
            <a:avLst/>
          </a:prstGeom>
        </p:spPr>
      </p:pic>
      <p:sp>
        <p:nvSpPr>
          <p:cNvPr id="13" name="Rounded Rectangle 12"/>
          <p:cNvSpPr/>
          <p:nvPr/>
        </p:nvSpPr>
        <p:spPr>
          <a:xfrm>
            <a:off x="533400" y="1600200"/>
            <a:ext cx="4648200" cy="2133600"/>
          </a:xfrm>
          <a:prstGeom prst="roundRect">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Step towards era of clean, green and future oriented  technologies in the country. </a:t>
            </a:r>
          </a:p>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Will be implemented by energy efficiency service limited (EESL)</a:t>
            </a:r>
          </a:p>
          <a:p>
            <a:pPr algn="ctr"/>
            <a:endParaRPr lang="en-US" b="1" dirty="0" smtClean="0">
              <a:solidFill>
                <a:schemeClr val="bg1">
                  <a:lumMod val="95000"/>
                </a:schemeClr>
              </a:solidFill>
              <a:latin typeface="Georgia" pitchFamily="18" charset="0"/>
              <a:ea typeface="Tahoma" panose="020B0604030504040204" pitchFamily="34" charset="0"/>
              <a:cs typeface="Tahoma" panose="020B0604030504040204" pitchFamily="34" charset="0"/>
            </a:endParaRPr>
          </a:p>
        </p:txBody>
      </p:sp>
      <p:sp>
        <p:nvSpPr>
          <p:cNvPr id="14" name="Rounded Rectangle 13"/>
          <p:cNvSpPr/>
          <p:nvPr/>
        </p:nvSpPr>
        <p:spPr>
          <a:xfrm>
            <a:off x="533400" y="3886200"/>
            <a:ext cx="4648200" cy="2133600"/>
          </a:xfrm>
          <a:prstGeom prst="roundRect">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ü"/>
            </a:pPr>
            <a:r>
              <a:rPr lang="en-US" dirty="0" smtClean="0">
                <a:solidFill>
                  <a:srgbClr val="FFFF00"/>
                </a:solidFill>
              </a:rPr>
              <a:t>To provide electrical start to engine</a:t>
            </a:r>
          </a:p>
          <a:p>
            <a:pPr algn="ctr">
              <a:buFont typeface="Wingdings" pitchFamily="2" charset="2"/>
              <a:buChar char="ü"/>
            </a:pPr>
            <a:r>
              <a:rPr lang="en-US" dirty="0" smtClean="0">
                <a:solidFill>
                  <a:srgbClr val="FFFF00"/>
                </a:solidFill>
              </a:rPr>
              <a:t>Main component in Electrical Vehicle  </a:t>
            </a:r>
          </a:p>
          <a:p>
            <a:pPr algn="ctr">
              <a:buFont typeface="Wingdings" pitchFamily="2" charset="2"/>
              <a:buChar char="ü"/>
            </a:pPr>
            <a:endParaRPr lang="en-US" dirty="0" smtClean="0">
              <a:solidFill>
                <a:srgbClr val="FFFF00"/>
              </a:solidFill>
            </a:endParaRPr>
          </a:p>
          <a:p>
            <a:pPr algn="ctr"/>
            <a:r>
              <a:rPr lang="en-US" dirty="0" smtClean="0">
                <a:solidFill>
                  <a:srgbClr val="FFFF00"/>
                </a:solidFill>
              </a:rPr>
              <a:t>So it is necessary  maintain battery  in EV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bg/>
                                          </p:spTgt>
                                        </p:tgtEl>
                                        <p:attrNameLst>
                                          <p:attrName>style.visibility</p:attrName>
                                        </p:attrNameLst>
                                      </p:cBhvr>
                                      <p:to>
                                        <p:strVal val="visible"/>
                                      </p:to>
                                    </p:set>
                                    <p:animEffect transition="in" filter="wipe(down)">
                                      <p:cBhvr>
                                        <p:cTn id="12" dur="500"/>
                                        <p:tgtEl>
                                          <p:spTgt spid="13">
                                            <p:bg/>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wipe(down)">
                                      <p:cBhvr>
                                        <p:cTn id="15" dur="500"/>
                                        <p:tgtEl>
                                          <p:spTgt spid="13">
                                            <p:txEl>
                                              <p:pRg st="0" end="0"/>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wipe(down)">
                                      <p:cBhvr>
                                        <p:cTn id="1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295400"/>
            <a:ext cx="8839200" cy="5334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301752" y="457200"/>
            <a:ext cx="8534400" cy="530352"/>
          </a:xfrm>
        </p:spPr>
        <p:txBody>
          <a:bodyPr>
            <a:noAutofit/>
          </a:bodyPr>
          <a:lstStyle/>
          <a:p>
            <a:r>
              <a:rPr lang="en-US" sz="4800" dirty="0" smtClean="0">
                <a:latin typeface="Algerian" pitchFamily="82" charset="0"/>
              </a:rPr>
              <a:t>Electric vehicles</a:t>
            </a:r>
            <a:endParaRPr lang="en-US" sz="4800" dirty="0">
              <a:latin typeface="Algerian" pitchFamily="82" charset="0"/>
            </a:endParaRPr>
          </a:p>
        </p:txBody>
      </p:sp>
      <p:sp>
        <p:nvSpPr>
          <p:cNvPr id="13" name="Rounded Rectangle 12"/>
          <p:cNvSpPr/>
          <p:nvPr/>
        </p:nvSpPr>
        <p:spPr>
          <a:xfrm>
            <a:off x="457200" y="1828800"/>
            <a:ext cx="4724400" cy="4191000"/>
          </a:xfrm>
          <a:prstGeom prst="roundRect">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1.3lakh   units of vehicles very sold in previous years and it raised to 1.56 </a:t>
            </a:r>
            <a:r>
              <a:rPr lang="en-IN" b="1" dirty="0" err="1" smtClean="0">
                <a:solidFill>
                  <a:srgbClr val="FFFF00"/>
                </a:solidFill>
                <a:latin typeface="Georgia" pitchFamily="18" charset="0"/>
                <a:ea typeface="Tahoma" panose="020B0604030504040204" pitchFamily="34" charset="0"/>
                <a:cs typeface="Tahoma" panose="020B0604030504040204" pitchFamily="34" charset="0"/>
              </a:rPr>
              <a:t>lakh</a:t>
            </a:r>
            <a:r>
              <a:rPr lang="en-IN" b="1" dirty="0" smtClean="0">
                <a:solidFill>
                  <a:srgbClr val="FFFF00"/>
                </a:solidFill>
                <a:latin typeface="Georgia" pitchFamily="18" charset="0"/>
                <a:ea typeface="Tahoma" panose="020B0604030504040204" pitchFamily="34" charset="0"/>
                <a:cs typeface="Tahoma" panose="020B0604030504040204" pitchFamily="34" charset="0"/>
              </a:rPr>
              <a:t> unit in last 2019-2020</a:t>
            </a:r>
          </a:p>
          <a:p>
            <a:pPr algn="ctr">
              <a:buFont typeface="Wingdings" pitchFamily="2" charset="2"/>
              <a:buChar char="ü"/>
            </a:pPr>
            <a:endParaRPr lang="en-IN" b="1" dirty="0" smtClean="0">
              <a:solidFill>
                <a:srgbClr val="FFFF00"/>
              </a:solidFill>
              <a:latin typeface="Georgia" pitchFamily="18" charset="0"/>
              <a:ea typeface="Tahoma" panose="020B0604030504040204" pitchFamily="34" charset="0"/>
              <a:cs typeface="Tahoma" panose="020B0604030504040204" pitchFamily="34" charset="0"/>
            </a:endParaRPr>
          </a:p>
          <a:p>
            <a:pPr algn="ctr"/>
            <a:r>
              <a:rPr lang="en-IN" b="1" dirty="0" smtClean="0">
                <a:solidFill>
                  <a:srgbClr val="FFFF00"/>
                </a:solidFill>
                <a:latin typeface="Georgia" pitchFamily="18" charset="0"/>
                <a:ea typeface="Tahoma" panose="020B0604030504040204" pitchFamily="34" charset="0"/>
                <a:cs typeface="Tahoma" panose="020B0604030504040204" pitchFamily="34" charset="0"/>
              </a:rPr>
              <a:t>Reasons why people change EV:</a:t>
            </a:r>
          </a:p>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Cheap to  run and maintain</a:t>
            </a:r>
          </a:p>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Better for environment</a:t>
            </a:r>
          </a:p>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Energy security</a:t>
            </a:r>
          </a:p>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Health improvements </a:t>
            </a:r>
          </a:p>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Safety improvements </a:t>
            </a:r>
          </a:p>
        </p:txBody>
      </p:sp>
      <p:pic>
        <p:nvPicPr>
          <p:cNvPr id="8" name="Picture 7" descr="Screenshot_20200731-161918.png"/>
          <p:cNvPicPr>
            <a:picLocks noChangeAspect="1"/>
          </p:cNvPicPr>
          <p:nvPr/>
        </p:nvPicPr>
        <p:blipFill>
          <a:blip r:embed="rId2"/>
          <a:stretch>
            <a:fillRect/>
          </a:stretch>
        </p:blipFill>
        <p:spPr>
          <a:xfrm>
            <a:off x="5410200" y="1371600"/>
            <a:ext cx="3406734" cy="518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additive="base">
                                        <p:cTn id="7"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 calcmode="lin" valueType="num">
                                      <p:cBhvr additive="base">
                                        <p:cTn id="1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 calcmode="lin" valueType="num">
                                      <p:cBhvr additive="base">
                                        <p:cTn id="2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 calcmode="lin" valueType="num">
                                      <p:cBhvr additive="base">
                                        <p:cTn id="27"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 calcmode="lin" valueType="num">
                                      <p:cBhvr additive="base">
                                        <p:cTn id="31"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anim calcmode="lin" valueType="num">
                                      <p:cBhvr additive="base">
                                        <p:cTn id="35"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295400"/>
            <a:ext cx="8839200" cy="5334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301752" y="457200"/>
            <a:ext cx="8534400" cy="530352"/>
          </a:xfrm>
        </p:spPr>
        <p:txBody>
          <a:bodyPr>
            <a:noAutofit/>
          </a:bodyPr>
          <a:lstStyle/>
          <a:p>
            <a:r>
              <a:rPr lang="en-US" sz="4800" dirty="0" smtClean="0">
                <a:latin typeface="Algerian" pitchFamily="82" charset="0"/>
              </a:rPr>
              <a:t>DIFFICULTIES </a:t>
            </a:r>
            <a:endParaRPr lang="en-US" sz="4800" dirty="0">
              <a:latin typeface="Algerian" pitchFamily="82" charset="0"/>
            </a:endParaRPr>
          </a:p>
        </p:txBody>
      </p:sp>
      <p:sp>
        <p:nvSpPr>
          <p:cNvPr id="13" name="Rounded Rectangle 12"/>
          <p:cNvSpPr/>
          <p:nvPr/>
        </p:nvSpPr>
        <p:spPr>
          <a:xfrm>
            <a:off x="457200" y="1828800"/>
            <a:ext cx="4724400" cy="4191000"/>
          </a:xfrm>
          <a:prstGeom prst="roundRect">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According to National E-mobility Programme, the cars will be given in rotational manner to the customers .</a:t>
            </a:r>
          </a:p>
          <a:p>
            <a:pPr algn="ctr">
              <a:buFont typeface="Wingdings" pitchFamily="2" charset="2"/>
              <a:buChar char="ü"/>
            </a:pPr>
            <a:endParaRPr lang="en-IN" b="1" dirty="0" smtClean="0">
              <a:solidFill>
                <a:srgbClr val="FFFF00"/>
              </a:solidFill>
              <a:latin typeface="Georgia" pitchFamily="18" charset="0"/>
              <a:ea typeface="Tahoma" panose="020B0604030504040204" pitchFamily="34" charset="0"/>
              <a:cs typeface="Tahoma" panose="020B0604030504040204" pitchFamily="34" charset="0"/>
            </a:endParaRPr>
          </a:p>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So it becomes difficult for the authority to monitor the battery condition of 1000’s of vehicles every time.</a:t>
            </a:r>
          </a:p>
          <a:p>
            <a:pPr algn="ctr">
              <a:buFont typeface="Wingdings" pitchFamily="2" charset="2"/>
              <a:buChar char="ü"/>
            </a:pPr>
            <a:endParaRPr lang="en-IN" b="1" dirty="0" smtClean="0">
              <a:solidFill>
                <a:srgbClr val="FFFF00"/>
              </a:solidFill>
              <a:latin typeface="Georgia" pitchFamily="18" charset="0"/>
              <a:ea typeface="Tahoma" panose="020B0604030504040204" pitchFamily="34" charset="0"/>
              <a:cs typeface="Tahoma" panose="020B0604030504040204" pitchFamily="34" charset="0"/>
            </a:endParaRPr>
          </a:p>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It becomes difficult to communicate the exact customer to inform the battery draining condition.</a:t>
            </a:r>
          </a:p>
          <a:p>
            <a:pPr algn="ctr">
              <a:buFont typeface="Wingdings" pitchFamily="2" charset="2"/>
              <a:buChar char="ü"/>
            </a:pPr>
            <a:endParaRPr lang="en-IN" b="1" dirty="0" smtClean="0">
              <a:solidFill>
                <a:srgbClr val="FFFF00"/>
              </a:solidFill>
              <a:latin typeface="Georgia" pitchFamily="18" charset="0"/>
              <a:ea typeface="Tahoma" panose="020B0604030504040204" pitchFamily="34" charset="0"/>
              <a:cs typeface="Tahoma" panose="020B0604030504040204" pitchFamily="34" charset="0"/>
            </a:endParaRPr>
          </a:p>
        </p:txBody>
      </p:sp>
      <p:pic>
        <p:nvPicPr>
          <p:cNvPr id="8" name="Picture 7" descr="EV.jpg"/>
          <p:cNvPicPr>
            <a:picLocks noChangeAspect="1"/>
          </p:cNvPicPr>
          <p:nvPr/>
        </p:nvPicPr>
        <p:blipFill>
          <a:blip r:embed="rId2"/>
          <a:stretch>
            <a:fillRect/>
          </a:stretch>
        </p:blipFill>
        <p:spPr>
          <a:xfrm>
            <a:off x="5410200" y="2133600"/>
            <a:ext cx="3429000" cy="33498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295400"/>
            <a:ext cx="8839200" cy="5334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301752" y="457200"/>
            <a:ext cx="8534400" cy="530352"/>
          </a:xfrm>
        </p:spPr>
        <p:txBody>
          <a:bodyPr>
            <a:noAutofit/>
          </a:bodyPr>
          <a:lstStyle/>
          <a:p>
            <a:r>
              <a:rPr lang="en-US" sz="4800" dirty="0" smtClean="0">
                <a:latin typeface="Algerian" pitchFamily="82" charset="0"/>
              </a:rPr>
              <a:t>solution </a:t>
            </a:r>
            <a:endParaRPr lang="en-US" sz="4800" dirty="0">
              <a:latin typeface="Algerian" pitchFamily="82" charset="0"/>
            </a:endParaRPr>
          </a:p>
        </p:txBody>
      </p:sp>
      <p:sp>
        <p:nvSpPr>
          <p:cNvPr id="13" name="Rounded Rectangle 12"/>
          <p:cNvSpPr/>
          <p:nvPr/>
        </p:nvSpPr>
        <p:spPr>
          <a:xfrm>
            <a:off x="457200" y="1828800"/>
            <a:ext cx="4724400" cy="4191000"/>
          </a:xfrm>
          <a:prstGeom prst="roundRect">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It becomes easy when everything is controlled and monitored in our hand.</a:t>
            </a:r>
          </a:p>
          <a:p>
            <a:pPr algn="ctr">
              <a:buFont typeface="Wingdings" pitchFamily="2" charset="2"/>
              <a:buChar char="ü"/>
            </a:pPr>
            <a:endParaRPr lang="en-IN" b="1" dirty="0" smtClean="0">
              <a:solidFill>
                <a:srgbClr val="FFFF00"/>
              </a:solidFill>
              <a:latin typeface="Georgia" pitchFamily="18" charset="0"/>
              <a:ea typeface="Tahoma" panose="020B0604030504040204" pitchFamily="34" charset="0"/>
              <a:cs typeface="Tahoma" panose="020B0604030504040204" pitchFamily="34" charset="0"/>
            </a:endParaRPr>
          </a:p>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So the app which monitors the all car batteries with proper data base will be helpful for the authority to overcome the problem.</a:t>
            </a:r>
          </a:p>
          <a:p>
            <a:pPr algn="ctr">
              <a:buFont typeface="Wingdings" pitchFamily="2" charset="2"/>
              <a:buChar char="ü"/>
            </a:pPr>
            <a:endParaRPr lang="en-IN" b="1" dirty="0" smtClean="0">
              <a:solidFill>
                <a:srgbClr val="FFFF00"/>
              </a:solidFill>
              <a:latin typeface="Georgia" pitchFamily="18" charset="0"/>
              <a:ea typeface="Tahoma" panose="020B0604030504040204" pitchFamily="34" charset="0"/>
              <a:cs typeface="Tahoma" panose="020B0604030504040204" pitchFamily="34" charset="0"/>
            </a:endParaRPr>
          </a:p>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The app should track the vehicle, monitor battery level in our car and should give an alert system to user as well as to authority when it reaches the minimum value.</a:t>
            </a:r>
          </a:p>
          <a:p>
            <a:pPr algn="ctr">
              <a:buFont typeface="Wingdings" pitchFamily="2" charset="2"/>
              <a:buChar char="ü"/>
            </a:pPr>
            <a:endParaRPr lang="en-IN" b="1" dirty="0" smtClean="0">
              <a:solidFill>
                <a:srgbClr val="FFFF00"/>
              </a:solidFill>
              <a:latin typeface="Georgia" pitchFamily="18" charset="0"/>
              <a:ea typeface="Tahoma" panose="020B0604030504040204" pitchFamily="34" charset="0"/>
              <a:cs typeface="Tahoma" panose="020B0604030504040204" pitchFamily="34" charset="0"/>
            </a:endParaRPr>
          </a:p>
        </p:txBody>
      </p:sp>
      <p:pic>
        <p:nvPicPr>
          <p:cNvPr id="9" name="Picture 8" descr="sol.jpg"/>
          <p:cNvPicPr>
            <a:picLocks noChangeAspect="1"/>
          </p:cNvPicPr>
          <p:nvPr/>
        </p:nvPicPr>
        <p:blipFill>
          <a:blip r:embed="rId2"/>
          <a:stretch>
            <a:fillRect/>
          </a:stretch>
        </p:blipFill>
        <p:spPr>
          <a:xfrm>
            <a:off x="5334000" y="2133600"/>
            <a:ext cx="3533775" cy="30623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1"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ppt_x</p:attrName>
                                        </p:attrNameLst>
                                      </p:cBhvr>
                                      <p:tavLst>
                                        <p:tav tm="0">
                                          <p:val>
                                            <p:strVal val="#ppt_x-.2"/>
                                          </p:val>
                                        </p:tav>
                                        <p:tav tm="100000">
                                          <p:val>
                                            <p:strVal val="#ppt_x"/>
                                          </p:val>
                                        </p:tav>
                                      </p:tavLst>
                                    </p:anim>
                                    <p:anim calcmode="lin" valueType="num">
                                      <p:cBhvr>
                                        <p:cTn id="13"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295400"/>
            <a:ext cx="8839200" cy="5334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301752" y="457200"/>
            <a:ext cx="8534400" cy="530352"/>
          </a:xfrm>
        </p:spPr>
        <p:txBody>
          <a:bodyPr>
            <a:noAutofit/>
          </a:bodyPr>
          <a:lstStyle/>
          <a:p>
            <a:r>
              <a:rPr lang="en-US" sz="4800" dirty="0" smtClean="0">
                <a:latin typeface="Algerian" pitchFamily="82" charset="0"/>
              </a:rPr>
              <a:t>Working of our product </a:t>
            </a:r>
            <a:endParaRPr lang="en-US" sz="4800" dirty="0">
              <a:latin typeface="Algerian" pitchFamily="82" charset="0"/>
            </a:endParaRPr>
          </a:p>
        </p:txBody>
      </p:sp>
      <p:sp>
        <p:nvSpPr>
          <p:cNvPr id="13" name="Rounded Rectangle 12"/>
          <p:cNvSpPr/>
          <p:nvPr/>
        </p:nvSpPr>
        <p:spPr>
          <a:xfrm>
            <a:off x="457200" y="1828800"/>
            <a:ext cx="4724400" cy="4191000"/>
          </a:xfrm>
          <a:prstGeom prst="roundRect">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Personalized login for a particular user.</a:t>
            </a:r>
          </a:p>
          <a:p>
            <a:pPr algn="ctr">
              <a:buFont typeface="Wingdings" pitchFamily="2" charset="2"/>
              <a:buChar char="ü"/>
            </a:pPr>
            <a:endParaRPr lang="en-IN" b="1" dirty="0" smtClean="0">
              <a:solidFill>
                <a:srgbClr val="FFFF00"/>
              </a:solidFill>
              <a:latin typeface="Georgia" pitchFamily="18" charset="0"/>
              <a:ea typeface="Tahoma" panose="020B0604030504040204" pitchFamily="34" charset="0"/>
              <a:cs typeface="Tahoma" panose="020B0604030504040204" pitchFamily="34" charset="0"/>
            </a:endParaRPr>
          </a:p>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Entire data base and car condition for authority.</a:t>
            </a:r>
          </a:p>
          <a:p>
            <a:pPr algn="ctr">
              <a:buFont typeface="Wingdings" pitchFamily="2" charset="2"/>
              <a:buChar char="ü"/>
            </a:pPr>
            <a:endParaRPr lang="en-IN" b="1" dirty="0" smtClean="0">
              <a:solidFill>
                <a:srgbClr val="FFFF00"/>
              </a:solidFill>
              <a:latin typeface="Georgia" pitchFamily="18" charset="0"/>
              <a:ea typeface="Tahoma" panose="020B0604030504040204" pitchFamily="34" charset="0"/>
              <a:cs typeface="Tahoma" panose="020B0604030504040204" pitchFamily="34" charset="0"/>
            </a:endParaRPr>
          </a:p>
          <a:p>
            <a:pPr algn="ctr">
              <a:buFont typeface="Wingdings" pitchFamily="2" charset="2"/>
              <a:buChar char="ü"/>
            </a:pPr>
            <a:r>
              <a:rPr lang="en-IN" b="1" dirty="0" smtClean="0">
                <a:solidFill>
                  <a:srgbClr val="FFFF00"/>
                </a:solidFill>
                <a:latin typeface="Georgia" pitchFamily="18" charset="0"/>
                <a:ea typeface="Tahoma" panose="020B0604030504040204" pitchFamily="34" charset="0"/>
                <a:cs typeface="Tahoma" panose="020B0604030504040204" pitchFamily="34" charset="0"/>
              </a:rPr>
              <a:t>Parameters calculated are: battery remaining, temperature distance travelled by the battery and distance that can be travelled with the remaining battery amount, location of the vehicle</a:t>
            </a:r>
          </a:p>
        </p:txBody>
      </p:sp>
      <p:pic>
        <p:nvPicPr>
          <p:cNvPr id="8" name="Picture 7" descr="Screenshot_20200731-161918.png"/>
          <p:cNvPicPr>
            <a:picLocks noChangeAspect="1"/>
          </p:cNvPicPr>
          <p:nvPr/>
        </p:nvPicPr>
        <p:blipFill>
          <a:blip r:embed="rId2"/>
          <a:stretch>
            <a:fillRect/>
          </a:stretch>
        </p:blipFill>
        <p:spPr>
          <a:xfrm>
            <a:off x="5410200" y="1371600"/>
            <a:ext cx="3406734" cy="518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flow</a:t>
            </a:r>
            <a:endParaRPr lang="en-US" dirty="0"/>
          </a:p>
        </p:txBody>
      </p:sp>
      <p:pic>
        <p:nvPicPr>
          <p:cNvPr id="3" name="Picture 2" descr="bat.jpg"/>
          <p:cNvPicPr>
            <a:picLocks noChangeAspect="1"/>
          </p:cNvPicPr>
          <p:nvPr/>
        </p:nvPicPr>
        <p:blipFill>
          <a:blip r:embed="rId2"/>
          <a:stretch>
            <a:fillRect/>
          </a:stretch>
        </p:blipFill>
        <p:spPr>
          <a:xfrm>
            <a:off x="228600" y="1371600"/>
            <a:ext cx="2857500" cy="1600200"/>
          </a:xfrm>
          <a:prstGeom prst="rect">
            <a:avLst/>
          </a:prstGeom>
        </p:spPr>
      </p:pic>
      <p:pic>
        <p:nvPicPr>
          <p:cNvPr id="4" name="Picture 3" descr="cloud.png"/>
          <p:cNvPicPr>
            <a:picLocks noChangeAspect="1"/>
          </p:cNvPicPr>
          <p:nvPr/>
        </p:nvPicPr>
        <p:blipFill>
          <a:blip r:embed="rId3"/>
          <a:stretch>
            <a:fillRect/>
          </a:stretch>
        </p:blipFill>
        <p:spPr>
          <a:xfrm>
            <a:off x="2590800" y="2743200"/>
            <a:ext cx="3962400" cy="1981200"/>
          </a:xfrm>
          <a:prstGeom prst="rect">
            <a:avLst/>
          </a:prstGeom>
        </p:spPr>
      </p:pic>
      <p:pic>
        <p:nvPicPr>
          <p:cNvPr id="5" name="Picture 4" descr="Screenshot_20200731-161918.png"/>
          <p:cNvPicPr>
            <a:picLocks noChangeAspect="1"/>
          </p:cNvPicPr>
          <p:nvPr/>
        </p:nvPicPr>
        <p:blipFill>
          <a:blip r:embed="rId4" cstate="print"/>
          <a:stretch>
            <a:fillRect/>
          </a:stretch>
        </p:blipFill>
        <p:spPr>
          <a:xfrm>
            <a:off x="6705600" y="3429000"/>
            <a:ext cx="1628775" cy="2895600"/>
          </a:xfrm>
          <a:prstGeom prst="rect">
            <a:avLst/>
          </a:prstGeom>
        </p:spPr>
      </p:pic>
      <p:cxnSp>
        <p:nvCxnSpPr>
          <p:cNvPr id="7" name="Straight Arrow Connector 6"/>
          <p:cNvCxnSpPr/>
          <p:nvPr/>
        </p:nvCxnSpPr>
        <p:spPr>
          <a:xfrm>
            <a:off x="3048000" y="29718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638800" y="3886200"/>
            <a:ext cx="990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19400" y="4572000"/>
            <a:ext cx="762000" cy="369332"/>
          </a:xfrm>
          <a:prstGeom prst="rect">
            <a:avLst/>
          </a:prstGeom>
        </p:spPr>
        <p:txBody>
          <a:bodyPr wrap="square">
            <a:spAutoFit/>
          </a:bodyPr>
          <a:lstStyle/>
          <a:p>
            <a:r>
              <a:rPr lang="en-US" dirty="0" smtClean="0"/>
              <a:t>cloud</a:t>
            </a:r>
            <a:endParaRPr lang="en-US" dirty="0"/>
          </a:p>
        </p:txBody>
      </p:sp>
      <p:sp>
        <p:nvSpPr>
          <p:cNvPr id="12" name="Rectangle 11"/>
          <p:cNvSpPr/>
          <p:nvPr/>
        </p:nvSpPr>
        <p:spPr>
          <a:xfrm>
            <a:off x="4953000" y="5638800"/>
            <a:ext cx="1447800" cy="369332"/>
          </a:xfrm>
          <a:prstGeom prst="rect">
            <a:avLst/>
          </a:prstGeom>
        </p:spPr>
        <p:txBody>
          <a:bodyPr wrap="square">
            <a:spAutoFit/>
          </a:bodyPr>
          <a:lstStyle/>
          <a:p>
            <a:r>
              <a:rPr lang="en-US" dirty="0" smtClean="0"/>
              <a:t>Mobile app</a:t>
            </a:r>
            <a:endParaRPr lang="en-US" dirty="0"/>
          </a:p>
        </p:txBody>
      </p:sp>
      <p:sp>
        <p:nvSpPr>
          <p:cNvPr id="13" name="Rectangular Callout 12"/>
          <p:cNvSpPr/>
          <p:nvPr/>
        </p:nvSpPr>
        <p:spPr>
          <a:xfrm>
            <a:off x="4495800" y="1752600"/>
            <a:ext cx="3505200" cy="1066800"/>
          </a:xfrm>
          <a:prstGeom prst="wedgeRectCallout">
            <a:avLst/>
          </a:prstGeom>
          <a:solidFill>
            <a:srgbClr val="00B050"/>
          </a:solidFill>
          <a:ln>
            <a:solidFill>
              <a:srgbClr val="D9932B"/>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28600" y="3200400"/>
            <a:ext cx="2971800" cy="369332"/>
          </a:xfrm>
          <a:prstGeom prst="rect">
            <a:avLst/>
          </a:prstGeom>
          <a:noFill/>
        </p:spPr>
        <p:txBody>
          <a:bodyPr wrap="square" rtlCol="0">
            <a:spAutoFit/>
          </a:bodyPr>
          <a:lstStyle/>
          <a:p>
            <a:r>
              <a:rPr lang="en-US" dirty="0" smtClean="0"/>
              <a:t>Battery and other module </a:t>
            </a:r>
            <a:endParaRPr lang="en-US" dirty="0"/>
          </a:p>
        </p:txBody>
      </p:sp>
      <p:sp>
        <p:nvSpPr>
          <p:cNvPr id="15" name="TextBox 14"/>
          <p:cNvSpPr txBox="1"/>
          <p:nvPr/>
        </p:nvSpPr>
        <p:spPr>
          <a:xfrm>
            <a:off x="4572000" y="1828800"/>
            <a:ext cx="3276600" cy="923330"/>
          </a:xfrm>
          <a:prstGeom prst="rect">
            <a:avLst/>
          </a:prstGeom>
          <a:noFill/>
        </p:spPr>
        <p:txBody>
          <a:bodyPr wrap="square" rtlCol="0">
            <a:spAutoFit/>
          </a:bodyPr>
          <a:lstStyle/>
          <a:p>
            <a:r>
              <a:rPr lang="en-US" dirty="0" smtClean="0">
                <a:solidFill>
                  <a:srgbClr val="FFFF00"/>
                </a:solidFill>
              </a:rPr>
              <a:t>Easy and secured communication between the hardware and the software</a:t>
            </a:r>
            <a:endParaRPr lang="en-US"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Horizontal)">
                                      <p:cBhvr>
                                        <p:cTn id="7" dur="500"/>
                                        <p:tgtEl>
                                          <p:spTgt spid="13"/>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Horizont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375</TotalTime>
  <Words>648</Words>
  <Application>Microsoft Office PowerPoint</Application>
  <PresentationFormat>On-screen Show (4:3)</PresentationFormat>
  <Paragraphs>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Slide 1</vt:lpstr>
      <vt:lpstr>DETAILS</vt:lpstr>
      <vt:lpstr>PROBLEM STATEMENT</vt:lpstr>
      <vt:lpstr>Statement explanation</vt:lpstr>
      <vt:lpstr>Electric vehicles</vt:lpstr>
      <vt:lpstr>DIFFICULTIES </vt:lpstr>
      <vt:lpstr>solution </vt:lpstr>
      <vt:lpstr>Working of our product </vt:lpstr>
      <vt:lpstr>Data transfer flow</vt:lpstr>
      <vt:lpstr>Mobile app </vt:lpstr>
      <vt:lpstr>Harware </vt:lpstr>
      <vt:lpstr>replica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Varshaa</dc:creator>
  <cp:lastModifiedBy>Chandrasekharan</cp:lastModifiedBy>
  <cp:revision>39</cp:revision>
  <dcterms:created xsi:type="dcterms:W3CDTF">2006-08-16T00:00:00Z</dcterms:created>
  <dcterms:modified xsi:type="dcterms:W3CDTF">2020-08-01T23:04:55Z</dcterms:modified>
</cp:coreProperties>
</file>