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4"/>
  </p:notesMasterIdLst>
  <p:sldIdLst>
    <p:sldId id="256" r:id="rId2"/>
    <p:sldId id="257" r:id="rId3"/>
    <p:sldId id="28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6CC739C-74C6-A449-9E54-8252A8EB3ECF}">
          <p14:sldIdLst>
            <p14:sldId id="256"/>
            <p14:sldId id="257"/>
            <p14:sldId id="28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Lst>
        </p14:section>
        <p14:section name="Gem5/Qemu/LibFabric" id="{BB6B8D87-9033-E84E-9983-FF6F29BB54E3}">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jrny4whoIwxBF1efXB5M6HovKoR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7DD6B6-3352-40C3-B319-A12D874E27DD}">
  <a:tblStyle styleId="{697DD6B6-3352-40C3-B319-A12D874E27DD}"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b="off" i="off"/>
      <a:tcStyle>
        <a:tcBdr/>
        <a:fill>
          <a:solidFill>
            <a:srgbClr val="CDD8FB"/>
          </a:solidFill>
        </a:fill>
      </a:tcStyle>
    </a:band1H>
    <a:band2H>
      <a:tcTxStyle b="off" i="off"/>
      <a:tcStyle>
        <a:tcBdr/>
      </a:tcStyle>
    </a:band2H>
    <a:band1V>
      <a:tcTxStyle b="off" i="off"/>
      <a:tcStyle>
        <a:tcBdr/>
        <a:fill>
          <a:solidFill>
            <a:srgbClr val="CDD8FB"/>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60" d="100"/>
          <a:sy n="160" d="100"/>
        </p:scale>
        <p:origin x="78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98450" algn="l" rtl="0">
              <a:lnSpc>
                <a:spcPct val="100000"/>
              </a:lnSpc>
              <a:spcBef>
                <a:spcPts val="0"/>
              </a:spcBef>
              <a:spcAft>
                <a:spcPts val="0"/>
              </a:spcAft>
              <a:buClr>
                <a:srgbClr val="000000"/>
              </a:buClr>
              <a:buSzPts val="1100"/>
              <a:buFont typeface="Arial"/>
              <a:buChar char="●"/>
            </a:pPr>
            <a:r>
              <a:rPr lang="en-US"/>
              <a:t>Simulus system shows in Ifconfig TX traffic on linked interface</a:t>
            </a:r>
            <a:endParaRPr/>
          </a:p>
          <a:p>
            <a:pPr marL="457200" marR="0" lvl="0" indent="-298450" algn="l" rtl="0">
              <a:lnSpc>
                <a:spcPct val="100000"/>
              </a:lnSpc>
              <a:spcBef>
                <a:spcPts val="0"/>
              </a:spcBef>
              <a:spcAft>
                <a:spcPts val="0"/>
              </a:spcAft>
              <a:buClr>
                <a:srgbClr val="000000"/>
              </a:buClr>
              <a:buSzPts val="1100"/>
              <a:buFont typeface="Arial"/>
              <a:buChar char="●"/>
            </a:pPr>
            <a:r>
              <a:rPr lang="en-US"/>
              <a:t>Need to run sudo scapy</a:t>
            </a:r>
            <a:endParaRPr/>
          </a:p>
          <a:p>
            <a:pPr marL="457200" marR="0" lvl="0" indent="-298450" algn="l" rtl="0">
              <a:lnSpc>
                <a:spcPct val="100000"/>
              </a:lnSpc>
              <a:spcBef>
                <a:spcPts val="0"/>
              </a:spcBef>
              <a:spcAft>
                <a:spcPts val="0"/>
              </a:spcAft>
              <a:buClr>
                <a:srgbClr val="000000"/>
              </a:buClr>
              <a:buSzPts val="1100"/>
              <a:buFont typeface="Arial"/>
              <a:buChar char="●"/>
            </a:pPr>
            <a:r>
              <a:rPr lang="en-US"/>
              <a:t>To scapy sniff : sniff(iface</a:t>
            </a:r>
            <a:r>
              <a:rPr lang="en-US">
                <a:solidFill>
                  <a:srgbClr val="666666"/>
                </a:solidFill>
              </a:rPr>
              <a:t>=</a:t>
            </a:r>
            <a:r>
              <a:rPr lang="en-US">
                <a:solidFill>
                  <a:srgbClr val="4070A0"/>
                </a:solidFill>
              </a:rPr>
              <a:t>“enp3s0f1"</a:t>
            </a:r>
            <a:r>
              <a:rPr lang="en-US"/>
              <a:t>, prn</a:t>
            </a:r>
            <a:r>
              <a:rPr lang="en-US">
                <a:solidFill>
                  <a:srgbClr val="666666"/>
                </a:solidFill>
              </a:rPr>
              <a:t>=</a:t>
            </a:r>
            <a:r>
              <a:rPr lang="en-US" b="1">
                <a:solidFill>
                  <a:srgbClr val="007020"/>
                </a:solidFill>
              </a:rPr>
              <a:t>lambda</a:t>
            </a:r>
            <a:r>
              <a:rPr lang="en-US"/>
              <a:t> x: x</a:t>
            </a:r>
            <a:r>
              <a:rPr lang="en-US">
                <a:solidFill>
                  <a:srgbClr val="666666"/>
                </a:solidFill>
              </a:rPr>
              <a:t>.</a:t>
            </a:r>
            <a:r>
              <a:rPr lang="en-US"/>
              <a:t>summary()) </a:t>
            </a:r>
            <a:endParaRPr/>
          </a:p>
          <a:p>
            <a:pPr marL="914400" lvl="1" indent="-298450" algn="l" rtl="0">
              <a:lnSpc>
                <a:spcPct val="100000"/>
              </a:lnSpc>
              <a:spcBef>
                <a:spcPts val="0"/>
              </a:spcBef>
              <a:spcAft>
                <a:spcPts val="0"/>
              </a:spcAft>
              <a:buSzPts val="1100"/>
              <a:buChar char="○"/>
            </a:pPr>
            <a:r>
              <a:rPr lang="en-US"/>
              <a:t>Shows various DNS, ARP but they may be from other interfaces since wireshark and ifconfig is showning no RX data.</a:t>
            </a:r>
            <a:endParaRPr/>
          </a:p>
          <a:p>
            <a:pPr marL="914400" lvl="1" indent="-298450" algn="l" rtl="0">
              <a:lnSpc>
                <a:spcPct val="100000"/>
              </a:lnSpc>
              <a:spcBef>
                <a:spcPts val="0"/>
              </a:spcBef>
              <a:spcAft>
                <a:spcPts val="0"/>
              </a:spcAft>
              <a:buSzPts val="1100"/>
              <a:buChar char="○"/>
            </a:pPr>
            <a:r>
              <a:rPr lang="en-US"/>
              <a:t>Better to use wireshark</a:t>
            </a:r>
            <a:endParaRPr/>
          </a:p>
          <a:p>
            <a:pPr marL="457200" marR="0" lvl="0" indent="-298450" algn="l" rtl="0">
              <a:lnSpc>
                <a:spcPct val="100000"/>
              </a:lnSpc>
              <a:spcBef>
                <a:spcPts val="0"/>
              </a:spcBef>
              <a:spcAft>
                <a:spcPts val="0"/>
              </a:spcAft>
              <a:buClr>
                <a:srgbClr val="000000"/>
              </a:buClr>
              <a:buSzPts val="1100"/>
              <a:buFont typeface="Arial"/>
              <a:buChar char="●"/>
            </a:pPr>
            <a:r>
              <a:rPr lang="en-US"/>
              <a:t>To scapy send: sendp(</a:t>
            </a:r>
            <a:r>
              <a:rPr lang="en-US">
                <a:solidFill>
                  <a:srgbClr val="4070A0"/>
                </a:solidFill>
              </a:rPr>
              <a:t>“AAAAAA"</a:t>
            </a:r>
            <a:r>
              <a:rPr lang="en-US"/>
              <a:t>, iface</a:t>
            </a:r>
            <a:r>
              <a:rPr lang="en-US">
                <a:solidFill>
                  <a:srgbClr val="666666"/>
                </a:solidFill>
              </a:rPr>
              <a:t>=</a:t>
            </a:r>
            <a:r>
              <a:rPr lang="en-US">
                <a:solidFill>
                  <a:srgbClr val="4070A0"/>
                </a:solidFill>
              </a:rPr>
              <a:t>“enp3s0f1"</a:t>
            </a:r>
            <a:r>
              <a:rPr lang="en-US"/>
              <a:t>, loop</a:t>
            </a:r>
            <a:r>
              <a:rPr lang="en-US">
                <a:solidFill>
                  <a:srgbClr val="666666"/>
                </a:solidFill>
              </a:rPr>
              <a:t>=</a:t>
            </a:r>
            <a:r>
              <a:rPr lang="en-US">
                <a:solidFill>
                  <a:srgbClr val="208050"/>
                </a:solidFill>
              </a:rPr>
              <a:t>1</a:t>
            </a:r>
            <a:r>
              <a:rPr lang="en-US"/>
              <a:t>, inter</a:t>
            </a:r>
            <a:r>
              <a:rPr lang="en-US">
                <a:solidFill>
                  <a:srgbClr val="666666"/>
                </a:solidFill>
              </a:rPr>
              <a:t>=</a:t>
            </a:r>
            <a:r>
              <a:rPr lang="en-US">
                <a:solidFill>
                  <a:srgbClr val="208050"/>
                </a:solidFill>
              </a:rPr>
              <a:t>0.2</a:t>
            </a:r>
            <a:r>
              <a:rPr lang="en-US"/>
              <a:t>)</a:t>
            </a:r>
            <a:br>
              <a:rPr lang="en-US"/>
            </a:br>
            <a:endParaRPr/>
          </a:p>
          <a:p>
            <a:pPr marL="457200" marR="0" lvl="0" indent="-298450" algn="l" rtl="0">
              <a:lnSpc>
                <a:spcPct val="100000"/>
              </a:lnSpc>
              <a:spcBef>
                <a:spcPts val="0"/>
              </a:spcBef>
              <a:spcAft>
                <a:spcPts val="0"/>
              </a:spcAft>
              <a:buClr>
                <a:srgbClr val="000000"/>
              </a:buClr>
              <a:buSzPts val="1100"/>
              <a:buFont typeface="Arial"/>
              <a:buChar char="●"/>
            </a:pPr>
            <a:r>
              <a:rPr lang="en-US"/>
              <a:t>Or in python script:</a:t>
            </a:r>
            <a:endParaRPr/>
          </a:p>
          <a:p>
            <a:pPr marL="914400" lvl="1" indent="-298450" algn="l" rtl="0">
              <a:lnSpc>
                <a:spcPct val="100000"/>
              </a:lnSpc>
              <a:spcBef>
                <a:spcPts val="0"/>
              </a:spcBef>
              <a:spcAft>
                <a:spcPts val="0"/>
              </a:spcAft>
              <a:buSzPts val="1100"/>
              <a:buChar char="○"/>
            </a:pPr>
            <a:r>
              <a:rPr lang="en-US"/>
              <a:t>from scapy.all import Ether, IP, UDP, sendp</a:t>
            </a:r>
            <a:endParaRPr/>
          </a:p>
          <a:p>
            <a:pPr marL="914400" lvl="1" indent="-298450" algn="l" rtl="0">
              <a:lnSpc>
                <a:spcPct val="100000"/>
              </a:lnSpc>
              <a:spcBef>
                <a:spcPts val="0"/>
              </a:spcBef>
              <a:spcAft>
                <a:spcPts val="0"/>
              </a:spcAft>
              <a:buSzPts val="1100"/>
              <a:buChar char="○"/>
            </a:pPr>
            <a:r>
              <a:rPr lang="en-US"/>
              <a:t>pkt = Ether() / IP(dst="192.168.0.6") / UDP(dport=12345) / b"Hello AAAA“</a:t>
            </a:r>
            <a:endParaRPr/>
          </a:p>
          <a:p>
            <a:pPr marL="914400" lvl="1" indent="-298450" algn="l" rtl="0">
              <a:lnSpc>
                <a:spcPct val="100000"/>
              </a:lnSpc>
              <a:spcBef>
                <a:spcPts val="0"/>
              </a:spcBef>
              <a:spcAft>
                <a:spcPts val="0"/>
              </a:spcAft>
              <a:buSzPts val="1100"/>
              <a:buChar char="○"/>
            </a:pPr>
            <a:r>
              <a:rPr lang="en-US"/>
              <a:t>pkt.show()</a:t>
            </a:r>
            <a:endParaRPr/>
          </a:p>
          <a:p>
            <a:pPr marL="914400" lvl="1" indent="-298450" algn="l" rtl="0">
              <a:lnSpc>
                <a:spcPct val="100000"/>
              </a:lnSpc>
              <a:spcBef>
                <a:spcPts val="0"/>
              </a:spcBef>
              <a:spcAft>
                <a:spcPts val="0"/>
              </a:spcAft>
              <a:buSzPts val="1100"/>
              <a:buChar char="○"/>
            </a:pPr>
            <a:r>
              <a:rPr lang="en-US"/>
              <a:t>sendp(pkt, iface=“enp3s0f1")</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9" name="Google Shape;209;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 name="Google Shape;225;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2" name="Google Shape;232;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8" name="Google Shape;58;p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9" name="Google Shape;34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5" name="Google Shape;35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1" name="Google Shape;36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67" name="Google Shape;367;p3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3" name="Google Shape;373;p4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9" name="Google Shape;379;p3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84638b93e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4" name="Google Shape;404;g384638b93e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384638b93e6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16" name="Google Shape;416;g384638b93e6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38d0a4a4b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6" name="Google Shape;426;g38d0a4a4b8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8" name="Google Shape;78;p3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9" name="Google Shape;9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5" name="Google Shape;10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7" name="Google Shape;147;p3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2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2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2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steenl/PortAlchemy/pull/3"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github.com/steenl/PortAlchemy/pull/2"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steenl/PortAlchemy/pull/6"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github.com/steenl/PortAlchemy/pull/6"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US"/>
              <a:t>UALinkAlchemy overview</a:t>
            </a:r>
            <a:endParaRPr/>
          </a:p>
        </p:txBody>
      </p:sp>
      <p:sp>
        <p:nvSpPr>
          <p:cNvPr id="55" name="Google Shape;55;p1"/>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fontScale="85000" lnSpcReduction="20000"/>
          </a:bodyPr>
          <a:lstStyle/>
          <a:p>
            <a:pPr marL="0" lvl="0" indent="0" algn="ctr" rtl="0">
              <a:lnSpc>
                <a:spcPct val="100000"/>
              </a:lnSpc>
              <a:spcBef>
                <a:spcPts val="0"/>
              </a:spcBef>
              <a:spcAft>
                <a:spcPts val="0"/>
              </a:spcAft>
              <a:buSzPct val="117646"/>
              <a:buNone/>
            </a:pPr>
            <a:r>
              <a:rPr lang="en-US"/>
              <a:t>Basic flows</a:t>
            </a:r>
            <a:endParaRPr/>
          </a:p>
          <a:p>
            <a:pPr marL="0" lvl="0" indent="0" algn="ctr" rtl="0">
              <a:lnSpc>
                <a:spcPct val="100000"/>
              </a:lnSpc>
              <a:spcBef>
                <a:spcPts val="0"/>
              </a:spcBef>
              <a:spcAft>
                <a:spcPts val="0"/>
              </a:spcAft>
              <a:buSzPct val="117646"/>
              <a:buNone/>
            </a:pPr>
            <a:r>
              <a:rPr lang="en-US"/>
              <a:t>Updated Sept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3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Physical prototype</a:t>
            </a:r>
            <a:endParaRPr/>
          </a:p>
        </p:txBody>
      </p:sp>
      <p:sp>
        <p:nvSpPr>
          <p:cNvPr id="150" name="Google Shape;150;p3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p:txBody>
      </p:sp>
      <p:pic>
        <p:nvPicPr>
          <p:cNvPr id="151" name="Google Shape;151;p36"/>
          <p:cNvPicPr preferRelativeResize="0"/>
          <p:nvPr/>
        </p:nvPicPr>
        <p:blipFill rotWithShape="1">
          <a:blip>
            <a:alphaModFix/>
          </a:blip>
          <a:srcRect/>
          <a:stretch/>
        </p:blipFill>
        <p:spPr>
          <a:xfrm>
            <a:off x="0" y="381759"/>
            <a:ext cx="9144000" cy="4379981"/>
          </a:xfrm>
          <a:prstGeom prst="rect">
            <a:avLst/>
          </a:prstGeom>
          <a:noFill/>
          <a:ln>
            <a:noFill/>
          </a:ln>
        </p:spPr>
      </p:pic>
      <p:sp>
        <p:nvSpPr>
          <p:cNvPr id="152" name="Google Shape;152;p36"/>
          <p:cNvSpPr/>
          <p:nvPr/>
        </p:nvSpPr>
        <p:spPr>
          <a:xfrm>
            <a:off x="220670" y="3341868"/>
            <a:ext cx="3441968"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200"/>
              <a:buFont typeface="Arial"/>
              <a:buNone/>
            </a:pPr>
            <a:r>
              <a:rPr lang="en-US" sz="3200" b="1" i="0" u="none" strike="noStrike" cap="none">
                <a:solidFill>
                  <a:schemeClr val="accent5"/>
                </a:solidFill>
                <a:latin typeface="Arial"/>
                <a:ea typeface="Arial"/>
                <a:cs typeface="Arial"/>
                <a:sym typeface="Arial"/>
              </a:rPr>
              <a:t>Stimulus system</a:t>
            </a:r>
            <a:br>
              <a:rPr lang="en-US" sz="3200" b="1" i="0" u="none" strike="noStrike" cap="none">
                <a:solidFill>
                  <a:schemeClr val="accent5"/>
                </a:solidFill>
                <a:latin typeface="Arial"/>
                <a:ea typeface="Arial"/>
                <a:cs typeface="Arial"/>
                <a:sym typeface="Arial"/>
              </a:rPr>
            </a:br>
            <a:r>
              <a:rPr lang="en-US" sz="3200" b="1" i="0" u="none" strike="noStrike" cap="none">
                <a:solidFill>
                  <a:schemeClr val="accent5"/>
                </a:solidFill>
                <a:latin typeface="Arial"/>
                <a:ea typeface="Arial"/>
                <a:cs typeface="Arial"/>
                <a:sym typeface="Arial"/>
              </a:rPr>
              <a:t>Ubuntu 18</a:t>
            </a:r>
            <a:endParaRPr sz="1400" b="0" i="0" u="none" strike="noStrike" cap="none">
              <a:solidFill>
                <a:srgbClr val="000000"/>
              </a:solidFill>
              <a:latin typeface="Arial"/>
              <a:ea typeface="Arial"/>
              <a:cs typeface="Arial"/>
              <a:sym typeface="Arial"/>
            </a:endParaRPr>
          </a:p>
        </p:txBody>
      </p:sp>
      <p:sp>
        <p:nvSpPr>
          <p:cNvPr id="153" name="Google Shape;153;p36"/>
          <p:cNvSpPr/>
          <p:nvPr/>
        </p:nvSpPr>
        <p:spPr>
          <a:xfrm>
            <a:off x="1207733" y="2197904"/>
            <a:ext cx="3103735"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accent5"/>
                </a:solidFill>
                <a:latin typeface="Arial"/>
                <a:ea typeface="Arial"/>
                <a:cs typeface="Arial"/>
                <a:sym typeface="Arial"/>
              </a:rPr>
              <a:t>2x 10GbE Intel x550 NIC</a:t>
            </a:r>
            <a:endParaRPr sz="2000" b="1" i="0" u="none" strike="noStrike" cap="none">
              <a:solidFill>
                <a:schemeClr val="accent5"/>
              </a:solidFill>
              <a:latin typeface="Arial"/>
              <a:ea typeface="Arial"/>
              <a:cs typeface="Arial"/>
              <a:sym typeface="Arial"/>
            </a:endParaRPr>
          </a:p>
        </p:txBody>
      </p:sp>
      <p:sp>
        <p:nvSpPr>
          <p:cNvPr id="154" name="Google Shape;154;p36"/>
          <p:cNvSpPr/>
          <p:nvPr/>
        </p:nvSpPr>
        <p:spPr>
          <a:xfrm>
            <a:off x="6064340" y="1784464"/>
            <a:ext cx="2023311" cy="40011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accent5"/>
                </a:solidFill>
                <a:latin typeface="Arial"/>
                <a:ea typeface="Arial"/>
                <a:cs typeface="Arial"/>
                <a:sym typeface="Arial"/>
              </a:rPr>
              <a:t>Virtex5 TX240T</a:t>
            </a:r>
            <a:endParaRPr sz="2000" b="1" i="0" u="none" strike="noStrike" cap="none">
              <a:solidFill>
                <a:schemeClr val="accent5"/>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37"/>
          <p:cNvPicPr preferRelativeResize="0"/>
          <p:nvPr/>
        </p:nvPicPr>
        <p:blipFill rotWithShape="1">
          <a:blip>
            <a:alphaModFix/>
          </a:blip>
          <a:srcRect l="6451" t="30712" r="229"/>
          <a:stretch/>
        </p:blipFill>
        <p:spPr>
          <a:xfrm>
            <a:off x="98946" y="2483422"/>
            <a:ext cx="4701654" cy="2619134"/>
          </a:xfrm>
          <a:prstGeom prst="rect">
            <a:avLst/>
          </a:prstGeom>
          <a:noFill/>
          <a:ln>
            <a:noFill/>
          </a:ln>
        </p:spPr>
      </p:pic>
      <p:sp>
        <p:nvSpPr>
          <p:cNvPr id="160" name="Google Shape;160;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FPGA chipscope seeing an “AAAA” pkt (Sept’25)</a:t>
            </a:r>
            <a:br>
              <a:rPr lang="en-US"/>
            </a:br>
            <a:r>
              <a:rPr lang="en-US"/>
              <a:t>TX/RX port loopback shows .323265-.297131 = 26.1us RTT</a:t>
            </a:r>
            <a:br>
              <a:rPr lang="en-US"/>
            </a:br>
            <a:r>
              <a:rPr lang="en-US"/>
              <a:t>loopback hardcoded to 0, verified with port 1.</a:t>
            </a:r>
            <a:endParaRPr/>
          </a:p>
        </p:txBody>
      </p:sp>
      <p:pic>
        <p:nvPicPr>
          <p:cNvPr id="161" name="Google Shape;161;p37"/>
          <p:cNvPicPr preferRelativeResize="0"/>
          <p:nvPr/>
        </p:nvPicPr>
        <p:blipFill rotWithShape="1">
          <a:blip>
            <a:alphaModFix/>
          </a:blip>
          <a:srcRect/>
          <a:stretch/>
        </p:blipFill>
        <p:spPr>
          <a:xfrm>
            <a:off x="4271801" y="3540281"/>
            <a:ext cx="4844299" cy="160321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38"/>
          <p:cNvSpPr/>
          <p:nvPr/>
        </p:nvSpPr>
        <p:spPr>
          <a:xfrm>
            <a:off x="5358809" y="237161"/>
            <a:ext cx="3785191" cy="3438666"/>
          </a:xfrm>
          <a:prstGeom prst="roundRect">
            <a:avLst>
              <a:gd name="adj" fmla="val 2885"/>
            </a:avLst>
          </a:prstGeom>
          <a:solidFill>
            <a:schemeClr val="accent1">
              <a:alpha val="20000"/>
            </a:schemeClr>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7" name="Google Shape;167;p38"/>
          <p:cNvSpPr/>
          <p:nvPr/>
        </p:nvSpPr>
        <p:spPr>
          <a:xfrm>
            <a:off x="3218694" y="3080528"/>
            <a:ext cx="1197980"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10GMAC /XAUI</a:t>
            </a:r>
            <a:endParaRPr sz="1400" b="0" i="0" u="none" strike="noStrike" cap="none">
              <a:solidFill>
                <a:srgbClr val="000000"/>
              </a:solidFill>
              <a:latin typeface="Arial"/>
              <a:ea typeface="Arial"/>
              <a:cs typeface="Arial"/>
              <a:sym typeface="Arial"/>
            </a:endParaRPr>
          </a:p>
        </p:txBody>
      </p:sp>
      <p:sp>
        <p:nvSpPr>
          <p:cNvPr id="168" name="Google Shape;168;p38"/>
          <p:cNvSpPr txBox="1">
            <a:spLocks noGrp="1"/>
          </p:cNvSpPr>
          <p:nvPr>
            <p:ph type="title"/>
          </p:nvPr>
        </p:nvSpPr>
        <p:spPr>
          <a:xfrm>
            <a:off x="472950" y="129475"/>
            <a:ext cx="2649557"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Single port register</a:t>
            </a:r>
            <a:br>
              <a:rPr lang="en-US"/>
            </a:br>
            <a:r>
              <a:rPr lang="en-US"/>
              <a:t>response packet flow</a:t>
            </a:r>
            <a:endParaRPr/>
          </a:p>
        </p:txBody>
      </p:sp>
      <p:sp>
        <p:nvSpPr>
          <p:cNvPr id="169" name="Google Shape;169;p38"/>
          <p:cNvSpPr/>
          <p:nvPr/>
        </p:nvSpPr>
        <p:spPr>
          <a:xfrm>
            <a:off x="680700" y="2571750"/>
            <a:ext cx="1512703" cy="1066800"/>
          </a:xfrm>
          <a:prstGeom prst="roundRect">
            <a:avLst>
              <a:gd name="adj" fmla="val 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xPU UALink stimulus system</a:t>
            </a:r>
            <a:br>
              <a:rPr lang="en-US" sz="1400" b="0" i="0" u="none" strike="noStrike" cap="none">
                <a:solidFill>
                  <a:srgbClr val="000000"/>
                </a:solidFill>
                <a:latin typeface="Arial"/>
                <a:ea typeface="Arial"/>
                <a:cs typeface="Arial"/>
                <a:sym typeface="Arial"/>
              </a:rPr>
            </a:br>
            <a:r>
              <a:rPr lang="en-US" sz="1400" b="0" i="0" u="none" strike="noStrike" cap="none">
                <a:solidFill>
                  <a:srgbClr val="000000"/>
                </a:solidFill>
                <a:latin typeface="Arial"/>
                <a:ea typeface="Arial"/>
                <a:cs typeface="Arial"/>
                <a:sym typeface="Arial"/>
              </a:rPr>
              <a:t>Ubuntu 24.x</a:t>
            </a:r>
            <a:endParaRPr sz="1400" b="0" i="0" u="none" strike="noStrike" cap="none">
              <a:solidFill>
                <a:srgbClr val="000000"/>
              </a:solidFill>
              <a:latin typeface="Arial"/>
              <a:ea typeface="Arial"/>
              <a:cs typeface="Arial"/>
              <a:sym typeface="Arial"/>
            </a:endParaRPr>
          </a:p>
        </p:txBody>
      </p:sp>
      <p:sp>
        <p:nvSpPr>
          <p:cNvPr id="170" name="Google Shape;170;p38"/>
          <p:cNvSpPr/>
          <p:nvPr/>
        </p:nvSpPr>
        <p:spPr>
          <a:xfrm>
            <a:off x="2122604" y="3141000"/>
            <a:ext cx="705600" cy="36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NIC</a:t>
            </a:r>
            <a:endParaRPr sz="1400" b="0" i="0" u="none" strike="noStrike" cap="none">
              <a:solidFill>
                <a:srgbClr val="000000"/>
              </a:solidFill>
              <a:latin typeface="Arial"/>
              <a:ea typeface="Arial"/>
              <a:cs typeface="Arial"/>
              <a:sym typeface="Arial"/>
            </a:endParaRPr>
          </a:p>
        </p:txBody>
      </p:sp>
      <p:cxnSp>
        <p:nvCxnSpPr>
          <p:cNvPr id="171" name="Google Shape;171;p38"/>
          <p:cNvCxnSpPr>
            <a:stCxn id="170" idx="3"/>
          </p:cNvCxnSpPr>
          <p:nvPr/>
        </p:nvCxnSpPr>
        <p:spPr>
          <a:xfrm>
            <a:off x="2828204" y="3323850"/>
            <a:ext cx="360000" cy="153600"/>
          </a:xfrm>
          <a:prstGeom prst="straightConnector1">
            <a:avLst/>
          </a:prstGeom>
          <a:noFill/>
          <a:ln w="9525" cap="flat" cmpd="sng">
            <a:solidFill>
              <a:schemeClr val="dk2"/>
            </a:solidFill>
            <a:prstDash val="solid"/>
            <a:round/>
            <a:headEnd type="none" w="sm" len="sm"/>
            <a:tailEnd type="none" w="sm" len="sm"/>
          </a:ln>
        </p:spPr>
      </p:cxnSp>
      <p:sp>
        <p:nvSpPr>
          <p:cNvPr id="172" name="Google Shape;172;p38"/>
          <p:cNvSpPr txBox="1"/>
          <p:nvPr/>
        </p:nvSpPr>
        <p:spPr>
          <a:xfrm>
            <a:off x="2437714" y="3423470"/>
            <a:ext cx="7056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10GbE</a:t>
            </a:r>
            <a:endParaRPr sz="1000" b="0" i="0" u="none" strike="noStrike" cap="none">
              <a:solidFill>
                <a:schemeClr val="dk2"/>
              </a:solidFill>
              <a:latin typeface="Arial"/>
              <a:ea typeface="Arial"/>
              <a:cs typeface="Arial"/>
              <a:sym typeface="Arial"/>
            </a:endParaRPr>
          </a:p>
        </p:txBody>
      </p:sp>
      <p:sp>
        <p:nvSpPr>
          <p:cNvPr id="173" name="Google Shape;173;p38"/>
          <p:cNvSpPr txBox="1"/>
          <p:nvPr/>
        </p:nvSpPr>
        <p:spPr>
          <a:xfrm>
            <a:off x="747955" y="3938010"/>
            <a:ext cx="1465200" cy="36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SCAPY tool</a:t>
            </a:r>
            <a:endParaRPr sz="1800" b="0" i="0" u="none" strike="noStrike" cap="none">
              <a:solidFill>
                <a:schemeClr val="dk2"/>
              </a:solidFill>
              <a:latin typeface="Arial"/>
              <a:ea typeface="Arial"/>
              <a:cs typeface="Arial"/>
              <a:sym typeface="Arial"/>
            </a:endParaRPr>
          </a:p>
        </p:txBody>
      </p:sp>
      <p:sp>
        <p:nvSpPr>
          <p:cNvPr id="174" name="Google Shape;174;p38"/>
          <p:cNvSpPr txBox="1"/>
          <p:nvPr/>
        </p:nvSpPr>
        <p:spPr>
          <a:xfrm>
            <a:off x="3282117" y="3645653"/>
            <a:ext cx="1462273"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2"/>
                </a:solidFill>
                <a:latin typeface="Arial"/>
                <a:ea typeface="Arial"/>
                <a:cs typeface="Arial"/>
                <a:sym typeface="Arial"/>
              </a:rPr>
              <a:t>nf0 = close to PCIe IF</a:t>
            </a:r>
            <a:endParaRPr sz="700" b="0" i="0" u="none" strike="noStrike" cap="none">
              <a:solidFill>
                <a:schemeClr val="dk2"/>
              </a:solidFill>
              <a:latin typeface="Arial"/>
              <a:ea typeface="Arial"/>
              <a:cs typeface="Arial"/>
              <a:sym typeface="Arial"/>
            </a:endParaRPr>
          </a:p>
        </p:txBody>
      </p:sp>
      <p:sp>
        <p:nvSpPr>
          <p:cNvPr id="175" name="Google Shape;175;p38"/>
          <p:cNvSpPr/>
          <p:nvPr/>
        </p:nvSpPr>
        <p:spPr>
          <a:xfrm>
            <a:off x="4419933" y="3202492"/>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M</a:t>
            </a:r>
            <a:endParaRPr sz="1400" b="0" i="0" u="none" strike="noStrike" cap="none">
              <a:solidFill>
                <a:srgbClr val="000000"/>
              </a:solidFill>
              <a:latin typeface="Arial"/>
              <a:ea typeface="Arial"/>
              <a:cs typeface="Arial"/>
              <a:sym typeface="Arial"/>
            </a:endParaRPr>
          </a:p>
        </p:txBody>
      </p:sp>
      <p:sp>
        <p:nvSpPr>
          <p:cNvPr id="176" name="Google Shape;176;p38"/>
          <p:cNvSpPr/>
          <p:nvPr/>
        </p:nvSpPr>
        <p:spPr>
          <a:xfrm>
            <a:off x="4419933" y="3424072"/>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p:txBody>
      </p:sp>
      <p:sp>
        <p:nvSpPr>
          <p:cNvPr id="177" name="Google Shape;177;p38"/>
          <p:cNvSpPr/>
          <p:nvPr/>
        </p:nvSpPr>
        <p:spPr>
          <a:xfrm>
            <a:off x="5920418" y="552702"/>
            <a:ext cx="1197980"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900" b="1" i="0" u="sng" strike="noStrike" cap="none">
                <a:solidFill>
                  <a:schemeClr val="lt1"/>
                </a:solidFill>
                <a:latin typeface="Arial"/>
                <a:ea typeface="Arial"/>
                <a:cs typeface="Arial"/>
                <a:sym typeface="Arial"/>
              </a:rPr>
              <a:t>Turbo64</a:t>
            </a:r>
            <a:endParaRPr sz="900" b="1" i="0" u="sng" strike="noStrike" cap="none">
              <a:solidFill>
                <a:srgbClr val="000000"/>
              </a:solidFill>
              <a:latin typeface="Arial"/>
              <a:ea typeface="Arial"/>
              <a:cs typeface="Arial"/>
              <a:sym typeface="Arial"/>
            </a:endParaRPr>
          </a:p>
        </p:txBody>
      </p:sp>
      <p:sp>
        <p:nvSpPr>
          <p:cNvPr id="178" name="Google Shape;178;p38"/>
          <p:cNvSpPr/>
          <p:nvPr/>
        </p:nvSpPr>
        <p:spPr>
          <a:xfrm>
            <a:off x="6027484" y="3751722"/>
            <a:ext cx="1197980"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Output lookup</a:t>
            </a:r>
            <a:endParaRPr sz="1400" b="0" i="0" u="none" strike="noStrike" cap="none">
              <a:solidFill>
                <a:srgbClr val="000000"/>
              </a:solidFill>
              <a:latin typeface="Arial"/>
              <a:ea typeface="Arial"/>
              <a:cs typeface="Arial"/>
              <a:sym typeface="Arial"/>
            </a:endParaRPr>
          </a:p>
        </p:txBody>
      </p:sp>
      <p:sp>
        <p:nvSpPr>
          <p:cNvPr id="179" name="Google Shape;179;p38"/>
          <p:cNvSpPr/>
          <p:nvPr/>
        </p:nvSpPr>
        <p:spPr>
          <a:xfrm>
            <a:off x="6027484" y="4522239"/>
            <a:ext cx="1197980"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Output Q’s</a:t>
            </a:r>
            <a:endParaRPr sz="1400" b="0" i="0" u="none" strike="noStrike" cap="none">
              <a:solidFill>
                <a:srgbClr val="000000"/>
              </a:solidFill>
              <a:latin typeface="Arial"/>
              <a:ea typeface="Arial"/>
              <a:cs typeface="Arial"/>
              <a:sym typeface="Arial"/>
            </a:endParaRPr>
          </a:p>
        </p:txBody>
      </p:sp>
      <p:sp>
        <p:nvSpPr>
          <p:cNvPr id="180" name="Google Shape;180;p38"/>
          <p:cNvSpPr/>
          <p:nvPr/>
        </p:nvSpPr>
        <p:spPr>
          <a:xfrm>
            <a:off x="5813352" y="695033"/>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p:txBody>
      </p:sp>
      <p:sp>
        <p:nvSpPr>
          <p:cNvPr id="181" name="Google Shape;181;p38"/>
          <p:cNvSpPr/>
          <p:nvPr/>
        </p:nvSpPr>
        <p:spPr>
          <a:xfrm>
            <a:off x="5813352" y="916613"/>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M</a:t>
            </a:r>
            <a:endParaRPr sz="1400" b="0" i="0" u="none" strike="noStrike" cap="none">
              <a:solidFill>
                <a:srgbClr val="000000"/>
              </a:solidFill>
              <a:latin typeface="Arial"/>
              <a:ea typeface="Arial"/>
              <a:cs typeface="Arial"/>
              <a:sym typeface="Arial"/>
            </a:endParaRPr>
          </a:p>
        </p:txBody>
      </p:sp>
      <p:sp>
        <p:nvSpPr>
          <p:cNvPr id="182" name="Google Shape;182;p38"/>
          <p:cNvSpPr/>
          <p:nvPr/>
        </p:nvSpPr>
        <p:spPr>
          <a:xfrm>
            <a:off x="5920418" y="3868677"/>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p:txBody>
      </p:sp>
      <p:sp>
        <p:nvSpPr>
          <p:cNvPr id="183" name="Google Shape;183;p38"/>
          <p:cNvSpPr/>
          <p:nvPr/>
        </p:nvSpPr>
        <p:spPr>
          <a:xfrm>
            <a:off x="5920418" y="4090257"/>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M</a:t>
            </a:r>
            <a:endParaRPr sz="1400" b="0" i="0" u="none" strike="noStrike" cap="none">
              <a:solidFill>
                <a:srgbClr val="000000"/>
              </a:solidFill>
              <a:latin typeface="Arial"/>
              <a:ea typeface="Arial"/>
              <a:cs typeface="Arial"/>
              <a:sym typeface="Arial"/>
            </a:endParaRPr>
          </a:p>
        </p:txBody>
      </p:sp>
      <p:sp>
        <p:nvSpPr>
          <p:cNvPr id="184" name="Google Shape;184;p38"/>
          <p:cNvSpPr/>
          <p:nvPr/>
        </p:nvSpPr>
        <p:spPr>
          <a:xfrm>
            <a:off x="5920418" y="4661030"/>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S</a:t>
            </a:r>
            <a:endParaRPr sz="1400" b="0" i="0" u="none" strike="noStrike" cap="none">
              <a:solidFill>
                <a:srgbClr val="000000"/>
              </a:solidFill>
              <a:latin typeface="Arial"/>
              <a:ea typeface="Arial"/>
              <a:cs typeface="Arial"/>
              <a:sym typeface="Arial"/>
            </a:endParaRPr>
          </a:p>
        </p:txBody>
      </p:sp>
      <p:sp>
        <p:nvSpPr>
          <p:cNvPr id="185" name="Google Shape;185;p38"/>
          <p:cNvSpPr/>
          <p:nvPr/>
        </p:nvSpPr>
        <p:spPr>
          <a:xfrm>
            <a:off x="5920418" y="4882610"/>
            <a:ext cx="107066" cy="107066"/>
          </a:xfrm>
          <a:prstGeom prst="rect">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0" i="0" u="none" strike="noStrike" cap="none">
                <a:solidFill>
                  <a:schemeClr val="dk1"/>
                </a:solidFill>
                <a:latin typeface="Arial"/>
                <a:ea typeface="Arial"/>
                <a:cs typeface="Arial"/>
                <a:sym typeface="Arial"/>
              </a:rPr>
              <a:t>M</a:t>
            </a:r>
            <a:endParaRPr sz="1400" b="0" i="0" u="none" strike="noStrike" cap="none">
              <a:solidFill>
                <a:srgbClr val="000000"/>
              </a:solidFill>
              <a:latin typeface="Arial"/>
              <a:ea typeface="Arial"/>
              <a:cs typeface="Arial"/>
              <a:sym typeface="Arial"/>
            </a:endParaRPr>
          </a:p>
        </p:txBody>
      </p:sp>
      <p:cxnSp>
        <p:nvCxnSpPr>
          <p:cNvPr id="186" name="Google Shape;186;p38"/>
          <p:cNvCxnSpPr>
            <a:stCxn id="175" idx="3"/>
            <a:endCxn id="180" idx="1"/>
          </p:cNvCxnSpPr>
          <p:nvPr/>
        </p:nvCxnSpPr>
        <p:spPr>
          <a:xfrm rot="10800000" flipH="1">
            <a:off x="4526999" y="748625"/>
            <a:ext cx="1286400" cy="2507400"/>
          </a:xfrm>
          <a:prstGeom prst="bentConnector3">
            <a:avLst>
              <a:gd name="adj1" fmla="val 49998"/>
            </a:avLst>
          </a:prstGeom>
          <a:noFill/>
          <a:ln w="9525" cap="flat" cmpd="sng">
            <a:solidFill>
              <a:srgbClr val="3B7FF2"/>
            </a:solidFill>
            <a:prstDash val="solid"/>
            <a:round/>
            <a:headEnd type="none" w="sm" len="sm"/>
            <a:tailEnd type="triangle" w="med" len="med"/>
          </a:ln>
        </p:spPr>
      </p:cxnSp>
      <p:cxnSp>
        <p:nvCxnSpPr>
          <p:cNvPr id="187" name="Google Shape;187;p38"/>
          <p:cNvCxnSpPr>
            <a:stCxn id="181" idx="1"/>
            <a:endCxn id="182" idx="1"/>
          </p:cNvCxnSpPr>
          <p:nvPr/>
        </p:nvCxnSpPr>
        <p:spPr>
          <a:xfrm>
            <a:off x="5813352" y="970146"/>
            <a:ext cx="107100" cy="2952000"/>
          </a:xfrm>
          <a:prstGeom prst="bentConnector3">
            <a:avLst>
              <a:gd name="adj1" fmla="val -213445"/>
            </a:avLst>
          </a:prstGeom>
          <a:noFill/>
          <a:ln w="9525" cap="flat" cmpd="sng">
            <a:solidFill>
              <a:srgbClr val="3B7FF2"/>
            </a:solidFill>
            <a:prstDash val="solid"/>
            <a:round/>
            <a:headEnd type="none" w="sm" len="sm"/>
            <a:tailEnd type="triangle" w="med" len="med"/>
          </a:ln>
        </p:spPr>
      </p:cxnSp>
      <p:cxnSp>
        <p:nvCxnSpPr>
          <p:cNvPr id="188" name="Google Shape;188;p38"/>
          <p:cNvCxnSpPr>
            <a:stCxn id="183" idx="1"/>
            <a:endCxn id="184" idx="1"/>
          </p:cNvCxnSpPr>
          <p:nvPr/>
        </p:nvCxnSpPr>
        <p:spPr>
          <a:xfrm>
            <a:off x="5920418" y="4143790"/>
            <a:ext cx="600" cy="570900"/>
          </a:xfrm>
          <a:prstGeom prst="bentConnector3">
            <a:avLst>
              <a:gd name="adj1" fmla="val -35983333"/>
            </a:avLst>
          </a:prstGeom>
          <a:noFill/>
          <a:ln w="9525" cap="flat" cmpd="sng">
            <a:solidFill>
              <a:srgbClr val="3B7FF2"/>
            </a:solidFill>
            <a:prstDash val="solid"/>
            <a:round/>
            <a:headEnd type="none" w="sm" len="sm"/>
            <a:tailEnd type="triangle" w="med" len="med"/>
          </a:ln>
        </p:spPr>
      </p:cxnSp>
      <p:cxnSp>
        <p:nvCxnSpPr>
          <p:cNvPr id="189" name="Google Shape;189;p38"/>
          <p:cNvCxnSpPr>
            <a:stCxn id="185" idx="1"/>
            <a:endCxn id="176" idx="3"/>
          </p:cNvCxnSpPr>
          <p:nvPr/>
        </p:nvCxnSpPr>
        <p:spPr>
          <a:xfrm rot="10800000">
            <a:off x="4526918" y="3477543"/>
            <a:ext cx="1393500" cy="1458600"/>
          </a:xfrm>
          <a:prstGeom prst="bentConnector3">
            <a:avLst>
              <a:gd name="adj1" fmla="val 49997"/>
            </a:avLst>
          </a:prstGeom>
          <a:noFill/>
          <a:ln w="9525" cap="flat" cmpd="sng">
            <a:solidFill>
              <a:srgbClr val="3B7FF2"/>
            </a:solidFill>
            <a:prstDash val="solid"/>
            <a:round/>
            <a:headEnd type="none" w="sm" len="sm"/>
            <a:tailEnd type="triangle" w="med" len="med"/>
          </a:ln>
        </p:spPr>
      </p:cxnSp>
      <p:sp>
        <p:nvSpPr>
          <p:cNvPr id="190" name="Google Shape;190;p38"/>
          <p:cNvSpPr txBox="1"/>
          <p:nvPr/>
        </p:nvSpPr>
        <p:spPr>
          <a:xfrm>
            <a:off x="6494327" y="4130033"/>
            <a:ext cx="918255"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2"/>
                </a:solidFill>
                <a:latin typeface="Arial"/>
                <a:ea typeface="Arial"/>
                <a:cs typeface="Arial"/>
                <a:sym typeface="Arial"/>
              </a:rPr>
              <a:t>Hard-coded to nf0</a:t>
            </a:r>
            <a:endParaRPr sz="1400" b="0" i="0" u="none" strike="noStrike" cap="none">
              <a:solidFill>
                <a:srgbClr val="000000"/>
              </a:solidFill>
              <a:latin typeface="Arial"/>
              <a:ea typeface="Arial"/>
              <a:cs typeface="Arial"/>
              <a:sym typeface="Arial"/>
            </a:endParaRPr>
          </a:p>
        </p:txBody>
      </p:sp>
      <p:sp>
        <p:nvSpPr>
          <p:cNvPr id="191" name="Google Shape;191;p38"/>
          <p:cNvSpPr txBox="1"/>
          <p:nvPr/>
        </p:nvSpPr>
        <p:spPr>
          <a:xfrm>
            <a:off x="6097285" y="862268"/>
            <a:ext cx="1462273"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2"/>
                </a:solidFill>
                <a:latin typeface="Arial"/>
                <a:ea typeface="Arial"/>
                <a:cs typeface="Arial"/>
                <a:sym typeface="Arial"/>
              </a:rPr>
              <a:t>Chipscope analyzer</a:t>
            </a:r>
            <a:endParaRPr sz="700" b="0" i="0" u="none" strike="noStrike" cap="none">
              <a:solidFill>
                <a:schemeClr val="dk2"/>
              </a:solidFill>
              <a:latin typeface="Arial"/>
              <a:ea typeface="Arial"/>
              <a:cs typeface="Arial"/>
              <a:sym typeface="Arial"/>
            </a:endParaRPr>
          </a:p>
        </p:txBody>
      </p:sp>
      <p:sp>
        <p:nvSpPr>
          <p:cNvPr id="192" name="Google Shape;192;p38"/>
          <p:cNvSpPr/>
          <p:nvPr/>
        </p:nvSpPr>
        <p:spPr>
          <a:xfrm>
            <a:off x="6229431" y="1301733"/>
            <a:ext cx="900595" cy="572700"/>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000" b="0" i="0" u="none" strike="noStrike" cap="none">
                <a:solidFill>
                  <a:schemeClr val="lt1"/>
                </a:solidFill>
                <a:latin typeface="Arial"/>
                <a:ea typeface="Arial"/>
                <a:cs typeface="Arial"/>
                <a:sym typeface="Arial"/>
              </a:rPr>
              <a:t>Dean’s MAC/FMA</a:t>
            </a:r>
            <a:endParaRPr sz="1000" b="0" i="0" u="none" strike="noStrike" cap="none">
              <a:solidFill>
                <a:srgbClr val="000000"/>
              </a:solidFill>
              <a:latin typeface="Arial"/>
              <a:ea typeface="Arial"/>
              <a:cs typeface="Arial"/>
              <a:sym typeface="Arial"/>
            </a:endParaRPr>
          </a:p>
        </p:txBody>
      </p:sp>
      <p:sp>
        <p:nvSpPr>
          <p:cNvPr id="193" name="Google Shape;193;p38"/>
          <p:cNvSpPr/>
          <p:nvPr/>
        </p:nvSpPr>
        <p:spPr>
          <a:xfrm>
            <a:off x="3217756" y="4010960"/>
            <a:ext cx="1919787" cy="827878"/>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a:solidFill>
                  <a:schemeClr val="lt1"/>
                </a:solidFill>
                <a:latin typeface="Arial"/>
                <a:ea typeface="Arial"/>
                <a:cs typeface="Arial"/>
                <a:sym typeface="Arial"/>
              </a:rPr>
              <a:t>RISC-V as a control plane manager for data flows, security, coherency conflict</a:t>
            </a:r>
            <a:endParaRPr sz="1100" b="0" i="0" u="none" strike="noStrike" cap="none">
              <a:solidFill>
                <a:srgbClr val="000000"/>
              </a:solidFill>
              <a:latin typeface="Arial"/>
              <a:ea typeface="Arial"/>
              <a:cs typeface="Arial"/>
              <a:sym typeface="Arial"/>
            </a:endParaRPr>
          </a:p>
        </p:txBody>
      </p:sp>
      <p:sp>
        <p:nvSpPr>
          <p:cNvPr id="194" name="Google Shape;194;p38"/>
          <p:cNvSpPr/>
          <p:nvPr/>
        </p:nvSpPr>
        <p:spPr>
          <a:xfrm>
            <a:off x="7777945" y="625480"/>
            <a:ext cx="1197980" cy="1569631"/>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Google Shape;195;p38"/>
          <p:cNvSpPr txBox="1"/>
          <p:nvPr/>
        </p:nvSpPr>
        <p:spPr>
          <a:xfrm>
            <a:off x="7877638" y="665907"/>
            <a:ext cx="705600" cy="147729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600" b="0" i="0" u="none" strike="noStrike" cap="none">
                <a:solidFill>
                  <a:schemeClr val="dk2"/>
                </a:solidFill>
                <a:latin typeface="Arial"/>
                <a:ea typeface="Arial"/>
                <a:cs typeface="Arial"/>
                <a:sym typeface="Arial"/>
              </a:rPr>
              <a:t>FPGA Block DRAM, dual port</a:t>
            </a:r>
            <a:endParaRPr sz="6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600" b="0" i="0" u="none" strike="noStrike" cap="none">
                <a:solidFill>
                  <a:schemeClr val="dk2"/>
                </a:solidFill>
                <a:latin typeface="Arial"/>
                <a:ea typeface="Arial"/>
                <a:cs typeface="Arial"/>
                <a:sym typeface="Arial"/>
              </a:rPr>
              <a:t>I.e. “malloc” allocates addressing for 64KB R/W memory, or (on specifying MAC/FMA/etc) 32KB data/32KB result memory address space.</a:t>
            </a:r>
            <a:endParaRPr sz="600" b="0" i="0" u="none" strike="noStrike" cap="none">
              <a:solidFill>
                <a:schemeClr val="dk2"/>
              </a:solidFill>
              <a:latin typeface="Arial"/>
              <a:ea typeface="Arial"/>
              <a:cs typeface="Arial"/>
              <a:sym typeface="Arial"/>
            </a:endParaRPr>
          </a:p>
        </p:txBody>
      </p:sp>
      <p:cxnSp>
        <p:nvCxnSpPr>
          <p:cNvPr id="196" name="Google Shape;196;p38"/>
          <p:cNvCxnSpPr/>
          <p:nvPr/>
        </p:nvCxnSpPr>
        <p:spPr>
          <a:xfrm>
            <a:off x="6568337" y="1138193"/>
            <a:ext cx="0" cy="147075"/>
          </a:xfrm>
          <a:prstGeom prst="straightConnector1">
            <a:avLst/>
          </a:prstGeom>
          <a:noFill/>
          <a:ln w="9525" cap="flat" cmpd="sng">
            <a:solidFill>
              <a:srgbClr val="3B7FF2"/>
            </a:solidFill>
            <a:prstDash val="solid"/>
            <a:round/>
            <a:headEnd type="none" w="sm" len="sm"/>
            <a:tailEnd type="triangle" w="med" len="med"/>
          </a:ln>
        </p:spPr>
      </p:cxnSp>
      <p:cxnSp>
        <p:nvCxnSpPr>
          <p:cNvPr id="197" name="Google Shape;197;p38"/>
          <p:cNvCxnSpPr>
            <a:stCxn id="192" idx="0"/>
          </p:cNvCxnSpPr>
          <p:nvPr/>
        </p:nvCxnSpPr>
        <p:spPr>
          <a:xfrm rot="10800000" flipH="1">
            <a:off x="6679729" y="1154733"/>
            <a:ext cx="9000" cy="147000"/>
          </a:xfrm>
          <a:prstGeom prst="straightConnector1">
            <a:avLst/>
          </a:prstGeom>
          <a:noFill/>
          <a:ln w="9525" cap="flat" cmpd="sng">
            <a:solidFill>
              <a:srgbClr val="3B7FF2"/>
            </a:solidFill>
            <a:prstDash val="solid"/>
            <a:round/>
            <a:headEnd type="none" w="sm" len="sm"/>
            <a:tailEnd type="triangle" w="med" len="med"/>
          </a:ln>
        </p:spPr>
      </p:cxnSp>
      <p:cxnSp>
        <p:nvCxnSpPr>
          <p:cNvPr id="198" name="Google Shape;198;p38"/>
          <p:cNvCxnSpPr/>
          <p:nvPr/>
        </p:nvCxnSpPr>
        <p:spPr>
          <a:xfrm>
            <a:off x="7130026" y="748566"/>
            <a:ext cx="647919" cy="0"/>
          </a:xfrm>
          <a:prstGeom prst="straightConnector1">
            <a:avLst/>
          </a:prstGeom>
          <a:noFill/>
          <a:ln w="9525" cap="flat" cmpd="sng">
            <a:solidFill>
              <a:srgbClr val="3B7FF2"/>
            </a:solidFill>
            <a:prstDash val="solid"/>
            <a:round/>
            <a:headEnd type="triangle" w="med" len="med"/>
            <a:tailEnd type="triangle" w="med" len="med"/>
          </a:ln>
        </p:spPr>
      </p:cxnSp>
      <p:sp>
        <p:nvSpPr>
          <p:cNvPr id="199" name="Google Shape;199;p38"/>
          <p:cNvSpPr/>
          <p:nvPr/>
        </p:nvSpPr>
        <p:spPr>
          <a:xfrm>
            <a:off x="7777945" y="2382501"/>
            <a:ext cx="1197980" cy="927058"/>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38"/>
          <p:cNvSpPr/>
          <p:nvPr/>
        </p:nvSpPr>
        <p:spPr>
          <a:xfrm>
            <a:off x="7844033" y="2518568"/>
            <a:ext cx="1197980" cy="927058"/>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900" b="0" i="0" u="none" strike="noStrike" cap="none">
                <a:solidFill>
                  <a:srgbClr val="000000"/>
                </a:solidFill>
                <a:latin typeface="Arial"/>
                <a:ea typeface="Arial"/>
                <a:cs typeface="Arial"/>
                <a:sym typeface="Arial"/>
              </a:rPr>
              <a:t>Other alloc addr space</a:t>
            </a:r>
            <a:endParaRPr sz="900" b="0" i="0" u="none" strike="noStrike" cap="none">
              <a:solidFill>
                <a:srgbClr val="000000"/>
              </a:solidFill>
              <a:latin typeface="Arial"/>
              <a:ea typeface="Arial"/>
              <a:cs typeface="Arial"/>
              <a:sym typeface="Arial"/>
            </a:endParaRPr>
          </a:p>
        </p:txBody>
      </p:sp>
      <p:cxnSp>
        <p:nvCxnSpPr>
          <p:cNvPr id="201" name="Google Shape;201;p38"/>
          <p:cNvCxnSpPr/>
          <p:nvPr/>
        </p:nvCxnSpPr>
        <p:spPr>
          <a:xfrm>
            <a:off x="7130026" y="1493351"/>
            <a:ext cx="647919" cy="0"/>
          </a:xfrm>
          <a:prstGeom prst="straightConnector1">
            <a:avLst/>
          </a:prstGeom>
          <a:noFill/>
          <a:ln w="9525" cap="flat" cmpd="sng">
            <a:solidFill>
              <a:srgbClr val="3B7FF2"/>
            </a:solidFill>
            <a:prstDash val="solid"/>
            <a:round/>
            <a:headEnd type="triangle" w="med" len="med"/>
            <a:tailEnd type="triangle" w="med" len="med"/>
          </a:ln>
        </p:spPr>
      </p:cxnSp>
      <p:cxnSp>
        <p:nvCxnSpPr>
          <p:cNvPr id="202" name="Google Shape;202;p38"/>
          <p:cNvCxnSpPr/>
          <p:nvPr/>
        </p:nvCxnSpPr>
        <p:spPr>
          <a:xfrm flipH="1">
            <a:off x="3008274" y="1713361"/>
            <a:ext cx="26562" cy="3289099"/>
          </a:xfrm>
          <a:prstGeom prst="straightConnector1">
            <a:avLst/>
          </a:prstGeom>
          <a:noFill/>
          <a:ln w="9525" cap="flat" cmpd="sng">
            <a:solidFill>
              <a:srgbClr val="3B7FF2"/>
            </a:solidFill>
            <a:prstDash val="solid"/>
            <a:round/>
            <a:headEnd type="none" w="sm" len="sm"/>
            <a:tailEnd type="none" w="sm" len="sm"/>
          </a:ln>
        </p:spPr>
      </p:cxnSp>
      <p:sp>
        <p:nvSpPr>
          <p:cNvPr id="203" name="Google Shape;203;p38"/>
          <p:cNvSpPr txBox="1"/>
          <p:nvPr/>
        </p:nvSpPr>
        <p:spPr>
          <a:xfrm>
            <a:off x="2755566" y="4785285"/>
            <a:ext cx="775496" cy="36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100" b="0" i="0" u="none" strike="noStrike" cap="none">
                <a:solidFill>
                  <a:schemeClr val="dk2"/>
                </a:solidFill>
                <a:latin typeface="Arial"/>
                <a:ea typeface="Arial"/>
                <a:cs typeface="Arial"/>
                <a:sym typeface="Arial"/>
              </a:rPr>
              <a:t>FPGA 🡪</a:t>
            </a:r>
            <a:endParaRPr sz="1100" b="0" i="0" u="none" strike="noStrike" cap="none">
              <a:solidFill>
                <a:schemeClr val="dk2"/>
              </a:solidFill>
              <a:latin typeface="Arial"/>
              <a:ea typeface="Arial"/>
              <a:cs typeface="Arial"/>
              <a:sym typeface="Arial"/>
            </a:endParaRPr>
          </a:p>
        </p:txBody>
      </p:sp>
      <p:sp>
        <p:nvSpPr>
          <p:cNvPr id="204" name="Google Shape;204;p38"/>
          <p:cNvSpPr/>
          <p:nvPr/>
        </p:nvSpPr>
        <p:spPr>
          <a:xfrm>
            <a:off x="6229430" y="2428665"/>
            <a:ext cx="900595" cy="379703"/>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600" b="0" i="0" u="none" strike="noStrike" cap="none">
                <a:solidFill>
                  <a:schemeClr val="lt1"/>
                </a:solidFill>
                <a:latin typeface="Arial"/>
                <a:ea typeface="Arial"/>
                <a:cs typeface="Arial"/>
                <a:sym typeface="Arial"/>
              </a:rPr>
              <a:t>Niko’s TTS, Qbit hookups, other AI Ops…</a:t>
            </a:r>
            <a:endParaRPr sz="600" b="0" i="0" u="none" strike="noStrike" cap="none">
              <a:solidFill>
                <a:srgbClr val="000000"/>
              </a:solidFill>
              <a:latin typeface="Arial"/>
              <a:ea typeface="Arial"/>
              <a:cs typeface="Arial"/>
              <a:sym typeface="Arial"/>
            </a:endParaRPr>
          </a:p>
        </p:txBody>
      </p:sp>
      <p:sp>
        <p:nvSpPr>
          <p:cNvPr id="205" name="Google Shape;205;p38"/>
          <p:cNvSpPr/>
          <p:nvPr/>
        </p:nvSpPr>
        <p:spPr>
          <a:xfrm>
            <a:off x="6162991" y="1918883"/>
            <a:ext cx="900595" cy="379703"/>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600" b="0" i="0" u="none" strike="noStrike" cap="none">
                <a:solidFill>
                  <a:schemeClr val="lt1"/>
                </a:solidFill>
                <a:latin typeface="Arial"/>
                <a:ea typeface="Arial"/>
                <a:cs typeface="Arial"/>
                <a:sym typeface="Arial"/>
              </a:rPr>
              <a:t>More MAC instances </a:t>
            </a:r>
            <a:endParaRPr sz="600" b="0" i="0" u="none" strike="noStrike" cap="none">
              <a:solidFill>
                <a:srgbClr val="000000"/>
              </a:solidFill>
              <a:latin typeface="Arial"/>
              <a:ea typeface="Arial"/>
              <a:cs typeface="Arial"/>
              <a:sym typeface="Arial"/>
            </a:endParaRPr>
          </a:p>
        </p:txBody>
      </p:sp>
      <p:sp>
        <p:nvSpPr>
          <p:cNvPr id="206" name="Google Shape;206;p38"/>
          <p:cNvSpPr txBox="1"/>
          <p:nvPr/>
        </p:nvSpPr>
        <p:spPr>
          <a:xfrm>
            <a:off x="6229737" y="171621"/>
            <a:ext cx="918255"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1" i="0" u="sng" strike="noStrike" cap="none">
                <a:solidFill>
                  <a:schemeClr val="dk2"/>
                </a:solidFill>
                <a:latin typeface="Arial"/>
                <a:ea typeface="Arial"/>
                <a:cs typeface="Arial"/>
                <a:sym typeface="Arial"/>
              </a:rPr>
              <a:t>Granule64</a:t>
            </a:r>
            <a:endParaRPr sz="1400" b="1" i="0" u="sng"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FLIT/pkt FSM flow</a:t>
            </a:r>
            <a:endParaRPr/>
          </a:p>
        </p:txBody>
      </p:sp>
      <p:pic>
        <p:nvPicPr>
          <p:cNvPr id="212" name="Google Shape;212;p30"/>
          <p:cNvPicPr preferRelativeResize="0"/>
          <p:nvPr/>
        </p:nvPicPr>
        <p:blipFill rotWithShape="1">
          <a:blip>
            <a:alphaModFix/>
          </a:blip>
          <a:srcRect/>
          <a:stretch/>
        </p:blipFill>
        <p:spPr>
          <a:xfrm>
            <a:off x="8888" y="966563"/>
            <a:ext cx="9126224" cy="32103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Prototype for in-memory matrix-mult/acc</a:t>
            </a:r>
            <a:endParaRPr/>
          </a:p>
        </p:txBody>
      </p:sp>
      <p:sp>
        <p:nvSpPr>
          <p:cNvPr id="218" name="Google Shape;218;p8"/>
          <p:cNvSpPr/>
          <p:nvPr/>
        </p:nvSpPr>
        <p:spPr>
          <a:xfrm>
            <a:off x="2861841" y="1947441"/>
            <a:ext cx="5859683" cy="2407534"/>
          </a:xfrm>
          <a:prstGeom prst="roundRect">
            <a:avLst>
              <a:gd name="adj" fmla="val 609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9" name="Google Shape;219;p8"/>
          <p:cNvSpPr/>
          <p:nvPr/>
        </p:nvSpPr>
        <p:spPr>
          <a:xfrm>
            <a:off x="410901" y="2025570"/>
            <a:ext cx="2450940" cy="671331"/>
          </a:xfrm>
          <a:prstGeom prst="lef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UALink mem r/w</a:t>
            </a:r>
            <a:endParaRPr sz="1400" b="0" i="0" u="none" strike="noStrike" cap="none">
              <a:solidFill>
                <a:srgbClr val="000000"/>
              </a:solidFill>
              <a:latin typeface="Arial"/>
              <a:ea typeface="Arial"/>
              <a:cs typeface="Arial"/>
              <a:sym typeface="Arial"/>
            </a:endParaRPr>
          </a:p>
        </p:txBody>
      </p:sp>
      <p:sp>
        <p:nvSpPr>
          <p:cNvPr id="220" name="Google Shape;220;p8"/>
          <p:cNvSpPr/>
          <p:nvPr/>
        </p:nvSpPr>
        <p:spPr>
          <a:xfrm>
            <a:off x="375212" y="2996878"/>
            <a:ext cx="2450940" cy="671331"/>
          </a:xfrm>
          <a:prstGeom prst="lef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1"/>
                </a:solidFill>
                <a:latin typeface="Arial"/>
                <a:ea typeface="Arial"/>
                <a:cs typeface="Arial"/>
                <a:sym typeface="Arial"/>
              </a:rPr>
              <a:t>PCIe/CXL/UCIe</a:t>
            </a:r>
            <a:endParaRPr sz="1400" b="0" i="0" u="none" strike="noStrike" cap="none">
              <a:solidFill>
                <a:schemeClr val="lt1"/>
              </a:solidFill>
              <a:latin typeface="Arial"/>
              <a:ea typeface="Arial"/>
              <a:cs typeface="Arial"/>
              <a:sym typeface="Arial"/>
            </a:endParaRPr>
          </a:p>
        </p:txBody>
      </p:sp>
      <p:graphicFrame>
        <p:nvGraphicFramePr>
          <p:cNvPr id="221" name="Google Shape;221;p8"/>
          <p:cNvGraphicFramePr/>
          <p:nvPr/>
        </p:nvGraphicFramePr>
        <p:xfrm>
          <a:off x="4233784" y="2494588"/>
          <a:ext cx="2993300" cy="1219240"/>
        </p:xfrm>
        <a:graphic>
          <a:graphicData uri="http://schemas.openxmlformats.org/drawingml/2006/table">
            <a:tbl>
              <a:tblPr firstRow="1" bandRow="1">
                <a:noFill/>
                <a:tableStyleId>{697DD6B6-3352-40C3-B319-A12D874E27DD}</a:tableStyleId>
              </a:tblPr>
              <a:tblGrid>
                <a:gridCol w="748325">
                  <a:extLst>
                    <a:ext uri="{9D8B030D-6E8A-4147-A177-3AD203B41FA5}">
                      <a16:colId xmlns:a16="http://schemas.microsoft.com/office/drawing/2014/main" val="20000"/>
                    </a:ext>
                  </a:extLst>
                </a:gridCol>
                <a:gridCol w="748325">
                  <a:extLst>
                    <a:ext uri="{9D8B030D-6E8A-4147-A177-3AD203B41FA5}">
                      <a16:colId xmlns:a16="http://schemas.microsoft.com/office/drawing/2014/main" val="20001"/>
                    </a:ext>
                  </a:extLst>
                </a:gridCol>
                <a:gridCol w="748325">
                  <a:extLst>
                    <a:ext uri="{9D8B030D-6E8A-4147-A177-3AD203B41FA5}">
                      <a16:colId xmlns:a16="http://schemas.microsoft.com/office/drawing/2014/main" val="20002"/>
                    </a:ext>
                  </a:extLst>
                </a:gridCol>
                <a:gridCol w="748325">
                  <a:extLst>
                    <a:ext uri="{9D8B030D-6E8A-4147-A177-3AD203B41FA5}">
                      <a16:colId xmlns:a16="http://schemas.microsoft.com/office/drawing/2014/main" val="20003"/>
                    </a:ext>
                  </a:extLst>
                </a:gridCol>
              </a:tblGrid>
              <a:tr h="2770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∑A+B</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0"/>
                  </a:ext>
                </a:extLst>
              </a:tr>
              <a:tr h="277075">
                <a:tc>
                  <a:txBody>
                    <a:bodyPr/>
                    <a:lstStyle/>
                    <a:p>
                      <a:pPr marL="0" marR="0" lvl="0" indent="0" algn="l" rtl="0">
                        <a:lnSpc>
                          <a:spcPct val="100000"/>
                        </a:lnSpc>
                        <a:spcBef>
                          <a:spcPts val="0"/>
                        </a:spcBef>
                        <a:spcAft>
                          <a:spcPts val="0"/>
                        </a:spcAft>
                        <a:buClr>
                          <a:srgbClr val="000000"/>
                        </a:buClr>
                        <a:buSzPts val="1050"/>
                        <a:buFont typeface="Arial"/>
                        <a:buNone/>
                      </a:pPr>
                      <a:r>
                        <a:rPr lang="en-US" sz="1050" u="none" strike="noStrike" cap="none"/>
                        <a:t>VecA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1"/>
                  </a:ext>
                </a:extLst>
              </a:tr>
              <a:tr h="277075">
                <a:tc>
                  <a:txBody>
                    <a:bodyPr/>
                    <a:lstStyle/>
                    <a:p>
                      <a:pPr marL="0" marR="0" lvl="0" indent="0" algn="l" rtl="0">
                        <a:lnSpc>
                          <a:spcPct val="100000"/>
                        </a:lnSpc>
                        <a:spcBef>
                          <a:spcPts val="0"/>
                        </a:spcBef>
                        <a:spcAft>
                          <a:spcPts val="0"/>
                        </a:spcAft>
                        <a:buClr>
                          <a:srgbClr val="000000"/>
                        </a:buClr>
                        <a:buSzPts val="1200"/>
                        <a:buFont typeface="Arial"/>
                        <a:buNone/>
                      </a:pPr>
                      <a:r>
                        <a:rPr lang="en-US" sz="1200" u="none" strike="noStrike" cap="none"/>
                        <a:t>VecB</a:t>
                      </a:r>
                      <a:endParaRPr sz="12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2"/>
                  </a:ext>
                </a:extLst>
              </a:tr>
              <a:tr h="277075">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endParaRPr sz="1400" u="none" strike="noStrike" cap="none"/>
                    </a:p>
                  </a:txBody>
                  <a:tcPr marL="91450" marR="91450" marT="45725" marB="45725"/>
                </a:tc>
                <a:extLst>
                  <a:ext uri="{0D108BD9-81ED-4DB2-BD59-A6C34878D82A}">
                    <a16:rowId xmlns:a16="http://schemas.microsoft.com/office/drawing/2014/main" val="10003"/>
                  </a:ext>
                </a:extLst>
              </a:tr>
            </a:tbl>
          </a:graphicData>
        </a:graphic>
      </p:graphicFrame>
      <p:sp>
        <p:nvSpPr>
          <p:cNvPr id="222" name="Google Shape;222;p8"/>
          <p:cNvSpPr txBox="1"/>
          <p:nvPr/>
        </p:nvSpPr>
        <p:spPr>
          <a:xfrm>
            <a:off x="7963382" y="2025570"/>
            <a:ext cx="75814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FPGA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228" name="Google Shape;228;p3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p:txBody>
      </p:sp>
      <p:pic>
        <p:nvPicPr>
          <p:cNvPr id="229" name="Google Shape;229;p39"/>
          <p:cNvPicPr preferRelativeResize="0"/>
          <p:nvPr/>
        </p:nvPicPr>
        <p:blipFill rotWithShape="1">
          <a:blip>
            <a:alphaModFix/>
          </a:blip>
          <a:srcRect/>
          <a:stretch/>
        </p:blipFill>
        <p:spPr>
          <a:xfrm>
            <a:off x="2578893" y="0"/>
            <a:ext cx="3986213"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AXIs module options</a:t>
            </a:r>
            <a:endParaRPr/>
          </a:p>
        </p:txBody>
      </p:sp>
      <p:sp>
        <p:nvSpPr>
          <p:cNvPr id="235" name="Google Shape;235;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AXI interfacing allows parallelism in dev/test/benchmark</a:t>
            </a:r>
            <a:endParaRPr/>
          </a:p>
          <a:p>
            <a:pPr marL="457200" lvl="0" indent="-342900" algn="l" rtl="0">
              <a:lnSpc>
                <a:spcPct val="115000"/>
              </a:lnSpc>
              <a:spcBef>
                <a:spcPts val="0"/>
              </a:spcBef>
              <a:spcAft>
                <a:spcPts val="0"/>
              </a:spcAft>
              <a:buSzPts val="1800"/>
              <a:buChar char="●"/>
            </a:pPr>
            <a:r>
              <a:rPr lang="en-US"/>
              <a:t>i.e. </a:t>
            </a:r>
            <a:endParaRPr/>
          </a:p>
          <a:p>
            <a:pPr marL="914400" lvl="1" indent="-317500" algn="l" rtl="0">
              <a:lnSpc>
                <a:spcPct val="115000"/>
              </a:lnSpc>
              <a:spcBef>
                <a:spcPts val="0"/>
              </a:spcBef>
              <a:spcAft>
                <a:spcPts val="0"/>
              </a:spcAft>
              <a:buSzPts val="1400"/>
              <a:buChar char="○"/>
            </a:pPr>
            <a:r>
              <a:rPr lang="en-US"/>
              <a:t>in-memory-MAC with data @X[0..n] and MAC @Y[0..n]</a:t>
            </a:r>
            <a:endParaRPr/>
          </a:p>
          <a:p>
            <a:pPr marL="914400" lvl="1" indent="-317500" algn="l" rtl="0">
              <a:lnSpc>
                <a:spcPct val="115000"/>
              </a:lnSpc>
              <a:spcBef>
                <a:spcPts val="0"/>
              </a:spcBef>
              <a:spcAft>
                <a:spcPts val="0"/>
              </a:spcAft>
              <a:buSzPts val="1400"/>
              <a:buChar char="○"/>
            </a:pPr>
            <a:r>
              <a:rPr lang="en-US"/>
              <a:t>Convolution of X ** Y data in Z[0..n]</a:t>
            </a:r>
            <a:endParaRPr/>
          </a:p>
          <a:p>
            <a:pPr marL="914400" lvl="1" indent="-317500" algn="l" rtl="0">
              <a:lnSpc>
                <a:spcPct val="115000"/>
              </a:lnSpc>
              <a:spcBef>
                <a:spcPts val="0"/>
              </a:spcBef>
              <a:spcAft>
                <a:spcPts val="0"/>
              </a:spcAft>
              <a:buSzPts val="1400"/>
              <a:buChar char="○"/>
            </a:pPr>
            <a:r>
              <a:rPr lang="en-US"/>
              <a:t>Interfacing to SSD, prefetching, etc.</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UALink possible topology scenarios (i.e. rack level)</a:t>
            </a:r>
            <a:endParaRPr/>
          </a:p>
        </p:txBody>
      </p:sp>
      <p:sp>
        <p:nvSpPr>
          <p:cNvPr id="241" name="Google Shape;241;p10"/>
          <p:cNvSpPr/>
          <p:nvPr/>
        </p:nvSpPr>
        <p:spPr>
          <a:xfrm>
            <a:off x="1586928" y="2345179"/>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42" name="Google Shape;242;p10"/>
          <p:cNvSpPr txBox="1"/>
          <p:nvPr/>
        </p:nvSpPr>
        <p:spPr>
          <a:xfrm rot="2093206">
            <a:off x="2062861" y="252986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43" name="Google Shape;243;p10"/>
          <p:cNvSpPr/>
          <p:nvPr/>
        </p:nvSpPr>
        <p:spPr>
          <a:xfrm>
            <a:off x="2323364" y="2757733"/>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44" name="Google Shape;244;p10"/>
          <p:cNvSpPr txBox="1"/>
          <p:nvPr/>
        </p:nvSpPr>
        <p:spPr>
          <a:xfrm rot="2093206">
            <a:off x="2799297" y="2942417"/>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45" name="Google Shape;245;p10"/>
          <p:cNvSpPr/>
          <p:nvPr/>
        </p:nvSpPr>
        <p:spPr>
          <a:xfrm>
            <a:off x="1585946" y="3157121"/>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46" name="Google Shape;246;p10"/>
          <p:cNvSpPr txBox="1"/>
          <p:nvPr/>
        </p:nvSpPr>
        <p:spPr>
          <a:xfrm rot="2093206">
            <a:off x="2056184" y="333097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47" name="Google Shape;247;p10"/>
          <p:cNvSpPr/>
          <p:nvPr/>
        </p:nvSpPr>
        <p:spPr>
          <a:xfrm>
            <a:off x="843816" y="2744567"/>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48" name="Google Shape;248;p10"/>
          <p:cNvSpPr txBox="1"/>
          <p:nvPr/>
        </p:nvSpPr>
        <p:spPr>
          <a:xfrm rot="2093206">
            <a:off x="1319749" y="2929251"/>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49" name="Google Shape;249;p10"/>
          <p:cNvSpPr/>
          <p:nvPr/>
        </p:nvSpPr>
        <p:spPr>
          <a:xfrm>
            <a:off x="650923" y="1101794"/>
            <a:ext cx="3046281" cy="1051650"/>
          </a:xfrm>
          <a:prstGeom prst="flowChartDecision">
            <a:avLst/>
          </a:prstGeom>
          <a:solidFill>
            <a:srgbClr val="FFDDB2">
              <a:alpha val="43921"/>
            </a:srgbClr>
          </a:solidFill>
          <a:ln w="9525"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0" name="Google Shape;250;p10"/>
          <p:cNvSpPr txBox="1"/>
          <p:nvPr/>
        </p:nvSpPr>
        <p:spPr>
          <a:xfrm rot="1359344">
            <a:off x="1725032" y="1326002"/>
            <a:ext cx="1043757" cy="7078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More distributed, localized shared mem resource (Malloc’d on demand)</a:t>
            </a:r>
            <a:endParaRPr sz="1400" b="0" i="0" u="none" strike="noStrike" cap="none">
              <a:solidFill>
                <a:srgbClr val="000000"/>
              </a:solidFill>
              <a:latin typeface="Arial"/>
              <a:ea typeface="Arial"/>
              <a:cs typeface="Arial"/>
              <a:sym typeface="Arial"/>
            </a:endParaRPr>
          </a:p>
        </p:txBody>
      </p:sp>
      <p:sp>
        <p:nvSpPr>
          <p:cNvPr id="251" name="Google Shape;251;p10"/>
          <p:cNvSpPr/>
          <p:nvPr/>
        </p:nvSpPr>
        <p:spPr>
          <a:xfrm>
            <a:off x="663431" y="4055082"/>
            <a:ext cx="3046281" cy="1051650"/>
          </a:xfrm>
          <a:prstGeom prst="flowChartDecision">
            <a:avLst/>
          </a:prstGeom>
          <a:solidFill>
            <a:srgbClr val="FFDDB2">
              <a:alpha val="43921"/>
            </a:srgbClr>
          </a:solidFill>
          <a:ln w="9525"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2" name="Google Shape;252;p10"/>
          <p:cNvSpPr txBox="1"/>
          <p:nvPr/>
        </p:nvSpPr>
        <p:spPr>
          <a:xfrm rot="1760666">
            <a:off x="1757894" y="4500703"/>
            <a:ext cx="1043757"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Shared mem resource rack tray</a:t>
            </a:r>
            <a:endParaRPr sz="1400" b="0" i="0" u="none" strike="noStrike" cap="none">
              <a:solidFill>
                <a:srgbClr val="000000"/>
              </a:solidFill>
              <a:latin typeface="Arial"/>
              <a:ea typeface="Arial"/>
              <a:cs typeface="Arial"/>
              <a:sym typeface="Arial"/>
            </a:endParaRPr>
          </a:p>
        </p:txBody>
      </p:sp>
      <p:sp>
        <p:nvSpPr>
          <p:cNvPr id="253" name="Google Shape;253;p10"/>
          <p:cNvSpPr/>
          <p:nvPr/>
        </p:nvSpPr>
        <p:spPr>
          <a:xfrm>
            <a:off x="5092585" y="2550236"/>
            <a:ext cx="3046281" cy="1051650"/>
          </a:xfrm>
          <a:prstGeom prst="flowChartDecision">
            <a:avLst/>
          </a:prstGeom>
          <a:solidFill>
            <a:srgbClr val="FFDDB2">
              <a:alpha val="43921"/>
            </a:srgbClr>
          </a:solidFill>
          <a:ln w="9525"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4" name="Google Shape;254;p10"/>
          <p:cNvSpPr txBox="1"/>
          <p:nvPr/>
        </p:nvSpPr>
        <p:spPr>
          <a:xfrm rot="1760666">
            <a:off x="6205203" y="2955796"/>
            <a:ext cx="1043757"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More centrally shared mem resource</a:t>
            </a:r>
            <a:endParaRPr sz="1400" b="0" i="0" u="none" strike="noStrike" cap="none">
              <a:solidFill>
                <a:srgbClr val="000000"/>
              </a:solidFill>
              <a:latin typeface="Arial"/>
              <a:ea typeface="Arial"/>
              <a:cs typeface="Arial"/>
              <a:sym typeface="Arial"/>
            </a:endParaRPr>
          </a:p>
        </p:txBody>
      </p:sp>
      <p:sp>
        <p:nvSpPr>
          <p:cNvPr id="255" name="Google Shape;255;p10"/>
          <p:cNvSpPr/>
          <p:nvPr/>
        </p:nvSpPr>
        <p:spPr>
          <a:xfrm>
            <a:off x="5928898" y="939519"/>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56" name="Google Shape;256;p10"/>
          <p:cNvSpPr txBox="1"/>
          <p:nvPr/>
        </p:nvSpPr>
        <p:spPr>
          <a:xfrm rot="2093206">
            <a:off x="6404831" y="112420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57" name="Google Shape;257;p10"/>
          <p:cNvSpPr/>
          <p:nvPr/>
        </p:nvSpPr>
        <p:spPr>
          <a:xfrm>
            <a:off x="6665334" y="1352073"/>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58" name="Google Shape;258;p10"/>
          <p:cNvSpPr txBox="1"/>
          <p:nvPr/>
        </p:nvSpPr>
        <p:spPr>
          <a:xfrm rot="2093206">
            <a:off x="7141267" y="1536757"/>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59" name="Google Shape;259;p10"/>
          <p:cNvSpPr/>
          <p:nvPr/>
        </p:nvSpPr>
        <p:spPr>
          <a:xfrm>
            <a:off x="5927916" y="1751461"/>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0" name="Google Shape;260;p10"/>
          <p:cNvSpPr txBox="1"/>
          <p:nvPr/>
        </p:nvSpPr>
        <p:spPr>
          <a:xfrm rot="2093206">
            <a:off x="6398154" y="192531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1" name="Google Shape;261;p10"/>
          <p:cNvSpPr/>
          <p:nvPr/>
        </p:nvSpPr>
        <p:spPr>
          <a:xfrm>
            <a:off x="5185786" y="1338907"/>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2" name="Google Shape;262;p10"/>
          <p:cNvSpPr txBox="1"/>
          <p:nvPr/>
        </p:nvSpPr>
        <p:spPr>
          <a:xfrm rot="2093206">
            <a:off x="5661719" y="1523591"/>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3" name="Google Shape;263;p10"/>
          <p:cNvSpPr/>
          <p:nvPr/>
        </p:nvSpPr>
        <p:spPr>
          <a:xfrm>
            <a:off x="5972490" y="3623709"/>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4" name="Google Shape;264;p10"/>
          <p:cNvSpPr txBox="1"/>
          <p:nvPr/>
        </p:nvSpPr>
        <p:spPr>
          <a:xfrm rot="2093206">
            <a:off x="6448423" y="380839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5" name="Google Shape;265;p10"/>
          <p:cNvSpPr/>
          <p:nvPr/>
        </p:nvSpPr>
        <p:spPr>
          <a:xfrm>
            <a:off x="6708926" y="4036263"/>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6" name="Google Shape;266;p10"/>
          <p:cNvSpPr txBox="1"/>
          <p:nvPr/>
        </p:nvSpPr>
        <p:spPr>
          <a:xfrm rot="2093206">
            <a:off x="7184859" y="4220947"/>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7" name="Google Shape;267;p10"/>
          <p:cNvSpPr/>
          <p:nvPr/>
        </p:nvSpPr>
        <p:spPr>
          <a:xfrm>
            <a:off x="5971508" y="4435651"/>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68" name="Google Shape;268;p10"/>
          <p:cNvSpPr txBox="1"/>
          <p:nvPr/>
        </p:nvSpPr>
        <p:spPr>
          <a:xfrm rot="2093206">
            <a:off x="6441746" y="4609503"/>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sp>
        <p:nvSpPr>
          <p:cNvPr id="269" name="Google Shape;269;p10"/>
          <p:cNvSpPr/>
          <p:nvPr/>
        </p:nvSpPr>
        <p:spPr>
          <a:xfrm>
            <a:off x="5229378" y="4023097"/>
            <a:ext cx="1386348" cy="707922"/>
          </a:xfrm>
          <a:prstGeom prst="flowChartDecision">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0" i="0" u="none" strike="noStrike" cap="none">
              <a:solidFill>
                <a:schemeClr val="lt1"/>
              </a:solidFill>
              <a:latin typeface="Arial"/>
              <a:ea typeface="Arial"/>
              <a:cs typeface="Arial"/>
              <a:sym typeface="Arial"/>
            </a:endParaRPr>
          </a:p>
        </p:txBody>
      </p:sp>
      <p:sp>
        <p:nvSpPr>
          <p:cNvPr id="270" name="Google Shape;270;p10"/>
          <p:cNvSpPr txBox="1"/>
          <p:nvPr/>
        </p:nvSpPr>
        <p:spPr>
          <a:xfrm rot="2093206">
            <a:off x="5705311" y="4207781"/>
            <a:ext cx="434481" cy="3385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000000"/>
                </a:solidFill>
                <a:latin typeface="Arial"/>
                <a:ea typeface="Arial"/>
                <a:cs typeface="Arial"/>
                <a:sym typeface="Arial"/>
              </a:rPr>
              <a:t>xPU</a:t>
            </a:r>
            <a:endParaRPr sz="8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cxnSp>
        <p:nvCxnSpPr>
          <p:cNvPr id="271" name="Google Shape;271;p10"/>
          <p:cNvCxnSpPr/>
          <p:nvPr/>
        </p:nvCxnSpPr>
        <p:spPr>
          <a:xfrm rot="10800000">
            <a:off x="1330012" y="1817658"/>
            <a:ext cx="0" cy="1030928"/>
          </a:xfrm>
          <a:prstGeom prst="straightConnector1">
            <a:avLst/>
          </a:prstGeom>
          <a:noFill/>
          <a:ln w="9525" cap="flat" cmpd="sng">
            <a:solidFill>
              <a:srgbClr val="3B7FF2"/>
            </a:solidFill>
            <a:prstDash val="solid"/>
            <a:round/>
            <a:headEnd type="triangle" w="med" len="med"/>
            <a:tailEnd type="triangle" w="med" len="med"/>
          </a:ln>
        </p:spPr>
      </p:cxnSp>
      <p:cxnSp>
        <p:nvCxnSpPr>
          <p:cNvPr id="272" name="Google Shape;272;p10"/>
          <p:cNvCxnSpPr/>
          <p:nvPr/>
        </p:nvCxnSpPr>
        <p:spPr>
          <a:xfrm rot="10800000">
            <a:off x="1524841" y="3431603"/>
            <a:ext cx="1" cy="846494"/>
          </a:xfrm>
          <a:prstGeom prst="straightConnector1">
            <a:avLst/>
          </a:prstGeom>
          <a:noFill/>
          <a:ln w="9525" cap="flat" cmpd="sng">
            <a:solidFill>
              <a:srgbClr val="3B7FF2"/>
            </a:solidFill>
            <a:prstDash val="solid"/>
            <a:round/>
            <a:headEnd type="triangle" w="med" len="med"/>
            <a:tailEnd type="triangle" w="med" len="med"/>
          </a:ln>
        </p:spPr>
      </p:cxnSp>
      <p:cxnSp>
        <p:nvCxnSpPr>
          <p:cNvPr id="273" name="Google Shape;273;p10"/>
          <p:cNvCxnSpPr/>
          <p:nvPr/>
        </p:nvCxnSpPr>
        <p:spPr>
          <a:xfrm rot="10800000">
            <a:off x="5971508" y="3384916"/>
            <a:ext cx="8625" cy="586028"/>
          </a:xfrm>
          <a:prstGeom prst="straightConnector1">
            <a:avLst/>
          </a:prstGeom>
          <a:noFill/>
          <a:ln w="9525" cap="flat" cmpd="sng">
            <a:solidFill>
              <a:srgbClr val="3B7FF2"/>
            </a:solidFill>
            <a:prstDash val="solid"/>
            <a:round/>
            <a:headEnd type="triangle" w="med" len="med"/>
            <a:tailEnd type="triangle" w="med" len="med"/>
          </a:ln>
        </p:spPr>
      </p:cxnSp>
      <p:cxnSp>
        <p:nvCxnSpPr>
          <p:cNvPr id="274" name="Google Shape;274;p10"/>
          <p:cNvCxnSpPr/>
          <p:nvPr/>
        </p:nvCxnSpPr>
        <p:spPr>
          <a:xfrm rot="10800000">
            <a:off x="2937069" y="1892744"/>
            <a:ext cx="1" cy="806396"/>
          </a:xfrm>
          <a:prstGeom prst="straightConnector1">
            <a:avLst/>
          </a:prstGeom>
          <a:noFill/>
          <a:ln w="9525" cap="flat" cmpd="sng">
            <a:solidFill>
              <a:srgbClr val="3B7FF2"/>
            </a:solidFill>
            <a:prstDash val="solid"/>
            <a:round/>
            <a:headEnd type="triangle" w="med" len="med"/>
            <a:tailEnd type="triangle" w="med" len="med"/>
          </a:ln>
        </p:spPr>
      </p:cxnSp>
      <p:cxnSp>
        <p:nvCxnSpPr>
          <p:cNvPr id="275" name="Google Shape;275;p10"/>
          <p:cNvCxnSpPr/>
          <p:nvPr/>
        </p:nvCxnSpPr>
        <p:spPr>
          <a:xfrm rot="10800000">
            <a:off x="6012489" y="2158539"/>
            <a:ext cx="8625" cy="586028"/>
          </a:xfrm>
          <a:prstGeom prst="straightConnector1">
            <a:avLst/>
          </a:prstGeom>
          <a:noFill/>
          <a:ln w="9525" cap="flat" cmpd="sng">
            <a:solidFill>
              <a:srgbClr val="3B7FF2"/>
            </a:solidFill>
            <a:prstDash val="solid"/>
            <a:round/>
            <a:headEnd type="triangle" w="med" len="med"/>
            <a:tailEnd type="triangle" w="med" len="med"/>
          </a:ln>
        </p:spPr>
      </p:cxnSp>
      <p:cxnSp>
        <p:nvCxnSpPr>
          <p:cNvPr id="276" name="Google Shape;276;p10"/>
          <p:cNvCxnSpPr/>
          <p:nvPr/>
        </p:nvCxnSpPr>
        <p:spPr>
          <a:xfrm rot="10800000" flipH="1">
            <a:off x="5300739" y="1751461"/>
            <a:ext cx="1" cy="1301640"/>
          </a:xfrm>
          <a:prstGeom prst="straightConnector1">
            <a:avLst/>
          </a:prstGeom>
          <a:noFill/>
          <a:ln w="9525" cap="flat" cmpd="sng">
            <a:solidFill>
              <a:srgbClr val="3B7FF2"/>
            </a:solidFill>
            <a:prstDash val="solid"/>
            <a:round/>
            <a:headEnd type="triangle" w="med" len="med"/>
            <a:tailEnd type="triangle" w="med" len="med"/>
          </a:ln>
        </p:spPr>
      </p:cxnSp>
      <p:sp>
        <p:nvSpPr>
          <p:cNvPr id="277" name="Google Shape;277;p10"/>
          <p:cNvSpPr txBox="1"/>
          <p:nvPr/>
        </p:nvSpPr>
        <p:spPr>
          <a:xfrm>
            <a:off x="3061526" y="4767169"/>
            <a:ext cx="457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xPU = {CPU | GPU | IPU | DPU }</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1"/>
          <p:cNvSpPr txBox="1">
            <a:spLocks noGrp="1"/>
          </p:cNvSpPr>
          <p:nvPr>
            <p:ph type="title"/>
          </p:nvPr>
        </p:nvSpPr>
        <p:spPr>
          <a:xfrm>
            <a:off x="218175" y="1474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Pooled memory write access</a:t>
            </a:r>
            <a:endParaRPr/>
          </a:p>
        </p:txBody>
      </p:sp>
      <p:cxnSp>
        <p:nvCxnSpPr>
          <p:cNvPr id="283" name="Google Shape;283;p11"/>
          <p:cNvCxnSpPr/>
          <p:nvPr/>
        </p:nvCxnSpPr>
        <p:spPr>
          <a:xfrm>
            <a:off x="885875" y="1185100"/>
            <a:ext cx="0" cy="3715200"/>
          </a:xfrm>
          <a:prstGeom prst="straightConnector1">
            <a:avLst/>
          </a:prstGeom>
          <a:noFill/>
          <a:ln w="9525" cap="flat" cmpd="sng">
            <a:solidFill>
              <a:schemeClr val="dk2"/>
            </a:solidFill>
            <a:prstDash val="solid"/>
            <a:round/>
            <a:headEnd type="none" w="sm" len="sm"/>
            <a:tailEnd type="none" w="sm" len="sm"/>
          </a:ln>
        </p:spPr>
      </p:cxnSp>
      <p:cxnSp>
        <p:nvCxnSpPr>
          <p:cNvPr id="284" name="Google Shape;284;p11"/>
          <p:cNvCxnSpPr/>
          <p:nvPr/>
        </p:nvCxnSpPr>
        <p:spPr>
          <a:xfrm>
            <a:off x="4336925" y="1185100"/>
            <a:ext cx="0" cy="3715200"/>
          </a:xfrm>
          <a:prstGeom prst="straightConnector1">
            <a:avLst/>
          </a:prstGeom>
          <a:noFill/>
          <a:ln w="9525" cap="flat" cmpd="sng">
            <a:solidFill>
              <a:schemeClr val="dk2"/>
            </a:solidFill>
            <a:prstDash val="solid"/>
            <a:round/>
            <a:headEnd type="none" w="sm" len="sm"/>
            <a:tailEnd type="none" w="sm" len="sm"/>
          </a:ln>
        </p:spPr>
      </p:cxnSp>
      <p:cxnSp>
        <p:nvCxnSpPr>
          <p:cNvPr id="285" name="Google Shape;285;p11"/>
          <p:cNvCxnSpPr/>
          <p:nvPr/>
        </p:nvCxnSpPr>
        <p:spPr>
          <a:xfrm>
            <a:off x="7770975" y="1185100"/>
            <a:ext cx="0" cy="3715200"/>
          </a:xfrm>
          <a:prstGeom prst="straightConnector1">
            <a:avLst/>
          </a:prstGeom>
          <a:noFill/>
          <a:ln w="9525" cap="flat" cmpd="sng">
            <a:solidFill>
              <a:schemeClr val="dk2"/>
            </a:solidFill>
            <a:prstDash val="solid"/>
            <a:round/>
            <a:headEnd type="none" w="sm" len="sm"/>
            <a:tailEnd type="none" w="sm" len="sm"/>
          </a:ln>
        </p:spPr>
      </p:cxnSp>
      <p:sp>
        <p:nvSpPr>
          <p:cNvPr id="286" name="Google Shape;286;p11"/>
          <p:cNvSpPr txBox="1"/>
          <p:nvPr/>
        </p:nvSpPr>
        <p:spPr>
          <a:xfrm>
            <a:off x="3812300" y="794050"/>
            <a:ext cx="1368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chemeClr val="dk2"/>
                </a:solidFill>
                <a:latin typeface="Arial"/>
                <a:ea typeface="Arial"/>
                <a:cs typeface="Arial"/>
                <a:sym typeface="Arial"/>
              </a:rPr>
              <a:t>FPGA FSM</a:t>
            </a:r>
            <a:endParaRPr sz="1400" b="0" i="0" u="none" strike="noStrike" cap="none">
              <a:solidFill>
                <a:schemeClr val="dk2"/>
              </a:solidFill>
              <a:latin typeface="Arial"/>
              <a:ea typeface="Arial"/>
              <a:cs typeface="Arial"/>
              <a:sym typeface="Arial"/>
            </a:endParaRPr>
          </a:p>
        </p:txBody>
      </p:sp>
      <p:cxnSp>
        <p:nvCxnSpPr>
          <p:cNvPr id="287" name="Google Shape;287;p11"/>
          <p:cNvCxnSpPr/>
          <p:nvPr/>
        </p:nvCxnSpPr>
        <p:spPr>
          <a:xfrm>
            <a:off x="902875" y="1329650"/>
            <a:ext cx="3434700" cy="289200"/>
          </a:xfrm>
          <a:prstGeom prst="straightConnector1">
            <a:avLst/>
          </a:prstGeom>
          <a:noFill/>
          <a:ln w="9525" cap="flat" cmpd="sng">
            <a:solidFill>
              <a:schemeClr val="dk2"/>
            </a:solidFill>
            <a:prstDash val="solid"/>
            <a:round/>
            <a:headEnd type="none" w="sm" len="sm"/>
            <a:tailEnd type="none" w="sm" len="sm"/>
          </a:ln>
        </p:spPr>
      </p:cxnSp>
      <p:sp>
        <p:nvSpPr>
          <p:cNvPr id="288" name="Google Shape;288;p11"/>
          <p:cNvSpPr txBox="1"/>
          <p:nvPr/>
        </p:nvSpPr>
        <p:spPr>
          <a:xfrm>
            <a:off x="1867700" y="1185100"/>
            <a:ext cx="1487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ualink_malloc(4kb)</a:t>
            </a:r>
            <a:endParaRPr sz="1200" b="0" i="0" u="none" strike="noStrike" cap="none">
              <a:solidFill>
                <a:schemeClr val="dk2"/>
              </a:solidFill>
              <a:latin typeface="Arial"/>
              <a:ea typeface="Arial"/>
              <a:cs typeface="Arial"/>
              <a:sym typeface="Arial"/>
            </a:endParaRPr>
          </a:p>
        </p:txBody>
      </p:sp>
      <p:cxnSp>
        <p:nvCxnSpPr>
          <p:cNvPr id="289" name="Google Shape;289;p11"/>
          <p:cNvCxnSpPr/>
          <p:nvPr/>
        </p:nvCxnSpPr>
        <p:spPr>
          <a:xfrm rot="10800000" flipH="1">
            <a:off x="894375" y="1746275"/>
            <a:ext cx="3434700" cy="178500"/>
          </a:xfrm>
          <a:prstGeom prst="straightConnector1">
            <a:avLst/>
          </a:prstGeom>
          <a:noFill/>
          <a:ln w="9525" cap="flat" cmpd="sng">
            <a:solidFill>
              <a:schemeClr val="dk2"/>
            </a:solidFill>
            <a:prstDash val="solid"/>
            <a:round/>
            <a:headEnd type="none" w="sm" len="sm"/>
            <a:tailEnd type="none" w="sm" len="sm"/>
          </a:ln>
        </p:spPr>
      </p:cxnSp>
      <p:sp>
        <p:nvSpPr>
          <p:cNvPr id="290" name="Google Shape;290;p11"/>
          <p:cNvSpPr txBox="1"/>
          <p:nvPr/>
        </p:nvSpPr>
        <p:spPr>
          <a:xfrm>
            <a:off x="1280450" y="1554400"/>
            <a:ext cx="1487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ack</a:t>
            </a:r>
            <a:endParaRPr sz="1200" b="0" i="0" u="none" strike="noStrike" cap="none">
              <a:solidFill>
                <a:schemeClr val="dk2"/>
              </a:solidFill>
              <a:latin typeface="Arial"/>
              <a:ea typeface="Arial"/>
              <a:cs typeface="Arial"/>
              <a:sym typeface="Arial"/>
            </a:endParaRPr>
          </a:p>
        </p:txBody>
      </p:sp>
      <p:cxnSp>
        <p:nvCxnSpPr>
          <p:cNvPr id="291" name="Google Shape;291;p11"/>
          <p:cNvCxnSpPr/>
          <p:nvPr/>
        </p:nvCxnSpPr>
        <p:spPr>
          <a:xfrm>
            <a:off x="919875" y="2128825"/>
            <a:ext cx="3409200" cy="170100"/>
          </a:xfrm>
          <a:prstGeom prst="straightConnector1">
            <a:avLst/>
          </a:prstGeom>
          <a:noFill/>
          <a:ln w="9525" cap="flat" cmpd="sng">
            <a:solidFill>
              <a:schemeClr val="dk2"/>
            </a:solidFill>
            <a:prstDash val="solid"/>
            <a:round/>
            <a:headEnd type="none" w="sm" len="sm"/>
            <a:tailEnd type="none" w="sm" len="sm"/>
          </a:ln>
        </p:spPr>
      </p:cxnSp>
      <p:sp>
        <p:nvSpPr>
          <p:cNvPr id="292" name="Google Shape;292;p11"/>
          <p:cNvSpPr txBox="1"/>
          <p:nvPr/>
        </p:nvSpPr>
        <p:spPr>
          <a:xfrm>
            <a:off x="2518200" y="2094800"/>
            <a:ext cx="4896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293" name="Google Shape;293;p11"/>
          <p:cNvSpPr txBox="1"/>
          <p:nvPr/>
        </p:nvSpPr>
        <p:spPr>
          <a:xfrm>
            <a:off x="2172500" y="1489900"/>
            <a:ext cx="1487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ualink_malloc(4kb)</a:t>
            </a:r>
            <a:endParaRPr sz="1200" b="0" i="0" u="none" strike="noStrike" cap="none">
              <a:solidFill>
                <a:schemeClr val="dk2"/>
              </a:solidFill>
              <a:latin typeface="Arial"/>
              <a:ea typeface="Arial"/>
              <a:cs typeface="Arial"/>
              <a:sym typeface="Arial"/>
            </a:endParaRPr>
          </a:p>
        </p:txBody>
      </p:sp>
      <p:sp>
        <p:nvSpPr>
          <p:cNvPr id="294" name="Google Shape;294;p11"/>
          <p:cNvSpPr txBox="1"/>
          <p:nvPr/>
        </p:nvSpPr>
        <p:spPr>
          <a:xfrm>
            <a:off x="2518200" y="1975825"/>
            <a:ext cx="14874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wr64B(DEADBEEF…)</a:t>
            </a:r>
            <a:endParaRPr sz="900" b="0" i="0" u="none" strike="noStrike" cap="none">
              <a:solidFill>
                <a:schemeClr val="dk2"/>
              </a:solidFill>
              <a:latin typeface="Arial"/>
              <a:ea typeface="Arial"/>
              <a:cs typeface="Arial"/>
              <a:sym typeface="Arial"/>
            </a:endParaRPr>
          </a:p>
        </p:txBody>
      </p:sp>
      <p:sp>
        <p:nvSpPr>
          <p:cNvPr id="295" name="Google Shape;295;p11"/>
          <p:cNvSpPr txBox="1"/>
          <p:nvPr/>
        </p:nvSpPr>
        <p:spPr>
          <a:xfrm>
            <a:off x="5162925" y="2298925"/>
            <a:ext cx="1954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RAS/CAS signaling to memory</a:t>
            </a:r>
            <a:endParaRPr sz="1000" b="0" i="0" u="none" strike="noStrike" cap="none">
              <a:solidFill>
                <a:schemeClr val="dk2"/>
              </a:solidFill>
              <a:latin typeface="Arial"/>
              <a:ea typeface="Arial"/>
              <a:cs typeface="Arial"/>
              <a:sym typeface="Arial"/>
            </a:endParaRPr>
          </a:p>
        </p:txBody>
      </p:sp>
      <p:cxnSp>
        <p:nvCxnSpPr>
          <p:cNvPr id="296" name="Google Shape;296;p11"/>
          <p:cNvCxnSpPr/>
          <p:nvPr/>
        </p:nvCxnSpPr>
        <p:spPr>
          <a:xfrm>
            <a:off x="4329075" y="2556500"/>
            <a:ext cx="3409200" cy="170100"/>
          </a:xfrm>
          <a:prstGeom prst="straightConnector1">
            <a:avLst/>
          </a:prstGeom>
          <a:noFill/>
          <a:ln w="9525" cap="flat" cmpd="sng">
            <a:solidFill>
              <a:schemeClr val="dk2"/>
            </a:solidFill>
            <a:prstDash val="solid"/>
            <a:round/>
            <a:headEnd type="none" w="sm" len="sm"/>
            <a:tailEnd type="none" w="sm" len="sm"/>
          </a:ln>
        </p:spPr>
      </p:cxnSp>
      <p:sp>
        <p:nvSpPr>
          <p:cNvPr id="297" name="Google Shape;297;p11"/>
          <p:cNvSpPr txBox="1"/>
          <p:nvPr/>
        </p:nvSpPr>
        <p:spPr>
          <a:xfrm>
            <a:off x="6957275" y="720150"/>
            <a:ext cx="13689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2"/>
                </a:solidFill>
                <a:latin typeface="Arial"/>
                <a:ea typeface="Arial"/>
                <a:cs typeface="Arial"/>
                <a:sym typeface="Arial"/>
              </a:rPr>
              <a:t>Memory device</a:t>
            </a:r>
            <a:endParaRPr sz="1300" b="0" i="0" u="none" strike="noStrike" cap="none">
              <a:solidFill>
                <a:schemeClr val="dk2"/>
              </a:solidFill>
              <a:latin typeface="Arial"/>
              <a:ea typeface="Arial"/>
              <a:cs typeface="Arial"/>
              <a:sym typeface="Arial"/>
            </a:endParaRPr>
          </a:p>
        </p:txBody>
      </p:sp>
      <p:sp>
        <p:nvSpPr>
          <p:cNvPr id="298" name="Google Shape;298;p11"/>
          <p:cNvSpPr txBox="1"/>
          <p:nvPr/>
        </p:nvSpPr>
        <p:spPr>
          <a:xfrm>
            <a:off x="291350" y="760175"/>
            <a:ext cx="13689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2"/>
                </a:solidFill>
                <a:latin typeface="Arial"/>
                <a:ea typeface="Arial"/>
                <a:cs typeface="Arial"/>
                <a:sym typeface="Arial"/>
              </a:rPr>
              <a:t>Host system</a:t>
            </a:r>
            <a:endParaRPr sz="1300" b="0" i="0" u="none" strike="noStrike" cap="none">
              <a:solidFill>
                <a:schemeClr val="dk2"/>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2"/>
          <p:cNvSpPr txBox="1">
            <a:spLocks noGrp="1"/>
          </p:cNvSpPr>
          <p:nvPr>
            <p:ph type="title"/>
          </p:nvPr>
        </p:nvSpPr>
        <p:spPr>
          <a:xfrm>
            <a:off x="218175" y="1474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Pooled memory read access</a:t>
            </a:r>
            <a:endParaRPr/>
          </a:p>
        </p:txBody>
      </p:sp>
      <p:cxnSp>
        <p:nvCxnSpPr>
          <p:cNvPr id="304" name="Google Shape;304;p12"/>
          <p:cNvCxnSpPr/>
          <p:nvPr/>
        </p:nvCxnSpPr>
        <p:spPr>
          <a:xfrm>
            <a:off x="885875" y="1185100"/>
            <a:ext cx="0" cy="3715200"/>
          </a:xfrm>
          <a:prstGeom prst="straightConnector1">
            <a:avLst/>
          </a:prstGeom>
          <a:noFill/>
          <a:ln w="9525" cap="flat" cmpd="sng">
            <a:solidFill>
              <a:schemeClr val="dk2"/>
            </a:solidFill>
            <a:prstDash val="solid"/>
            <a:round/>
            <a:headEnd type="none" w="sm" len="sm"/>
            <a:tailEnd type="none" w="sm" len="sm"/>
          </a:ln>
        </p:spPr>
      </p:cxnSp>
      <p:cxnSp>
        <p:nvCxnSpPr>
          <p:cNvPr id="305" name="Google Shape;305;p12"/>
          <p:cNvCxnSpPr/>
          <p:nvPr/>
        </p:nvCxnSpPr>
        <p:spPr>
          <a:xfrm>
            <a:off x="4336925" y="1185100"/>
            <a:ext cx="0" cy="3715200"/>
          </a:xfrm>
          <a:prstGeom prst="straightConnector1">
            <a:avLst/>
          </a:prstGeom>
          <a:noFill/>
          <a:ln w="9525" cap="flat" cmpd="sng">
            <a:solidFill>
              <a:schemeClr val="dk2"/>
            </a:solidFill>
            <a:prstDash val="solid"/>
            <a:round/>
            <a:headEnd type="none" w="sm" len="sm"/>
            <a:tailEnd type="none" w="sm" len="sm"/>
          </a:ln>
        </p:spPr>
      </p:cxnSp>
      <p:cxnSp>
        <p:nvCxnSpPr>
          <p:cNvPr id="306" name="Google Shape;306;p12"/>
          <p:cNvCxnSpPr/>
          <p:nvPr/>
        </p:nvCxnSpPr>
        <p:spPr>
          <a:xfrm>
            <a:off x="7770975" y="1185100"/>
            <a:ext cx="0" cy="3715200"/>
          </a:xfrm>
          <a:prstGeom prst="straightConnector1">
            <a:avLst/>
          </a:prstGeom>
          <a:noFill/>
          <a:ln w="9525" cap="flat" cmpd="sng">
            <a:solidFill>
              <a:schemeClr val="dk2"/>
            </a:solidFill>
            <a:prstDash val="solid"/>
            <a:round/>
            <a:headEnd type="none" w="sm" len="sm"/>
            <a:tailEnd type="none" w="sm" len="sm"/>
          </a:ln>
        </p:spPr>
      </p:cxnSp>
      <p:sp>
        <p:nvSpPr>
          <p:cNvPr id="307" name="Google Shape;307;p12"/>
          <p:cNvSpPr txBox="1"/>
          <p:nvPr/>
        </p:nvSpPr>
        <p:spPr>
          <a:xfrm>
            <a:off x="3794025" y="794050"/>
            <a:ext cx="1368900" cy="415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2"/>
                </a:solidFill>
                <a:latin typeface="Arial"/>
                <a:ea typeface="Arial"/>
                <a:cs typeface="Arial"/>
                <a:sym typeface="Arial"/>
              </a:rPr>
              <a:t>FPGA FSM</a:t>
            </a:r>
            <a:endParaRPr sz="1500" b="0" i="0" u="none" strike="noStrike" cap="none">
              <a:solidFill>
                <a:schemeClr val="dk2"/>
              </a:solidFill>
              <a:latin typeface="Arial"/>
              <a:ea typeface="Arial"/>
              <a:cs typeface="Arial"/>
              <a:sym typeface="Arial"/>
            </a:endParaRPr>
          </a:p>
        </p:txBody>
      </p:sp>
      <p:sp>
        <p:nvSpPr>
          <p:cNvPr id="308" name="Google Shape;308;p12"/>
          <p:cNvSpPr txBox="1"/>
          <p:nvPr/>
        </p:nvSpPr>
        <p:spPr>
          <a:xfrm>
            <a:off x="1280450" y="1554400"/>
            <a:ext cx="1487400" cy="36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ack</a:t>
            </a:r>
            <a:endParaRPr sz="1200" b="0" i="0" u="none" strike="noStrike" cap="none">
              <a:solidFill>
                <a:schemeClr val="dk2"/>
              </a:solidFill>
              <a:latin typeface="Arial"/>
              <a:ea typeface="Arial"/>
              <a:cs typeface="Arial"/>
              <a:sym typeface="Arial"/>
            </a:endParaRPr>
          </a:p>
        </p:txBody>
      </p:sp>
      <p:cxnSp>
        <p:nvCxnSpPr>
          <p:cNvPr id="309" name="Google Shape;309;p12"/>
          <p:cNvCxnSpPr/>
          <p:nvPr/>
        </p:nvCxnSpPr>
        <p:spPr>
          <a:xfrm>
            <a:off x="919875" y="2128825"/>
            <a:ext cx="3409200" cy="170100"/>
          </a:xfrm>
          <a:prstGeom prst="straightConnector1">
            <a:avLst/>
          </a:prstGeom>
          <a:noFill/>
          <a:ln w="9525" cap="flat" cmpd="sng">
            <a:solidFill>
              <a:schemeClr val="dk2"/>
            </a:solidFill>
            <a:prstDash val="solid"/>
            <a:round/>
            <a:headEnd type="none" w="sm" len="sm"/>
            <a:tailEnd type="none" w="sm" len="sm"/>
          </a:ln>
        </p:spPr>
      </p:cxnSp>
      <p:sp>
        <p:nvSpPr>
          <p:cNvPr id="310" name="Google Shape;310;p12"/>
          <p:cNvSpPr txBox="1"/>
          <p:nvPr/>
        </p:nvSpPr>
        <p:spPr>
          <a:xfrm>
            <a:off x="2518200" y="2094800"/>
            <a:ext cx="48969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311" name="Google Shape;311;p12"/>
          <p:cNvSpPr txBox="1"/>
          <p:nvPr/>
        </p:nvSpPr>
        <p:spPr>
          <a:xfrm>
            <a:off x="2518200" y="1975825"/>
            <a:ext cx="1487400" cy="32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rd64B(addr)</a:t>
            </a:r>
            <a:endParaRPr sz="900" b="0" i="0" u="none" strike="noStrike" cap="none">
              <a:solidFill>
                <a:schemeClr val="dk2"/>
              </a:solidFill>
              <a:latin typeface="Arial"/>
              <a:ea typeface="Arial"/>
              <a:cs typeface="Arial"/>
              <a:sym typeface="Arial"/>
            </a:endParaRPr>
          </a:p>
        </p:txBody>
      </p:sp>
      <p:sp>
        <p:nvSpPr>
          <p:cNvPr id="312" name="Google Shape;312;p12"/>
          <p:cNvSpPr txBox="1"/>
          <p:nvPr/>
        </p:nvSpPr>
        <p:spPr>
          <a:xfrm>
            <a:off x="5162925" y="2298925"/>
            <a:ext cx="1954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RAS/CAS signaling to memory</a:t>
            </a:r>
            <a:endParaRPr sz="1000" b="0" i="0" u="none" strike="noStrike" cap="none">
              <a:solidFill>
                <a:schemeClr val="dk2"/>
              </a:solidFill>
              <a:latin typeface="Arial"/>
              <a:ea typeface="Arial"/>
              <a:cs typeface="Arial"/>
              <a:sym typeface="Arial"/>
            </a:endParaRPr>
          </a:p>
        </p:txBody>
      </p:sp>
      <p:cxnSp>
        <p:nvCxnSpPr>
          <p:cNvPr id="313" name="Google Shape;313;p12"/>
          <p:cNvCxnSpPr/>
          <p:nvPr/>
        </p:nvCxnSpPr>
        <p:spPr>
          <a:xfrm>
            <a:off x="4329075" y="2556500"/>
            <a:ext cx="3409200" cy="170100"/>
          </a:xfrm>
          <a:prstGeom prst="straightConnector1">
            <a:avLst/>
          </a:prstGeom>
          <a:noFill/>
          <a:ln w="9525" cap="flat" cmpd="sng">
            <a:solidFill>
              <a:schemeClr val="dk2"/>
            </a:solidFill>
            <a:prstDash val="solid"/>
            <a:round/>
            <a:headEnd type="none" w="sm" len="sm"/>
            <a:tailEnd type="none" w="sm" len="sm"/>
          </a:ln>
        </p:spPr>
      </p:cxnSp>
      <p:sp>
        <p:nvSpPr>
          <p:cNvPr id="314" name="Google Shape;314;p12"/>
          <p:cNvSpPr txBox="1"/>
          <p:nvPr/>
        </p:nvSpPr>
        <p:spPr>
          <a:xfrm>
            <a:off x="4923675" y="2726600"/>
            <a:ext cx="1954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“DEADBEEF…”</a:t>
            </a:r>
            <a:endParaRPr sz="1000" b="0" i="0" u="none" strike="noStrike" cap="none">
              <a:solidFill>
                <a:schemeClr val="dk2"/>
              </a:solidFill>
              <a:latin typeface="Arial"/>
              <a:ea typeface="Arial"/>
              <a:cs typeface="Arial"/>
              <a:sym typeface="Arial"/>
            </a:endParaRPr>
          </a:p>
        </p:txBody>
      </p:sp>
      <p:cxnSp>
        <p:nvCxnSpPr>
          <p:cNvPr id="315" name="Google Shape;315;p12"/>
          <p:cNvCxnSpPr/>
          <p:nvPr/>
        </p:nvCxnSpPr>
        <p:spPr>
          <a:xfrm rot="10800000" flipH="1">
            <a:off x="4337550" y="2902525"/>
            <a:ext cx="3383700" cy="255000"/>
          </a:xfrm>
          <a:prstGeom prst="straightConnector1">
            <a:avLst/>
          </a:prstGeom>
          <a:noFill/>
          <a:ln w="9525" cap="flat" cmpd="sng">
            <a:solidFill>
              <a:schemeClr val="dk2"/>
            </a:solidFill>
            <a:prstDash val="solid"/>
            <a:round/>
            <a:headEnd type="none" w="sm" len="sm"/>
            <a:tailEnd type="none" w="sm" len="sm"/>
          </a:ln>
        </p:spPr>
      </p:cxnSp>
      <p:cxnSp>
        <p:nvCxnSpPr>
          <p:cNvPr id="316" name="Google Shape;316;p12"/>
          <p:cNvCxnSpPr/>
          <p:nvPr/>
        </p:nvCxnSpPr>
        <p:spPr>
          <a:xfrm rot="10800000" flipH="1">
            <a:off x="919550" y="3497025"/>
            <a:ext cx="3383700" cy="255000"/>
          </a:xfrm>
          <a:prstGeom prst="straightConnector1">
            <a:avLst/>
          </a:prstGeom>
          <a:noFill/>
          <a:ln w="9525" cap="flat" cmpd="sng">
            <a:solidFill>
              <a:schemeClr val="dk2"/>
            </a:solidFill>
            <a:prstDash val="solid"/>
            <a:round/>
            <a:headEnd type="none" w="sm" len="sm"/>
            <a:tailEnd type="none" w="sm" len="sm"/>
          </a:ln>
        </p:spPr>
      </p:cxnSp>
      <p:sp>
        <p:nvSpPr>
          <p:cNvPr id="317" name="Google Shape;317;p12"/>
          <p:cNvSpPr txBox="1"/>
          <p:nvPr/>
        </p:nvSpPr>
        <p:spPr>
          <a:xfrm>
            <a:off x="291350" y="760175"/>
            <a:ext cx="13689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2"/>
                </a:solidFill>
                <a:latin typeface="Arial"/>
                <a:ea typeface="Arial"/>
                <a:cs typeface="Arial"/>
                <a:sym typeface="Arial"/>
              </a:rPr>
              <a:t>Host system</a:t>
            </a:r>
            <a:endParaRPr sz="1300" b="0" i="0" u="none" strike="noStrike" cap="none">
              <a:solidFill>
                <a:schemeClr val="dk2"/>
              </a:solidFill>
              <a:latin typeface="Arial"/>
              <a:ea typeface="Arial"/>
              <a:cs typeface="Arial"/>
              <a:sym typeface="Arial"/>
            </a:endParaRPr>
          </a:p>
        </p:txBody>
      </p:sp>
      <p:sp>
        <p:nvSpPr>
          <p:cNvPr id="318" name="Google Shape;318;p12"/>
          <p:cNvSpPr txBox="1"/>
          <p:nvPr/>
        </p:nvSpPr>
        <p:spPr>
          <a:xfrm>
            <a:off x="6998525" y="760175"/>
            <a:ext cx="13689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2"/>
                </a:solidFill>
                <a:latin typeface="Arial"/>
                <a:ea typeface="Arial"/>
                <a:cs typeface="Arial"/>
                <a:sym typeface="Arial"/>
              </a:rPr>
              <a:t>Memory device</a:t>
            </a:r>
            <a:endParaRPr sz="1300" b="0" i="0" u="none" strike="noStrike" cap="none">
              <a:solidFill>
                <a:schemeClr val="dk2"/>
              </a:solidFill>
              <a:latin typeface="Arial"/>
              <a:ea typeface="Arial"/>
              <a:cs typeface="Arial"/>
              <a:sym typeface="Arial"/>
            </a:endParaRPr>
          </a:p>
        </p:txBody>
      </p:sp>
      <p:sp>
        <p:nvSpPr>
          <p:cNvPr id="319" name="Google Shape;319;p12"/>
          <p:cNvSpPr txBox="1"/>
          <p:nvPr/>
        </p:nvSpPr>
        <p:spPr>
          <a:xfrm>
            <a:off x="1705400" y="3329575"/>
            <a:ext cx="1954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“DEADBEEF…”</a:t>
            </a:r>
            <a:endParaRPr sz="1000" b="0" i="0" u="none" strike="noStrike" cap="non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Motivation of this effort</a:t>
            </a:r>
            <a:endParaRPr/>
          </a:p>
        </p:txBody>
      </p:sp>
      <p:sp>
        <p:nvSpPr>
          <p:cNvPr id="61" name="Google Shape;61;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a:t>The 1849 California gold rush showed suppliers of tools/equipment was lower risk to adding value and impact compared to gold-diggers.</a:t>
            </a:r>
            <a:endParaRPr/>
          </a:p>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r>
              <a:rPr lang="en-US"/>
              <a:t>Similarly with AI landscape, there are many efforts (quantum, in-memory-calc, etc) that will likely suffer or iterate from Amdahls law when fully implemented.  </a:t>
            </a:r>
            <a:endParaRPr/>
          </a:p>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r>
              <a:rPr lang="en-US"/>
              <a:t>UALinkAlchemy aims to provide memory access tools for any of these efforts.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Memory latency sensitivity (i.e.32GB) -&gt; TB workloads</a:t>
            </a:r>
            <a:endParaRPr/>
          </a:p>
          <a:p>
            <a:pPr marL="0" lvl="0" indent="0" algn="l" rtl="0">
              <a:lnSpc>
                <a:spcPct val="100000"/>
              </a:lnSpc>
              <a:spcBef>
                <a:spcPts val="0"/>
              </a:spcBef>
              <a:spcAft>
                <a:spcPts val="0"/>
              </a:spcAft>
              <a:buSzPct val="111111"/>
              <a:buNone/>
            </a:pPr>
            <a:r>
              <a:rPr lang="en-US"/>
              <a:t>Workload memory access frequency</a:t>
            </a:r>
            <a:endParaRPr/>
          </a:p>
        </p:txBody>
      </p:sp>
      <p:sp>
        <p:nvSpPr>
          <p:cNvPr id="325" name="Google Shape;325;p13"/>
          <p:cNvSpPr/>
          <p:nvPr/>
        </p:nvSpPr>
        <p:spPr>
          <a:xfrm>
            <a:off x="148125" y="1519250"/>
            <a:ext cx="3148800" cy="192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54700" tIns="54700" rIns="54700" bIns="54700" anchor="ctr" anchorCtr="0">
            <a:noAutofit/>
          </a:bodyPr>
          <a:lstStyle/>
          <a:p>
            <a:pPr marL="0" marR="0" lvl="0" indent="0" algn="ctr" rtl="0">
              <a:lnSpc>
                <a:spcPct val="100000"/>
              </a:lnSpc>
              <a:spcBef>
                <a:spcPts val="0"/>
              </a:spcBef>
              <a:spcAft>
                <a:spcPts val="0"/>
              </a:spcAft>
              <a:buClr>
                <a:srgbClr val="000000"/>
              </a:buClr>
              <a:buSzPts val="837"/>
              <a:buFont typeface="Arial"/>
              <a:buNone/>
            </a:pPr>
            <a:endParaRPr sz="837" b="0" i="0" u="none" strike="noStrike" cap="none">
              <a:solidFill>
                <a:srgbClr val="000000"/>
              </a:solidFill>
              <a:latin typeface="Arial"/>
              <a:ea typeface="Arial"/>
              <a:cs typeface="Arial"/>
              <a:sym typeface="Arial"/>
            </a:endParaRPr>
          </a:p>
        </p:txBody>
      </p:sp>
      <p:cxnSp>
        <p:nvCxnSpPr>
          <p:cNvPr id="326" name="Google Shape;326;p13"/>
          <p:cNvCxnSpPr/>
          <p:nvPr/>
        </p:nvCxnSpPr>
        <p:spPr>
          <a:xfrm>
            <a:off x="1438135" y="1549722"/>
            <a:ext cx="10200" cy="1924800"/>
          </a:xfrm>
          <a:prstGeom prst="straightConnector1">
            <a:avLst/>
          </a:prstGeom>
          <a:noFill/>
          <a:ln w="9525" cap="flat" cmpd="sng">
            <a:solidFill>
              <a:schemeClr val="dk2"/>
            </a:solidFill>
            <a:prstDash val="solid"/>
            <a:round/>
            <a:headEnd type="none" w="sm" len="sm"/>
            <a:tailEnd type="none" w="sm" len="sm"/>
          </a:ln>
        </p:spPr>
      </p:cxnSp>
      <p:sp>
        <p:nvSpPr>
          <p:cNvPr id="327" name="Google Shape;327;p13"/>
          <p:cNvSpPr txBox="1"/>
          <p:nvPr/>
        </p:nvSpPr>
        <p:spPr>
          <a:xfrm>
            <a:off x="625534" y="2027112"/>
            <a:ext cx="6018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L1-4cyc</a:t>
            </a:r>
            <a:endParaRPr sz="1077" b="0" i="0" u="none" strike="noStrike" cap="none">
              <a:solidFill>
                <a:schemeClr val="dk2"/>
              </a:solidFill>
              <a:latin typeface="Arial"/>
              <a:ea typeface="Arial"/>
              <a:cs typeface="Arial"/>
              <a:sym typeface="Arial"/>
            </a:endParaRPr>
          </a:p>
        </p:txBody>
      </p:sp>
      <p:cxnSp>
        <p:nvCxnSpPr>
          <p:cNvPr id="328" name="Google Shape;328;p13"/>
          <p:cNvCxnSpPr/>
          <p:nvPr/>
        </p:nvCxnSpPr>
        <p:spPr>
          <a:xfrm>
            <a:off x="1448292" y="2636562"/>
            <a:ext cx="1848600" cy="15300"/>
          </a:xfrm>
          <a:prstGeom prst="straightConnector1">
            <a:avLst/>
          </a:prstGeom>
          <a:noFill/>
          <a:ln w="9525" cap="flat" cmpd="sng">
            <a:solidFill>
              <a:schemeClr val="dk2"/>
            </a:solidFill>
            <a:prstDash val="solid"/>
            <a:round/>
            <a:headEnd type="none" w="sm" len="sm"/>
            <a:tailEnd type="none" w="sm" len="sm"/>
          </a:ln>
        </p:spPr>
      </p:cxnSp>
      <p:cxnSp>
        <p:nvCxnSpPr>
          <p:cNvPr id="329" name="Google Shape;329;p13"/>
          <p:cNvCxnSpPr/>
          <p:nvPr/>
        </p:nvCxnSpPr>
        <p:spPr>
          <a:xfrm>
            <a:off x="2585927" y="1539564"/>
            <a:ext cx="10200" cy="1112400"/>
          </a:xfrm>
          <a:prstGeom prst="straightConnector1">
            <a:avLst/>
          </a:prstGeom>
          <a:noFill/>
          <a:ln w="9525" cap="flat" cmpd="sng">
            <a:solidFill>
              <a:schemeClr val="dk2"/>
            </a:solidFill>
            <a:prstDash val="solid"/>
            <a:round/>
            <a:headEnd type="none" w="sm" len="sm"/>
            <a:tailEnd type="none" w="sm" len="sm"/>
          </a:ln>
        </p:spPr>
      </p:cxnSp>
      <p:cxnSp>
        <p:nvCxnSpPr>
          <p:cNvPr id="330" name="Google Shape;330;p13"/>
          <p:cNvCxnSpPr/>
          <p:nvPr/>
        </p:nvCxnSpPr>
        <p:spPr>
          <a:xfrm>
            <a:off x="2611313" y="2067756"/>
            <a:ext cx="680400" cy="0"/>
          </a:xfrm>
          <a:prstGeom prst="straightConnector1">
            <a:avLst/>
          </a:prstGeom>
          <a:noFill/>
          <a:ln w="9525" cap="flat" cmpd="sng">
            <a:solidFill>
              <a:schemeClr val="dk2"/>
            </a:solidFill>
            <a:prstDash val="solid"/>
            <a:round/>
            <a:headEnd type="none" w="sm" len="sm"/>
            <a:tailEnd type="none" w="sm" len="sm"/>
          </a:ln>
        </p:spPr>
      </p:cxnSp>
      <p:sp>
        <p:nvSpPr>
          <p:cNvPr id="331" name="Google Shape;331;p13"/>
          <p:cNvSpPr txBox="1"/>
          <p:nvPr/>
        </p:nvSpPr>
        <p:spPr>
          <a:xfrm>
            <a:off x="1808870" y="1966184"/>
            <a:ext cx="6804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L2 -8cyc</a:t>
            </a:r>
            <a:endParaRPr sz="1077" b="0" i="0" u="none" strike="noStrike" cap="none">
              <a:solidFill>
                <a:schemeClr val="dk2"/>
              </a:solidFill>
              <a:latin typeface="Arial"/>
              <a:ea typeface="Arial"/>
              <a:cs typeface="Arial"/>
              <a:sym typeface="Arial"/>
            </a:endParaRPr>
          </a:p>
        </p:txBody>
      </p:sp>
      <p:sp>
        <p:nvSpPr>
          <p:cNvPr id="332" name="Google Shape;332;p13"/>
          <p:cNvSpPr txBox="1"/>
          <p:nvPr/>
        </p:nvSpPr>
        <p:spPr>
          <a:xfrm>
            <a:off x="2791632" y="2214027"/>
            <a:ext cx="6270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DRAM</a:t>
            </a:r>
            <a:endParaRPr sz="1077" b="0" i="0" u="none" strike="noStrike" cap="none">
              <a:solidFill>
                <a:schemeClr val="dk2"/>
              </a:solidFill>
              <a:latin typeface="Arial"/>
              <a:ea typeface="Arial"/>
              <a:cs typeface="Arial"/>
              <a:sym typeface="Arial"/>
            </a:endParaRPr>
          </a:p>
        </p:txBody>
      </p:sp>
      <p:sp>
        <p:nvSpPr>
          <p:cNvPr id="333" name="Google Shape;333;p13"/>
          <p:cNvSpPr txBox="1"/>
          <p:nvPr/>
        </p:nvSpPr>
        <p:spPr>
          <a:xfrm>
            <a:off x="2710149" y="1607905"/>
            <a:ext cx="627000" cy="4422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Swap (SSD)</a:t>
            </a:r>
            <a:endParaRPr sz="1077" b="0" i="0" u="none" strike="noStrike" cap="none">
              <a:solidFill>
                <a:schemeClr val="dk2"/>
              </a:solidFill>
              <a:latin typeface="Arial"/>
              <a:ea typeface="Arial"/>
              <a:cs typeface="Arial"/>
              <a:sym typeface="Arial"/>
            </a:endParaRPr>
          </a:p>
        </p:txBody>
      </p:sp>
      <p:sp>
        <p:nvSpPr>
          <p:cNvPr id="334" name="Google Shape;334;p13"/>
          <p:cNvSpPr txBox="1"/>
          <p:nvPr/>
        </p:nvSpPr>
        <p:spPr>
          <a:xfrm>
            <a:off x="2128758" y="2900426"/>
            <a:ext cx="7314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L3-32cyc</a:t>
            </a:r>
            <a:endParaRPr sz="1077" b="0" i="0" u="none" strike="noStrike" cap="none">
              <a:solidFill>
                <a:schemeClr val="dk2"/>
              </a:solidFill>
              <a:latin typeface="Arial"/>
              <a:ea typeface="Arial"/>
              <a:cs typeface="Arial"/>
              <a:sym typeface="Arial"/>
            </a:endParaRPr>
          </a:p>
        </p:txBody>
      </p:sp>
      <p:sp>
        <p:nvSpPr>
          <p:cNvPr id="335" name="Google Shape;335;p13"/>
          <p:cNvSpPr/>
          <p:nvPr/>
        </p:nvSpPr>
        <p:spPr>
          <a:xfrm>
            <a:off x="3694350" y="2447575"/>
            <a:ext cx="1062900" cy="5118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Google Shape;336;p13"/>
          <p:cNvSpPr/>
          <p:nvPr/>
        </p:nvSpPr>
        <p:spPr>
          <a:xfrm>
            <a:off x="5202250" y="1594113"/>
            <a:ext cx="3148800" cy="1924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54700" tIns="54700" rIns="54700" bIns="54700" anchor="ctr" anchorCtr="0">
            <a:noAutofit/>
          </a:bodyPr>
          <a:lstStyle/>
          <a:p>
            <a:pPr marL="0" marR="0" lvl="0" indent="0" algn="ctr" rtl="0">
              <a:lnSpc>
                <a:spcPct val="100000"/>
              </a:lnSpc>
              <a:spcBef>
                <a:spcPts val="0"/>
              </a:spcBef>
              <a:spcAft>
                <a:spcPts val="0"/>
              </a:spcAft>
              <a:buClr>
                <a:srgbClr val="000000"/>
              </a:buClr>
              <a:buSzPts val="837"/>
              <a:buFont typeface="Arial"/>
              <a:buNone/>
            </a:pPr>
            <a:endParaRPr sz="837" b="0" i="0" u="none" strike="noStrike" cap="none">
              <a:solidFill>
                <a:srgbClr val="000000"/>
              </a:solidFill>
              <a:latin typeface="Arial"/>
              <a:ea typeface="Arial"/>
              <a:cs typeface="Arial"/>
              <a:sym typeface="Arial"/>
            </a:endParaRPr>
          </a:p>
        </p:txBody>
      </p:sp>
      <p:cxnSp>
        <p:nvCxnSpPr>
          <p:cNvPr id="337" name="Google Shape;337;p13"/>
          <p:cNvCxnSpPr/>
          <p:nvPr/>
        </p:nvCxnSpPr>
        <p:spPr>
          <a:xfrm>
            <a:off x="6492260" y="1624584"/>
            <a:ext cx="10200" cy="1924800"/>
          </a:xfrm>
          <a:prstGeom prst="straightConnector1">
            <a:avLst/>
          </a:prstGeom>
          <a:noFill/>
          <a:ln w="9525" cap="flat" cmpd="sng">
            <a:solidFill>
              <a:schemeClr val="dk2"/>
            </a:solidFill>
            <a:prstDash val="solid"/>
            <a:round/>
            <a:headEnd type="none" w="sm" len="sm"/>
            <a:tailEnd type="none" w="sm" len="sm"/>
          </a:ln>
        </p:spPr>
      </p:cxnSp>
      <p:sp>
        <p:nvSpPr>
          <p:cNvPr id="338" name="Google Shape;338;p13"/>
          <p:cNvSpPr txBox="1"/>
          <p:nvPr/>
        </p:nvSpPr>
        <p:spPr>
          <a:xfrm>
            <a:off x="5679647" y="2101975"/>
            <a:ext cx="731400" cy="2763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L1/L2/L3</a:t>
            </a:r>
            <a:endParaRPr sz="1077" b="0" i="0" u="none" strike="noStrike" cap="none">
              <a:solidFill>
                <a:schemeClr val="dk2"/>
              </a:solidFill>
              <a:latin typeface="Arial"/>
              <a:ea typeface="Arial"/>
              <a:cs typeface="Arial"/>
              <a:sym typeface="Arial"/>
            </a:endParaRPr>
          </a:p>
        </p:txBody>
      </p:sp>
      <p:cxnSp>
        <p:nvCxnSpPr>
          <p:cNvPr id="339" name="Google Shape;339;p13"/>
          <p:cNvCxnSpPr/>
          <p:nvPr/>
        </p:nvCxnSpPr>
        <p:spPr>
          <a:xfrm>
            <a:off x="6502417" y="2711424"/>
            <a:ext cx="1848600" cy="15300"/>
          </a:xfrm>
          <a:prstGeom prst="straightConnector1">
            <a:avLst/>
          </a:prstGeom>
          <a:noFill/>
          <a:ln w="9525" cap="flat" cmpd="sng">
            <a:solidFill>
              <a:schemeClr val="dk2"/>
            </a:solidFill>
            <a:prstDash val="solid"/>
            <a:round/>
            <a:headEnd type="none" w="sm" len="sm"/>
            <a:tailEnd type="none" w="sm" len="sm"/>
          </a:ln>
        </p:spPr>
      </p:cxnSp>
      <p:sp>
        <p:nvSpPr>
          <p:cNvPr id="340" name="Google Shape;340;p13"/>
          <p:cNvSpPr txBox="1"/>
          <p:nvPr/>
        </p:nvSpPr>
        <p:spPr>
          <a:xfrm>
            <a:off x="6862995" y="2041046"/>
            <a:ext cx="680400" cy="4422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UALink (500ns)</a:t>
            </a:r>
            <a:endParaRPr sz="1077" b="0" i="0" u="none" strike="noStrike" cap="none">
              <a:solidFill>
                <a:schemeClr val="dk2"/>
              </a:solidFill>
              <a:latin typeface="Arial"/>
              <a:ea typeface="Arial"/>
              <a:cs typeface="Arial"/>
              <a:sym typeface="Arial"/>
            </a:endParaRPr>
          </a:p>
        </p:txBody>
      </p:sp>
      <p:sp>
        <p:nvSpPr>
          <p:cNvPr id="341" name="Google Shape;341;p13"/>
          <p:cNvSpPr txBox="1"/>
          <p:nvPr/>
        </p:nvSpPr>
        <p:spPr>
          <a:xfrm>
            <a:off x="7182873" y="2975300"/>
            <a:ext cx="921000" cy="442200"/>
          </a:xfrm>
          <a:prstGeom prst="rect">
            <a:avLst/>
          </a:prstGeom>
          <a:noFill/>
          <a:ln>
            <a:noFill/>
          </a:ln>
        </p:spPr>
        <p:txBody>
          <a:bodyPr spcFirstLastPara="1" wrap="square" lIns="54700" tIns="54700" rIns="54700" bIns="54700" anchor="t" anchorCtr="0">
            <a:spAutoFit/>
          </a:bodyPr>
          <a:lstStyle/>
          <a:p>
            <a:pPr marL="0" marR="0" lvl="0" indent="0" algn="l" rtl="0">
              <a:lnSpc>
                <a:spcPct val="100000"/>
              </a:lnSpc>
              <a:spcBef>
                <a:spcPts val="0"/>
              </a:spcBef>
              <a:spcAft>
                <a:spcPts val="0"/>
              </a:spcAft>
              <a:buClr>
                <a:srgbClr val="000000"/>
              </a:buClr>
              <a:buSzPts val="1077"/>
              <a:buFont typeface="Arial"/>
              <a:buNone/>
            </a:pPr>
            <a:r>
              <a:rPr lang="en-US" sz="1077" b="0" i="0" u="none" strike="noStrike" cap="none">
                <a:solidFill>
                  <a:schemeClr val="dk2"/>
                </a:solidFill>
                <a:latin typeface="Arial"/>
                <a:ea typeface="Arial"/>
                <a:cs typeface="Arial"/>
                <a:sym typeface="Arial"/>
              </a:rPr>
              <a:t>DRAM (50-500ns)</a:t>
            </a:r>
            <a:endParaRPr sz="1077" b="0" i="0" u="none" strike="noStrike" cap="none">
              <a:solidFill>
                <a:schemeClr val="dk2"/>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p14"/>
          <p:cNvPicPr preferRelativeResize="0"/>
          <p:nvPr/>
        </p:nvPicPr>
        <p:blipFill rotWithShape="1">
          <a:blip>
            <a:alphaModFix/>
          </a:blip>
          <a:srcRect/>
          <a:stretch/>
        </p:blipFill>
        <p:spPr>
          <a:xfrm>
            <a:off x="238900" y="134375"/>
            <a:ext cx="8143100" cy="45805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pic>
        <p:nvPicPr>
          <p:cNvPr id="352" name="Google Shape;352;p15"/>
          <p:cNvPicPr preferRelativeResize="0"/>
          <p:nvPr/>
        </p:nvPicPr>
        <p:blipFill rotWithShape="1">
          <a:blip>
            <a:alphaModFix/>
          </a:blip>
          <a:srcRect l="970" t="14043" r="3863" b="14014"/>
          <a:stretch/>
        </p:blipFill>
        <p:spPr>
          <a:xfrm>
            <a:off x="52580" y="0"/>
            <a:ext cx="8892919" cy="5040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Latency</a:t>
            </a:r>
            <a:endParaRPr/>
          </a:p>
        </p:txBody>
      </p:sp>
      <p:graphicFrame>
        <p:nvGraphicFramePr>
          <p:cNvPr id="358" name="Google Shape;358;p16"/>
          <p:cNvGraphicFramePr/>
          <p:nvPr/>
        </p:nvGraphicFramePr>
        <p:xfrm>
          <a:off x="1047750" y="1355765"/>
          <a:ext cx="6039825" cy="2448620"/>
        </p:xfrm>
        <a:graphic>
          <a:graphicData uri="http://schemas.openxmlformats.org/drawingml/2006/table">
            <a:tbl>
              <a:tblPr firstRow="1" bandRow="1">
                <a:noFill/>
                <a:tableStyleId>{697DD6B6-3352-40C3-B319-A12D874E27DD}</a:tableStyleId>
              </a:tblPr>
              <a:tblGrid>
                <a:gridCol w="1975825">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Critical path</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Value placeholders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Description</a:t>
                      </a:r>
                      <a:endParaRPr sz="1400" u="none" strike="noStrike" cap="none"/>
                    </a:p>
                  </a:txBody>
                  <a:tcPr marL="91450" marR="91450" marT="45725" marB="45725"/>
                </a:tc>
                <a:extLst>
                  <a:ext uri="{0D108BD9-81ED-4DB2-BD59-A6C34878D82A}">
                    <a16:rowId xmlns:a16="http://schemas.microsoft.com/office/drawing/2014/main" val="10000"/>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SCAPY generates req</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3us-est</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Pre-time0, discounted</a:t>
                      </a:r>
                      <a:endParaRPr sz="1400" u="none" strike="noStrike" cap="none"/>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PHY NIC to FPGA</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1us-est -&gt; 50ns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10Gbps, scaled to 200Gbps</a:t>
                      </a:r>
                      <a:endParaRPr sz="1400" u="none" strike="noStrike" cap="none"/>
                    </a:p>
                  </a:txBody>
                  <a:tcPr marL="91450" marR="91450" marT="45725" marB="45725"/>
                </a:tc>
                <a:extLst>
                  <a:ext uri="{0D108BD9-81ED-4DB2-BD59-A6C34878D82A}">
                    <a16:rowId xmlns:a16="http://schemas.microsoft.com/office/drawing/2014/main" val="10002"/>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FPGA processing</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10cyc read write -&gt; 1ns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Scale for FPGA mem (DRAM/SRAM…)  prefetch…</a:t>
                      </a:r>
                      <a:endParaRPr sz="1400" u="none" strike="noStrike" cap="none"/>
                    </a:p>
                    <a:p>
                      <a:pPr marL="0" marR="0" lvl="0" indent="0" algn="l" rtl="0">
                        <a:lnSpc>
                          <a:spcPct val="100000"/>
                        </a:lnSpc>
                        <a:spcBef>
                          <a:spcPts val="0"/>
                        </a:spcBef>
                        <a:spcAft>
                          <a:spcPts val="0"/>
                        </a:spcAft>
                        <a:buClr>
                          <a:srgbClr val="000000"/>
                        </a:buClr>
                        <a:buSzPts val="1100"/>
                        <a:buFont typeface="Arial"/>
                        <a:buNone/>
                      </a:pPr>
                      <a:r>
                        <a:rPr lang="en-US" sz="1100" u="none" strike="noStrike" cap="none"/>
                        <a:t>100MHz to 1GHz cycles</a:t>
                      </a:r>
                      <a:endParaRPr sz="1400" u="none" strike="noStrike" cap="none"/>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PHY FPGA to NIC</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1us-est -&gt;50ns</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10Gbps</a:t>
                      </a:r>
                      <a:endParaRPr sz="1400" u="none" strike="noStrike" cap="none"/>
                    </a:p>
                  </a:txBody>
                  <a:tcPr marL="91450" marR="91450" marT="45725" marB="45725"/>
                </a:tc>
                <a:extLst>
                  <a:ext uri="{0D108BD9-81ED-4DB2-BD59-A6C34878D82A}">
                    <a16:rowId xmlns:a16="http://schemas.microsoft.com/office/drawing/2014/main" val="10004"/>
                  </a:ext>
                </a:extLst>
              </a:tr>
              <a:tr h="370850">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SCAPY</a:t>
                      </a:r>
                      <a:endParaRPr sz="14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3us est</a:t>
                      </a:r>
                      <a:endParaRPr sz="11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100"/>
                        <a:buFont typeface="Arial"/>
                        <a:buNone/>
                      </a:pPr>
                      <a:r>
                        <a:rPr lang="en-US" sz="1100" u="none" strike="noStrike" cap="none"/>
                        <a:t>discounted</a:t>
                      </a:r>
                      <a:endParaRPr sz="1400" u="none" strike="noStrike" cap="none"/>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General dev timeline</a:t>
            </a:r>
            <a:endParaRPr/>
          </a:p>
        </p:txBody>
      </p:sp>
      <p:sp>
        <p:nvSpPr>
          <p:cNvPr id="364" name="Google Shape;364;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342900" lvl="0" indent="-342900" algn="l" rtl="0">
              <a:lnSpc>
                <a:spcPct val="115000"/>
              </a:lnSpc>
              <a:spcBef>
                <a:spcPts val="0"/>
              </a:spcBef>
              <a:spcAft>
                <a:spcPts val="0"/>
              </a:spcAft>
              <a:buSzPts val="1800"/>
              <a:buChar char="●"/>
            </a:pPr>
            <a:r>
              <a:rPr lang="en-US" b="1"/>
              <a:t>2025 : “Granule64” : SCAPY packets reading/writing 64B data.  Leading to something that can be shown to VCs for ~2030 pooling product.  </a:t>
            </a:r>
            <a:endParaRPr/>
          </a:p>
          <a:p>
            <a:pPr marL="800100" lvl="1" indent="-317500" algn="l" rtl="0">
              <a:lnSpc>
                <a:spcPct val="115000"/>
              </a:lnSpc>
              <a:spcBef>
                <a:spcPts val="0"/>
              </a:spcBef>
              <a:spcAft>
                <a:spcPts val="0"/>
              </a:spcAft>
              <a:buSzPts val="1400"/>
              <a:buChar char="○"/>
            </a:pPr>
            <a:r>
              <a:rPr lang="en-US" b="1"/>
              <a:t>Biggest dependency is SW model (library, app porting flow, a believable perf story)</a:t>
            </a:r>
            <a:endParaRPr/>
          </a:p>
          <a:p>
            <a:pPr marL="800100" lvl="1" indent="-317500" algn="l" rtl="0">
              <a:lnSpc>
                <a:spcPct val="115000"/>
              </a:lnSpc>
              <a:spcBef>
                <a:spcPts val="0"/>
              </a:spcBef>
              <a:spcAft>
                <a:spcPts val="0"/>
              </a:spcAft>
              <a:buSzPts val="1400"/>
              <a:buChar char="○"/>
            </a:pPr>
            <a:r>
              <a:rPr lang="en-US" b="1"/>
              <a:t>Side projects in atomicity, security, coherence resolution, queue support, SDRAM MC, DRAM MC.</a:t>
            </a:r>
            <a:endParaRPr/>
          </a:p>
          <a:p>
            <a:pPr marL="342900" lvl="0" indent="-342900" algn="l" rtl="0">
              <a:lnSpc>
                <a:spcPct val="115000"/>
              </a:lnSpc>
              <a:spcBef>
                <a:spcPts val="0"/>
              </a:spcBef>
              <a:spcAft>
                <a:spcPts val="0"/>
              </a:spcAft>
              <a:buSzPts val="1800"/>
              <a:buChar char="●"/>
            </a:pPr>
            <a:r>
              <a:rPr lang="en-US" b="1"/>
              <a:t>2026 : “LinkPool” : RISC-V core exploration pooling cores talking to each other over AXI or ported to UALink frames.</a:t>
            </a:r>
            <a:endParaRPr b="1"/>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3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Timeline to product</a:t>
            </a:r>
            <a:endParaRPr/>
          </a:p>
        </p:txBody>
      </p:sp>
      <p:sp>
        <p:nvSpPr>
          <p:cNvPr id="370" name="Google Shape;370;p3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Dependent on UALink CPU/GPU/xPU rollout.  i.e. assume AMD server CPU with UAlink in 2029</a:t>
            </a:r>
            <a:endParaRPr/>
          </a:p>
          <a:p>
            <a:pPr marL="457200" lvl="0" indent="-342900" algn="l" rtl="0">
              <a:lnSpc>
                <a:spcPct val="115000"/>
              </a:lnSpc>
              <a:spcBef>
                <a:spcPts val="0"/>
              </a:spcBef>
              <a:spcAft>
                <a:spcPts val="0"/>
              </a:spcAft>
              <a:buSzPts val="1800"/>
              <a:buChar char="●"/>
            </a:pPr>
            <a:r>
              <a:rPr lang="en-US"/>
              <a:t>2028: DIMM board with FPGA eval UALink pooled memory and demo workloads</a:t>
            </a:r>
            <a:endParaRPr/>
          </a:p>
          <a:p>
            <a:pPr marL="457200" lvl="0" indent="-342900" algn="l" rtl="0">
              <a:lnSpc>
                <a:spcPct val="115000"/>
              </a:lnSpc>
              <a:spcBef>
                <a:spcPts val="0"/>
              </a:spcBef>
              <a:spcAft>
                <a:spcPts val="0"/>
              </a:spcAft>
              <a:buSzPts val="1800"/>
              <a:buChar char="●"/>
            </a:pPr>
            <a:r>
              <a:rPr lang="en-US"/>
              <a:t>2029: If funding/customers ASIC with UALink/DIMM interface</a:t>
            </a: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Response from FPGA on read txn</a:t>
            </a:r>
            <a:br>
              <a:rPr lang="en-US"/>
            </a:br>
            <a:endParaRPr/>
          </a:p>
        </p:txBody>
      </p:sp>
      <p:sp>
        <p:nvSpPr>
          <p:cNvPr id="376" name="Google Shape;376;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FPGA generates something like below with intent that scapy captures the payload, matches the tag.  Scapy or library then stores the content as the result of a ualink_read() output.</a:t>
            </a:r>
            <a:endParaRPr/>
          </a:p>
          <a:p>
            <a:pPr marL="457200" lvl="0" indent="-342900" algn="l" rtl="0">
              <a:lnSpc>
                <a:spcPct val="115000"/>
              </a:lnSpc>
              <a:spcBef>
                <a:spcPts val="0"/>
              </a:spcBef>
              <a:spcAft>
                <a:spcPts val="0"/>
              </a:spcAft>
              <a:buSzPts val="1800"/>
              <a:buChar char="●"/>
            </a:pPr>
            <a:r>
              <a:rPr lang="en-US"/>
              <a:t>This requires FPGA to track and apply tag appropriately on responses.</a:t>
            </a: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Kedar’s slides below</a:t>
            </a:r>
            <a:endParaRPr/>
          </a:p>
        </p:txBody>
      </p:sp>
      <p:sp>
        <p:nvSpPr>
          <p:cNvPr id="382" name="Google Shape;382;p3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0"/>
              </a:spcAft>
              <a:buSzPct val="100000"/>
              <a:buNone/>
            </a:pPr>
            <a:endParaRPr/>
          </a:p>
          <a:p>
            <a:pPr marL="0" lvl="0" indent="0" algn="l" rtl="0">
              <a:lnSpc>
                <a:spcPct val="115000"/>
              </a:lnSpc>
              <a:spcBef>
                <a:spcPts val="0"/>
              </a:spcBef>
              <a:spcAft>
                <a:spcPts val="0"/>
              </a:spcAft>
              <a:buSzPct val="100000"/>
              <a:buNone/>
            </a:pPr>
            <a:endParaRPr/>
          </a:p>
          <a:p>
            <a:pPr marL="0" lvl="0" indent="0" algn="l" rtl="0">
              <a:lnSpc>
                <a:spcPct val="115000"/>
              </a:lnSpc>
              <a:spcBef>
                <a:spcPts val="0"/>
              </a:spcBef>
              <a:spcAft>
                <a:spcPts val="0"/>
              </a:spcAft>
              <a:buSzPct val="100000"/>
              <a:buNone/>
            </a:pPr>
            <a:endParaRPr/>
          </a:p>
          <a:p>
            <a:pPr marL="0" lvl="0" indent="0" algn="l" rtl="0">
              <a:lnSpc>
                <a:spcPct val="115000"/>
              </a:lnSpc>
              <a:spcBef>
                <a:spcPts val="0"/>
              </a:spcBef>
              <a:spcAft>
                <a:spcPts val="0"/>
              </a:spcAft>
              <a:buSzPct val="114340"/>
              <a:buNone/>
            </a:pPr>
            <a:r>
              <a:rPr lang="en-US" sz="1574" b="1"/>
              <a:t>For code:</a:t>
            </a:r>
            <a:r>
              <a:rPr lang="en-US" sz="1574"/>
              <a:t> Refer to the pull requests on the git repo</a:t>
            </a:r>
            <a:endParaRPr sz="1574"/>
          </a:p>
          <a:p>
            <a:pPr marL="0" lvl="0" indent="0" algn="l" rtl="0">
              <a:lnSpc>
                <a:spcPct val="115000"/>
              </a:lnSpc>
              <a:spcBef>
                <a:spcPts val="0"/>
              </a:spcBef>
              <a:spcAft>
                <a:spcPts val="0"/>
              </a:spcAft>
              <a:buSzPct val="114340"/>
              <a:buNone/>
            </a:pPr>
            <a:r>
              <a:rPr lang="en-US" sz="1574"/>
              <a:t>For this weeks update, look at </a:t>
            </a:r>
            <a:endParaRPr sz="1574"/>
          </a:p>
          <a:p>
            <a:pPr marL="0" lvl="0" indent="0" algn="l" rtl="0">
              <a:lnSpc>
                <a:spcPct val="115000"/>
              </a:lnSpc>
              <a:spcBef>
                <a:spcPts val="0"/>
              </a:spcBef>
              <a:spcAft>
                <a:spcPts val="0"/>
              </a:spcAft>
              <a:buSzPct val="114340"/>
              <a:buNone/>
            </a:pPr>
            <a:r>
              <a:rPr lang="en-US" sz="1574" u="sng">
                <a:solidFill>
                  <a:schemeClr val="hlink"/>
                </a:solidFill>
                <a:hlinkClick r:id="rId3"/>
              </a:rPr>
              <a:t>https://github.com/steenl/PortAlchemy/pull/3</a:t>
            </a:r>
            <a:r>
              <a:rPr lang="en-US" sz="1574"/>
              <a:t> (review)</a:t>
            </a:r>
            <a:endParaRPr sz="1574"/>
          </a:p>
          <a:p>
            <a:pPr marL="0" lvl="0" indent="0" algn="l" rtl="0">
              <a:lnSpc>
                <a:spcPct val="115000"/>
              </a:lnSpc>
              <a:spcBef>
                <a:spcPts val="0"/>
              </a:spcBef>
              <a:spcAft>
                <a:spcPts val="0"/>
              </a:spcAft>
              <a:buSzPct val="114340"/>
              <a:buNone/>
            </a:pPr>
            <a:r>
              <a:rPr lang="en-US" sz="1574" u="sng">
                <a:solidFill>
                  <a:schemeClr val="hlink"/>
                </a:solidFill>
                <a:hlinkClick r:id="rId4"/>
              </a:rPr>
              <a:t>https://github.com/steenl/PortAlchemy/pull/2</a:t>
            </a:r>
            <a:r>
              <a:rPr lang="en-US" sz="1574"/>
              <a:t> (merged) </a:t>
            </a:r>
            <a:endParaRPr sz="1574"/>
          </a:p>
          <a:p>
            <a:pPr marL="0" lvl="0" indent="0" algn="l" rtl="0">
              <a:lnSpc>
                <a:spcPct val="115000"/>
              </a:lnSpc>
              <a:spcBef>
                <a:spcPts val="0"/>
              </a:spcBef>
              <a:spcAft>
                <a:spcPts val="0"/>
              </a:spcAft>
              <a:buSzPct val="114340"/>
              <a:buNone/>
            </a:pPr>
            <a:endParaRPr sz="1574"/>
          </a:p>
          <a:p>
            <a:pPr marL="0" lvl="0" indent="0" algn="l" rtl="0">
              <a:lnSpc>
                <a:spcPct val="115000"/>
              </a:lnSpc>
              <a:spcBef>
                <a:spcPts val="0"/>
              </a:spcBef>
              <a:spcAft>
                <a:spcPts val="0"/>
              </a:spcAft>
              <a:buSzPct val="114340"/>
              <a:buNone/>
            </a:pPr>
            <a:r>
              <a:rPr lang="en-US" sz="1574"/>
              <a:t>The following slides shall discuss the initial frame for UAlink packets. Was able to generate packets on the wire and read using wireshark. And this framework is purely based out of simplicity - we should discuss how we want to fixate on the frame layout (easily modifiable at this point)  </a:t>
            </a:r>
            <a:endParaRPr sz="1574"/>
          </a:p>
          <a:p>
            <a:pPr marL="0" lvl="0" indent="0" algn="l" rtl="0">
              <a:lnSpc>
                <a:spcPct val="115000"/>
              </a:lnSpc>
              <a:spcBef>
                <a:spcPts val="0"/>
              </a:spcBef>
              <a:spcAft>
                <a:spcPts val="0"/>
              </a:spcAft>
              <a:buSzPct val="114340"/>
              <a:buNone/>
            </a:pPr>
            <a:endParaRPr sz="1574"/>
          </a:p>
          <a:p>
            <a:pPr marL="0" lvl="0" indent="0" algn="l" rtl="0">
              <a:lnSpc>
                <a:spcPct val="115000"/>
              </a:lnSpc>
              <a:spcBef>
                <a:spcPts val="0"/>
              </a:spcBef>
              <a:spcAft>
                <a:spcPts val="0"/>
              </a:spcAft>
              <a:buSzPct val="114340"/>
              <a:buNone/>
            </a:pPr>
            <a:r>
              <a:rPr lang="en-US" sz="1574"/>
              <a:t>Currently supports Read/Write “requests” in UALink style </a:t>
            </a:r>
            <a:endParaRPr sz="1574"/>
          </a:p>
          <a:p>
            <a:pPr marL="0" lvl="0" indent="0" algn="l" rtl="0">
              <a:lnSpc>
                <a:spcPct val="115000"/>
              </a:lnSpc>
              <a:spcBef>
                <a:spcPts val="0"/>
              </a:spcBef>
              <a:spcAft>
                <a:spcPts val="0"/>
              </a:spcAft>
              <a:buSzPct val="114340"/>
              <a:buNone/>
            </a:pPr>
            <a:r>
              <a:rPr lang="en-US" sz="1574"/>
              <a:t>Week of 09/01 to 09/05, will add the “responses” parsing </a:t>
            </a:r>
            <a:endParaRPr sz="1574"/>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Frame structure for Requests </a:t>
            </a:r>
            <a:endParaRPr/>
          </a:p>
        </p:txBody>
      </p:sp>
      <p:sp>
        <p:nvSpPr>
          <p:cNvPr id="388" name="Google Shape;388;p3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Ether layer</a:t>
            </a:r>
            <a:endParaRPr/>
          </a:p>
          <a:p>
            <a:pPr marL="457200" lvl="0" indent="-342900" algn="l" rtl="0">
              <a:lnSpc>
                <a:spcPct val="115000"/>
              </a:lnSpc>
              <a:spcBef>
                <a:spcPts val="0"/>
              </a:spcBef>
              <a:spcAft>
                <a:spcPts val="0"/>
              </a:spcAft>
              <a:buSzPts val="1800"/>
              <a:buChar char="-"/>
            </a:pPr>
            <a:r>
              <a:rPr lang="en-US"/>
              <a:t>UALink Header </a:t>
            </a:r>
            <a:endParaRPr/>
          </a:p>
          <a:p>
            <a:pPr marL="457200" lvl="0" indent="-342900" algn="l" rtl="0">
              <a:lnSpc>
                <a:spcPct val="115000"/>
              </a:lnSpc>
              <a:spcBef>
                <a:spcPts val="0"/>
              </a:spcBef>
              <a:spcAft>
                <a:spcPts val="0"/>
              </a:spcAft>
              <a:buSzPts val="1800"/>
              <a:buChar char="-"/>
            </a:pPr>
            <a:r>
              <a:rPr lang="en-US"/>
              <a:t>UALink Payload</a:t>
            </a:r>
            <a:endParaRPr/>
          </a:p>
          <a:p>
            <a:pPr marL="0" lvl="0" indent="0" algn="l" rtl="0">
              <a:lnSpc>
                <a:spcPct val="115000"/>
              </a:lnSpc>
              <a:spcBef>
                <a:spcPts val="1200"/>
              </a:spcBef>
              <a:spcAft>
                <a:spcPts val="1200"/>
              </a:spcAft>
              <a:buSzPts val="1800"/>
              <a:buNone/>
            </a:pPr>
            <a:endParaRPr/>
          </a:p>
        </p:txBody>
      </p:sp>
      <p:pic>
        <p:nvPicPr>
          <p:cNvPr id="389" name="Google Shape;389;p33"/>
          <p:cNvPicPr preferRelativeResize="0"/>
          <p:nvPr/>
        </p:nvPicPr>
        <p:blipFill rotWithShape="1">
          <a:blip>
            <a:alphaModFix/>
          </a:blip>
          <a:srcRect/>
          <a:stretch/>
        </p:blipFill>
        <p:spPr>
          <a:xfrm>
            <a:off x="0" y="2177969"/>
            <a:ext cx="9144001" cy="1687162"/>
          </a:xfrm>
          <a:prstGeom prst="rect">
            <a:avLst/>
          </a:prstGeom>
          <a:noFill/>
          <a:ln>
            <a:noFill/>
          </a:ln>
        </p:spPr>
      </p:pic>
      <p:sp>
        <p:nvSpPr>
          <p:cNvPr id="390" name="Google Shape;390;p33"/>
          <p:cNvSpPr txBox="1"/>
          <p:nvPr/>
        </p:nvSpPr>
        <p:spPr>
          <a:xfrm>
            <a:off x="79800" y="3924725"/>
            <a:ext cx="5187000" cy="11244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2"/>
                </a:solidFill>
                <a:latin typeface="Arial"/>
                <a:ea typeface="Arial"/>
                <a:cs typeface="Arial"/>
                <a:sym typeface="Arial"/>
              </a:rPr>
              <a:t>Request len</a:t>
            </a:r>
            <a:r>
              <a:rPr lang="en-US" sz="1200" b="0" i="0" u="none" strike="noStrike" cap="none">
                <a:solidFill>
                  <a:schemeClr val="dk2"/>
                </a:solidFill>
                <a:latin typeface="Arial"/>
                <a:ea typeface="Arial"/>
                <a:cs typeface="Arial"/>
                <a:sym typeface="Arial"/>
              </a:rPr>
              <a:t> and </a:t>
            </a:r>
            <a:r>
              <a:rPr lang="en-US" sz="1200" b="1" i="0" u="none" strike="noStrike" cap="none">
                <a:solidFill>
                  <a:schemeClr val="dk2"/>
                </a:solidFill>
                <a:latin typeface="Arial"/>
                <a:ea typeface="Arial"/>
                <a:cs typeface="Arial"/>
                <a:sym typeface="Arial"/>
              </a:rPr>
              <a:t>request attr</a:t>
            </a:r>
            <a:r>
              <a:rPr lang="en-US" sz="1200" b="0" i="0" u="none" strike="noStrike" cap="none">
                <a:solidFill>
                  <a:schemeClr val="dk2"/>
                </a:solidFill>
                <a:latin typeface="Arial"/>
                <a:ea typeface="Arial"/>
                <a:cs typeface="Arial"/>
                <a:sym typeface="Arial"/>
              </a:rPr>
              <a:t> involve some calculations as per the UALink doc - and that’s why the user request address is converted to base address (special alignment) </a:t>
            </a: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2"/>
                </a:solidFill>
                <a:latin typeface="Arial"/>
                <a:ea typeface="Arial"/>
                <a:cs typeface="Arial"/>
                <a:sym typeface="Arial"/>
              </a:rPr>
              <a:t>Tag</a:t>
            </a:r>
            <a:r>
              <a:rPr lang="en-US" sz="1200" b="0" i="0" u="none" strike="noStrike" cap="none">
                <a:solidFill>
                  <a:schemeClr val="dk2"/>
                </a:solidFill>
                <a:latin typeface="Arial"/>
                <a:ea typeface="Arial"/>
                <a:cs typeface="Arial"/>
                <a:sym typeface="Arial"/>
              </a:rPr>
              <a:t> is needed for differentiating between requests</a:t>
            </a: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2"/>
                </a:solidFill>
                <a:latin typeface="Arial"/>
                <a:ea typeface="Arial"/>
                <a:cs typeface="Arial"/>
                <a:sym typeface="Arial"/>
              </a:rPr>
              <a:t>Op</a:t>
            </a:r>
            <a:r>
              <a:rPr lang="en-US" sz="1200" b="0" i="0" u="none" strike="noStrike" cap="none">
                <a:solidFill>
                  <a:schemeClr val="dk2"/>
                </a:solidFill>
                <a:latin typeface="Arial"/>
                <a:ea typeface="Arial"/>
                <a:cs typeface="Arial"/>
                <a:sym typeface="Arial"/>
              </a:rPr>
              <a:t> can be used to differentiate between write or read </a:t>
            </a: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2"/>
              </a:solidFill>
              <a:latin typeface="Arial"/>
              <a:ea typeface="Arial"/>
              <a:cs typeface="Arial"/>
              <a:sym typeface="Arial"/>
            </a:endParaRPr>
          </a:p>
        </p:txBody>
      </p:sp>
      <p:sp>
        <p:nvSpPr>
          <p:cNvPr id="391" name="Google Shape;391;p33"/>
          <p:cNvSpPr txBox="1"/>
          <p:nvPr/>
        </p:nvSpPr>
        <p:spPr>
          <a:xfrm>
            <a:off x="5266800" y="3924725"/>
            <a:ext cx="3877200" cy="7401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2"/>
                </a:solidFill>
                <a:latin typeface="Arial"/>
                <a:ea typeface="Arial"/>
                <a:cs typeface="Arial"/>
                <a:sym typeface="Arial"/>
              </a:rPr>
              <a:t>Payload length kept to 236 to limit the total size to 256 for one request</a:t>
            </a:r>
            <a:endParaRPr sz="1200" b="0" i="0" u="none" strike="noStrike" cap="none">
              <a:solidFill>
                <a:schemeClr val="dk2"/>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Sample request frames </a:t>
            </a:r>
            <a:endParaRPr/>
          </a:p>
        </p:txBody>
      </p:sp>
      <p:pic>
        <p:nvPicPr>
          <p:cNvPr id="397" name="Google Shape;397;p34"/>
          <p:cNvPicPr preferRelativeResize="0"/>
          <p:nvPr/>
        </p:nvPicPr>
        <p:blipFill rotWithShape="1">
          <a:blip>
            <a:alphaModFix/>
          </a:blip>
          <a:srcRect/>
          <a:stretch/>
        </p:blipFill>
        <p:spPr>
          <a:xfrm>
            <a:off x="152400" y="1046800"/>
            <a:ext cx="8756227" cy="2865425"/>
          </a:xfrm>
          <a:prstGeom prst="rect">
            <a:avLst/>
          </a:prstGeom>
          <a:noFill/>
          <a:ln>
            <a:noFill/>
          </a:ln>
        </p:spPr>
      </p:pic>
      <p:sp>
        <p:nvSpPr>
          <p:cNvPr id="398" name="Google Shape;398;p34"/>
          <p:cNvSpPr txBox="1"/>
          <p:nvPr/>
        </p:nvSpPr>
        <p:spPr>
          <a:xfrm>
            <a:off x="333700" y="4258425"/>
            <a:ext cx="3692700" cy="572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0000   aa aa ab aa aa aa aa aa aa aa aa aa 08 00 10 01</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0010   </a:t>
            </a:r>
            <a:r>
              <a:rPr lang="en-US" sz="1100" b="0" i="0" u="none" strike="noStrike" cap="none">
                <a:solidFill>
                  <a:schemeClr val="dk2"/>
                </a:solidFill>
                <a:highlight>
                  <a:srgbClr val="FF9900"/>
                </a:highlight>
                <a:latin typeface="Arial"/>
                <a:ea typeface="Arial"/>
                <a:cs typeface="Arial"/>
                <a:sym typeface="Arial"/>
              </a:rPr>
              <a:t>10</a:t>
            </a:r>
            <a:r>
              <a:rPr lang="en-US" sz="1100" b="0" i="0" u="none" strike="noStrike" cap="none">
                <a:solidFill>
                  <a:schemeClr val="dk2"/>
                </a:solidFill>
                <a:latin typeface="Arial"/>
                <a:ea typeface="Arial"/>
                <a:cs typeface="Arial"/>
                <a:sym typeface="Arial"/>
              </a:rPr>
              <a:t> 00 00 03 00 00 00 00 00 00 </a:t>
            </a:r>
            <a:r>
              <a:rPr lang="en-US" sz="1100" b="0" i="0" u="none" strike="noStrike" cap="none">
                <a:solidFill>
                  <a:schemeClr val="dk2"/>
                </a:solidFill>
                <a:highlight>
                  <a:srgbClr val="00FFFF"/>
                </a:highlight>
                <a:latin typeface="Arial"/>
                <a:ea typeface="Arial"/>
                <a:cs typeface="Arial"/>
                <a:sym typeface="Arial"/>
              </a:rPr>
              <a:t>20 00</a:t>
            </a:r>
            <a:r>
              <a:rPr lang="en-US" sz="1100" b="0" i="0" u="none" strike="noStrike" cap="none">
                <a:solidFill>
                  <a:schemeClr val="dk2"/>
                </a:solidFill>
                <a:latin typeface="Arial"/>
                <a:ea typeface="Arial"/>
                <a:cs typeface="Arial"/>
                <a:sym typeface="Arial"/>
              </a:rPr>
              <a:t> 00 00 00 00</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2"/>
              </a:solidFill>
              <a:latin typeface="Arial"/>
              <a:ea typeface="Arial"/>
              <a:cs typeface="Arial"/>
              <a:sym typeface="Arial"/>
            </a:endParaRPr>
          </a:p>
        </p:txBody>
      </p:sp>
      <p:sp>
        <p:nvSpPr>
          <p:cNvPr id="399" name="Google Shape;399;p34"/>
          <p:cNvSpPr txBox="1"/>
          <p:nvPr/>
        </p:nvSpPr>
        <p:spPr>
          <a:xfrm>
            <a:off x="4323725" y="4232775"/>
            <a:ext cx="5063700" cy="6240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0000   aa aa ab aa aa aa aa aa aa aa aa aa 08 00 10 02</a:t>
            </a: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0010   </a:t>
            </a:r>
            <a:r>
              <a:rPr lang="en-US" sz="1100" b="0" i="0" u="none" strike="noStrike" cap="none">
                <a:solidFill>
                  <a:schemeClr val="dk2"/>
                </a:solidFill>
                <a:highlight>
                  <a:srgbClr val="FF9900"/>
                </a:highlight>
                <a:latin typeface="Arial"/>
                <a:ea typeface="Arial"/>
                <a:cs typeface="Arial"/>
                <a:sym typeface="Arial"/>
              </a:rPr>
              <a:t>10</a:t>
            </a:r>
            <a:r>
              <a:rPr lang="en-US" sz="1100" b="0" i="0" u="none" strike="noStrike" cap="none">
                <a:solidFill>
                  <a:schemeClr val="dk2"/>
                </a:solidFill>
                <a:latin typeface="Arial"/>
                <a:ea typeface="Arial"/>
                <a:cs typeface="Arial"/>
                <a:sym typeface="Arial"/>
              </a:rPr>
              <a:t> 00 00 1f 00 00 00 00 00 00 </a:t>
            </a:r>
            <a:r>
              <a:rPr lang="en-US" sz="1100" b="0" i="0" u="none" strike="noStrike" cap="none">
                <a:solidFill>
                  <a:schemeClr val="dk2"/>
                </a:solidFill>
                <a:highlight>
                  <a:srgbClr val="00FFFF"/>
                </a:highlight>
                <a:latin typeface="Arial"/>
                <a:ea typeface="Arial"/>
                <a:cs typeface="Arial"/>
                <a:sym typeface="Arial"/>
              </a:rPr>
              <a:t>20 00</a:t>
            </a:r>
            <a:r>
              <a:rPr lang="en-US" sz="1100" b="0" i="0" u="none" strike="noStrike" cap="none">
                <a:solidFill>
                  <a:schemeClr val="dk2"/>
                </a:solidFill>
                <a:latin typeface="Arial"/>
                <a:ea typeface="Arial"/>
                <a:cs typeface="Arial"/>
                <a:sym typeface="Arial"/>
              </a:rPr>
              <a:t> 00 00 </a:t>
            </a:r>
            <a:r>
              <a:rPr lang="en-US" sz="1100" b="0" i="0" u="none" strike="noStrike" cap="none">
                <a:solidFill>
                  <a:schemeClr val="dk2"/>
                </a:solidFill>
                <a:highlight>
                  <a:srgbClr val="00FF00"/>
                </a:highlight>
                <a:latin typeface="Arial"/>
                <a:ea typeface="Arial"/>
                <a:cs typeface="Arial"/>
                <a:sym typeface="Arial"/>
              </a:rPr>
              <a:t>ff dd</a:t>
            </a:r>
            <a:endParaRPr sz="11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100" b="0" i="0" u="none" strike="noStrike" cap="none">
                <a:solidFill>
                  <a:schemeClr val="dk2"/>
                </a:solidFill>
                <a:latin typeface="Arial"/>
                <a:ea typeface="Arial"/>
                <a:cs typeface="Arial"/>
                <a:sym typeface="Arial"/>
              </a:rPr>
              <a:t>0020   </a:t>
            </a:r>
            <a:r>
              <a:rPr lang="en-US" sz="1100" b="0" i="0" u="none" strike="noStrike" cap="none">
                <a:solidFill>
                  <a:schemeClr val="dk2"/>
                </a:solidFill>
                <a:highlight>
                  <a:srgbClr val="00FF00"/>
                </a:highlight>
                <a:latin typeface="Arial"/>
                <a:ea typeface="Arial"/>
                <a:cs typeface="Arial"/>
                <a:sym typeface="Arial"/>
              </a:rPr>
              <a:t>cc bb aa</a:t>
            </a:r>
            <a:endParaRPr sz="11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1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2"/>
              </a:solidFill>
              <a:latin typeface="Arial"/>
              <a:ea typeface="Arial"/>
              <a:cs typeface="Arial"/>
              <a:sym typeface="Arial"/>
            </a:endParaRPr>
          </a:p>
        </p:txBody>
      </p:sp>
      <p:sp>
        <p:nvSpPr>
          <p:cNvPr id="400" name="Google Shape;400;p34"/>
          <p:cNvSpPr txBox="1"/>
          <p:nvPr/>
        </p:nvSpPr>
        <p:spPr>
          <a:xfrm>
            <a:off x="333700" y="3721600"/>
            <a:ext cx="2539200" cy="42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Complete Read() request with tag </a:t>
            </a:r>
            <a:r>
              <a:rPr lang="en-US" sz="900" b="1" i="0" u="none" strike="noStrike" cap="none">
                <a:solidFill>
                  <a:schemeClr val="dk2"/>
                </a:solidFill>
                <a:latin typeface="Arial"/>
                <a:ea typeface="Arial"/>
                <a:cs typeface="Arial"/>
                <a:sym typeface="Arial"/>
              </a:rPr>
              <a:t>0x10</a:t>
            </a:r>
            <a:r>
              <a:rPr lang="en-US" sz="900" b="0" i="0" u="none" strike="noStrike" cap="none">
                <a:solidFill>
                  <a:schemeClr val="dk2"/>
                </a:solidFill>
                <a:latin typeface="Arial"/>
                <a:ea typeface="Arial"/>
                <a:cs typeface="Arial"/>
                <a:sym typeface="Arial"/>
              </a:rPr>
              <a:t>, requesting </a:t>
            </a:r>
            <a:r>
              <a:rPr lang="en-US" sz="900" b="1" i="0" u="none" strike="noStrike" cap="none">
                <a:solidFill>
                  <a:schemeClr val="dk2"/>
                </a:solidFill>
                <a:latin typeface="Arial"/>
                <a:ea typeface="Arial"/>
                <a:cs typeface="Arial"/>
                <a:sym typeface="Arial"/>
              </a:rPr>
              <a:t>2 bytes</a:t>
            </a:r>
            <a:r>
              <a:rPr lang="en-US" sz="900" b="0" i="0" u="none" strike="noStrike" cap="none">
                <a:solidFill>
                  <a:schemeClr val="dk2"/>
                </a:solidFill>
                <a:latin typeface="Arial"/>
                <a:ea typeface="Arial"/>
                <a:cs typeface="Arial"/>
                <a:sym typeface="Arial"/>
              </a:rPr>
              <a:t> at </a:t>
            </a:r>
            <a:r>
              <a:rPr lang="en-US" sz="900" b="1" i="0" u="none" strike="noStrike" cap="none">
                <a:solidFill>
                  <a:schemeClr val="dk2"/>
                </a:solidFill>
                <a:latin typeface="Arial"/>
                <a:ea typeface="Arial"/>
                <a:cs typeface="Arial"/>
                <a:sym typeface="Arial"/>
              </a:rPr>
              <a:t>0x2000</a:t>
            </a:r>
            <a:endParaRPr sz="900" b="1" i="0" u="none" strike="noStrike" cap="none">
              <a:solidFill>
                <a:schemeClr val="dk2"/>
              </a:solidFill>
              <a:latin typeface="Arial"/>
              <a:ea typeface="Arial"/>
              <a:cs typeface="Arial"/>
              <a:sym typeface="Arial"/>
            </a:endParaRPr>
          </a:p>
        </p:txBody>
      </p:sp>
      <p:sp>
        <p:nvSpPr>
          <p:cNvPr id="401" name="Google Shape;401;p34"/>
          <p:cNvSpPr txBox="1"/>
          <p:nvPr/>
        </p:nvSpPr>
        <p:spPr>
          <a:xfrm>
            <a:off x="4323725" y="3721600"/>
            <a:ext cx="2539200" cy="428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Complete Write() request frame with tag </a:t>
            </a:r>
            <a:r>
              <a:rPr lang="en-US" sz="900" b="1" i="0" u="none" strike="noStrike" cap="none">
                <a:solidFill>
                  <a:schemeClr val="dk2"/>
                </a:solidFill>
                <a:latin typeface="Arial"/>
                <a:ea typeface="Arial"/>
                <a:cs typeface="Arial"/>
                <a:sym typeface="Arial"/>
              </a:rPr>
              <a:t>0x10</a:t>
            </a:r>
            <a:r>
              <a:rPr lang="en-US" sz="900" b="0" i="0" u="none" strike="noStrike" cap="none">
                <a:solidFill>
                  <a:schemeClr val="dk2"/>
                </a:solidFill>
                <a:latin typeface="Arial"/>
                <a:ea typeface="Arial"/>
                <a:cs typeface="Arial"/>
                <a:sym typeface="Arial"/>
              </a:rPr>
              <a:t>,  for writing the </a:t>
            </a:r>
            <a:r>
              <a:rPr lang="en-US" sz="900" b="1" i="0" u="none" strike="noStrike" cap="none">
                <a:solidFill>
                  <a:schemeClr val="dk2"/>
                </a:solidFill>
                <a:latin typeface="Arial"/>
                <a:ea typeface="Arial"/>
                <a:cs typeface="Arial"/>
                <a:sym typeface="Arial"/>
              </a:rPr>
              <a:t>5 byte</a:t>
            </a:r>
            <a:r>
              <a:rPr lang="en-US" sz="900" b="0" i="0" u="none" strike="noStrike" cap="none">
                <a:solidFill>
                  <a:schemeClr val="dk2"/>
                </a:solidFill>
                <a:latin typeface="Arial"/>
                <a:ea typeface="Arial"/>
                <a:cs typeface="Arial"/>
                <a:sym typeface="Arial"/>
              </a:rPr>
              <a:t> sized payload at </a:t>
            </a:r>
            <a:r>
              <a:rPr lang="en-US" sz="900" b="1" i="0" u="none" strike="noStrike" cap="none">
                <a:solidFill>
                  <a:schemeClr val="dk2"/>
                </a:solidFill>
                <a:latin typeface="Arial"/>
                <a:ea typeface="Arial"/>
                <a:cs typeface="Arial"/>
                <a:sym typeface="Arial"/>
              </a:rPr>
              <a:t>0x2000 </a:t>
            </a:r>
            <a:endParaRPr sz="900" b="1" i="0" u="none" strike="noStrike" cap="non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F68B-2A60-40A6-92FA-18C17BD32ADC}"/>
              </a:ext>
            </a:extLst>
          </p:cNvPr>
          <p:cNvSpPr>
            <a:spLocks noGrp="1"/>
          </p:cNvSpPr>
          <p:nvPr>
            <p:ph type="title"/>
          </p:nvPr>
        </p:nvSpPr>
        <p:spPr/>
        <p:txBody>
          <a:bodyPr>
            <a:normAutofit fontScale="90000"/>
          </a:bodyPr>
          <a:lstStyle/>
          <a:p>
            <a:r>
              <a:rPr lang="en-US" dirty="0"/>
              <a:t>MVP thoughts </a:t>
            </a:r>
            <a:r>
              <a:rPr lang="en-US" sz="1300" dirty="0"/>
              <a:t>(or where this effort can provide value today and a few years hence)</a:t>
            </a:r>
            <a:endParaRPr lang="en-US" dirty="0"/>
          </a:p>
        </p:txBody>
      </p:sp>
      <p:sp>
        <p:nvSpPr>
          <p:cNvPr id="3" name="Text Placeholder 2">
            <a:extLst>
              <a:ext uri="{FF2B5EF4-FFF2-40B4-BE49-F238E27FC236}">
                <a16:creationId xmlns:a16="http://schemas.microsoft.com/office/drawing/2014/main" id="{2C9BC08D-ABD7-499F-8005-BB16B3DDA098}"/>
              </a:ext>
            </a:extLst>
          </p:cNvPr>
          <p:cNvSpPr>
            <a:spLocks noGrp="1"/>
          </p:cNvSpPr>
          <p:nvPr>
            <p:ph type="body" idx="1"/>
          </p:nvPr>
        </p:nvSpPr>
        <p:spPr/>
        <p:txBody>
          <a:bodyPr>
            <a:normAutofit fontScale="92500" lnSpcReduction="20000"/>
          </a:bodyPr>
          <a:lstStyle/>
          <a:p>
            <a:r>
              <a:rPr lang="en-US" dirty="0"/>
              <a:t>Basic memory pooling at rack/pod scale. ~50% of platform cost in memory, how can this be shared/scaled appropriately.</a:t>
            </a:r>
          </a:p>
          <a:p>
            <a:r>
              <a:rPr lang="en-US" dirty="0"/>
              <a:t>Shared memory without snoop overheads (localized coherency control)</a:t>
            </a:r>
          </a:p>
          <a:p>
            <a:r>
              <a:rPr lang="en-US" dirty="0"/>
              <a:t>Academic HW framework of memory studies, enabling graduate-level advancements (i.e. prioritized queue latency studies)</a:t>
            </a:r>
          </a:p>
          <a:p>
            <a:r>
              <a:rPr lang="en-US" dirty="0"/>
              <a:t>Interfacing to novel in-memory startups (photonics/capacitive/</a:t>
            </a:r>
            <a:r>
              <a:rPr lang="en-US" dirty="0" err="1"/>
              <a:t>etc</a:t>
            </a:r>
            <a:r>
              <a:rPr lang="en-US" dirty="0"/>
              <a:t>)</a:t>
            </a:r>
          </a:p>
          <a:p>
            <a:r>
              <a:rPr lang="en-US" dirty="0"/>
              <a:t>While starting on Ethernet/</a:t>
            </a:r>
            <a:r>
              <a:rPr lang="en-US" dirty="0" err="1"/>
              <a:t>UALink</a:t>
            </a:r>
            <a:r>
              <a:rPr lang="en-US" dirty="0"/>
              <a:t>, can be easily adapted to CXL, </a:t>
            </a:r>
            <a:r>
              <a:rPr lang="en-US" dirty="0" err="1"/>
              <a:t>NVLink</a:t>
            </a:r>
            <a:r>
              <a:rPr lang="en-US" dirty="0"/>
              <a:t>, </a:t>
            </a:r>
            <a:r>
              <a:rPr lang="en-US" dirty="0" err="1"/>
              <a:t>UCIe</a:t>
            </a:r>
            <a:r>
              <a:rPr lang="en-US" dirty="0"/>
              <a:t> as industry evolves.</a:t>
            </a:r>
          </a:p>
          <a:p>
            <a:r>
              <a:rPr lang="en-US" dirty="0"/>
              <a:t>Validation block of </a:t>
            </a:r>
            <a:r>
              <a:rPr lang="en-US" dirty="0" err="1"/>
              <a:t>UALink</a:t>
            </a:r>
            <a:r>
              <a:rPr lang="en-US" dirty="0"/>
              <a:t> member companies.</a:t>
            </a:r>
          </a:p>
          <a:p>
            <a:r>
              <a:rPr lang="en-US" dirty="0"/>
              <a:t>IP interface block for “memory as a service” ASIC (i.e. Network Attached Memory NAM)</a:t>
            </a:r>
          </a:p>
          <a:p>
            <a:r>
              <a:rPr lang="en-US" dirty="0"/>
              <a:t>CPU/GPU/</a:t>
            </a:r>
            <a:r>
              <a:rPr lang="en-US" dirty="0" err="1"/>
              <a:t>xPU</a:t>
            </a:r>
            <a:r>
              <a:rPr lang="en-US" dirty="0"/>
              <a:t> IP block to attach to an </a:t>
            </a:r>
            <a:r>
              <a:rPr lang="en-US" dirty="0" err="1"/>
              <a:t>SoC.</a:t>
            </a:r>
            <a:endParaRPr lang="en-US" dirty="0"/>
          </a:p>
          <a:p>
            <a:endParaRPr lang="en-US" dirty="0"/>
          </a:p>
        </p:txBody>
      </p:sp>
    </p:spTree>
    <p:extLst>
      <p:ext uri="{BB962C8B-B14F-4D97-AF65-F5344CB8AC3E}">
        <p14:creationId xmlns:p14="http://schemas.microsoft.com/office/powerpoint/2010/main" val="2656033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g384638b93e6_0_0"/>
          <p:cNvSpPr txBox="1">
            <a:spLocks noGrp="1"/>
          </p:cNvSpPr>
          <p:nvPr>
            <p:ph type="title"/>
          </p:nvPr>
        </p:nvSpPr>
        <p:spPr>
          <a:xfrm>
            <a:off x="311700" y="2294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09/27 Write request packet (w/ payload) - </a:t>
            </a:r>
            <a:r>
              <a:rPr lang="en-US" u="sng">
                <a:solidFill>
                  <a:schemeClr val="hlink"/>
                </a:solidFill>
                <a:hlinkClick r:id="rId3"/>
              </a:rPr>
              <a:t>Link</a:t>
            </a:r>
            <a:r>
              <a:rPr lang="en-US"/>
              <a:t> </a:t>
            </a:r>
            <a:endParaRPr/>
          </a:p>
        </p:txBody>
      </p:sp>
      <p:pic>
        <p:nvPicPr>
          <p:cNvPr id="407" name="Google Shape;407;g384638b93e6_0_0"/>
          <p:cNvPicPr preferRelativeResize="0"/>
          <p:nvPr/>
        </p:nvPicPr>
        <p:blipFill rotWithShape="1">
          <a:blip>
            <a:alphaModFix/>
          </a:blip>
          <a:srcRect/>
          <a:stretch/>
        </p:blipFill>
        <p:spPr>
          <a:xfrm>
            <a:off x="0" y="2918500"/>
            <a:ext cx="8839199" cy="1060401"/>
          </a:xfrm>
          <a:prstGeom prst="rect">
            <a:avLst/>
          </a:prstGeom>
          <a:noFill/>
          <a:ln w="19050" cap="flat" cmpd="sng">
            <a:solidFill>
              <a:schemeClr val="dk2"/>
            </a:solidFill>
            <a:prstDash val="solid"/>
            <a:round/>
            <a:headEnd type="none" w="sm" len="sm"/>
            <a:tailEnd type="none" w="sm" len="sm"/>
          </a:ln>
        </p:spPr>
      </p:pic>
      <p:sp>
        <p:nvSpPr>
          <p:cNvPr id="408" name="Google Shape;408;g384638b93e6_0_0"/>
          <p:cNvSpPr txBox="1"/>
          <p:nvPr/>
        </p:nvSpPr>
        <p:spPr>
          <a:xfrm>
            <a:off x="0" y="3924600"/>
            <a:ext cx="8103300" cy="121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0000   </a:t>
            </a:r>
            <a:r>
              <a:rPr lang="en-US" sz="1800" b="0" i="0" u="none" strike="noStrike" cap="none">
                <a:solidFill>
                  <a:schemeClr val="dk2"/>
                </a:solidFill>
                <a:highlight>
                  <a:srgbClr val="F9CB9C"/>
                </a:highlight>
                <a:latin typeface="Arial"/>
                <a:ea typeface="Arial"/>
                <a:cs typeface="Arial"/>
                <a:sym typeface="Arial"/>
              </a:rPr>
              <a:t>aa aa ab aa aa aa</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B6D7A8"/>
                </a:highlight>
                <a:latin typeface="Arial"/>
                <a:ea typeface="Arial"/>
                <a:cs typeface="Arial"/>
                <a:sym typeface="Arial"/>
              </a:rPr>
              <a:t>aa aa aa aa aa aa</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F4CCCC"/>
                </a:highlight>
                <a:latin typeface="Arial"/>
                <a:ea typeface="Arial"/>
                <a:cs typeface="Arial"/>
                <a:sym typeface="Arial"/>
              </a:rPr>
              <a:t>08 00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B4A7D6"/>
                </a:highlight>
                <a:latin typeface="Arial"/>
                <a:ea typeface="Arial"/>
                <a:cs typeface="Arial"/>
                <a:sym typeface="Arial"/>
              </a:rPr>
              <a:t>10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00FFFF"/>
                </a:highlight>
                <a:latin typeface="Arial"/>
                <a:ea typeface="Arial"/>
                <a:cs typeface="Arial"/>
                <a:sym typeface="Arial"/>
              </a:rPr>
              <a:t>02</a:t>
            </a:r>
            <a:endParaRPr sz="1800" b="0" i="0" u="none" strike="noStrike" cap="none">
              <a:solidFill>
                <a:schemeClr val="dk2"/>
              </a:solidFill>
              <a:highlight>
                <a:srgbClr val="00FFFF"/>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0010   </a:t>
            </a:r>
            <a:r>
              <a:rPr lang="en-US" sz="1800" b="0" i="0" u="none" strike="noStrike" cap="none">
                <a:solidFill>
                  <a:schemeClr val="dk2"/>
                </a:solidFill>
                <a:highlight>
                  <a:srgbClr val="D5A6BD"/>
                </a:highlight>
                <a:latin typeface="Arial"/>
                <a:ea typeface="Arial"/>
                <a:cs typeface="Arial"/>
                <a:sym typeface="Arial"/>
              </a:rPr>
              <a:t>44</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A4C2F4"/>
                </a:highlight>
                <a:latin typeface="Arial"/>
                <a:ea typeface="Arial"/>
                <a:cs typeface="Arial"/>
                <a:sym typeface="Arial"/>
              </a:rPr>
              <a:t>1c</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E06666"/>
                </a:highlight>
                <a:latin typeface="Arial"/>
                <a:ea typeface="Arial"/>
                <a:cs typeface="Arial"/>
                <a:sym typeface="Arial"/>
              </a:rPr>
              <a:t>03 ff</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FFFF00"/>
                </a:highlight>
                <a:latin typeface="Arial"/>
                <a:ea typeface="Arial"/>
                <a:cs typeface="Arial"/>
                <a:sym typeface="Arial"/>
              </a:rPr>
              <a:t>00 00 00 00 00 00 20 00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D9D9D9"/>
                </a:highlight>
                <a:latin typeface="Arial"/>
                <a:ea typeface="Arial"/>
                <a:cs typeface="Arial"/>
                <a:sym typeface="Arial"/>
              </a:rPr>
              <a:t>00 00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00FF00"/>
                </a:highlight>
                <a:latin typeface="Arial"/>
                <a:ea typeface="Arial"/>
                <a:cs typeface="Arial"/>
                <a:sym typeface="Arial"/>
              </a:rPr>
              <a:t>21 22</a:t>
            </a:r>
            <a:endParaRPr sz="18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0020   </a:t>
            </a:r>
            <a:r>
              <a:rPr lang="en-US" sz="1800" b="0" i="0" u="none" strike="noStrike" cap="none">
                <a:solidFill>
                  <a:schemeClr val="dk2"/>
                </a:solidFill>
                <a:highlight>
                  <a:srgbClr val="00FF00"/>
                </a:highlight>
                <a:latin typeface="Arial"/>
                <a:ea typeface="Arial"/>
                <a:cs typeface="Arial"/>
                <a:sym typeface="Arial"/>
              </a:rPr>
              <a:t>23 24 25 26 27 28 29 00 00 00 00 00 00 00 00 00</a:t>
            </a:r>
            <a:endParaRPr sz="18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800" b="0" i="0" u="none" strike="noStrike" cap="none">
                <a:solidFill>
                  <a:schemeClr val="dk2"/>
                </a:solidFill>
                <a:latin typeface="Arial"/>
                <a:ea typeface="Arial"/>
                <a:cs typeface="Arial"/>
                <a:sym typeface="Arial"/>
              </a:rPr>
              <a:t>0030   </a:t>
            </a:r>
            <a:r>
              <a:rPr lang="en-US" sz="1800" b="0" i="0" u="none" strike="noStrike" cap="none">
                <a:solidFill>
                  <a:schemeClr val="dk2"/>
                </a:solidFill>
                <a:highlight>
                  <a:srgbClr val="00FF00"/>
                </a:highlight>
                <a:latin typeface="Arial"/>
                <a:ea typeface="Arial"/>
                <a:cs typeface="Arial"/>
                <a:sym typeface="Arial"/>
              </a:rPr>
              <a:t>00 00 00 00 00 00 00 00 00 00</a:t>
            </a:r>
            <a:r>
              <a:rPr lang="en-US" sz="1800" b="0" i="0" u="none" strike="noStrike" cap="none">
                <a:solidFill>
                  <a:schemeClr val="dk2"/>
                </a:solidFill>
                <a:latin typeface="Arial"/>
                <a:ea typeface="Arial"/>
                <a:cs typeface="Arial"/>
                <a:sym typeface="Arial"/>
              </a:rPr>
              <a:t> 00 00</a:t>
            </a:r>
            <a:endParaRPr sz="18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409" name="Google Shape;409;g384638b93e6_0_0"/>
          <p:cNvSpPr/>
          <p:nvPr/>
        </p:nvSpPr>
        <p:spPr>
          <a:xfrm>
            <a:off x="-653518" y="3248694"/>
            <a:ext cx="1393475" cy="966225"/>
          </a:xfrm>
          <a:custGeom>
            <a:avLst/>
            <a:gdLst/>
            <a:ahLst/>
            <a:cxnLst/>
            <a:rect l="l" t="t" r="r" b="b"/>
            <a:pathLst>
              <a:path w="55739" h="38649" extrusionOk="0">
                <a:moveTo>
                  <a:pt x="55740" y="7019"/>
                </a:moveTo>
                <a:cubicBezTo>
                  <a:pt x="44879" y="6183"/>
                  <a:pt x="34126" y="4027"/>
                  <a:pt x="23529" y="1505"/>
                </a:cubicBezTo>
                <a:cubicBezTo>
                  <a:pt x="17658" y="108"/>
                  <a:pt x="8428" y="-1762"/>
                  <a:pt x="5538" y="3536"/>
                </a:cubicBezTo>
                <a:cubicBezTo>
                  <a:pt x="2393" y="9303"/>
                  <a:pt x="-1823" y="16708"/>
                  <a:pt x="895" y="22688"/>
                </a:cubicBezTo>
                <a:cubicBezTo>
                  <a:pt x="3656" y="28761"/>
                  <a:pt x="13589" y="27838"/>
                  <a:pt x="18306" y="32555"/>
                </a:cubicBezTo>
                <a:cubicBezTo>
                  <a:pt x="19938" y="34187"/>
                  <a:pt x="23078" y="38391"/>
                  <a:pt x="24110" y="36327"/>
                </a:cubicBezTo>
                <a:cubicBezTo>
                  <a:pt x="24578" y="35391"/>
                  <a:pt x="22656" y="34721"/>
                  <a:pt x="22369" y="33715"/>
                </a:cubicBezTo>
                <a:cubicBezTo>
                  <a:pt x="22250" y="33299"/>
                  <a:pt x="23424" y="33876"/>
                  <a:pt x="23529" y="34296"/>
                </a:cubicBezTo>
                <a:cubicBezTo>
                  <a:pt x="24294" y="37360"/>
                  <a:pt x="18272" y="38649"/>
                  <a:pt x="15114" y="38649"/>
                </a:cubicBezTo>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g384638b93e6_0_0"/>
          <p:cNvSpPr txBox="1"/>
          <p:nvPr/>
        </p:nvSpPr>
        <p:spPr>
          <a:xfrm>
            <a:off x="6986175" y="1197000"/>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US" sz="900" b="0" i="0" u="none" strike="noStrike" cap="none">
                <a:solidFill>
                  <a:schemeClr val="dk2"/>
                </a:solidFill>
                <a:latin typeface="Arial"/>
                <a:ea typeface="Arial"/>
                <a:cs typeface="Arial"/>
                <a:sym typeface="Arial"/>
              </a:rPr>
              <a:t>send 3 requests with different payloads - write requests </a:t>
            </a:r>
            <a:endParaRPr sz="9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900"/>
              <a:buFont typeface="Arial"/>
              <a:buNone/>
            </a:pPr>
            <a:r>
              <a:rPr lang="en-US" sz="900" b="1" i="0" u="none" strike="noStrike" cap="none">
                <a:solidFill>
                  <a:schemeClr val="dk2"/>
                </a:solidFill>
                <a:latin typeface="Arial"/>
                <a:ea typeface="Arial"/>
                <a:cs typeface="Arial"/>
                <a:sym typeface="Arial"/>
              </a:rPr>
              <a:t>send_batch</a:t>
            </a:r>
            <a:r>
              <a:rPr lang="en-US" sz="900" b="0" i="0" u="none" strike="noStrike" cap="none">
                <a:solidFill>
                  <a:schemeClr val="dk2"/>
                </a:solidFill>
                <a:latin typeface="Arial"/>
                <a:ea typeface="Arial"/>
                <a:cs typeface="Arial"/>
                <a:sym typeface="Arial"/>
              </a:rPr>
              <a:t> function is called twice - 3x2 = 6 packets received on wire </a:t>
            </a:r>
            <a:endParaRPr sz="900" b="0" i="0" u="none" strike="noStrike" cap="none">
              <a:solidFill>
                <a:schemeClr val="dk2"/>
              </a:solidFill>
              <a:latin typeface="Arial"/>
              <a:ea typeface="Arial"/>
              <a:cs typeface="Arial"/>
              <a:sym typeface="Arial"/>
            </a:endParaRPr>
          </a:p>
        </p:txBody>
      </p:sp>
      <p:sp>
        <p:nvSpPr>
          <p:cNvPr id="411" name="Google Shape;411;g384638b93e6_0_0"/>
          <p:cNvSpPr txBox="1"/>
          <p:nvPr/>
        </p:nvSpPr>
        <p:spPr>
          <a:xfrm>
            <a:off x="6807900" y="4385325"/>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Dissecting the 3rd packet </a:t>
            </a:r>
            <a:endParaRPr sz="1100" b="0" i="0" u="none" strike="noStrike" cap="none">
              <a:solidFill>
                <a:schemeClr val="dk2"/>
              </a:solidFill>
              <a:latin typeface="Arial"/>
              <a:ea typeface="Arial"/>
              <a:cs typeface="Arial"/>
              <a:sym typeface="Arial"/>
            </a:endParaRPr>
          </a:p>
        </p:txBody>
      </p:sp>
      <p:pic>
        <p:nvPicPr>
          <p:cNvPr id="412" name="Google Shape;412;g384638b93e6_0_0"/>
          <p:cNvPicPr preferRelativeResize="0"/>
          <p:nvPr/>
        </p:nvPicPr>
        <p:blipFill rotWithShape="1">
          <a:blip>
            <a:alphaModFix/>
          </a:blip>
          <a:srcRect/>
          <a:stretch/>
        </p:blipFill>
        <p:spPr>
          <a:xfrm>
            <a:off x="0" y="939975"/>
            <a:ext cx="6875449" cy="1840700"/>
          </a:xfrm>
          <a:prstGeom prst="rect">
            <a:avLst/>
          </a:prstGeom>
          <a:noFill/>
          <a:ln>
            <a:noFill/>
          </a:ln>
        </p:spPr>
      </p:pic>
      <p:sp>
        <p:nvSpPr>
          <p:cNvPr id="413" name="Google Shape;413;g384638b93e6_0_0"/>
          <p:cNvSpPr/>
          <p:nvPr/>
        </p:nvSpPr>
        <p:spPr>
          <a:xfrm>
            <a:off x="1704825" y="1820901"/>
            <a:ext cx="5477008" cy="812563"/>
          </a:xfrm>
          <a:custGeom>
            <a:avLst/>
            <a:gdLst/>
            <a:ahLst/>
            <a:cxnLst/>
            <a:rect l="l" t="t" r="r" b="b"/>
            <a:pathLst>
              <a:path w="226463" h="41702" extrusionOk="0">
                <a:moveTo>
                  <a:pt x="0" y="41702"/>
                </a:moveTo>
                <a:cubicBezTo>
                  <a:pt x="19701" y="26149"/>
                  <a:pt x="50191" y="34475"/>
                  <a:pt x="75158" y="37059"/>
                </a:cubicBezTo>
                <a:cubicBezTo>
                  <a:pt x="105125" y="40161"/>
                  <a:pt x="135309" y="33495"/>
                  <a:pt x="165405" y="32126"/>
                </a:cubicBezTo>
                <a:cubicBezTo>
                  <a:pt x="181037" y="31415"/>
                  <a:pt x="196337" y="23511"/>
                  <a:pt x="208642" y="13844"/>
                </a:cubicBezTo>
                <a:cubicBezTo>
                  <a:pt x="214213" y="9467"/>
                  <a:pt x="220756" y="6028"/>
                  <a:pt x="225182" y="496"/>
                </a:cubicBezTo>
                <a:cubicBezTo>
                  <a:pt x="225469" y="137"/>
                  <a:pt x="226464" y="0"/>
                  <a:pt x="226053" y="205"/>
                </a:cubicBezTo>
                <a:cubicBezTo>
                  <a:pt x="224735" y="864"/>
                  <a:pt x="223216" y="1129"/>
                  <a:pt x="221990" y="1946"/>
                </a:cubicBezTo>
                <a:cubicBezTo>
                  <a:pt x="221185" y="2483"/>
                  <a:pt x="218985" y="4372"/>
                  <a:pt x="219669" y="3688"/>
                </a:cubicBezTo>
                <a:cubicBezTo>
                  <a:pt x="220559" y="2799"/>
                  <a:pt x="222589" y="1112"/>
                  <a:pt x="223151" y="2237"/>
                </a:cubicBezTo>
                <a:cubicBezTo>
                  <a:pt x="224233" y="4402"/>
                  <a:pt x="223441" y="7071"/>
                  <a:pt x="223441" y="9491"/>
                </a:cubicBezTo>
              </a:path>
            </a:pathLst>
          </a:custGeom>
          <a:noFill/>
          <a:ln w="28575" cap="flat" cmpd="sng">
            <a:solidFill>
              <a:srgbClr val="00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384638b93e6_0_18"/>
          <p:cNvSpPr txBox="1">
            <a:spLocks noGrp="1"/>
          </p:cNvSpPr>
          <p:nvPr>
            <p:ph type="title"/>
          </p:nvPr>
        </p:nvSpPr>
        <p:spPr>
          <a:xfrm>
            <a:off x="311700" y="22945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09/27 Write request packet (w/ payload) - </a:t>
            </a:r>
            <a:r>
              <a:rPr lang="en-US" u="sng">
                <a:solidFill>
                  <a:schemeClr val="hlink"/>
                </a:solidFill>
                <a:hlinkClick r:id="rId3"/>
              </a:rPr>
              <a:t>Link</a:t>
            </a:r>
            <a:r>
              <a:rPr lang="en-US"/>
              <a:t> </a:t>
            </a:r>
            <a:endParaRPr/>
          </a:p>
        </p:txBody>
      </p:sp>
      <p:sp>
        <p:nvSpPr>
          <p:cNvPr id="419" name="Google Shape;419;g384638b93e6_0_18"/>
          <p:cNvSpPr txBox="1"/>
          <p:nvPr/>
        </p:nvSpPr>
        <p:spPr>
          <a:xfrm>
            <a:off x="0" y="1527600"/>
            <a:ext cx="8103300" cy="12189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0000   </a:t>
            </a:r>
            <a:r>
              <a:rPr lang="en-US" sz="1800" b="0" i="0" u="none" strike="noStrike" cap="none">
                <a:solidFill>
                  <a:schemeClr val="dk2"/>
                </a:solidFill>
                <a:highlight>
                  <a:srgbClr val="F9CB9C"/>
                </a:highlight>
                <a:latin typeface="Arial"/>
                <a:ea typeface="Arial"/>
                <a:cs typeface="Arial"/>
                <a:sym typeface="Arial"/>
              </a:rPr>
              <a:t>aa aa ab aa aa aa</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B6D7A8"/>
                </a:highlight>
                <a:latin typeface="Arial"/>
                <a:ea typeface="Arial"/>
                <a:cs typeface="Arial"/>
                <a:sym typeface="Arial"/>
              </a:rPr>
              <a:t>aa aa aa aa aa aa</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F4CCCC"/>
                </a:highlight>
                <a:latin typeface="Arial"/>
                <a:ea typeface="Arial"/>
                <a:cs typeface="Arial"/>
                <a:sym typeface="Arial"/>
              </a:rPr>
              <a:t>08 00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B4A7D6"/>
                </a:highlight>
                <a:latin typeface="Arial"/>
                <a:ea typeface="Arial"/>
                <a:cs typeface="Arial"/>
                <a:sym typeface="Arial"/>
              </a:rPr>
              <a:t>10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00FFFF"/>
                </a:highlight>
                <a:latin typeface="Arial"/>
                <a:ea typeface="Arial"/>
                <a:cs typeface="Arial"/>
                <a:sym typeface="Arial"/>
              </a:rPr>
              <a:t>02</a:t>
            </a:r>
            <a:endParaRPr sz="1800" b="0" i="0" u="none" strike="noStrike" cap="none">
              <a:solidFill>
                <a:schemeClr val="dk2"/>
              </a:solidFill>
              <a:highlight>
                <a:srgbClr val="00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0010   </a:t>
            </a:r>
            <a:r>
              <a:rPr lang="en-US" sz="1800" b="0" i="0" u="none" strike="noStrike" cap="none">
                <a:solidFill>
                  <a:schemeClr val="dk2"/>
                </a:solidFill>
                <a:highlight>
                  <a:srgbClr val="D5A6BD"/>
                </a:highlight>
                <a:latin typeface="Arial"/>
                <a:ea typeface="Arial"/>
                <a:cs typeface="Arial"/>
                <a:sym typeface="Arial"/>
              </a:rPr>
              <a:t>44</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A4C2F4"/>
                </a:highlight>
                <a:latin typeface="Arial"/>
                <a:ea typeface="Arial"/>
                <a:cs typeface="Arial"/>
                <a:sym typeface="Arial"/>
              </a:rPr>
              <a:t>1c</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E06666"/>
                </a:highlight>
                <a:latin typeface="Arial"/>
                <a:ea typeface="Arial"/>
                <a:cs typeface="Arial"/>
                <a:sym typeface="Arial"/>
              </a:rPr>
              <a:t>03 ff</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FFFF00"/>
                </a:highlight>
                <a:latin typeface="Arial"/>
                <a:ea typeface="Arial"/>
                <a:cs typeface="Arial"/>
                <a:sym typeface="Arial"/>
              </a:rPr>
              <a:t>00 00 00 00 00 00 20 00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D9D9D9"/>
                </a:highlight>
                <a:latin typeface="Arial"/>
                <a:ea typeface="Arial"/>
                <a:cs typeface="Arial"/>
                <a:sym typeface="Arial"/>
              </a:rPr>
              <a:t>00 00</a:t>
            </a:r>
            <a:r>
              <a:rPr lang="en-US" sz="1800" b="0" i="0" u="none" strike="noStrike" cap="none">
                <a:solidFill>
                  <a:schemeClr val="dk2"/>
                </a:solidFill>
                <a:latin typeface="Arial"/>
                <a:ea typeface="Arial"/>
                <a:cs typeface="Arial"/>
                <a:sym typeface="Arial"/>
              </a:rPr>
              <a:t> </a:t>
            </a:r>
            <a:r>
              <a:rPr lang="en-US" sz="1800" b="0" i="0" u="none" strike="noStrike" cap="none">
                <a:solidFill>
                  <a:schemeClr val="dk2"/>
                </a:solidFill>
                <a:highlight>
                  <a:srgbClr val="00FF00"/>
                </a:highlight>
                <a:latin typeface="Arial"/>
                <a:ea typeface="Arial"/>
                <a:cs typeface="Arial"/>
                <a:sym typeface="Arial"/>
              </a:rPr>
              <a:t>21 22</a:t>
            </a:r>
            <a:endParaRPr sz="1800" b="0" i="0" u="none" strike="noStrike" cap="none">
              <a:solidFill>
                <a:schemeClr val="dk2"/>
              </a:solidFill>
              <a:highlight>
                <a:srgbClr val="00FF00"/>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0020   </a:t>
            </a:r>
            <a:r>
              <a:rPr lang="en-US" sz="1800" b="0" i="0" u="none" strike="noStrike" cap="none">
                <a:solidFill>
                  <a:schemeClr val="dk2"/>
                </a:solidFill>
                <a:highlight>
                  <a:srgbClr val="00FF00"/>
                </a:highlight>
                <a:latin typeface="Arial"/>
                <a:ea typeface="Arial"/>
                <a:cs typeface="Arial"/>
                <a:sym typeface="Arial"/>
              </a:rPr>
              <a:t>23 24 25 26 27 28 29</a:t>
            </a:r>
            <a:r>
              <a:rPr lang="en-US" sz="1800" b="0" i="0" u="none" strike="noStrike" cap="none">
                <a:solidFill>
                  <a:schemeClr val="dk2"/>
                </a:solidFill>
                <a:highlight>
                  <a:schemeClr val="lt1"/>
                </a:highlight>
                <a:latin typeface="Arial"/>
                <a:ea typeface="Arial"/>
                <a:cs typeface="Arial"/>
                <a:sym typeface="Arial"/>
              </a:rPr>
              <a:t> 00 00 00 00 00 00 00 00 00</a:t>
            </a:r>
            <a:endParaRPr sz="1800" b="0" i="0" u="none" strike="noStrike" cap="none">
              <a:solidFill>
                <a:schemeClr val="dk2"/>
              </a:solidFill>
              <a:highlight>
                <a:schemeClr val="lt1"/>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highlight>
                  <a:schemeClr val="lt1"/>
                </a:highlight>
                <a:latin typeface="Arial"/>
                <a:ea typeface="Arial"/>
                <a:cs typeface="Arial"/>
                <a:sym typeface="Arial"/>
              </a:rPr>
              <a:t>0030   00 00 00 00 00 00 00 00 00 00</a:t>
            </a:r>
            <a:r>
              <a:rPr lang="en-US" sz="1800" b="0" i="0" u="none" strike="noStrike" cap="none">
                <a:solidFill>
                  <a:schemeClr val="dk2"/>
                </a:solidFill>
                <a:latin typeface="Arial"/>
                <a:ea typeface="Arial"/>
                <a:cs typeface="Arial"/>
                <a:sym typeface="Arial"/>
              </a:rPr>
              <a:t> 00 00</a:t>
            </a:r>
            <a:endParaRPr sz="18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420" name="Google Shape;420;g384638b93e6_0_18"/>
          <p:cNvSpPr txBox="1"/>
          <p:nvPr/>
        </p:nvSpPr>
        <p:spPr>
          <a:xfrm>
            <a:off x="0" y="2909000"/>
            <a:ext cx="5832600" cy="1958700"/>
          </a:xfrm>
          <a:prstGeom prst="rect">
            <a:avLst/>
          </a:prstGeom>
          <a:noFill/>
          <a:ln w="19050"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F9CB9C"/>
                </a:highlight>
                <a:latin typeface="Arial"/>
                <a:ea typeface="Arial"/>
                <a:cs typeface="Arial"/>
                <a:sym typeface="Arial"/>
              </a:rPr>
              <a:t>aa aa ab aa aa aa</a:t>
            </a:r>
            <a:r>
              <a:rPr lang="en-US" sz="1000" b="0" i="0" u="none" strike="noStrike" cap="none">
                <a:solidFill>
                  <a:schemeClr val="dk2"/>
                </a:solidFill>
                <a:latin typeface="Arial"/>
                <a:ea typeface="Arial"/>
                <a:cs typeface="Arial"/>
                <a:sym typeface="Arial"/>
              </a:rPr>
              <a:t> - destination mac</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B6D7A8"/>
                </a:highlight>
                <a:latin typeface="Arial"/>
                <a:ea typeface="Arial"/>
                <a:cs typeface="Arial"/>
                <a:sym typeface="Arial"/>
              </a:rPr>
              <a:t>aa aa aa aa aa aa</a:t>
            </a:r>
            <a:r>
              <a:rPr lang="en-US" sz="1000" b="0" i="0" u="none" strike="noStrike" cap="none">
                <a:solidFill>
                  <a:schemeClr val="dk2"/>
                </a:solidFill>
                <a:latin typeface="Arial"/>
                <a:ea typeface="Arial"/>
                <a:cs typeface="Arial"/>
                <a:sym typeface="Arial"/>
              </a:rPr>
              <a:t> - source mac</a:t>
            </a:r>
            <a:endParaRPr sz="1000" b="0" i="0" u="none" strike="noStrike" cap="none">
              <a:solidFill>
                <a:schemeClr val="dk2"/>
              </a:solidFill>
              <a:highlight>
                <a:srgbClr val="B6D7A8"/>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F4CCCC"/>
                </a:highlight>
                <a:latin typeface="Arial"/>
                <a:ea typeface="Arial"/>
                <a:cs typeface="Arial"/>
                <a:sym typeface="Arial"/>
              </a:rPr>
              <a:t>08 00 </a:t>
            </a:r>
            <a:r>
              <a:rPr lang="en-US" sz="1000" b="0" i="0" u="none" strike="noStrike" cap="none">
                <a:solidFill>
                  <a:schemeClr val="dk2"/>
                </a:solidFill>
                <a:latin typeface="Arial"/>
                <a:ea typeface="Arial"/>
                <a:cs typeface="Arial"/>
                <a:sym typeface="Arial"/>
              </a:rPr>
              <a:t> - ether type</a:t>
            </a:r>
            <a:endParaRPr sz="1000" b="0" i="0" u="none" strike="noStrike" cap="none">
              <a:solidFill>
                <a:schemeClr val="dk2"/>
              </a:solidFill>
              <a:highlight>
                <a:srgbClr val="F4CCCC"/>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B4A7D6"/>
                </a:highlight>
                <a:latin typeface="Arial"/>
                <a:ea typeface="Arial"/>
                <a:cs typeface="Arial"/>
                <a:sym typeface="Arial"/>
              </a:rPr>
              <a:t>10</a:t>
            </a:r>
            <a:r>
              <a:rPr lang="en-US" sz="1000" b="0" i="0" u="none" strike="noStrike" cap="none">
                <a:solidFill>
                  <a:schemeClr val="dk2"/>
                </a:solidFill>
                <a:latin typeface="Arial"/>
                <a:ea typeface="Arial"/>
                <a:cs typeface="Arial"/>
                <a:sym typeface="Arial"/>
              </a:rPr>
              <a:t> - version</a:t>
            </a:r>
            <a:endParaRPr sz="1000" b="0" i="0" u="none" strike="noStrike" cap="none">
              <a:solidFill>
                <a:schemeClr val="dk2"/>
              </a:solidFill>
              <a:highlight>
                <a:srgbClr val="B4A7D6"/>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00FFFF"/>
                </a:highlight>
                <a:latin typeface="Arial"/>
                <a:ea typeface="Arial"/>
                <a:cs typeface="Arial"/>
                <a:sym typeface="Arial"/>
              </a:rPr>
              <a:t>02</a:t>
            </a:r>
            <a:r>
              <a:rPr lang="en-US" sz="1000" b="0" i="0" u="none" strike="noStrike" cap="none">
                <a:solidFill>
                  <a:schemeClr val="dk2"/>
                </a:solidFill>
                <a:latin typeface="Arial"/>
                <a:ea typeface="Arial"/>
                <a:cs typeface="Arial"/>
                <a:sym typeface="Arial"/>
              </a:rPr>
              <a:t> - OP (write) </a:t>
            </a:r>
            <a:endParaRPr sz="1000" b="0" i="0" u="none" strike="noStrike" cap="none">
              <a:solidFill>
                <a:schemeClr val="dk2"/>
              </a:solidFill>
              <a:highlight>
                <a:srgbClr val="00FFFF"/>
              </a:highlight>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D5A6BD"/>
                </a:highlight>
                <a:latin typeface="Arial"/>
                <a:ea typeface="Arial"/>
                <a:cs typeface="Arial"/>
                <a:sym typeface="Arial"/>
              </a:rPr>
              <a:t>44</a:t>
            </a:r>
            <a:r>
              <a:rPr lang="en-US" sz="1000" b="0" i="0" u="none" strike="noStrike" cap="none">
                <a:solidFill>
                  <a:schemeClr val="dk2"/>
                </a:solidFill>
                <a:latin typeface="Arial"/>
                <a:ea typeface="Arial"/>
                <a:cs typeface="Arial"/>
                <a:sym typeface="Arial"/>
              </a:rPr>
              <a:t>  - transaction tag</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A4C2F4"/>
                </a:highlight>
                <a:latin typeface="Arial"/>
                <a:ea typeface="Arial"/>
                <a:cs typeface="Arial"/>
                <a:sym typeface="Arial"/>
              </a:rPr>
              <a:t>1c</a:t>
            </a:r>
            <a:r>
              <a:rPr lang="en-US" sz="1000" b="0" i="0" u="none" strike="noStrike" cap="none">
                <a:solidFill>
                  <a:schemeClr val="dk2"/>
                </a:solidFill>
                <a:latin typeface="Arial"/>
                <a:ea typeface="Arial"/>
                <a:cs typeface="Arial"/>
                <a:sym typeface="Arial"/>
              </a:rPr>
              <a:t>  - Request length </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E06666"/>
                </a:highlight>
                <a:latin typeface="Arial"/>
                <a:ea typeface="Arial"/>
                <a:cs typeface="Arial"/>
                <a:sym typeface="Arial"/>
              </a:rPr>
              <a:t>03 ff</a:t>
            </a:r>
            <a:r>
              <a:rPr lang="en-US" sz="1000" b="0" i="0" u="none" strike="noStrike" cap="none">
                <a:solidFill>
                  <a:schemeClr val="dk2"/>
                </a:solidFill>
                <a:latin typeface="Arial"/>
                <a:ea typeface="Arial"/>
                <a:cs typeface="Arial"/>
                <a:sym typeface="Arial"/>
              </a:rPr>
              <a:t>  - Request attribute</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FFFF00"/>
                </a:highlight>
                <a:latin typeface="Arial"/>
                <a:ea typeface="Arial"/>
                <a:cs typeface="Arial"/>
                <a:sym typeface="Arial"/>
              </a:rPr>
              <a:t>00 00 00 00 00 00 20 00</a:t>
            </a:r>
            <a:r>
              <a:rPr lang="en-US" sz="1000" b="0" i="0" u="none" strike="noStrike" cap="none">
                <a:solidFill>
                  <a:schemeClr val="dk2"/>
                </a:solidFill>
                <a:latin typeface="Arial"/>
                <a:ea typeface="Arial"/>
                <a:cs typeface="Arial"/>
                <a:sym typeface="Arial"/>
              </a:rPr>
              <a:t> - Base address </a:t>
            </a:r>
            <a:endParaRPr sz="1000" b="0"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highlight>
                  <a:srgbClr val="D9D9D9"/>
                </a:highlight>
                <a:latin typeface="Arial"/>
                <a:ea typeface="Arial"/>
                <a:cs typeface="Arial"/>
                <a:sym typeface="Arial"/>
              </a:rPr>
              <a:t>00 00</a:t>
            </a:r>
            <a:r>
              <a:rPr lang="en-US" sz="1000" b="0" i="0" u="none" strike="noStrike" cap="none">
                <a:solidFill>
                  <a:schemeClr val="dk2"/>
                </a:solidFill>
                <a:latin typeface="Arial"/>
                <a:ea typeface="Arial"/>
                <a:cs typeface="Arial"/>
                <a:sym typeface="Arial"/>
              </a:rPr>
              <a:t> - Padding </a:t>
            </a:r>
            <a:endParaRPr sz="1000" b="0" i="0" u="none" strike="noStrike" cap="none">
              <a:solidFill>
                <a:schemeClr val="dk2"/>
              </a:solidFill>
              <a:highlight>
                <a:srgbClr val="B6D7A8"/>
              </a:highlight>
              <a:latin typeface="Arial"/>
              <a:ea typeface="Arial"/>
              <a:cs typeface="Arial"/>
              <a:sym typeface="Arial"/>
            </a:endParaRPr>
          </a:p>
          <a:p>
            <a:pPr marL="0" marR="0" lvl="0" indent="0" algn="l" rtl="0">
              <a:lnSpc>
                <a:spcPct val="100000"/>
              </a:lnSpc>
              <a:spcBef>
                <a:spcPts val="0"/>
              </a:spcBef>
              <a:spcAft>
                <a:spcPts val="0"/>
              </a:spcAft>
              <a:buClr>
                <a:schemeClr val="dk1"/>
              </a:buClr>
              <a:buSzPts val="1100"/>
              <a:buFont typeface="Arial"/>
              <a:buNone/>
            </a:pPr>
            <a:r>
              <a:rPr lang="en-US" sz="1000" b="0" i="0" u="none" strike="noStrike" cap="none">
                <a:solidFill>
                  <a:schemeClr val="dk2"/>
                </a:solidFill>
                <a:highlight>
                  <a:srgbClr val="00FF00"/>
                </a:highlight>
                <a:latin typeface="Arial"/>
                <a:ea typeface="Arial"/>
                <a:cs typeface="Arial"/>
                <a:sym typeface="Arial"/>
              </a:rPr>
              <a:t>21 22 23 24 25 26 27 28 29</a:t>
            </a:r>
            <a:r>
              <a:rPr lang="en-US" sz="1000" b="0" i="0" u="none" strike="noStrike" cap="none">
                <a:solidFill>
                  <a:schemeClr val="dk2"/>
                </a:solidFill>
                <a:latin typeface="Arial"/>
                <a:ea typeface="Arial"/>
                <a:cs typeface="Arial"/>
                <a:sym typeface="Arial"/>
              </a:rPr>
              <a:t>- Payload</a:t>
            </a:r>
            <a:endParaRPr sz="200" b="0" i="0" u="none" strike="noStrike" cap="none">
              <a:solidFill>
                <a:schemeClr val="dk2"/>
              </a:solidFill>
              <a:highlight>
                <a:srgbClr val="D9D9D9"/>
              </a:highlight>
              <a:latin typeface="Arial"/>
              <a:ea typeface="Arial"/>
              <a:cs typeface="Arial"/>
              <a:sym typeface="Arial"/>
            </a:endParaRPr>
          </a:p>
        </p:txBody>
      </p:sp>
      <p:sp>
        <p:nvSpPr>
          <p:cNvPr id="421" name="Google Shape;421;g384638b93e6_0_18"/>
          <p:cNvSpPr txBox="1"/>
          <p:nvPr/>
        </p:nvSpPr>
        <p:spPr>
          <a:xfrm>
            <a:off x="3264475" y="3286175"/>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Dissecting the 3rd packet </a:t>
            </a:r>
            <a:endParaRPr sz="1100" b="1" i="0" u="none" strike="noStrike" cap="none">
              <a:solidFill>
                <a:schemeClr val="dk2"/>
              </a:solidFill>
              <a:latin typeface="Arial"/>
              <a:ea typeface="Arial"/>
              <a:cs typeface="Arial"/>
              <a:sym typeface="Arial"/>
            </a:endParaRPr>
          </a:p>
        </p:txBody>
      </p:sp>
      <p:pic>
        <p:nvPicPr>
          <p:cNvPr id="422" name="Google Shape;422;g384638b93e6_0_18"/>
          <p:cNvPicPr preferRelativeResize="0"/>
          <p:nvPr/>
        </p:nvPicPr>
        <p:blipFill rotWithShape="1">
          <a:blip>
            <a:alphaModFix/>
          </a:blip>
          <a:srcRect/>
          <a:stretch/>
        </p:blipFill>
        <p:spPr>
          <a:xfrm>
            <a:off x="6028475" y="2908995"/>
            <a:ext cx="2836176" cy="1575025"/>
          </a:xfrm>
          <a:prstGeom prst="rect">
            <a:avLst/>
          </a:prstGeom>
          <a:noFill/>
          <a:ln>
            <a:noFill/>
          </a:ln>
        </p:spPr>
      </p:pic>
      <p:sp>
        <p:nvSpPr>
          <p:cNvPr id="423" name="Google Shape;423;g384638b93e6_0_18"/>
          <p:cNvSpPr txBox="1"/>
          <p:nvPr/>
        </p:nvSpPr>
        <p:spPr>
          <a:xfrm>
            <a:off x="6028475" y="4484025"/>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Actual packet - 256 bytes</a:t>
            </a:r>
            <a:endParaRPr sz="1100" b="1" i="0" u="none" strike="noStrike" cap="none">
              <a:solidFill>
                <a:schemeClr val="dk2"/>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g38d0a4a4b8c_0_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09/28 send request and receive acks (two hosts) </a:t>
            </a:r>
            <a:endParaRPr/>
          </a:p>
        </p:txBody>
      </p:sp>
      <p:pic>
        <p:nvPicPr>
          <p:cNvPr id="429" name="Google Shape;429;g38d0a4a4b8c_0_0"/>
          <p:cNvPicPr preferRelativeResize="0"/>
          <p:nvPr/>
        </p:nvPicPr>
        <p:blipFill rotWithShape="1">
          <a:blip>
            <a:alphaModFix/>
          </a:blip>
          <a:srcRect/>
          <a:stretch/>
        </p:blipFill>
        <p:spPr>
          <a:xfrm>
            <a:off x="4572000" y="1175025"/>
            <a:ext cx="4572001" cy="395592"/>
          </a:xfrm>
          <a:prstGeom prst="rect">
            <a:avLst/>
          </a:prstGeom>
          <a:noFill/>
          <a:ln>
            <a:noFill/>
          </a:ln>
        </p:spPr>
      </p:pic>
      <p:pic>
        <p:nvPicPr>
          <p:cNvPr id="430" name="Google Shape;430;g38d0a4a4b8c_0_0"/>
          <p:cNvPicPr preferRelativeResize="0"/>
          <p:nvPr/>
        </p:nvPicPr>
        <p:blipFill rotWithShape="1">
          <a:blip>
            <a:alphaModFix/>
          </a:blip>
          <a:srcRect/>
          <a:stretch/>
        </p:blipFill>
        <p:spPr>
          <a:xfrm>
            <a:off x="0" y="1175024"/>
            <a:ext cx="4164124" cy="1143000"/>
          </a:xfrm>
          <a:prstGeom prst="rect">
            <a:avLst/>
          </a:prstGeom>
          <a:noFill/>
          <a:ln>
            <a:noFill/>
          </a:ln>
        </p:spPr>
      </p:pic>
      <p:sp>
        <p:nvSpPr>
          <p:cNvPr id="431" name="Google Shape;431;g38d0a4a4b8c_0_0"/>
          <p:cNvSpPr txBox="1"/>
          <p:nvPr/>
        </p:nvSpPr>
        <p:spPr>
          <a:xfrm>
            <a:off x="1066413" y="2412075"/>
            <a:ext cx="20313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Host side sending batch requests and waits for ack </a:t>
            </a:r>
            <a:endParaRPr sz="1100" b="0" i="0" u="none" strike="noStrike" cap="none">
              <a:solidFill>
                <a:schemeClr val="dk2"/>
              </a:solidFill>
              <a:latin typeface="Arial"/>
              <a:ea typeface="Arial"/>
              <a:cs typeface="Arial"/>
              <a:sym typeface="Arial"/>
            </a:endParaRPr>
          </a:p>
        </p:txBody>
      </p:sp>
      <p:sp>
        <p:nvSpPr>
          <p:cNvPr id="432" name="Google Shape;432;g38d0a4a4b8c_0_0"/>
          <p:cNvSpPr txBox="1"/>
          <p:nvPr/>
        </p:nvSpPr>
        <p:spPr>
          <a:xfrm>
            <a:off x="5411925" y="1802925"/>
            <a:ext cx="3264600" cy="924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FPGA simulator (receiver)</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waits for write requests to be received from host -&gt; then sends out an ack </a:t>
            </a:r>
            <a:endParaRPr sz="1100" b="0" i="0" u="none" strike="noStrike" cap="none">
              <a:solidFill>
                <a:schemeClr val="dk2"/>
              </a:solidFill>
              <a:latin typeface="Arial"/>
              <a:ea typeface="Arial"/>
              <a:cs typeface="Arial"/>
              <a:sym typeface="Arial"/>
            </a:endParaRPr>
          </a:p>
        </p:txBody>
      </p:sp>
      <p:pic>
        <p:nvPicPr>
          <p:cNvPr id="433" name="Google Shape;433;g38d0a4a4b8c_0_0"/>
          <p:cNvPicPr preferRelativeResize="0"/>
          <p:nvPr/>
        </p:nvPicPr>
        <p:blipFill rotWithShape="1">
          <a:blip>
            <a:alphaModFix/>
          </a:blip>
          <a:srcRect/>
          <a:stretch/>
        </p:blipFill>
        <p:spPr>
          <a:xfrm>
            <a:off x="-195850" y="3282700"/>
            <a:ext cx="4998401" cy="512303"/>
          </a:xfrm>
          <a:prstGeom prst="rect">
            <a:avLst/>
          </a:prstGeom>
          <a:noFill/>
          <a:ln>
            <a:noFill/>
          </a:ln>
        </p:spPr>
      </p:pic>
      <p:sp>
        <p:nvSpPr>
          <p:cNvPr id="434" name="Google Shape;434;g38d0a4a4b8c_0_0"/>
          <p:cNvSpPr txBox="1"/>
          <p:nvPr/>
        </p:nvSpPr>
        <p:spPr>
          <a:xfrm>
            <a:off x="377161" y="3921100"/>
            <a:ext cx="34098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Captured pcap on host side </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shows 3 frames (for 3 write requests) </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and receiving an ack in the 4th frame </a:t>
            </a:r>
            <a:endParaRPr sz="1100" b="1" i="0" u="none" strike="noStrike" cap="none">
              <a:solidFill>
                <a:schemeClr val="dk2"/>
              </a:solidFill>
              <a:latin typeface="Arial"/>
              <a:ea typeface="Arial"/>
              <a:cs typeface="Arial"/>
              <a:sym typeface="Arial"/>
            </a:endParaRPr>
          </a:p>
        </p:txBody>
      </p:sp>
      <p:pic>
        <p:nvPicPr>
          <p:cNvPr id="435" name="Google Shape;435;g38d0a4a4b8c_0_0"/>
          <p:cNvPicPr preferRelativeResize="0"/>
          <p:nvPr/>
        </p:nvPicPr>
        <p:blipFill rotWithShape="1">
          <a:blip>
            <a:alphaModFix/>
          </a:blip>
          <a:srcRect/>
          <a:stretch/>
        </p:blipFill>
        <p:spPr>
          <a:xfrm>
            <a:off x="4846075" y="3282700"/>
            <a:ext cx="4998400" cy="468600"/>
          </a:xfrm>
          <a:prstGeom prst="rect">
            <a:avLst/>
          </a:prstGeom>
          <a:noFill/>
          <a:ln>
            <a:noFill/>
          </a:ln>
        </p:spPr>
      </p:pic>
      <p:sp>
        <p:nvSpPr>
          <p:cNvPr id="436" name="Google Shape;436;g38d0a4a4b8c_0_0"/>
          <p:cNvSpPr txBox="1"/>
          <p:nvPr/>
        </p:nvSpPr>
        <p:spPr>
          <a:xfrm>
            <a:off x="5153111" y="4008200"/>
            <a:ext cx="3409800" cy="51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Captured pcap on fpga side </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shows 3 frames (for 3 write requests) </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US" sz="1100" b="1" i="0" u="none" strike="noStrike" cap="none">
                <a:solidFill>
                  <a:schemeClr val="dk2"/>
                </a:solidFill>
                <a:latin typeface="Arial"/>
                <a:ea typeface="Arial"/>
                <a:cs typeface="Arial"/>
                <a:sym typeface="Arial"/>
              </a:rPr>
              <a:t>and sending back an ack in the 4th frame </a:t>
            </a:r>
            <a:endParaRPr sz="1100" b="1" i="0" u="none" strike="noStrike" cap="none">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Memory response variation and cache coherency scope</a:t>
            </a:r>
            <a:endParaRPr dirty="0"/>
          </a:p>
        </p:txBody>
      </p:sp>
      <p:sp>
        <p:nvSpPr>
          <p:cNvPr id="67" name="Google Shape;67;p3"/>
          <p:cNvSpPr/>
          <p:nvPr/>
        </p:nvSpPr>
        <p:spPr>
          <a:xfrm>
            <a:off x="1150625" y="1395375"/>
            <a:ext cx="3564900" cy="36666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8" name="Google Shape;68;p3"/>
          <p:cNvSpPr/>
          <p:nvPr/>
        </p:nvSpPr>
        <p:spPr>
          <a:xfrm>
            <a:off x="3897425" y="1811250"/>
            <a:ext cx="10356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MC DDR</a:t>
            </a:r>
            <a:endParaRPr sz="1400" b="0" i="0" u="none" strike="noStrike" cap="none">
              <a:solidFill>
                <a:srgbClr val="000000"/>
              </a:solidFill>
              <a:latin typeface="Arial"/>
              <a:ea typeface="Arial"/>
              <a:cs typeface="Arial"/>
              <a:sym typeface="Arial"/>
            </a:endParaRPr>
          </a:p>
        </p:txBody>
      </p:sp>
      <p:sp>
        <p:nvSpPr>
          <p:cNvPr id="69" name="Google Shape;69;p3"/>
          <p:cNvSpPr/>
          <p:nvPr/>
        </p:nvSpPr>
        <p:spPr>
          <a:xfrm>
            <a:off x="3897425" y="2571750"/>
            <a:ext cx="10356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MC DDR</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~40-500ns</a:t>
            </a:r>
            <a:endParaRPr sz="1400" b="0" i="0" u="none" strike="noStrike" cap="none" dirty="0">
              <a:solidFill>
                <a:srgbClr val="000000"/>
              </a:solidFill>
              <a:latin typeface="Arial"/>
              <a:ea typeface="Arial"/>
              <a:cs typeface="Arial"/>
              <a:sym typeface="Arial"/>
            </a:endParaRPr>
          </a:p>
        </p:txBody>
      </p:sp>
      <p:sp>
        <p:nvSpPr>
          <p:cNvPr id="70" name="Google Shape;70;p3"/>
          <p:cNvSpPr/>
          <p:nvPr/>
        </p:nvSpPr>
        <p:spPr>
          <a:xfrm>
            <a:off x="3897425" y="3657800"/>
            <a:ext cx="10947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MC UALink</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~500ns</a:t>
            </a:r>
            <a:endParaRPr sz="1400" b="0" i="0" u="none" strike="noStrike" cap="none">
              <a:solidFill>
                <a:srgbClr val="000000"/>
              </a:solidFill>
              <a:latin typeface="Arial"/>
              <a:ea typeface="Arial"/>
              <a:cs typeface="Arial"/>
              <a:sym typeface="Arial"/>
            </a:endParaRPr>
          </a:p>
        </p:txBody>
      </p:sp>
      <p:sp>
        <p:nvSpPr>
          <p:cNvPr id="71" name="Google Shape;71;p3"/>
          <p:cNvSpPr/>
          <p:nvPr/>
        </p:nvSpPr>
        <p:spPr>
          <a:xfrm>
            <a:off x="1869156" y="1607550"/>
            <a:ext cx="1895510" cy="1907475"/>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CPU or GPU</a:t>
            </a:r>
          </a:p>
          <a:p>
            <a:pPr marL="0" marR="0" lvl="0" indent="0" algn="ctr" rtl="0">
              <a:lnSpc>
                <a:spcPct val="100000"/>
              </a:lnSpc>
              <a:spcBef>
                <a:spcPts val="0"/>
              </a:spcBef>
              <a:spcAft>
                <a:spcPts val="0"/>
              </a:spcAft>
              <a:buClr>
                <a:srgbClr val="000000"/>
              </a:buClr>
              <a:buSzPts val="1400"/>
              <a:buFont typeface="Arial"/>
              <a:buNone/>
            </a:pPr>
            <a:r>
              <a:rPr lang="en-US" dirty="0"/>
              <a:t>Core mesh</a:t>
            </a:r>
          </a:p>
          <a:p>
            <a:pPr marL="0" marR="0" lvl="0" indent="0" algn="ctr" rtl="0">
              <a:lnSpc>
                <a:spcPct val="100000"/>
              </a:lnSpc>
              <a:spcBef>
                <a:spcPts val="0"/>
              </a:spcBef>
              <a:spcAft>
                <a:spcPts val="0"/>
              </a:spcAft>
              <a:buClr>
                <a:srgbClr val="000000"/>
              </a:buClr>
              <a:buSzPts val="1400"/>
              <a:buFont typeface="Arial"/>
              <a:buNone/>
            </a:pPr>
            <a:r>
              <a:rPr lang="en-US" dirty="0"/>
              <a:t>Smallest granularity is 64B </a:t>
            </a:r>
            <a:r>
              <a:rPr lang="en-US" dirty="0" err="1"/>
              <a:t>cacheline</a:t>
            </a:r>
            <a:endParaRPr lang="en-US" dirty="0"/>
          </a:p>
        </p:txBody>
      </p:sp>
      <p:sp>
        <p:nvSpPr>
          <p:cNvPr id="72" name="Google Shape;72;p3"/>
          <p:cNvSpPr/>
          <p:nvPr/>
        </p:nvSpPr>
        <p:spPr>
          <a:xfrm>
            <a:off x="2666775" y="3576675"/>
            <a:ext cx="1035600" cy="38190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Low lat</a:t>
            </a:r>
            <a:endParaRPr sz="1400" b="0" i="0" u="none" strike="noStrike" cap="none">
              <a:solidFill>
                <a:srgbClr val="000000"/>
              </a:solidFill>
              <a:latin typeface="Arial"/>
              <a:ea typeface="Arial"/>
              <a:cs typeface="Arial"/>
              <a:sym typeface="Arial"/>
            </a:endParaRPr>
          </a:p>
        </p:txBody>
      </p:sp>
      <p:sp>
        <p:nvSpPr>
          <p:cNvPr id="73" name="Google Shape;73;p3"/>
          <p:cNvSpPr/>
          <p:nvPr/>
        </p:nvSpPr>
        <p:spPr>
          <a:xfrm>
            <a:off x="2624350" y="4009175"/>
            <a:ext cx="1035600" cy="381900"/>
          </a:xfrm>
          <a:prstGeom prst="rightArrow">
            <a:avLst>
              <a:gd name="adj1" fmla="val 50000"/>
              <a:gd name="adj2" fmla="val 50000"/>
            </a:avLst>
          </a:prstGeom>
          <a:solidFill>
            <a:schemeClr val="accent1">
              <a:lumMod val="40000"/>
              <a:lumOff val="60000"/>
            </a:schemeClr>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High </a:t>
            </a:r>
            <a:r>
              <a:rPr lang="en-US" sz="1400" b="0" i="0" u="none" strike="noStrike" cap="none" dirty="0" err="1">
                <a:solidFill>
                  <a:srgbClr val="000000"/>
                </a:solidFill>
                <a:latin typeface="Arial"/>
                <a:ea typeface="Arial"/>
                <a:cs typeface="Arial"/>
                <a:sym typeface="Arial"/>
              </a:rPr>
              <a:t>lat</a:t>
            </a:r>
            <a:endParaRPr sz="1400" b="0" i="0" u="none" strike="noStrike" cap="none" dirty="0">
              <a:solidFill>
                <a:srgbClr val="000000"/>
              </a:solidFill>
              <a:latin typeface="Arial"/>
              <a:ea typeface="Arial"/>
              <a:cs typeface="Arial"/>
              <a:sym typeface="Arial"/>
            </a:endParaRPr>
          </a:p>
        </p:txBody>
      </p:sp>
      <p:sp>
        <p:nvSpPr>
          <p:cNvPr id="74" name="Google Shape;74;p3"/>
          <p:cNvSpPr/>
          <p:nvPr/>
        </p:nvSpPr>
        <p:spPr>
          <a:xfrm>
            <a:off x="6525226" y="2032800"/>
            <a:ext cx="2559295" cy="107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100" b="0" i="0" u="none" strike="noStrike" cap="none" dirty="0">
                <a:solidFill>
                  <a:srgbClr val="000000"/>
                </a:solidFill>
                <a:latin typeface="Arial"/>
                <a:ea typeface="Arial"/>
                <a:cs typeface="Arial"/>
                <a:sym typeface="Arial"/>
              </a:rPr>
              <a:t>As DRAM </a:t>
            </a:r>
            <a:r>
              <a:rPr lang="en-US" sz="1100" b="0" i="0" u="none" strike="noStrike" cap="none" dirty="0" err="1">
                <a:solidFill>
                  <a:srgbClr val="000000"/>
                </a:solidFill>
                <a:latin typeface="Arial"/>
                <a:ea typeface="Arial"/>
                <a:cs typeface="Arial"/>
                <a:sym typeface="Arial"/>
              </a:rPr>
              <a:t>txns</a:t>
            </a:r>
            <a:r>
              <a:rPr lang="en-US" sz="1100" b="0" i="0" u="none" strike="noStrike" cap="none" dirty="0">
                <a:solidFill>
                  <a:srgbClr val="000000"/>
                </a:solidFill>
                <a:latin typeface="Arial"/>
                <a:ea typeface="Arial"/>
                <a:cs typeface="Arial"/>
                <a:sym typeface="Arial"/>
              </a:rPr>
              <a:t> increase, loaded latency due to queueing with up to 500ns across all memory accesses. This is bad for real-time OS workloads and cross-VM conflicts.</a:t>
            </a:r>
            <a:endParaRPr sz="1100" b="0" i="0" u="none" strike="noStrike" cap="none" dirty="0">
              <a:solidFill>
                <a:srgbClr val="000000"/>
              </a:solidFill>
              <a:latin typeface="Arial"/>
              <a:ea typeface="Arial"/>
              <a:cs typeface="Arial"/>
              <a:sym typeface="Arial"/>
            </a:endParaRPr>
          </a:p>
        </p:txBody>
      </p:sp>
      <p:sp>
        <p:nvSpPr>
          <p:cNvPr id="75" name="Google Shape;75;p3"/>
          <p:cNvSpPr/>
          <p:nvPr/>
        </p:nvSpPr>
        <p:spPr>
          <a:xfrm>
            <a:off x="6432629" y="3661175"/>
            <a:ext cx="2559296" cy="10779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Prioritized queues helps guarantee latency SLA and put lower priority access (i.e. speculative prefetch, at lower priority)</a:t>
            </a:r>
            <a:endParaRPr sz="1400" b="0" i="0" u="none" strike="noStrike" cap="none">
              <a:solidFill>
                <a:srgbClr val="000000"/>
              </a:solidFill>
              <a:latin typeface="Arial"/>
              <a:ea typeface="Arial"/>
              <a:cs typeface="Arial"/>
              <a:sym typeface="Arial"/>
            </a:endParaRPr>
          </a:p>
        </p:txBody>
      </p:sp>
      <p:sp>
        <p:nvSpPr>
          <p:cNvPr id="12" name="Google Shape;70;p3">
            <a:extLst>
              <a:ext uri="{FF2B5EF4-FFF2-40B4-BE49-F238E27FC236}">
                <a16:creationId xmlns:a16="http://schemas.microsoft.com/office/drawing/2014/main" id="{F378786B-30D0-434D-B6B4-D6D7487EDCAA}"/>
              </a:ext>
            </a:extLst>
          </p:cNvPr>
          <p:cNvSpPr/>
          <p:nvPr/>
        </p:nvSpPr>
        <p:spPr>
          <a:xfrm>
            <a:off x="811807" y="2942325"/>
            <a:ext cx="1094700" cy="572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dirty="0">
                <a:solidFill>
                  <a:srgbClr val="000000"/>
                </a:solidFill>
                <a:latin typeface="Arial"/>
                <a:ea typeface="Arial"/>
                <a:cs typeface="Arial"/>
                <a:sym typeface="Arial"/>
              </a:rPr>
              <a:t>Other </a:t>
            </a:r>
            <a:r>
              <a:rPr lang="en-US" sz="1400" b="0" i="0" u="none" strike="noStrike" cap="none" dirty="0" err="1">
                <a:solidFill>
                  <a:srgbClr val="000000"/>
                </a:solidFill>
                <a:latin typeface="Arial"/>
                <a:ea typeface="Arial"/>
                <a:cs typeface="Arial"/>
                <a:sym typeface="Arial"/>
              </a:rPr>
              <a:t>Skt</a:t>
            </a:r>
            <a:r>
              <a:rPr lang="en-US" dirty="0"/>
              <a:t> IF</a:t>
            </a:r>
            <a:endParaRPr sz="1400" b="0" i="0" u="none" strike="noStrike" cap="none" dirty="0">
              <a:solidFill>
                <a:srgbClr val="000000"/>
              </a:solidFill>
              <a:latin typeface="Arial"/>
              <a:ea typeface="Arial"/>
              <a:cs typeface="Arial"/>
              <a:sym typeface="Arial"/>
            </a:endParaRPr>
          </a:p>
        </p:txBody>
      </p:sp>
      <p:sp>
        <p:nvSpPr>
          <p:cNvPr id="3" name="Arrow: Right 2">
            <a:extLst>
              <a:ext uri="{FF2B5EF4-FFF2-40B4-BE49-F238E27FC236}">
                <a16:creationId xmlns:a16="http://schemas.microsoft.com/office/drawing/2014/main" id="{DE4EC3B3-1103-4711-9C58-0E2D94B56B7E}"/>
              </a:ext>
            </a:extLst>
          </p:cNvPr>
          <p:cNvSpPr/>
          <p:nvPr/>
        </p:nvSpPr>
        <p:spPr>
          <a:xfrm>
            <a:off x="5036067" y="3767625"/>
            <a:ext cx="766823"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CLz</a:t>
            </a:r>
            <a:endParaRPr lang="en-US" dirty="0"/>
          </a:p>
        </p:txBody>
      </p:sp>
      <p:sp>
        <p:nvSpPr>
          <p:cNvPr id="15" name="Arrow: Right 14">
            <a:extLst>
              <a:ext uri="{FF2B5EF4-FFF2-40B4-BE49-F238E27FC236}">
                <a16:creationId xmlns:a16="http://schemas.microsoft.com/office/drawing/2014/main" id="{026132F2-4862-414A-BD5B-2A4546A12D2B}"/>
              </a:ext>
            </a:extLst>
          </p:cNvPr>
          <p:cNvSpPr/>
          <p:nvPr/>
        </p:nvSpPr>
        <p:spPr>
          <a:xfrm>
            <a:off x="4961681" y="2756704"/>
            <a:ext cx="825661"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CLy</a:t>
            </a:r>
            <a:endParaRPr lang="en-US" dirty="0"/>
          </a:p>
        </p:txBody>
      </p:sp>
      <p:sp>
        <p:nvSpPr>
          <p:cNvPr id="16" name="Arrow: Right 15">
            <a:extLst>
              <a:ext uri="{FF2B5EF4-FFF2-40B4-BE49-F238E27FC236}">
                <a16:creationId xmlns:a16="http://schemas.microsoft.com/office/drawing/2014/main" id="{E462EEA9-5596-4FCF-8FFD-CA44D3D8DD54}"/>
              </a:ext>
            </a:extLst>
          </p:cNvPr>
          <p:cNvSpPr/>
          <p:nvPr/>
        </p:nvSpPr>
        <p:spPr>
          <a:xfrm>
            <a:off x="5172919" y="2131671"/>
            <a:ext cx="766823" cy="312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CLx</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MMU translation (and benefit of UALink)</a:t>
            </a:r>
            <a:endParaRPr/>
          </a:p>
        </p:txBody>
      </p:sp>
      <p:grpSp>
        <p:nvGrpSpPr>
          <p:cNvPr id="81" name="Google Shape;81;p35"/>
          <p:cNvGrpSpPr/>
          <p:nvPr/>
        </p:nvGrpSpPr>
        <p:grpSpPr>
          <a:xfrm>
            <a:off x="883693" y="2002809"/>
            <a:ext cx="655092" cy="624385"/>
            <a:chOff x="883693" y="2002809"/>
            <a:chExt cx="655092" cy="624385"/>
          </a:xfrm>
        </p:grpSpPr>
        <p:sp>
          <p:nvSpPr>
            <p:cNvPr id="82" name="Google Shape;82;p35"/>
            <p:cNvSpPr/>
            <p:nvPr/>
          </p:nvSpPr>
          <p:spPr>
            <a:xfrm>
              <a:off x="883693" y="2002809"/>
              <a:ext cx="655092" cy="624385"/>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3" name="Google Shape;83;p35"/>
            <p:cNvSpPr txBox="1"/>
            <p:nvPr/>
          </p:nvSpPr>
          <p:spPr>
            <a:xfrm>
              <a:off x="883693" y="2002809"/>
              <a:ext cx="6550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Core in VM context</a:t>
              </a:r>
              <a:endParaRPr sz="1400" b="0" i="0" u="none" strike="noStrike" cap="none">
                <a:solidFill>
                  <a:srgbClr val="000000"/>
                </a:solidFill>
                <a:latin typeface="Arial"/>
                <a:ea typeface="Arial"/>
                <a:cs typeface="Arial"/>
                <a:sym typeface="Arial"/>
              </a:endParaRPr>
            </a:p>
          </p:txBody>
        </p:sp>
        <p:sp>
          <p:nvSpPr>
            <p:cNvPr id="84" name="Google Shape;84;p35"/>
            <p:cNvSpPr/>
            <p:nvPr/>
          </p:nvSpPr>
          <p:spPr>
            <a:xfrm>
              <a:off x="1180532" y="2456597"/>
              <a:ext cx="358253" cy="170597"/>
            </a:xfrm>
            <a:prstGeom prst="rect">
              <a:avLst/>
            </a:prstGeom>
            <a:solidFill>
              <a:schemeClr val="accent5"/>
            </a:solidFill>
            <a:ln w="25400" cap="flat" cmpd="sng">
              <a:solidFill>
                <a:srgbClr val="006E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US" sz="400" b="0" i="0" u="none" strike="noStrike" cap="none">
                  <a:solidFill>
                    <a:schemeClr val="lt1"/>
                  </a:solidFill>
                  <a:latin typeface="Arial"/>
                  <a:ea typeface="Arial"/>
                  <a:cs typeface="Arial"/>
                  <a:sym typeface="Arial"/>
                </a:rPr>
                <a:t>MMU</a:t>
              </a:r>
              <a:endParaRPr sz="1400" b="0" i="0" u="none" strike="noStrike" cap="none">
                <a:solidFill>
                  <a:srgbClr val="000000"/>
                </a:solidFill>
                <a:latin typeface="Arial"/>
                <a:ea typeface="Arial"/>
                <a:cs typeface="Arial"/>
                <a:sym typeface="Arial"/>
              </a:endParaRPr>
            </a:p>
          </p:txBody>
        </p:sp>
      </p:grpSp>
      <p:sp>
        <p:nvSpPr>
          <p:cNvPr id="85" name="Google Shape;85;p35"/>
          <p:cNvSpPr/>
          <p:nvPr/>
        </p:nvSpPr>
        <p:spPr>
          <a:xfrm>
            <a:off x="945107" y="2889913"/>
            <a:ext cx="6796586" cy="221777"/>
          </a:xfrm>
          <a:prstGeom prst="lef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Arial"/>
                <a:ea typeface="Arial"/>
                <a:cs typeface="Arial"/>
                <a:sym typeface="Arial"/>
              </a:rPr>
              <a:t>Physical, or Real, memory address</a:t>
            </a:r>
            <a:endParaRPr sz="1400" b="0" i="0" u="none" strike="noStrike" cap="none">
              <a:solidFill>
                <a:srgbClr val="000000"/>
              </a:solidFill>
              <a:latin typeface="Arial"/>
              <a:ea typeface="Arial"/>
              <a:cs typeface="Arial"/>
              <a:sym typeface="Arial"/>
            </a:endParaRPr>
          </a:p>
        </p:txBody>
      </p:sp>
      <p:grpSp>
        <p:nvGrpSpPr>
          <p:cNvPr id="86" name="Google Shape;86;p35"/>
          <p:cNvGrpSpPr/>
          <p:nvPr/>
        </p:nvGrpSpPr>
        <p:grpSpPr>
          <a:xfrm>
            <a:off x="1835624" y="1992222"/>
            <a:ext cx="655092" cy="624385"/>
            <a:chOff x="883693" y="2002809"/>
            <a:chExt cx="655092" cy="624385"/>
          </a:xfrm>
        </p:grpSpPr>
        <p:sp>
          <p:nvSpPr>
            <p:cNvPr id="87" name="Google Shape;87;p35"/>
            <p:cNvSpPr/>
            <p:nvPr/>
          </p:nvSpPr>
          <p:spPr>
            <a:xfrm>
              <a:off x="883693" y="2002809"/>
              <a:ext cx="655092" cy="624385"/>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8" name="Google Shape;88;p35"/>
            <p:cNvSpPr txBox="1"/>
            <p:nvPr/>
          </p:nvSpPr>
          <p:spPr>
            <a:xfrm>
              <a:off x="883693" y="2002809"/>
              <a:ext cx="6550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Core in VM context</a:t>
              </a:r>
              <a:endParaRPr sz="1400" b="0" i="0" u="none" strike="noStrike" cap="none">
                <a:solidFill>
                  <a:srgbClr val="000000"/>
                </a:solidFill>
                <a:latin typeface="Arial"/>
                <a:ea typeface="Arial"/>
                <a:cs typeface="Arial"/>
                <a:sym typeface="Arial"/>
              </a:endParaRPr>
            </a:p>
          </p:txBody>
        </p:sp>
        <p:sp>
          <p:nvSpPr>
            <p:cNvPr id="89" name="Google Shape;89;p35"/>
            <p:cNvSpPr/>
            <p:nvPr/>
          </p:nvSpPr>
          <p:spPr>
            <a:xfrm>
              <a:off x="1180532" y="2456597"/>
              <a:ext cx="358253" cy="170597"/>
            </a:xfrm>
            <a:prstGeom prst="rect">
              <a:avLst/>
            </a:prstGeom>
            <a:solidFill>
              <a:schemeClr val="accent5"/>
            </a:solidFill>
            <a:ln w="25400" cap="flat" cmpd="sng">
              <a:solidFill>
                <a:srgbClr val="006E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US" sz="400" b="0" i="0" u="none" strike="noStrike" cap="none">
                  <a:solidFill>
                    <a:schemeClr val="lt1"/>
                  </a:solidFill>
                  <a:latin typeface="Arial"/>
                  <a:ea typeface="Arial"/>
                  <a:cs typeface="Arial"/>
                  <a:sym typeface="Arial"/>
                </a:rPr>
                <a:t>MMU</a:t>
              </a:r>
              <a:endParaRPr sz="1400" b="0" i="0" u="none" strike="noStrike" cap="none">
                <a:solidFill>
                  <a:srgbClr val="000000"/>
                </a:solidFill>
                <a:latin typeface="Arial"/>
                <a:ea typeface="Arial"/>
                <a:cs typeface="Arial"/>
                <a:sym typeface="Arial"/>
              </a:endParaRPr>
            </a:p>
          </p:txBody>
        </p:sp>
      </p:grpSp>
      <p:grpSp>
        <p:nvGrpSpPr>
          <p:cNvPr id="90" name="Google Shape;90;p35"/>
          <p:cNvGrpSpPr/>
          <p:nvPr/>
        </p:nvGrpSpPr>
        <p:grpSpPr>
          <a:xfrm>
            <a:off x="2762534" y="1987806"/>
            <a:ext cx="655092" cy="624385"/>
            <a:chOff x="883693" y="2002809"/>
            <a:chExt cx="655092" cy="624385"/>
          </a:xfrm>
        </p:grpSpPr>
        <p:sp>
          <p:nvSpPr>
            <p:cNvPr id="91" name="Google Shape;91;p35"/>
            <p:cNvSpPr/>
            <p:nvPr/>
          </p:nvSpPr>
          <p:spPr>
            <a:xfrm>
              <a:off x="883693" y="2002809"/>
              <a:ext cx="655092" cy="624385"/>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2" name="Google Shape;92;p35"/>
            <p:cNvSpPr txBox="1"/>
            <p:nvPr/>
          </p:nvSpPr>
          <p:spPr>
            <a:xfrm>
              <a:off x="883693" y="2002809"/>
              <a:ext cx="6550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rgbClr val="000000"/>
                  </a:solidFill>
                  <a:latin typeface="Arial"/>
                  <a:ea typeface="Arial"/>
                  <a:cs typeface="Arial"/>
                  <a:sym typeface="Arial"/>
                </a:rPr>
                <a:t>Core in VM context</a:t>
              </a:r>
              <a:endParaRPr sz="1400" b="0" i="0" u="none" strike="noStrike" cap="none">
                <a:solidFill>
                  <a:srgbClr val="000000"/>
                </a:solidFill>
                <a:latin typeface="Arial"/>
                <a:ea typeface="Arial"/>
                <a:cs typeface="Arial"/>
                <a:sym typeface="Arial"/>
              </a:endParaRPr>
            </a:p>
          </p:txBody>
        </p:sp>
        <p:sp>
          <p:nvSpPr>
            <p:cNvPr id="93" name="Google Shape;93;p35"/>
            <p:cNvSpPr/>
            <p:nvPr/>
          </p:nvSpPr>
          <p:spPr>
            <a:xfrm>
              <a:off x="1180532" y="2456597"/>
              <a:ext cx="358253" cy="170597"/>
            </a:xfrm>
            <a:prstGeom prst="rect">
              <a:avLst/>
            </a:prstGeom>
            <a:solidFill>
              <a:schemeClr val="accent5"/>
            </a:solidFill>
            <a:ln w="25400" cap="flat" cmpd="sng">
              <a:solidFill>
                <a:srgbClr val="006E7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
                <a:buFont typeface="Arial"/>
                <a:buNone/>
              </a:pPr>
              <a:r>
                <a:rPr lang="en-US" sz="400" b="0" i="0" u="none" strike="noStrike" cap="none">
                  <a:solidFill>
                    <a:schemeClr val="lt1"/>
                  </a:solidFill>
                  <a:latin typeface="Arial"/>
                  <a:ea typeface="Arial"/>
                  <a:cs typeface="Arial"/>
                  <a:sym typeface="Arial"/>
                </a:rPr>
                <a:t>MMU</a:t>
              </a:r>
              <a:endParaRPr sz="1400" b="0" i="0" u="none" strike="noStrike" cap="none">
                <a:solidFill>
                  <a:srgbClr val="000000"/>
                </a:solidFill>
                <a:latin typeface="Arial"/>
                <a:ea typeface="Arial"/>
                <a:cs typeface="Arial"/>
                <a:sym typeface="Arial"/>
              </a:endParaRPr>
            </a:p>
          </p:txBody>
        </p:sp>
      </p:grpSp>
      <p:sp>
        <p:nvSpPr>
          <p:cNvPr id="94" name="Google Shape;94;p35"/>
          <p:cNvSpPr/>
          <p:nvPr/>
        </p:nvSpPr>
        <p:spPr>
          <a:xfrm>
            <a:off x="4810836" y="1987806"/>
            <a:ext cx="1139589" cy="713096"/>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0" i="0" u="none" strike="noStrike" cap="none">
                <a:solidFill>
                  <a:schemeClr val="lt1"/>
                </a:solidFill>
                <a:latin typeface="Arial"/>
                <a:ea typeface="Arial"/>
                <a:cs typeface="Arial"/>
                <a:sym typeface="Arial"/>
              </a:rPr>
              <a:t>DDR MC converts to row/col addr</a:t>
            </a:r>
            <a:endParaRPr sz="1050" b="0" i="0" u="none" strike="noStrike" cap="none">
              <a:solidFill>
                <a:schemeClr val="lt1"/>
              </a:solidFill>
              <a:latin typeface="Arial"/>
              <a:ea typeface="Arial"/>
              <a:cs typeface="Arial"/>
              <a:sym typeface="Arial"/>
            </a:endParaRPr>
          </a:p>
        </p:txBody>
      </p:sp>
      <p:sp>
        <p:nvSpPr>
          <p:cNvPr id="95" name="Google Shape;95;p35"/>
          <p:cNvSpPr/>
          <p:nvPr/>
        </p:nvSpPr>
        <p:spPr>
          <a:xfrm>
            <a:off x="2668704" y="3454675"/>
            <a:ext cx="2360496" cy="713096"/>
          </a:xfrm>
          <a:prstGeom prst="rect">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0" i="0" u="none" strike="noStrike" cap="none">
                <a:solidFill>
                  <a:schemeClr val="lt1"/>
                </a:solidFill>
                <a:latin typeface="Arial"/>
                <a:ea typeface="Arial"/>
                <a:cs typeface="Arial"/>
                <a:sym typeface="Arial"/>
              </a:rPr>
              <a:t>PCIe/CXL root port converts to IO memory space for DMA operations.  TLB is managed to map to OS tables (x86=IOMMU, ARM=SMMU)</a:t>
            </a:r>
            <a:endParaRPr sz="1400" b="0" i="0" u="none" strike="noStrike" cap="none">
              <a:solidFill>
                <a:srgbClr val="000000"/>
              </a:solidFill>
              <a:latin typeface="Arial"/>
              <a:ea typeface="Arial"/>
              <a:cs typeface="Arial"/>
              <a:sym typeface="Arial"/>
            </a:endParaRPr>
          </a:p>
        </p:txBody>
      </p:sp>
      <p:sp>
        <p:nvSpPr>
          <p:cNvPr id="96" name="Google Shape;96;p35"/>
          <p:cNvSpPr/>
          <p:nvPr/>
        </p:nvSpPr>
        <p:spPr>
          <a:xfrm>
            <a:off x="6731190" y="1987104"/>
            <a:ext cx="1081585" cy="875490"/>
          </a:xfrm>
          <a:prstGeom prst="irregularSeal1">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000" b="0" i="0" u="none" strike="noStrike" cap="none">
                <a:solidFill>
                  <a:schemeClr val="lt1"/>
                </a:solidFill>
                <a:latin typeface="Arial"/>
                <a:ea typeface="Arial"/>
                <a:cs typeface="Arial"/>
                <a:sym typeface="Arial"/>
              </a:rPr>
              <a:t>UALink</a:t>
            </a:r>
            <a:endParaRPr sz="1000" b="0" i="0" u="none" strike="noStrike" cap="non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C++</a:t>
            </a:r>
            <a:endParaRPr/>
          </a:p>
        </p:txBody>
      </p:sp>
      <p:sp>
        <p:nvSpPr>
          <p:cNvPr id="102" name="Google Shape;102;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With OOP, stdlib.h will dynamically size arrays (i.e. new &lt;obj&gt;)</a:t>
            </a:r>
            <a:endParaRPr/>
          </a:p>
          <a:p>
            <a:pPr marL="457200" lvl="0" indent="-342900" algn="l" rtl="0">
              <a:lnSpc>
                <a:spcPct val="115000"/>
              </a:lnSpc>
              <a:spcBef>
                <a:spcPts val="0"/>
              </a:spcBef>
              <a:spcAft>
                <a:spcPts val="0"/>
              </a:spcAft>
              <a:buSzPts val="1800"/>
              <a:buChar char="●"/>
            </a:pPr>
            <a:r>
              <a:rPr lang="en-US"/>
              <a:t>So if initial array size is &lt;10&gt; and one more object is created, then the library will autoallocate more space, i.e. &lt;15&gt; to grow the memory footprint.</a:t>
            </a:r>
            <a:endParaRPr/>
          </a:p>
          <a:p>
            <a:pPr marL="457200" lvl="0" indent="-342900" algn="l" rtl="0">
              <a:lnSpc>
                <a:spcPct val="115000"/>
              </a:lnSpc>
              <a:spcBef>
                <a:spcPts val="0"/>
              </a:spcBef>
              <a:spcAft>
                <a:spcPts val="0"/>
              </a:spcAft>
              <a:buSzPts val="1800"/>
              <a:buChar char="●"/>
            </a:pPr>
            <a:r>
              <a:rPr lang="en-US"/>
              <a:t>This is to effectively perform as array grows.  I.e. 12 count will be order (1) complexity. (Stdlib.h has certain preallocation algo, ignore for now.)</a:t>
            </a:r>
            <a:endParaRPr/>
          </a:p>
          <a:p>
            <a:pPr marL="457200" lvl="0" indent="-342900" algn="l" rtl="0">
              <a:lnSpc>
                <a:spcPct val="115000"/>
              </a:lnSpc>
              <a:spcBef>
                <a:spcPts val="0"/>
              </a:spcBef>
              <a:spcAft>
                <a:spcPts val="0"/>
              </a:spcAft>
              <a:buSzPts val="1800"/>
              <a:buChar char="●"/>
            </a:pPr>
            <a:r>
              <a:rPr lang="en-US"/>
              <a:t>Upon new &lt;obj&gt;, stdlib malloc’s memory space of size obj.  This results in a physical memory base address obj for future references.  (i.e. with obj.name = “Steen”, compiler knows memory address of obj.name)</a:t>
            </a:r>
            <a:endParaRPr/>
          </a:p>
          <a:p>
            <a:pPr marL="457200" lvl="0" indent="-342900" algn="l" rtl="0">
              <a:lnSpc>
                <a:spcPct val="115000"/>
              </a:lnSpc>
              <a:spcBef>
                <a:spcPts val="0"/>
              </a:spcBef>
              <a:spcAft>
                <a:spcPts val="0"/>
              </a:spcAft>
              <a:buSzPts val="1800"/>
              <a:buChar char="●"/>
            </a:pPr>
            <a:r>
              <a:rPr lang="en-US"/>
              <a:t>Idea is to leverage stdlib.h to do ualink.h</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Code mapping</a:t>
            </a:r>
            <a:endParaRPr/>
          </a:p>
        </p:txBody>
      </p:sp>
      <p:sp>
        <p:nvSpPr>
          <p:cNvPr id="108" name="Google Shape;108;p6"/>
          <p:cNvSpPr txBox="1">
            <a:spLocks noGrp="1"/>
          </p:cNvSpPr>
          <p:nvPr>
            <p:ph type="body" idx="1"/>
          </p:nvPr>
        </p:nvSpPr>
        <p:spPr>
          <a:xfrm>
            <a:off x="4430210" y="1125880"/>
            <a:ext cx="2286816" cy="34164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sz="900" b="1" u="sng"/>
              <a:t>C++ UALink library example</a:t>
            </a:r>
            <a:endParaRPr/>
          </a:p>
          <a:p>
            <a:pPr marL="114300" lvl="0" indent="0" algn="l" rtl="0">
              <a:lnSpc>
                <a:spcPct val="115000"/>
              </a:lnSpc>
              <a:spcBef>
                <a:spcPts val="0"/>
              </a:spcBef>
              <a:spcAft>
                <a:spcPts val="0"/>
              </a:spcAft>
              <a:buSzPts val="1800"/>
              <a:buNone/>
            </a:pPr>
            <a:endParaRPr sz="900"/>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#include ualink_lib.h</a:t>
            </a:r>
            <a:endParaRPr sz="700">
              <a:latin typeface="Courier New"/>
              <a:ea typeface="Courier New"/>
              <a:cs typeface="Courier New"/>
              <a:sym typeface="Courier New"/>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New_ualink citizen record</a:t>
            </a:r>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UALinkrecord.name = “Steen”;</a:t>
            </a:r>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UALinkrecord.photo = pix.jpg;</a:t>
            </a:r>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a:t>
            </a:r>
            <a:endParaRPr/>
          </a:p>
          <a:p>
            <a:pPr marL="114300" lvl="0" indent="0" algn="l" rtl="0">
              <a:lnSpc>
                <a:spcPct val="115000"/>
              </a:lnSpc>
              <a:spcBef>
                <a:spcPts val="0"/>
              </a:spcBef>
              <a:spcAft>
                <a:spcPts val="0"/>
              </a:spcAft>
              <a:buSzPts val="1800"/>
              <a:buNone/>
            </a:pPr>
            <a:r>
              <a:rPr lang="en-US" sz="700">
                <a:latin typeface="Courier New"/>
                <a:ea typeface="Courier New"/>
                <a:cs typeface="Courier New"/>
                <a:sym typeface="Courier New"/>
              </a:rPr>
              <a:t>Delete record</a:t>
            </a:r>
            <a:endParaRPr sz="700">
              <a:latin typeface="Courier New"/>
              <a:ea typeface="Courier New"/>
              <a:cs typeface="Courier New"/>
              <a:sym typeface="Courier New"/>
            </a:endParaRPr>
          </a:p>
        </p:txBody>
      </p:sp>
      <p:sp>
        <p:nvSpPr>
          <p:cNvPr id="109" name="Google Shape;109;p6"/>
          <p:cNvSpPr txBox="1"/>
          <p:nvPr/>
        </p:nvSpPr>
        <p:spPr>
          <a:xfrm>
            <a:off x="424406" y="1118525"/>
            <a:ext cx="1546184" cy="3416400"/>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chemeClr val="dk2"/>
              </a:buClr>
              <a:buSzPts val="1800"/>
              <a:buFont typeface="Arial"/>
              <a:buNone/>
            </a:pPr>
            <a:r>
              <a:rPr lang="en-US" sz="900" b="1" i="0" u="sng" strike="noStrike" cap="none">
                <a:solidFill>
                  <a:schemeClr val="dk2"/>
                </a:solidFill>
                <a:latin typeface="Arial"/>
                <a:ea typeface="Arial"/>
                <a:cs typeface="Arial"/>
                <a:sym typeface="Arial"/>
              </a:rPr>
              <a:t>C++ app example</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#include stdlib.h</a:t>
            </a:r>
            <a:endParaRPr sz="700" b="0" i="0" u="none" strike="noStrike" cap="none">
              <a:solidFill>
                <a:schemeClr val="dk2"/>
              </a:solidFill>
              <a:latin typeface="Courier New"/>
              <a:ea typeface="Courier New"/>
              <a:cs typeface="Courier New"/>
              <a:sym typeface="Courier New"/>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new citizen record; </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Record.name = “Steen”;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Record.photo = pix.jpg;</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Delete record;</a:t>
            </a:r>
            <a:endParaRPr sz="1400" b="0" i="0" u="none" strike="noStrike" cap="none">
              <a:solidFill>
                <a:srgbClr val="000000"/>
              </a:solidFill>
              <a:latin typeface="Arial"/>
              <a:ea typeface="Arial"/>
              <a:cs typeface="Arial"/>
              <a:sym typeface="Arial"/>
            </a:endParaRPr>
          </a:p>
        </p:txBody>
      </p:sp>
      <p:sp>
        <p:nvSpPr>
          <p:cNvPr id="110" name="Google Shape;110;p6"/>
          <p:cNvSpPr txBox="1"/>
          <p:nvPr/>
        </p:nvSpPr>
        <p:spPr>
          <a:xfrm>
            <a:off x="1938761" y="1118525"/>
            <a:ext cx="1546184" cy="3416400"/>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chemeClr val="dk2"/>
              </a:buClr>
              <a:buSzPts val="1800"/>
              <a:buFont typeface="Arial"/>
              <a:buNone/>
            </a:pPr>
            <a:r>
              <a:rPr lang="en-US" sz="900" b="1" i="0" u="sng" strike="noStrike" cap="none">
                <a:solidFill>
                  <a:schemeClr val="dk2"/>
                </a:solidFill>
                <a:latin typeface="Arial"/>
                <a:ea typeface="Arial"/>
                <a:cs typeface="Arial"/>
                <a:sym typeface="Arial"/>
              </a:rPr>
              <a:t>Compiler/lib translation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Record.baseaddr = malloc(64KB, RW, noswap);  //results in base address for record.</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Movstr record.addr &lt;= “Steen”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//set pointer to pix.jpg</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ts val="1800"/>
              <a:buFont typeface="Arial"/>
              <a:buNone/>
            </a:pPr>
            <a:r>
              <a:rPr lang="en-US" sz="700" b="0" i="0" u="none" strike="noStrike" cap="none">
                <a:solidFill>
                  <a:schemeClr val="dk2"/>
                </a:solidFill>
                <a:latin typeface="Courier New"/>
                <a:ea typeface="Courier New"/>
                <a:cs typeface="Courier New"/>
                <a:sym typeface="Courier New"/>
              </a:rPr>
              <a:t>Free record.base</a:t>
            </a:r>
            <a:endParaRPr sz="700" b="0" i="0" u="none" strike="noStrike" cap="none">
              <a:solidFill>
                <a:schemeClr val="dk2"/>
              </a:solidFill>
              <a:latin typeface="Courier New"/>
              <a:ea typeface="Courier New"/>
              <a:cs typeface="Courier New"/>
              <a:sym typeface="Courier New"/>
            </a:endParaRPr>
          </a:p>
        </p:txBody>
      </p:sp>
      <p:sp>
        <p:nvSpPr>
          <p:cNvPr id="111" name="Google Shape;111;p6"/>
          <p:cNvSpPr txBox="1"/>
          <p:nvPr/>
        </p:nvSpPr>
        <p:spPr>
          <a:xfrm>
            <a:off x="7418409" y="1017725"/>
            <a:ext cx="1546184" cy="3416400"/>
          </a:xfrm>
          <a:prstGeom prst="rect">
            <a:avLst/>
          </a:prstGeom>
          <a:noFill/>
          <a:ln>
            <a:noFill/>
          </a:ln>
        </p:spPr>
        <p:txBody>
          <a:bodyPr spcFirstLastPara="1" wrap="square" lIns="91425" tIns="91425" rIns="91425" bIns="91425" anchor="t" anchorCtr="0">
            <a:normAutofit fontScale="92500" lnSpcReduction="10000"/>
          </a:bodyPr>
          <a:lstStyle/>
          <a:p>
            <a:pPr marL="114300" marR="0" lvl="0" indent="0" algn="l" rtl="0">
              <a:lnSpc>
                <a:spcPct val="115000"/>
              </a:lnSpc>
              <a:spcBef>
                <a:spcPts val="0"/>
              </a:spcBef>
              <a:spcAft>
                <a:spcPts val="0"/>
              </a:spcAft>
              <a:buClr>
                <a:schemeClr val="dk2"/>
              </a:buClr>
              <a:buSzPct val="216215"/>
              <a:buFont typeface="Arial"/>
              <a:buNone/>
            </a:pPr>
            <a:r>
              <a:rPr lang="en-US" sz="900" b="1" i="0" u="sng" strike="noStrike" cap="none">
                <a:solidFill>
                  <a:schemeClr val="dk2"/>
                </a:solidFill>
                <a:latin typeface="Arial"/>
                <a:ea typeface="Arial"/>
                <a:cs typeface="Arial"/>
                <a:sym typeface="Arial"/>
              </a:rPr>
              <a:t>Compiler/lib translation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43243"/>
              <a:buFont typeface="Arial"/>
              <a:buNone/>
            </a:pPr>
            <a:r>
              <a:rPr lang="en-US" sz="800" b="0" i="0" u="none" strike="noStrike" cap="none">
                <a:solidFill>
                  <a:schemeClr val="dk2"/>
                </a:solidFill>
                <a:latin typeface="Courier New"/>
                <a:ea typeface="Courier New"/>
                <a:cs typeface="Courier New"/>
                <a:sym typeface="Courier New"/>
              </a:rPr>
              <a:t>Scapy malloc 64KB and return record.base.addr pointer</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43243"/>
              <a:buFont typeface="Arial"/>
              <a:buNone/>
            </a:pPr>
            <a:r>
              <a:rPr lang="en-US" sz="800" b="0" i="0" u="none" strike="noStrike" cap="none">
                <a:solidFill>
                  <a:schemeClr val="dk2"/>
                </a:solidFill>
                <a:latin typeface="Courier New"/>
                <a:ea typeface="Courier New"/>
                <a:cs typeface="Courier New"/>
                <a:sym typeface="Courier New"/>
              </a:rPr>
              <a:t>Scapy write record.base &lt;= “Steen”</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43243"/>
              <a:buFont typeface="Arial"/>
              <a:buNone/>
            </a:pPr>
            <a:r>
              <a:rPr lang="en-US" sz="800" b="0" i="0" u="none" strike="noStrike" cap="none">
                <a:solidFill>
                  <a:schemeClr val="dk2"/>
                </a:solidFill>
                <a:latin typeface="Courier New"/>
                <a:ea typeface="Courier New"/>
                <a:cs typeface="Courier New"/>
                <a:sym typeface="Courier New"/>
              </a:rPr>
              <a:t>…</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43243"/>
              <a:buFont typeface="Arial"/>
              <a:buNone/>
            </a:pPr>
            <a:r>
              <a:rPr lang="en-US" sz="800" b="0" i="0" u="none" strike="noStrike" cap="none">
                <a:solidFill>
                  <a:schemeClr val="dk2"/>
                </a:solidFill>
                <a:latin typeface="Courier New"/>
                <a:ea typeface="Courier New"/>
                <a:cs typeface="Courier New"/>
                <a:sym typeface="Courier New"/>
              </a:rPr>
              <a:t>Scapy free memory/deallocate</a:t>
            </a:r>
            <a:endParaRPr sz="1400" b="0" i="0" u="none" strike="noStrike" cap="none">
              <a:solidFill>
                <a:srgbClr val="000000"/>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r>
              <a:rPr lang="en-US" sz="900" b="0" i="0" u="none" strike="noStrike" cap="none">
                <a:solidFill>
                  <a:schemeClr val="dk2"/>
                </a:solidFill>
                <a:latin typeface="Arial"/>
                <a:ea typeface="Arial"/>
                <a:cs typeface="Arial"/>
                <a:sym typeface="Arial"/>
              </a:rPr>
              <a:t>{Note that scapy is just a prototype mechanism emulating UALink protocol.  Long term, there will be CPU/GPU/XPUs with direct UALink interfaces like DDRx.</a:t>
            </a:r>
            <a:endParaRPr/>
          </a:p>
          <a:p>
            <a:pPr marL="114300" marR="0" lvl="0" indent="0" algn="l" rtl="0">
              <a:lnSpc>
                <a:spcPct val="115000"/>
              </a:lnSpc>
              <a:spcBef>
                <a:spcPts val="0"/>
              </a:spcBef>
              <a:spcAft>
                <a:spcPts val="0"/>
              </a:spcAft>
              <a:buClr>
                <a:schemeClr val="dk2"/>
              </a:buClr>
              <a:buSzPct val="216215"/>
              <a:buFont typeface="Arial"/>
              <a:buNone/>
            </a:pPr>
            <a:endParaRPr sz="900" b="0" i="0" u="none" strike="noStrike" cap="none">
              <a:solidFill>
                <a:schemeClr val="dk2"/>
              </a:solidFill>
              <a:latin typeface="Arial"/>
              <a:ea typeface="Arial"/>
              <a:cs typeface="Arial"/>
              <a:sym typeface="Arial"/>
            </a:endParaRPr>
          </a:p>
          <a:p>
            <a:pPr marL="114300" marR="0" lvl="0" indent="0" algn="l" rtl="0">
              <a:lnSpc>
                <a:spcPct val="115000"/>
              </a:lnSpc>
              <a:spcBef>
                <a:spcPts val="0"/>
              </a:spcBef>
              <a:spcAft>
                <a:spcPts val="0"/>
              </a:spcAft>
              <a:buClr>
                <a:schemeClr val="dk2"/>
              </a:buClr>
              <a:buSzPct val="216215"/>
              <a:buFont typeface="Arial"/>
              <a:buNone/>
            </a:pPr>
            <a:r>
              <a:rPr lang="en-US" sz="900" b="0" i="0" u="none" strike="noStrike" cap="none">
                <a:solidFill>
                  <a:schemeClr val="dk2"/>
                </a:solidFill>
                <a:latin typeface="Arial"/>
                <a:ea typeface="Arial"/>
                <a:cs typeface="Arial"/>
                <a:sym typeface="Arial"/>
              </a:rPr>
              <a:t>I.e. Malloc returns 0x2000, and OS pagetable mapped to 0xFE500 }</a:t>
            </a:r>
            <a:endParaRPr sz="1400" b="0" i="0" u="none" strike="noStrike" cap="none">
              <a:solidFill>
                <a:srgbClr val="000000"/>
              </a:solidFill>
              <a:latin typeface="Arial"/>
              <a:ea typeface="Arial"/>
              <a:cs typeface="Arial"/>
              <a:sym typeface="Arial"/>
            </a:endParaRPr>
          </a:p>
        </p:txBody>
      </p:sp>
      <p:sp>
        <p:nvSpPr>
          <p:cNvPr id="112" name="Google Shape;112;p6"/>
          <p:cNvSpPr/>
          <p:nvPr/>
        </p:nvSpPr>
        <p:spPr>
          <a:xfrm>
            <a:off x="1744884" y="2702689"/>
            <a:ext cx="277792" cy="685800"/>
          </a:xfrm>
          <a:prstGeom prs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3" name="Google Shape;113;p6"/>
          <p:cNvSpPr/>
          <p:nvPr/>
        </p:nvSpPr>
        <p:spPr>
          <a:xfrm>
            <a:off x="6789925" y="2629383"/>
            <a:ext cx="277792" cy="685800"/>
          </a:xfrm>
          <a:prstGeom prs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14" name="Google Shape;114;p6"/>
          <p:cNvSpPr txBox="1"/>
          <p:nvPr/>
        </p:nvSpPr>
        <p:spPr>
          <a:xfrm>
            <a:off x="1698585" y="3915137"/>
            <a:ext cx="4942390" cy="116955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This enables discussion on how existing source code can be adapted to utilize UALink-attached memory by adapting C++ stdlib.h references with ualink_lib.h references.</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(I.e. DDR-only app performance compared to UALink prototype performance.)</a:t>
            </a:r>
            <a:endParaRPr sz="1400" b="0" i="0" u="none" strike="noStrike" cap="none">
              <a:solidFill>
                <a:srgbClr val="000000"/>
              </a:solidFill>
              <a:latin typeface="Arial"/>
              <a:ea typeface="Arial"/>
              <a:cs typeface="Arial"/>
              <a:sym typeface="Arial"/>
            </a:endParaRPr>
          </a:p>
        </p:txBody>
      </p:sp>
      <p:cxnSp>
        <p:nvCxnSpPr>
          <p:cNvPr id="115" name="Google Shape;115;p6"/>
          <p:cNvCxnSpPr/>
          <p:nvPr/>
        </p:nvCxnSpPr>
        <p:spPr>
          <a:xfrm>
            <a:off x="4126375" y="332772"/>
            <a:ext cx="0" cy="3414532"/>
          </a:xfrm>
          <a:prstGeom prst="straightConnector1">
            <a:avLst/>
          </a:prstGeom>
          <a:noFill/>
          <a:ln w="9525" cap="flat" cmpd="sng">
            <a:solidFill>
              <a:srgbClr val="3B7FF2"/>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121" name="Google Shape;121;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US"/>
              <a:t>#include ualink_lib.h</a:t>
            </a:r>
            <a:endParaRPr/>
          </a:p>
          <a:p>
            <a:pPr marL="0" lvl="0" indent="0" algn="l" rtl="0">
              <a:lnSpc>
                <a:spcPct val="115000"/>
              </a:lnSpc>
              <a:spcBef>
                <a:spcPts val="0"/>
              </a:spcBef>
              <a:spcAft>
                <a:spcPts val="0"/>
              </a:spcAft>
              <a:buSzPts val="1800"/>
              <a:buNone/>
            </a:pPr>
            <a:r>
              <a:rPr lang="en-US"/>
              <a:t>AI_code_alg()</a:t>
            </a:r>
            <a:br>
              <a:rPr lang="en-US"/>
            </a:br>
            <a:r>
              <a:rPr lang="en-US"/>
              <a:t>	Define_base dataset</a:t>
            </a:r>
            <a:br>
              <a:rPr lang="en-US"/>
            </a:br>
            <a:r>
              <a:rPr lang="en-US"/>
              <a:t>	//now we want to convolve, m-mult, etc against 100TB of memory</a:t>
            </a:r>
            <a:br>
              <a:rPr lang="en-US"/>
            </a:br>
            <a:r>
              <a:rPr lang="en-US"/>
              <a:t>	ualink_malloc(100TB)  // now 100TB is addressable by user code</a:t>
            </a:r>
            <a:br>
              <a:rPr lang="en-US"/>
            </a:br>
            <a:r>
              <a:rPr lang="en-US"/>
              <a:t>	For (i):</a:t>
            </a:r>
            <a:br>
              <a:rPr lang="en-US"/>
            </a:br>
            <a:r>
              <a:rPr lang="en-US"/>
              <a:t>		AI_op (*base *^ ualink_mem(offset[i])</a:t>
            </a:r>
            <a:br>
              <a:rPr lang="en-US"/>
            </a:br>
            <a:r>
              <a:rPr lang="en-US"/>
              <a:t>		prefetch(ualink_mem[i+1])</a:t>
            </a:r>
            <a:br>
              <a:rPr lang="en-US"/>
            </a:br>
            <a:r>
              <a:rPr lang="en-US"/>
              <a:t>	end-for-i</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title"/>
          </p:nvPr>
        </p:nvSpPr>
        <p:spPr>
          <a:xfrm>
            <a:off x="472950" y="12947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UALink FPGA overview</a:t>
            </a:r>
            <a:endParaRPr/>
          </a:p>
        </p:txBody>
      </p:sp>
      <p:pic>
        <p:nvPicPr>
          <p:cNvPr id="127" name="Google Shape;127;p7"/>
          <p:cNvPicPr preferRelativeResize="0"/>
          <p:nvPr/>
        </p:nvPicPr>
        <p:blipFill rotWithShape="1">
          <a:blip>
            <a:alphaModFix/>
          </a:blip>
          <a:srcRect/>
          <a:stretch/>
        </p:blipFill>
        <p:spPr>
          <a:xfrm>
            <a:off x="4316426" y="1780250"/>
            <a:ext cx="3279624" cy="2309051"/>
          </a:xfrm>
          <a:prstGeom prst="rect">
            <a:avLst/>
          </a:prstGeom>
          <a:noFill/>
          <a:ln>
            <a:noFill/>
          </a:ln>
        </p:spPr>
      </p:pic>
      <p:sp>
        <p:nvSpPr>
          <p:cNvPr id="128" name="Google Shape;128;p7"/>
          <p:cNvSpPr/>
          <p:nvPr/>
        </p:nvSpPr>
        <p:spPr>
          <a:xfrm>
            <a:off x="680700" y="2571750"/>
            <a:ext cx="2806500" cy="1066800"/>
          </a:xfrm>
          <a:prstGeom prst="roundRect">
            <a:avLst>
              <a:gd name="adj" fmla="val 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xPU UALink stimulus system</a:t>
            </a:r>
            <a:endParaRPr sz="1400" b="0" i="0" u="none" strike="noStrike" cap="none">
              <a:solidFill>
                <a:srgbClr val="000000"/>
              </a:solidFill>
              <a:latin typeface="Arial"/>
              <a:ea typeface="Arial"/>
              <a:cs typeface="Arial"/>
              <a:sym typeface="Arial"/>
            </a:endParaRPr>
          </a:p>
        </p:txBody>
      </p:sp>
      <p:sp>
        <p:nvSpPr>
          <p:cNvPr id="129" name="Google Shape;129;p7"/>
          <p:cNvSpPr/>
          <p:nvPr/>
        </p:nvSpPr>
        <p:spPr>
          <a:xfrm>
            <a:off x="3164325" y="3030000"/>
            <a:ext cx="705600" cy="36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NIC</a:t>
            </a:r>
            <a:endParaRPr sz="1400" b="0" i="0" u="none" strike="noStrike" cap="none">
              <a:solidFill>
                <a:srgbClr val="000000"/>
              </a:solidFill>
              <a:latin typeface="Arial"/>
              <a:ea typeface="Arial"/>
              <a:cs typeface="Arial"/>
              <a:sym typeface="Arial"/>
            </a:endParaRPr>
          </a:p>
        </p:txBody>
      </p:sp>
      <p:cxnSp>
        <p:nvCxnSpPr>
          <p:cNvPr id="130" name="Google Shape;130;p7"/>
          <p:cNvCxnSpPr>
            <a:stCxn id="129" idx="3"/>
            <a:endCxn id="131" idx="3"/>
          </p:cNvCxnSpPr>
          <p:nvPr/>
        </p:nvCxnSpPr>
        <p:spPr>
          <a:xfrm>
            <a:off x="3869925" y="3212850"/>
            <a:ext cx="765300" cy="294000"/>
          </a:xfrm>
          <a:prstGeom prst="straightConnector1">
            <a:avLst/>
          </a:prstGeom>
          <a:noFill/>
          <a:ln w="9525" cap="flat" cmpd="sng">
            <a:solidFill>
              <a:schemeClr val="dk2"/>
            </a:solidFill>
            <a:prstDash val="solid"/>
            <a:round/>
            <a:headEnd type="none" w="sm" len="sm"/>
            <a:tailEnd type="none" w="sm" len="sm"/>
          </a:ln>
        </p:spPr>
      </p:cxnSp>
      <p:sp>
        <p:nvSpPr>
          <p:cNvPr id="131" name="Google Shape;131;p7"/>
          <p:cNvSpPr txBox="1"/>
          <p:nvPr/>
        </p:nvSpPr>
        <p:spPr>
          <a:xfrm>
            <a:off x="3929600" y="3337350"/>
            <a:ext cx="7056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10GbE</a:t>
            </a:r>
            <a:endParaRPr sz="1000" b="0" i="0" u="none" strike="noStrike" cap="none">
              <a:solidFill>
                <a:schemeClr val="dk2"/>
              </a:solidFill>
              <a:latin typeface="Arial"/>
              <a:ea typeface="Arial"/>
              <a:cs typeface="Arial"/>
              <a:sym typeface="Arial"/>
            </a:endParaRPr>
          </a:p>
        </p:txBody>
      </p:sp>
      <p:sp>
        <p:nvSpPr>
          <p:cNvPr id="132" name="Google Shape;132;p7"/>
          <p:cNvSpPr txBox="1"/>
          <p:nvPr/>
        </p:nvSpPr>
        <p:spPr>
          <a:xfrm>
            <a:off x="5230300" y="4783825"/>
            <a:ext cx="29058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Acts like a DDR DIMM</a:t>
            </a:r>
            <a:endParaRPr sz="1800" b="0" i="0" u="none" strike="noStrike" cap="none">
              <a:solidFill>
                <a:schemeClr val="dk2"/>
              </a:solidFill>
              <a:latin typeface="Arial"/>
              <a:ea typeface="Arial"/>
              <a:cs typeface="Arial"/>
              <a:sym typeface="Arial"/>
            </a:endParaRPr>
          </a:p>
        </p:txBody>
      </p:sp>
      <p:sp>
        <p:nvSpPr>
          <p:cNvPr id="133" name="Google Shape;133;p7"/>
          <p:cNvSpPr/>
          <p:nvPr/>
        </p:nvSpPr>
        <p:spPr>
          <a:xfrm>
            <a:off x="7863850" y="1848250"/>
            <a:ext cx="816300" cy="2184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DRAM/SDRAM/Optane/SSD</a:t>
            </a:r>
            <a:endParaRPr sz="1400" b="0" i="0" u="none" strike="noStrike" cap="none">
              <a:solidFill>
                <a:srgbClr val="000000"/>
              </a:solidFill>
              <a:latin typeface="Arial"/>
              <a:ea typeface="Arial"/>
              <a:cs typeface="Arial"/>
              <a:sym typeface="Arial"/>
            </a:endParaRPr>
          </a:p>
        </p:txBody>
      </p:sp>
      <p:sp>
        <p:nvSpPr>
          <p:cNvPr id="134" name="Google Shape;134;p7"/>
          <p:cNvSpPr/>
          <p:nvPr/>
        </p:nvSpPr>
        <p:spPr>
          <a:xfrm rot="5400000">
            <a:off x="6433300" y="2314200"/>
            <a:ext cx="408000" cy="4327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7"/>
          <p:cNvSpPr/>
          <p:nvPr/>
        </p:nvSpPr>
        <p:spPr>
          <a:xfrm>
            <a:off x="680700" y="1471713"/>
            <a:ext cx="2806500" cy="1066800"/>
          </a:xfrm>
          <a:prstGeom prst="roundRect">
            <a:avLst>
              <a:gd name="adj" fmla="val 7968"/>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xPU UALink stimulus system</a:t>
            </a:r>
            <a:endParaRPr sz="1400" b="0" i="0" u="none" strike="noStrike" cap="none">
              <a:solidFill>
                <a:srgbClr val="000000"/>
              </a:solidFill>
              <a:latin typeface="Arial"/>
              <a:ea typeface="Arial"/>
              <a:cs typeface="Arial"/>
              <a:sym typeface="Arial"/>
            </a:endParaRPr>
          </a:p>
        </p:txBody>
      </p:sp>
      <p:sp>
        <p:nvSpPr>
          <p:cNvPr id="136" name="Google Shape;136;p7"/>
          <p:cNvSpPr/>
          <p:nvPr/>
        </p:nvSpPr>
        <p:spPr>
          <a:xfrm>
            <a:off x="3164325" y="1929963"/>
            <a:ext cx="705600" cy="365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NIC</a:t>
            </a:r>
            <a:endParaRPr sz="1400" b="0" i="0" u="none" strike="noStrike" cap="none">
              <a:solidFill>
                <a:srgbClr val="000000"/>
              </a:solidFill>
              <a:latin typeface="Arial"/>
              <a:ea typeface="Arial"/>
              <a:cs typeface="Arial"/>
              <a:sym typeface="Arial"/>
            </a:endParaRPr>
          </a:p>
        </p:txBody>
      </p:sp>
      <p:cxnSp>
        <p:nvCxnSpPr>
          <p:cNvPr id="137" name="Google Shape;137;p7"/>
          <p:cNvCxnSpPr>
            <a:stCxn id="136" idx="3"/>
            <a:endCxn id="138" idx="3"/>
          </p:cNvCxnSpPr>
          <p:nvPr/>
        </p:nvCxnSpPr>
        <p:spPr>
          <a:xfrm>
            <a:off x="3869925" y="2112813"/>
            <a:ext cx="702000" cy="294000"/>
          </a:xfrm>
          <a:prstGeom prst="straightConnector1">
            <a:avLst/>
          </a:prstGeom>
          <a:noFill/>
          <a:ln w="9525" cap="flat" cmpd="sng">
            <a:solidFill>
              <a:schemeClr val="dk2"/>
            </a:solidFill>
            <a:prstDash val="solid"/>
            <a:round/>
            <a:headEnd type="none" w="sm" len="sm"/>
            <a:tailEnd type="none" w="sm" len="sm"/>
          </a:ln>
        </p:spPr>
      </p:cxnSp>
      <p:sp>
        <p:nvSpPr>
          <p:cNvPr id="138" name="Google Shape;138;p7"/>
          <p:cNvSpPr txBox="1"/>
          <p:nvPr/>
        </p:nvSpPr>
        <p:spPr>
          <a:xfrm>
            <a:off x="3929600" y="2237325"/>
            <a:ext cx="6423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10GbE</a:t>
            </a:r>
            <a:endParaRPr sz="1000" b="0" i="0" u="none" strike="noStrike" cap="none">
              <a:solidFill>
                <a:schemeClr val="dk2"/>
              </a:solidFill>
              <a:latin typeface="Arial"/>
              <a:ea typeface="Arial"/>
              <a:cs typeface="Arial"/>
              <a:sym typeface="Arial"/>
            </a:endParaRPr>
          </a:p>
        </p:txBody>
      </p:sp>
      <p:sp>
        <p:nvSpPr>
          <p:cNvPr id="139" name="Google Shape;139;p7"/>
          <p:cNvSpPr/>
          <p:nvPr/>
        </p:nvSpPr>
        <p:spPr>
          <a:xfrm rot="5400000" flipH="1">
            <a:off x="5925325" y="-48250"/>
            <a:ext cx="224700" cy="3036000"/>
          </a:xfrm>
          <a:prstGeom prst="rightBrace">
            <a:avLst>
              <a:gd name="adj1" fmla="val 50000"/>
              <a:gd name="adj2" fmla="val 5054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7"/>
          <p:cNvSpPr txBox="1"/>
          <p:nvPr/>
        </p:nvSpPr>
        <p:spPr>
          <a:xfrm>
            <a:off x="4635225" y="1057400"/>
            <a:ext cx="29058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FPGA with soldered down SDRAM and DRAM</a:t>
            </a:r>
            <a:endParaRPr sz="1000" b="0" i="0" u="none" strike="noStrike" cap="none">
              <a:solidFill>
                <a:schemeClr val="dk2"/>
              </a:solidFill>
              <a:latin typeface="Arial"/>
              <a:ea typeface="Arial"/>
              <a:cs typeface="Arial"/>
              <a:sym typeface="Arial"/>
            </a:endParaRPr>
          </a:p>
        </p:txBody>
      </p:sp>
      <p:sp>
        <p:nvSpPr>
          <p:cNvPr id="141" name="Google Shape;141;p7"/>
          <p:cNvSpPr/>
          <p:nvPr/>
        </p:nvSpPr>
        <p:spPr>
          <a:xfrm rot="5400000" flipH="1">
            <a:off x="8189050" y="1063250"/>
            <a:ext cx="224700" cy="999000"/>
          </a:xfrm>
          <a:prstGeom prst="rightBrace">
            <a:avLst>
              <a:gd name="adj1" fmla="val 50000"/>
              <a:gd name="adj2" fmla="val 5054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7"/>
          <p:cNvSpPr txBox="1"/>
          <p:nvPr/>
        </p:nvSpPr>
        <p:spPr>
          <a:xfrm>
            <a:off x="7725425" y="1150400"/>
            <a:ext cx="12135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US" sz="1000" b="0" i="0" u="none" strike="noStrike" cap="none">
                <a:solidFill>
                  <a:schemeClr val="dk2"/>
                </a:solidFill>
                <a:latin typeface="Arial"/>
                <a:ea typeface="Arial"/>
                <a:cs typeface="Arial"/>
                <a:sym typeface="Arial"/>
              </a:rPr>
              <a:t>Future expansion</a:t>
            </a:r>
            <a:endParaRPr sz="1000" b="0" i="0" u="none" strike="noStrike" cap="none">
              <a:solidFill>
                <a:schemeClr val="dk2"/>
              </a:solidFill>
              <a:latin typeface="Arial"/>
              <a:ea typeface="Arial"/>
              <a:cs typeface="Arial"/>
              <a:sym typeface="Arial"/>
            </a:endParaRPr>
          </a:p>
        </p:txBody>
      </p:sp>
      <p:sp>
        <p:nvSpPr>
          <p:cNvPr id="143" name="Google Shape;143;p7"/>
          <p:cNvSpPr txBox="1"/>
          <p:nvPr/>
        </p:nvSpPr>
        <p:spPr>
          <a:xfrm>
            <a:off x="1423597" y="4316100"/>
            <a:ext cx="1465200" cy="365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chemeClr val="dk2"/>
                </a:solidFill>
                <a:latin typeface="Arial"/>
                <a:ea typeface="Arial"/>
                <a:cs typeface="Arial"/>
                <a:sym typeface="Arial"/>
              </a:rPr>
              <a:t>SCAPY tool</a:t>
            </a:r>
            <a:endParaRPr sz="1800" b="0" i="0" u="none" strike="noStrike" cap="none">
              <a:solidFill>
                <a:schemeClr val="dk2"/>
              </a:solidFill>
              <a:latin typeface="Arial"/>
              <a:ea typeface="Arial"/>
              <a:cs typeface="Arial"/>
              <a:sym typeface="Arial"/>
            </a:endParaRPr>
          </a:p>
        </p:txBody>
      </p:sp>
      <p:sp>
        <p:nvSpPr>
          <p:cNvPr id="144" name="Google Shape;144;p7"/>
          <p:cNvSpPr txBox="1"/>
          <p:nvPr/>
        </p:nvSpPr>
        <p:spPr>
          <a:xfrm>
            <a:off x="4754062" y="3395700"/>
            <a:ext cx="1462273" cy="29235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700"/>
              <a:buFont typeface="Arial"/>
              <a:buNone/>
            </a:pPr>
            <a:r>
              <a:rPr lang="en-US" sz="700" b="0" i="0" u="none" strike="noStrike" cap="none">
                <a:solidFill>
                  <a:schemeClr val="dk2"/>
                </a:solidFill>
                <a:latin typeface="Arial"/>
                <a:ea typeface="Arial"/>
                <a:cs typeface="Arial"/>
                <a:sym typeface="Arial"/>
              </a:rPr>
              <a:t>nf0 = close to PCIe IF</a:t>
            </a:r>
            <a:endParaRPr sz="700" b="0" i="0" u="none" strike="noStrike" cap="none">
              <a:solidFill>
                <a:schemeClr val="dk2"/>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2366</Words>
  <Application>Microsoft Macintosh PowerPoint</Application>
  <PresentationFormat>On-screen Show (16:9)</PresentationFormat>
  <Paragraphs>308</Paragraphs>
  <Slides>32</Slides>
  <Notes>31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32</vt:i4>
      </vt:variant>
    </vt:vector>
  </HeadingPairs>
  <TitlesOfParts>
    <vt:vector size="35" baseType="lpstr">
      <vt:lpstr>Arial</vt:lpstr>
      <vt:lpstr>Courier New</vt:lpstr>
      <vt:lpstr>Simple Light</vt:lpstr>
      <vt:lpstr>UALinkAlchemy overview</vt:lpstr>
      <vt:lpstr>Motivation of this effort</vt:lpstr>
      <vt:lpstr>MVP thoughts (or where this effort can provide value today and a few years hence)</vt:lpstr>
      <vt:lpstr>Memory response variation and cache coherency scope</vt:lpstr>
      <vt:lpstr>MMU translation (and benefit of UALink)</vt:lpstr>
      <vt:lpstr>C++</vt:lpstr>
      <vt:lpstr>Code mapping</vt:lpstr>
      <vt:lpstr>PowerPoint Presentation</vt:lpstr>
      <vt:lpstr>UALink FPGA overview</vt:lpstr>
      <vt:lpstr>Physical prototype</vt:lpstr>
      <vt:lpstr>FPGA chipscope seeing an “AAAA” pkt (Sept’25) TX/RX port loopback shows .323265-.297131 = 26.1us RTT loopback hardcoded to 0, verified with port 1.</vt:lpstr>
      <vt:lpstr>Single port register response packet flow</vt:lpstr>
      <vt:lpstr>FLIT/pkt FSM flow</vt:lpstr>
      <vt:lpstr>Prototype for in-memory matrix-mult/acc</vt:lpstr>
      <vt:lpstr>PowerPoint Presentation</vt:lpstr>
      <vt:lpstr>AXIs module options</vt:lpstr>
      <vt:lpstr>UALink possible topology scenarios (i.e. rack level)</vt:lpstr>
      <vt:lpstr>Pooled memory write access</vt:lpstr>
      <vt:lpstr>Pooled memory read access</vt:lpstr>
      <vt:lpstr>Memory latency sensitivity (i.e.32GB) -&gt; TB workloads Workload memory access frequency</vt:lpstr>
      <vt:lpstr>PowerPoint Presentation</vt:lpstr>
      <vt:lpstr>PowerPoint Presentation</vt:lpstr>
      <vt:lpstr>Latency</vt:lpstr>
      <vt:lpstr>General dev timeline</vt:lpstr>
      <vt:lpstr>Timeline to product</vt:lpstr>
      <vt:lpstr>Response from FPGA on read txn </vt:lpstr>
      <vt:lpstr>Kedar’s slides below</vt:lpstr>
      <vt:lpstr>Frame structure for Requests </vt:lpstr>
      <vt:lpstr>Sample request frames </vt:lpstr>
      <vt:lpstr>09/27 Write request packet (w/ payload) - Link </vt:lpstr>
      <vt:lpstr>09/27 Write request packet (w/ payload) - Link </vt:lpstr>
      <vt:lpstr>09/28 send request and receive acks (two hosts)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UALinkAlchemy overview</dc:title>
  <cp:lastModifiedBy>Sam Warner</cp:lastModifiedBy>
  <cp:revision>5</cp:revision>
  <dcterms:modified xsi:type="dcterms:W3CDTF">2025-10-06T22:56:39Z</dcterms:modified>
</cp:coreProperties>
</file>