
<file path=[Content_Types].xml><?xml version="1.0" encoding="utf-8"?>
<Types xmlns="http://schemas.openxmlformats.org/package/2006/content-types">
  <Default Extension="png" ContentType="image/png"/>
  <Default Extension="rels" ContentType="application/vnd.openxmlformats-package.relationships+xml"/>
  <Default Extension="tmp"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0" r:id="rId35"/>
    <p:sldId id="294" r:id="rId36"/>
    <p:sldId id="291" r:id="rId37"/>
    <p:sldId id="292" r:id="rId38"/>
    <p:sldId id="293" r:id="rId39"/>
    <p:sldId id="295"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CC739C-74C6-A449-9E54-8252A8EB3ECF}">
          <p14:sldIdLst>
            <p14:sldId id="256"/>
            <p14:sldId id="257"/>
            <p14:sldId id="28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Gem5/Qemu/LibFabric" id="{BB6B8D87-9033-E84E-9983-FF6F29BB54E3}">
          <p14:sldIdLst>
            <p14:sldId id="288"/>
            <p14:sldId id="290"/>
            <p14:sldId id="294"/>
            <p14:sldId id="291"/>
            <p14:sldId id="292"/>
            <p14:sldId id="293"/>
            <p14:sldId id="29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jrny4whoIwxBF1efXB5M6HovKo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DD6B6-3352-40C3-B319-A12D874E27DD}">
  <a:tblStyle styleId="{697DD6B6-3352-40C3-B319-A12D874E27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66"/>
  </p:normalViewPr>
  <p:slideViewPr>
    <p:cSldViewPr snapToGrid="0">
      <p:cViewPr varScale="1">
        <p:scale>
          <a:sx n="241" d="100"/>
          <a:sy n="241" d="100"/>
        </p:scale>
        <p:origin x="45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Simulus system shows in Ifconfig TX traffic on linked interface</a:t>
            </a:r>
            <a:endParaRPr/>
          </a:p>
          <a:p>
            <a:pPr marL="457200" marR="0" lvl="0" indent="-298450" algn="l" rtl="0">
              <a:lnSpc>
                <a:spcPct val="100000"/>
              </a:lnSpc>
              <a:spcBef>
                <a:spcPts val="0"/>
              </a:spcBef>
              <a:spcAft>
                <a:spcPts val="0"/>
              </a:spcAft>
              <a:buClr>
                <a:srgbClr val="000000"/>
              </a:buClr>
              <a:buSzPts val="1100"/>
              <a:buFont typeface="Arial"/>
              <a:buChar char="●"/>
            </a:pPr>
            <a:r>
              <a:rPr lang="en-US"/>
              <a:t>Need to run sudo scapy</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sniff : sniff(iface</a:t>
            </a:r>
            <a:r>
              <a:rPr lang="en-US">
                <a:solidFill>
                  <a:srgbClr val="666666"/>
                </a:solidFill>
              </a:rPr>
              <a:t>=</a:t>
            </a:r>
            <a:r>
              <a:rPr lang="en-US">
                <a:solidFill>
                  <a:srgbClr val="4070A0"/>
                </a:solidFill>
              </a:rPr>
              <a:t>“enp3s0f1"</a:t>
            </a:r>
            <a:r>
              <a:rPr lang="en-US"/>
              <a:t>, prn</a:t>
            </a:r>
            <a:r>
              <a:rPr lang="en-US">
                <a:solidFill>
                  <a:srgbClr val="666666"/>
                </a:solidFill>
              </a:rPr>
              <a:t>=</a:t>
            </a:r>
            <a:r>
              <a:rPr lang="en-US" b="1">
                <a:solidFill>
                  <a:srgbClr val="007020"/>
                </a:solidFill>
              </a:rPr>
              <a:t>lambda</a:t>
            </a:r>
            <a:r>
              <a:rPr lang="en-US"/>
              <a:t> x: x</a:t>
            </a:r>
            <a:r>
              <a:rPr lang="en-US">
                <a:solidFill>
                  <a:srgbClr val="666666"/>
                </a:solidFill>
              </a:rPr>
              <a:t>.</a:t>
            </a:r>
            <a:r>
              <a:rPr lang="en-US"/>
              <a:t>summary()) </a:t>
            </a:r>
            <a:endParaRPr/>
          </a:p>
          <a:p>
            <a:pPr marL="914400" lvl="1" indent="-298450" algn="l" rtl="0">
              <a:lnSpc>
                <a:spcPct val="100000"/>
              </a:lnSpc>
              <a:spcBef>
                <a:spcPts val="0"/>
              </a:spcBef>
              <a:spcAft>
                <a:spcPts val="0"/>
              </a:spcAft>
              <a:buSzPts val="1100"/>
              <a:buChar char="○"/>
            </a:pPr>
            <a:r>
              <a:rPr lang="en-US"/>
              <a:t>Shows various DNS, ARP but they may be from other interfaces since wireshark and ifconfig is showning no RX data.</a:t>
            </a:r>
            <a:endParaRPr/>
          </a:p>
          <a:p>
            <a:pPr marL="914400" lvl="1" indent="-298450" algn="l" rtl="0">
              <a:lnSpc>
                <a:spcPct val="100000"/>
              </a:lnSpc>
              <a:spcBef>
                <a:spcPts val="0"/>
              </a:spcBef>
              <a:spcAft>
                <a:spcPts val="0"/>
              </a:spcAft>
              <a:buSzPts val="1100"/>
              <a:buChar char="○"/>
            </a:pPr>
            <a:r>
              <a:rPr lang="en-US"/>
              <a:t>Better to use wireshark</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send: sendp(</a:t>
            </a:r>
            <a:r>
              <a:rPr lang="en-US">
                <a:solidFill>
                  <a:srgbClr val="4070A0"/>
                </a:solidFill>
              </a:rPr>
              <a:t>“AAAAAA"</a:t>
            </a:r>
            <a:r>
              <a:rPr lang="en-US"/>
              <a:t>, iface</a:t>
            </a:r>
            <a:r>
              <a:rPr lang="en-US">
                <a:solidFill>
                  <a:srgbClr val="666666"/>
                </a:solidFill>
              </a:rPr>
              <a:t>=</a:t>
            </a:r>
            <a:r>
              <a:rPr lang="en-US">
                <a:solidFill>
                  <a:srgbClr val="4070A0"/>
                </a:solidFill>
              </a:rPr>
              <a:t>“enp3s0f1"</a:t>
            </a:r>
            <a:r>
              <a:rPr lang="en-US"/>
              <a:t>, loop</a:t>
            </a:r>
            <a:r>
              <a:rPr lang="en-US">
                <a:solidFill>
                  <a:srgbClr val="666666"/>
                </a:solidFill>
              </a:rPr>
              <a:t>=</a:t>
            </a:r>
            <a:r>
              <a:rPr lang="en-US">
                <a:solidFill>
                  <a:srgbClr val="208050"/>
                </a:solidFill>
              </a:rPr>
              <a:t>1</a:t>
            </a:r>
            <a:r>
              <a:rPr lang="en-US"/>
              <a:t>, inter</a:t>
            </a:r>
            <a:r>
              <a:rPr lang="en-US">
                <a:solidFill>
                  <a:srgbClr val="666666"/>
                </a:solidFill>
              </a:rPr>
              <a:t>=</a:t>
            </a:r>
            <a:r>
              <a:rPr lang="en-US">
                <a:solidFill>
                  <a:srgbClr val="208050"/>
                </a:solidFill>
              </a:rPr>
              <a:t>0.2</a:t>
            </a:r>
            <a:r>
              <a:rPr lang="en-US"/>
              <a:t>)</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Or in python script:</a:t>
            </a:r>
            <a:endParaRPr/>
          </a:p>
          <a:p>
            <a:pPr marL="914400" lvl="1" indent="-298450" algn="l" rtl="0">
              <a:lnSpc>
                <a:spcPct val="100000"/>
              </a:lnSpc>
              <a:spcBef>
                <a:spcPts val="0"/>
              </a:spcBef>
              <a:spcAft>
                <a:spcPts val="0"/>
              </a:spcAft>
              <a:buSzPts val="1100"/>
              <a:buChar char="○"/>
            </a:pPr>
            <a:r>
              <a:rPr lang="en-US"/>
              <a:t>from scapy.all import Ether, IP, UDP, sendp</a:t>
            </a:r>
            <a:endParaRPr/>
          </a:p>
          <a:p>
            <a:pPr marL="914400" lvl="1" indent="-298450" algn="l" rtl="0">
              <a:lnSpc>
                <a:spcPct val="100000"/>
              </a:lnSpc>
              <a:spcBef>
                <a:spcPts val="0"/>
              </a:spcBef>
              <a:spcAft>
                <a:spcPts val="0"/>
              </a:spcAft>
              <a:buSzPts val="1100"/>
              <a:buChar char="○"/>
            </a:pPr>
            <a:r>
              <a:rPr lang="en-US"/>
              <a:t>pkt = Ether() / IP(dst="192.168.0.6") / UDP(dport=12345) / b"Hello AAAA“</a:t>
            </a:r>
            <a:endParaRPr/>
          </a:p>
          <a:p>
            <a:pPr marL="914400" lvl="1" indent="-298450" algn="l" rtl="0">
              <a:lnSpc>
                <a:spcPct val="100000"/>
              </a:lnSpc>
              <a:spcBef>
                <a:spcPts val="0"/>
              </a:spcBef>
              <a:spcAft>
                <a:spcPts val="0"/>
              </a:spcAft>
              <a:buSzPts val="1100"/>
              <a:buChar char="○"/>
            </a:pPr>
            <a:r>
              <a:rPr lang="en-US"/>
              <a:t>pkt.show()</a:t>
            </a:r>
            <a:endParaRPr/>
          </a:p>
          <a:p>
            <a:pPr marL="914400" lvl="1" indent="-298450" algn="l" rtl="0">
              <a:lnSpc>
                <a:spcPct val="100000"/>
              </a:lnSpc>
              <a:spcBef>
                <a:spcPts val="0"/>
              </a:spcBef>
              <a:spcAft>
                <a:spcPts val="0"/>
              </a:spcAft>
              <a:buSzPts val="1100"/>
              <a:buChar char="○"/>
            </a:pPr>
            <a:r>
              <a:rPr lang="en-US"/>
              <a:t>sendp(pkt, iface=“enp3s0f1")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84638b93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384638b93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84638b93e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384638b93e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8d0a4a4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38d0a4a4b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7EABD911-A504-3A34-1E90-0B8FC073DEA5}"/>
            </a:ext>
          </a:extLst>
        </p:cNvPr>
        <p:cNvGrpSpPr/>
        <p:nvPr/>
      </p:nvGrpSpPr>
      <p:grpSpPr>
        <a:xfrm>
          <a:off x="0" y="0"/>
          <a:ext cx="0" cy="0"/>
          <a:chOff x="0" y="0"/>
          <a:chExt cx="0" cy="0"/>
        </a:xfrm>
      </p:grpSpPr>
      <p:sp>
        <p:nvSpPr>
          <p:cNvPr id="63" name="Google Shape;63;p3:notes">
            <a:extLst>
              <a:ext uri="{FF2B5EF4-FFF2-40B4-BE49-F238E27FC236}">
                <a16:creationId xmlns:a16="http://schemas.microsoft.com/office/drawing/2014/main" id="{E08DD173-F0A1-1DFC-478E-FD51452FB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a:extLst>
              <a:ext uri="{FF2B5EF4-FFF2-40B4-BE49-F238E27FC236}">
                <a16:creationId xmlns:a16="http://schemas.microsoft.com/office/drawing/2014/main" id="{D085EB32-F11A-41FF-CD28-7EA7806E4A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87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25FA8-DB9E-4E4B-AAC3-6F89186F1CF9}" type="slidenum">
              <a:rPr lang="en-US" smtClean="0"/>
              <a:t>34</a:t>
            </a:fld>
            <a:endParaRPr lang="en-US"/>
          </a:p>
        </p:txBody>
      </p:sp>
    </p:spTree>
    <p:extLst>
      <p:ext uri="{BB962C8B-B14F-4D97-AF65-F5344CB8AC3E}">
        <p14:creationId xmlns:p14="http://schemas.microsoft.com/office/powerpoint/2010/main" val="1222588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179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a:t>
            </a:r>
            <a:r>
              <a:rPr lang="en-US" dirty="0" err="1"/>
              <a:t>akolli.github.io</a:t>
            </a:r>
            <a:r>
              <a:rPr lang="en-US" dirty="0"/>
              <a:t>/pubs/gem5-ispass14.pdf	</a:t>
            </a:r>
          </a:p>
        </p:txBody>
      </p:sp>
    </p:spTree>
    <p:extLst>
      <p:ext uri="{BB962C8B-B14F-4D97-AF65-F5344CB8AC3E}">
        <p14:creationId xmlns:p14="http://schemas.microsoft.com/office/powerpoint/2010/main" val="244030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6731-0D3C-A5A7-BBD4-3FC73ACF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829234A-40B2-AD18-BE92-E4351152D99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763DEA8-915F-4EEA-2B39-AF76CA3D15B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6EBC29-6E47-C254-4FC2-4DA5A0513AB9}"/>
              </a:ext>
            </a:extLst>
          </p:cNvPr>
          <p:cNvSpPr>
            <a:spLocks noGrp="1"/>
          </p:cNvSpPr>
          <p:nvPr>
            <p:ph type="dt" sz="half" idx="10"/>
          </p:nvPr>
        </p:nvSpPr>
        <p:spPr/>
        <p:txBody>
          <a:bodyPr/>
          <a:lstStyle/>
          <a:p>
            <a:fld id="{BEAAFD63-98B8-4A21-AC0B-6202FDD2335C}" type="datetimeFigureOut">
              <a:rPr lang="en-US" smtClean="0"/>
              <a:t>10/6/25</a:t>
            </a:fld>
            <a:endParaRPr lang="en-US"/>
          </a:p>
        </p:txBody>
      </p:sp>
      <p:sp>
        <p:nvSpPr>
          <p:cNvPr id="6" name="Footer Placeholder 5">
            <a:extLst>
              <a:ext uri="{FF2B5EF4-FFF2-40B4-BE49-F238E27FC236}">
                <a16:creationId xmlns:a16="http://schemas.microsoft.com/office/drawing/2014/main" id="{9FC196A7-E47C-10B5-D094-29AFB09E1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E22A7-5609-D5B4-4778-EA2EA98D6FE7}"/>
              </a:ext>
            </a:extLst>
          </p:cNvPr>
          <p:cNvSpPr>
            <a:spLocks noGrp="1"/>
          </p:cNvSpPr>
          <p:nvPr>
            <p:ph type="sldNum" sz="quarter" idx="12"/>
          </p:nvPr>
        </p:nvSpPr>
        <p:spPr/>
        <p:txBody>
          <a:bodyPr/>
          <a:lstStyle/>
          <a:p>
            <a:fld id="{CBC7C889-4C7F-4126-BC36-D932DBC812D2}" type="slidenum">
              <a:rPr lang="en-US" smtClean="0"/>
              <a:t>‹#›</a:t>
            </a:fld>
            <a:endParaRPr lang="en-US"/>
          </a:p>
        </p:txBody>
      </p:sp>
    </p:spTree>
    <p:extLst>
      <p:ext uri="{BB962C8B-B14F-4D97-AF65-F5344CB8AC3E}">
        <p14:creationId xmlns:p14="http://schemas.microsoft.com/office/powerpoint/2010/main" val="2600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teenl/PortAlchemy/pull/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steenl/PortAlchemy/pull/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UALinkAlchemy overview</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en-US"/>
              <a:t>Basic flows</a:t>
            </a:r>
            <a:endParaRPr/>
          </a:p>
          <a:p>
            <a:pPr marL="0" lvl="0" indent="0" algn="ctr" rtl="0">
              <a:lnSpc>
                <a:spcPct val="100000"/>
              </a:lnSpc>
              <a:spcBef>
                <a:spcPts val="0"/>
              </a:spcBef>
              <a:spcAft>
                <a:spcPts val="0"/>
              </a:spcAft>
              <a:buSzPct val="117646"/>
              <a:buNone/>
            </a:pPr>
            <a:r>
              <a:rPr lang="en-US"/>
              <a:t>Updated Sept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prototype</a:t>
            </a:r>
            <a:endParaRPr/>
          </a:p>
        </p:txBody>
      </p:sp>
      <p:sp>
        <p:nvSpPr>
          <p:cNvPr id="150" name="Google Shape;15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51" name="Google Shape;151;p36"/>
          <p:cNvPicPr preferRelativeResize="0"/>
          <p:nvPr/>
        </p:nvPicPr>
        <p:blipFill rotWithShape="1">
          <a:blip>
            <a:alphaModFix/>
          </a:blip>
          <a:srcRect/>
          <a:stretch/>
        </p:blipFill>
        <p:spPr>
          <a:xfrm>
            <a:off x="0" y="381759"/>
            <a:ext cx="9144000" cy="4379981"/>
          </a:xfrm>
          <a:prstGeom prst="rect">
            <a:avLst/>
          </a:prstGeom>
          <a:noFill/>
          <a:ln>
            <a:noFill/>
          </a:ln>
        </p:spPr>
      </p:pic>
      <p:sp>
        <p:nvSpPr>
          <p:cNvPr id="152" name="Google Shape;152;p36"/>
          <p:cNvSpPr/>
          <p:nvPr/>
        </p:nvSpPr>
        <p:spPr>
          <a:xfrm>
            <a:off x="220670" y="3341868"/>
            <a:ext cx="344196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accent5"/>
                </a:solidFill>
                <a:latin typeface="Arial"/>
                <a:ea typeface="Arial"/>
                <a:cs typeface="Arial"/>
                <a:sym typeface="Arial"/>
              </a:rPr>
              <a:t>Stimulus system</a:t>
            </a:r>
            <a:br>
              <a:rPr lang="en-US" sz="3200" b="1" i="0" u="none" strike="noStrike" cap="none">
                <a:solidFill>
                  <a:schemeClr val="accent5"/>
                </a:solidFill>
                <a:latin typeface="Arial"/>
                <a:ea typeface="Arial"/>
                <a:cs typeface="Arial"/>
                <a:sym typeface="Arial"/>
              </a:rPr>
            </a:br>
            <a:r>
              <a:rPr lang="en-US" sz="3200" b="1" i="0" u="none" strike="noStrike" cap="none">
                <a:solidFill>
                  <a:schemeClr val="accent5"/>
                </a:solidFill>
                <a:latin typeface="Arial"/>
                <a:ea typeface="Arial"/>
                <a:cs typeface="Arial"/>
                <a:sym typeface="Arial"/>
              </a:rPr>
              <a:t>Ubuntu 18</a:t>
            </a: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1207733" y="2197904"/>
            <a:ext cx="310373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2x 10GbE Intel x550 NIC</a:t>
            </a:r>
            <a:endParaRPr sz="2000" b="1" i="0" u="none" strike="noStrike" cap="none">
              <a:solidFill>
                <a:schemeClr val="accent5"/>
              </a:solidFill>
              <a:latin typeface="Arial"/>
              <a:ea typeface="Arial"/>
              <a:cs typeface="Arial"/>
              <a:sym typeface="Arial"/>
            </a:endParaRPr>
          </a:p>
        </p:txBody>
      </p:sp>
      <p:sp>
        <p:nvSpPr>
          <p:cNvPr id="154" name="Google Shape;154;p36"/>
          <p:cNvSpPr/>
          <p:nvPr/>
        </p:nvSpPr>
        <p:spPr>
          <a:xfrm>
            <a:off x="6064340" y="1784464"/>
            <a:ext cx="202331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Virtex5 TX240T</a:t>
            </a:r>
            <a:endParaRPr sz="2000" b="1" i="0" u="none" strike="noStrike" cap="none">
              <a:solidFill>
                <a:schemeClr val="accent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7"/>
          <p:cNvPicPr preferRelativeResize="0"/>
          <p:nvPr/>
        </p:nvPicPr>
        <p:blipFill rotWithShape="1">
          <a:blip>
            <a:alphaModFix/>
          </a:blip>
          <a:srcRect l="6451" t="30712" r="229"/>
          <a:stretch/>
        </p:blipFill>
        <p:spPr>
          <a:xfrm>
            <a:off x="98946" y="2483422"/>
            <a:ext cx="4701654" cy="2619134"/>
          </a:xfrm>
          <a:prstGeom prst="rect">
            <a:avLst/>
          </a:prstGeom>
          <a:noFill/>
          <a:ln>
            <a:noFill/>
          </a:ln>
        </p:spPr>
      </p:pic>
      <p:sp>
        <p:nvSpPr>
          <p:cNvPr id="160" name="Google Shape;16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FPGA chipscope seeing an “AAAA” pkt (Sept’25)</a:t>
            </a:r>
            <a:br>
              <a:rPr lang="en-US"/>
            </a:br>
            <a:r>
              <a:rPr lang="en-US"/>
              <a:t>TX/RX port loopback shows .323265-.297131 = 26.1us RTT</a:t>
            </a:r>
            <a:br>
              <a:rPr lang="en-US"/>
            </a:br>
            <a:r>
              <a:rPr lang="en-US"/>
              <a:t>loopback hardcoded to 0, verified with port 1.</a:t>
            </a:r>
            <a:endParaRPr/>
          </a:p>
        </p:txBody>
      </p:sp>
      <p:pic>
        <p:nvPicPr>
          <p:cNvPr id="161" name="Google Shape;161;p37"/>
          <p:cNvPicPr preferRelativeResize="0"/>
          <p:nvPr/>
        </p:nvPicPr>
        <p:blipFill rotWithShape="1">
          <a:blip>
            <a:alphaModFix/>
          </a:blip>
          <a:srcRect/>
          <a:stretch/>
        </p:blipFill>
        <p:spPr>
          <a:xfrm>
            <a:off x="4271801" y="3540281"/>
            <a:ext cx="4844299" cy="1603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8"/>
          <p:cNvSpPr/>
          <p:nvPr/>
        </p:nvSpPr>
        <p:spPr>
          <a:xfrm>
            <a:off x="5358809" y="237161"/>
            <a:ext cx="3785191" cy="3438666"/>
          </a:xfrm>
          <a:prstGeom prst="roundRect">
            <a:avLst>
              <a:gd name="adj" fmla="val 2885"/>
            </a:avLst>
          </a:prstGeom>
          <a:solidFill>
            <a:schemeClr val="accent1">
              <a:alpha val="20000"/>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38"/>
          <p:cNvSpPr/>
          <p:nvPr/>
        </p:nvSpPr>
        <p:spPr>
          <a:xfrm>
            <a:off x="3218694" y="3080528"/>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10GMAC /XAUI</a:t>
            </a:r>
            <a:endParaRPr sz="1400" b="0" i="0" u="none" strike="noStrike" cap="none">
              <a:solidFill>
                <a:srgbClr val="000000"/>
              </a:solidFill>
              <a:latin typeface="Arial"/>
              <a:ea typeface="Arial"/>
              <a:cs typeface="Arial"/>
              <a:sym typeface="Arial"/>
            </a:endParaRPr>
          </a:p>
        </p:txBody>
      </p:sp>
      <p:sp>
        <p:nvSpPr>
          <p:cNvPr id="168" name="Google Shape;168;p38"/>
          <p:cNvSpPr txBox="1">
            <a:spLocks noGrp="1"/>
          </p:cNvSpPr>
          <p:nvPr>
            <p:ph type="title"/>
          </p:nvPr>
        </p:nvSpPr>
        <p:spPr>
          <a:xfrm>
            <a:off x="472950" y="129475"/>
            <a:ext cx="2649557"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Single port register</a:t>
            </a:r>
            <a:br>
              <a:rPr lang="en-US"/>
            </a:br>
            <a:r>
              <a:rPr lang="en-US"/>
              <a:t>response packet flow</a:t>
            </a:r>
            <a:endParaRPr/>
          </a:p>
        </p:txBody>
      </p:sp>
      <p:sp>
        <p:nvSpPr>
          <p:cNvPr id="169" name="Google Shape;169;p38"/>
          <p:cNvSpPr/>
          <p:nvPr/>
        </p:nvSpPr>
        <p:spPr>
          <a:xfrm>
            <a:off x="680700" y="2571750"/>
            <a:ext cx="1512703"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Ubuntu 24.x</a:t>
            </a: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2122604" y="3141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71" name="Google Shape;171;p38"/>
          <p:cNvCxnSpPr>
            <a:stCxn id="170" idx="3"/>
          </p:cNvCxnSpPr>
          <p:nvPr/>
        </p:nvCxnSpPr>
        <p:spPr>
          <a:xfrm>
            <a:off x="2828204" y="3323850"/>
            <a:ext cx="360000" cy="153600"/>
          </a:xfrm>
          <a:prstGeom prst="straightConnector1">
            <a:avLst/>
          </a:prstGeom>
          <a:noFill/>
          <a:ln w="9525" cap="flat" cmpd="sng">
            <a:solidFill>
              <a:schemeClr val="dk2"/>
            </a:solidFill>
            <a:prstDash val="solid"/>
            <a:round/>
            <a:headEnd type="none" w="sm" len="sm"/>
            <a:tailEnd type="none" w="sm" len="sm"/>
          </a:ln>
        </p:spPr>
      </p:cxnSp>
      <p:sp>
        <p:nvSpPr>
          <p:cNvPr id="172" name="Google Shape;172;p38"/>
          <p:cNvSpPr txBox="1"/>
          <p:nvPr/>
        </p:nvSpPr>
        <p:spPr>
          <a:xfrm>
            <a:off x="2437714" y="342347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73" name="Google Shape;173;p38"/>
          <p:cNvSpPr txBox="1"/>
          <p:nvPr/>
        </p:nvSpPr>
        <p:spPr>
          <a:xfrm>
            <a:off x="747955" y="393801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74" name="Google Shape;174;p38"/>
          <p:cNvSpPr txBox="1"/>
          <p:nvPr/>
        </p:nvSpPr>
        <p:spPr>
          <a:xfrm>
            <a:off x="3282117" y="3645653"/>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
        <p:nvSpPr>
          <p:cNvPr id="175" name="Google Shape;175;p38"/>
          <p:cNvSpPr/>
          <p:nvPr/>
        </p:nvSpPr>
        <p:spPr>
          <a:xfrm>
            <a:off x="4419933" y="320249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4419933" y="342407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5920418" y="55270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sng" strike="noStrike" cap="none">
                <a:solidFill>
                  <a:schemeClr val="lt1"/>
                </a:solidFill>
                <a:latin typeface="Arial"/>
                <a:ea typeface="Arial"/>
                <a:cs typeface="Arial"/>
                <a:sym typeface="Arial"/>
              </a:rPr>
              <a:t>Turbo64</a:t>
            </a:r>
            <a:endParaRPr sz="900" b="1" i="0" u="sng" strike="noStrike" cap="none">
              <a:solidFill>
                <a:srgbClr val="000000"/>
              </a:solidFill>
              <a:latin typeface="Arial"/>
              <a:ea typeface="Arial"/>
              <a:cs typeface="Arial"/>
              <a:sym typeface="Arial"/>
            </a:endParaRPr>
          </a:p>
        </p:txBody>
      </p:sp>
      <p:sp>
        <p:nvSpPr>
          <p:cNvPr id="178" name="Google Shape;178;p38"/>
          <p:cNvSpPr/>
          <p:nvPr/>
        </p:nvSpPr>
        <p:spPr>
          <a:xfrm>
            <a:off x="6027484" y="375172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lookup</a:t>
            </a: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6027484" y="4522239"/>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Q’s</a:t>
            </a: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5813352" y="69503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5813352" y="91661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920418" y="386867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920418" y="409025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5920418" y="466103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5920418" y="488261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cxnSp>
        <p:nvCxnSpPr>
          <p:cNvPr id="186" name="Google Shape;186;p38"/>
          <p:cNvCxnSpPr>
            <a:stCxn id="175" idx="3"/>
            <a:endCxn id="180" idx="1"/>
          </p:cNvCxnSpPr>
          <p:nvPr/>
        </p:nvCxnSpPr>
        <p:spPr>
          <a:xfrm rot="10800000" flipH="1">
            <a:off x="4526999" y="748625"/>
            <a:ext cx="1286400" cy="2507400"/>
          </a:xfrm>
          <a:prstGeom prst="bentConnector3">
            <a:avLst>
              <a:gd name="adj1" fmla="val 49998"/>
            </a:avLst>
          </a:prstGeom>
          <a:noFill/>
          <a:ln w="9525" cap="flat" cmpd="sng">
            <a:solidFill>
              <a:srgbClr val="3B7FF2"/>
            </a:solidFill>
            <a:prstDash val="solid"/>
            <a:round/>
            <a:headEnd type="none" w="sm" len="sm"/>
            <a:tailEnd type="triangle" w="med" len="med"/>
          </a:ln>
        </p:spPr>
      </p:cxnSp>
      <p:cxnSp>
        <p:nvCxnSpPr>
          <p:cNvPr id="187" name="Google Shape;187;p38"/>
          <p:cNvCxnSpPr>
            <a:stCxn id="181" idx="1"/>
            <a:endCxn id="182" idx="1"/>
          </p:cNvCxnSpPr>
          <p:nvPr/>
        </p:nvCxnSpPr>
        <p:spPr>
          <a:xfrm>
            <a:off x="5813352" y="970146"/>
            <a:ext cx="107100" cy="2952000"/>
          </a:xfrm>
          <a:prstGeom prst="bentConnector3">
            <a:avLst>
              <a:gd name="adj1" fmla="val -213445"/>
            </a:avLst>
          </a:prstGeom>
          <a:noFill/>
          <a:ln w="9525" cap="flat" cmpd="sng">
            <a:solidFill>
              <a:srgbClr val="3B7FF2"/>
            </a:solidFill>
            <a:prstDash val="solid"/>
            <a:round/>
            <a:headEnd type="none" w="sm" len="sm"/>
            <a:tailEnd type="triangle" w="med" len="med"/>
          </a:ln>
        </p:spPr>
      </p:cxnSp>
      <p:cxnSp>
        <p:nvCxnSpPr>
          <p:cNvPr id="188" name="Google Shape;188;p38"/>
          <p:cNvCxnSpPr>
            <a:stCxn id="183" idx="1"/>
            <a:endCxn id="184" idx="1"/>
          </p:cNvCxnSpPr>
          <p:nvPr/>
        </p:nvCxnSpPr>
        <p:spPr>
          <a:xfrm>
            <a:off x="5920418" y="4143790"/>
            <a:ext cx="600" cy="570900"/>
          </a:xfrm>
          <a:prstGeom prst="bentConnector3">
            <a:avLst>
              <a:gd name="adj1" fmla="val -35983333"/>
            </a:avLst>
          </a:prstGeom>
          <a:noFill/>
          <a:ln w="9525" cap="flat" cmpd="sng">
            <a:solidFill>
              <a:srgbClr val="3B7FF2"/>
            </a:solidFill>
            <a:prstDash val="solid"/>
            <a:round/>
            <a:headEnd type="none" w="sm" len="sm"/>
            <a:tailEnd type="triangle" w="med" len="med"/>
          </a:ln>
        </p:spPr>
      </p:cxnSp>
      <p:cxnSp>
        <p:nvCxnSpPr>
          <p:cNvPr id="189" name="Google Shape;189;p38"/>
          <p:cNvCxnSpPr>
            <a:stCxn id="185" idx="1"/>
            <a:endCxn id="176" idx="3"/>
          </p:cNvCxnSpPr>
          <p:nvPr/>
        </p:nvCxnSpPr>
        <p:spPr>
          <a:xfrm rot="10800000">
            <a:off x="4526918" y="3477543"/>
            <a:ext cx="1393500" cy="1458600"/>
          </a:xfrm>
          <a:prstGeom prst="bentConnector3">
            <a:avLst>
              <a:gd name="adj1" fmla="val 49997"/>
            </a:avLst>
          </a:prstGeom>
          <a:noFill/>
          <a:ln w="9525" cap="flat" cmpd="sng">
            <a:solidFill>
              <a:srgbClr val="3B7FF2"/>
            </a:solidFill>
            <a:prstDash val="solid"/>
            <a:round/>
            <a:headEnd type="none" w="sm" len="sm"/>
            <a:tailEnd type="triangle" w="med" len="med"/>
          </a:ln>
        </p:spPr>
      </p:cxnSp>
      <p:sp>
        <p:nvSpPr>
          <p:cNvPr id="190" name="Google Shape;190;p38"/>
          <p:cNvSpPr txBox="1"/>
          <p:nvPr/>
        </p:nvSpPr>
        <p:spPr>
          <a:xfrm>
            <a:off x="6494327" y="4130033"/>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Hard-coded to nf0</a:t>
            </a:r>
            <a:endParaRPr sz="1400" b="0" i="0" u="none" strike="noStrike" cap="none">
              <a:solidFill>
                <a:srgbClr val="000000"/>
              </a:solidFill>
              <a:latin typeface="Arial"/>
              <a:ea typeface="Arial"/>
              <a:cs typeface="Arial"/>
              <a:sym typeface="Arial"/>
            </a:endParaRPr>
          </a:p>
        </p:txBody>
      </p:sp>
      <p:sp>
        <p:nvSpPr>
          <p:cNvPr id="191" name="Google Shape;191;p38"/>
          <p:cNvSpPr txBox="1"/>
          <p:nvPr/>
        </p:nvSpPr>
        <p:spPr>
          <a:xfrm>
            <a:off x="6097285" y="862268"/>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Chipscope analyzer</a:t>
            </a:r>
            <a:endParaRPr sz="700" b="0" i="0" u="none" strike="noStrike" cap="none">
              <a:solidFill>
                <a:schemeClr val="dk2"/>
              </a:solidFill>
              <a:latin typeface="Arial"/>
              <a:ea typeface="Arial"/>
              <a:cs typeface="Arial"/>
              <a:sym typeface="Arial"/>
            </a:endParaRPr>
          </a:p>
        </p:txBody>
      </p:sp>
      <p:sp>
        <p:nvSpPr>
          <p:cNvPr id="192" name="Google Shape;192;p38"/>
          <p:cNvSpPr/>
          <p:nvPr/>
        </p:nvSpPr>
        <p:spPr>
          <a:xfrm>
            <a:off x="6229431" y="1301733"/>
            <a:ext cx="900595"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0" i="0" u="none" strike="noStrike" cap="none">
                <a:solidFill>
                  <a:schemeClr val="lt1"/>
                </a:solidFill>
                <a:latin typeface="Arial"/>
                <a:ea typeface="Arial"/>
                <a:cs typeface="Arial"/>
                <a:sym typeface="Arial"/>
              </a:rPr>
              <a:t>Dean’s MAC/FMA</a:t>
            </a:r>
            <a:endParaRPr sz="1000" b="0" i="0" u="none" strike="noStrike" cap="none">
              <a:solidFill>
                <a:srgbClr val="000000"/>
              </a:solidFill>
              <a:latin typeface="Arial"/>
              <a:ea typeface="Arial"/>
              <a:cs typeface="Arial"/>
              <a:sym typeface="Arial"/>
            </a:endParaRPr>
          </a:p>
        </p:txBody>
      </p:sp>
      <p:sp>
        <p:nvSpPr>
          <p:cNvPr id="193" name="Google Shape;193;p38"/>
          <p:cNvSpPr/>
          <p:nvPr/>
        </p:nvSpPr>
        <p:spPr>
          <a:xfrm>
            <a:off x="3217756" y="4010960"/>
            <a:ext cx="1919787" cy="82787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RISC-V as a control plane manager for data flows, security, coherency conflict</a:t>
            </a:r>
            <a:endParaRPr sz="1100" b="0" i="0" u="none" strike="noStrike" cap="none">
              <a:solidFill>
                <a:srgbClr val="000000"/>
              </a:solidFill>
              <a:latin typeface="Arial"/>
              <a:ea typeface="Arial"/>
              <a:cs typeface="Arial"/>
              <a:sym typeface="Arial"/>
            </a:endParaRPr>
          </a:p>
        </p:txBody>
      </p:sp>
      <p:sp>
        <p:nvSpPr>
          <p:cNvPr id="194" name="Google Shape;194;p38"/>
          <p:cNvSpPr/>
          <p:nvPr/>
        </p:nvSpPr>
        <p:spPr>
          <a:xfrm>
            <a:off x="7777945" y="625480"/>
            <a:ext cx="1197980" cy="1569631"/>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txBox="1"/>
          <p:nvPr/>
        </p:nvSpPr>
        <p:spPr>
          <a:xfrm>
            <a:off x="7877638" y="665907"/>
            <a:ext cx="7056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FPGA Block DRAM, dual port</a:t>
            </a:r>
            <a:endParaRPr sz="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I.e. “malloc” allocates addressing for 64KB R/W memory, or (on specifying MAC/FMA/etc) 32KB data/32KB result memory address space.</a:t>
            </a:r>
            <a:endParaRPr sz="600" b="0" i="0" u="none" strike="noStrike" cap="none">
              <a:solidFill>
                <a:schemeClr val="dk2"/>
              </a:solidFill>
              <a:latin typeface="Arial"/>
              <a:ea typeface="Arial"/>
              <a:cs typeface="Arial"/>
              <a:sym typeface="Arial"/>
            </a:endParaRPr>
          </a:p>
        </p:txBody>
      </p:sp>
      <p:cxnSp>
        <p:nvCxnSpPr>
          <p:cNvPr id="196" name="Google Shape;196;p38"/>
          <p:cNvCxnSpPr/>
          <p:nvPr/>
        </p:nvCxnSpPr>
        <p:spPr>
          <a:xfrm>
            <a:off x="6568337" y="1138193"/>
            <a:ext cx="0" cy="147075"/>
          </a:xfrm>
          <a:prstGeom prst="straightConnector1">
            <a:avLst/>
          </a:prstGeom>
          <a:noFill/>
          <a:ln w="9525" cap="flat" cmpd="sng">
            <a:solidFill>
              <a:srgbClr val="3B7FF2"/>
            </a:solidFill>
            <a:prstDash val="solid"/>
            <a:round/>
            <a:headEnd type="none" w="sm" len="sm"/>
            <a:tailEnd type="triangle" w="med" len="med"/>
          </a:ln>
        </p:spPr>
      </p:cxnSp>
      <p:cxnSp>
        <p:nvCxnSpPr>
          <p:cNvPr id="197" name="Google Shape;197;p38"/>
          <p:cNvCxnSpPr>
            <a:stCxn id="192" idx="0"/>
          </p:cNvCxnSpPr>
          <p:nvPr/>
        </p:nvCxnSpPr>
        <p:spPr>
          <a:xfrm rot="10800000" flipH="1">
            <a:off x="6679729" y="1154733"/>
            <a:ext cx="9000" cy="147000"/>
          </a:xfrm>
          <a:prstGeom prst="straightConnector1">
            <a:avLst/>
          </a:prstGeom>
          <a:noFill/>
          <a:ln w="9525" cap="flat" cmpd="sng">
            <a:solidFill>
              <a:srgbClr val="3B7FF2"/>
            </a:solidFill>
            <a:prstDash val="solid"/>
            <a:round/>
            <a:headEnd type="none" w="sm" len="sm"/>
            <a:tailEnd type="triangle" w="med" len="med"/>
          </a:ln>
        </p:spPr>
      </p:cxnSp>
      <p:cxnSp>
        <p:nvCxnSpPr>
          <p:cNvPr id="198" name="Google Shape;198;p38"/>
          <p:cNvCxnSpPr/>
          <p:nvPr/>
        </p:nvCxnSpPr>
        <p:spPr>
          <a:xfrm>
            <a:off x="7130026" y="748566"/>
            <a:ext cx="647919" cy="0"/>
          </a:xfrm>
          <a:prstGeom prst="straightConnector1">
            <a:avLst/>
          </a:prstGeom>
          <a:noFill/>
          <a:ln w="9525" cap="flat" cmpd="sng">
            <a:solidFill>
              <a:srgbClr val="3B7FF2"/>
            </a:solidFill>
            <a:prstDash val="solid"/>
            <a:round/>
            <a:headEnd type="triangle" w="med" len="med"/>
            <a:tailEnd type="triangle" w="med" len="med"/>
          </a:ln>
        </p:spPr>
      </p:cxnSp>
      <p:sp>
        <p:nvSpPr>
          <p:cNvPr id="199" name="Google Shape;199;p38"/>
          <p:cNvSpPr/>
          <p:nvPr/>
        </p:nvSpPr>
        <p:spPr>
          <a:xfrm>
            <a:off x="7777945" y="2382501"/>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8"/>
          <p:cNvSpPr/>
          <p:nvPr/>
        </p:nvSpPr>
        <p:spPr>
          <a:xfrm>
            <a:off x="7844033" y="2518568"/>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0" i="0" u="none" strike="noStrike" cap="none">
                <a:solidFill>
                  <a:srgbClr val="000000"/>
                </a:solidFill>
                <a:latin typeface="Arial"/>
                <a:ea typeface="Arial"/>
                <a:cs typeface="Arial"/>
                <a:sym typeface="Arial"/>
              </a:rPr>
              <a:t>Other alloc addr space</a:t>
            </a:r>
            <a:endParaRPr sz="900" b="0" i="0" u="none" strike="noStrike" cap="none">
              <a:solidFill>
                <a:srgbClr val="000000"/>
              </a:solidFill>
              <a:latin typeface="Arial"/>
              <a:ea typeface="Arial"/>
              <a:cs typeface="Arial"/>
              <a:sym typeface="Arial"/>
            </a:endParaRPr>
          </a:p>
        </p:txBody>
      </p:sp>
      <p:cxnSp>
        <p:nvCxnSpPr>
          <p:cNvPr id="201" name="Google Shape;201;p38"/>
          <p:cNvCxnSpPr/>
          <p:nvPr/>
        </p:nvCxnSpPr>
        <p:spPr>
          <a:xfrm>
            <a:off x="7130026" y="1493351"/>
            <a:ext cx="647919" cy="0"/>
          </a:xfrm>
          <a:prstGeom prst="straightConnector1">
            <a:avLst/>
          </a:prstGeom>
          <a:noFill/>
          <a:ln w="9525" cap="flat" cmpd="sng">
            <a:solidFill>
              <a:srgbClr val="3B7FF2"/>
            </a:solidFill>
            <a:prstDash val="solid"/>
            <a:round/>
            <a:headEnd type="triangle" w="med" len="med"/>
            <a:tailEnd type="triangle" w="med" len="med"/>
          </a:ln>
        </p:spPr>
      </p:cxnSp>
      <p:cxnSp>
        <p:nvCxnSpPr>
          <p:cNvPr id="202" name="Google Shape;202;p38"/>
          <p:cNvCxnSpPr/>
          <p:nvPr/>
        </p:nvCxnSpPr>
        <p:spPr>
          <a:xfrm flipH="1">
            <a:off x="3008274" y="1713361"/>
            <a:ext cx="26562" cy="3289099"/>
          </a:xfrm>
          <a:prstGeom prst="straightConnector1">
            <a:avLst/>
          </a:prstGeom>
          <a:noFill/>
          <a:ln w="9525" cap="flat" cmpd="sng">
            <a:solidFill>
              <a:srgbClr val="3B7FF2"/>
            </a:solidFill>
            <a:prstDash val="solid"/>
            <a:round/>
            <a:headEnd type="none" w="sm" len="sm"/>
            <a:tailEnd type="none" w="sm" len="sm"/>
          </a:ln>
        </p:spPr>
      </p:cxnSp>
      <p:sp>
        <p:nvSpPr>
          <p:cNvPr id="203" name="Google Shape;203;p38"/>
          <p:cNvSpPr txBox="1"/>
          <p:nvPr/>
        </p:nvSpPr>
        <p:spPr>
          <a:xfrm>
            <a:off x="2755566" y="4785285"/>
            <a:ext cx="775496"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chemeClr val="dk2"/>
                </a:solidFill>
                <a:latin typeface="Arial"/>
                <a:ea typeface="Arial"/>
                <a:cs typeface="Arial"/>
                <a:sym typeface="Arial"/>
              </a:rPr>
              <a:t>FPGA 🡪</a:t>
            </a:r>
            <a:endParaRPr sz="1100" b="0" i="0" u="none" strike="noStrike" cap="none">
              <a:solidFill>
                <a:schemeClr val="dk2"/>
              </a:solidFill>
              <a:latin typeface="Arial"/>
              <a:ea typeface="Arial"/>
              <a:cs typeface="Arial"/>
              <a:sym typeface="Arial"/>
            </a:endParaRPr>
          </a:p>
        </p:txBody>
      </p:sp>
      <p:sp>
        <p:nvSpPr>
          <p:cNvPr id="204" name="Google Shape;204;p38"/>
          <p:cNvSpPr/>
          <p:nvPr/>
        </p:nvSpPr>
        <p:spPr>
          <a:xfrm>
            <a:off x="6229430" y="2428665"/>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Niko’s TTS, Qbit hookups, other AI Ops…</a:t>
            </a:r>
            <a:endParaRPr sz="600" b="0" i="0" u="none" strike="noStrike" cap="none">
              <a:solidFill>
                <a:srgbClr val="000000"/>
              </a:solidFill>
              <a:latin typeface="Arial"/>
              <a:ea typeface="Arial"/>
              <a:cs typeface="Arial"/>
              <a:sym typeface="Arial"/>
            </a:endParaRPr>
          </a:p>
        </p:txBody>
      </p:sp>
      <p:sp>
        <p:nvSpPr>
          <p:cNvPr id="205" name="Google Shape;205;p38"/>
          <p:cNvSpPr/>
          <p:nvPr/>
        </p:nvSpPr>
        <p:spPr>
          <a:xfrm>
            <a:off x="6162991" y="1918883"/>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More MAC instances </a:t>
            </a:r>
            <a:endParaRPr sz="600" b="0" i="0" u="none" strike="noStrike" cap="none">
              <a:solidFill>
                <a:srgbClr val="000000"/>
              </a:solidFill>
              <a:latin typeface="Arial"/>
              <a:ea typeface="Arial"/>
              <a:cs typeface="Arial"/>
              <a:sym typeface="Arial"/>
            </a:endParaRPr>
          </a:p>
        </p:txBody>
      </p:sp>
      <p:sp>
        <p:nvSpPr>
          <p:cNvPr id="206" name="Google Shape;206;p38"/>
          <p:cNvSpPr txBox="1"/>
          <p:nvPr/>
        </p:nvSpPr>
        <p:spPr>
          <a:xfrm>
            <a:off x="6229737" y="171621"/>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sng" strike="noStrike" cap="none">
                <a:solidFill>
                  <a:schemeClr val="dk2"/>
                </a:solidFill>
                <a:latin typeface="Arial"/>
                <a:ea typeface="Arial"/>
                <a:cs typeface="Arial"/>
                <a:sym typeface="Arial"/>
              </a:rPr>
              <a:t>Granule64</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FLIT/pkt FSM flow</a:t>
            </a:r>
            <a:endParaRPr/>
          </a:p>
        </p:txBody>
      </p:sp>
      <p:pic>
        <p:nvPicPr>
          <p:cNvPr id="212" name="Google Shape;212;p30"/>
          <p:cNvPicPr preferRelativeResize="0"/>
          <p:nvPr/>
        </p:nvPicPr>
        <p:blipFill rotWithShape="1">
          <a:blip>
            <a:alphaModFix/>
          </a:blip>
          <a:srcRect/>
          <a:stretch/>
        </p:blipFill>
        <p:spPr>
          <a:xfrm>
            <a:off x="8888" y="966563"/>
            <a:ext cx="9126224" cy="321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Prototype for in-memory matrix-mult/acc</a:t>
            </a:r>
            <a:endParaRPr/>
          </a:p>
        </p:txBody>
      </p:sp>
      <p:sp>
        <p:nvSpPr>
          <p:cNvPr id="218" name="Google Shape;218;p8"/>
          <p:cNvSpPr/>
          <p:nvPr/>
        </p:nvSpPr>
        <p:spPr>
          <a:xfrm>
            <a:off x="2861841" y="1947441"/>
            <a:ext cx="5859683" cy="2407534"/>
          </a:xfrm>
          <a:prstGeom prst="roundRect">
            <a:avLst>
              <a:gd name="adj" fmla="val 609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p8"/>
          <p:cNvSpPr/>
          <p:nvPr/>
        </p:nvSpPr>
        <p:spPr>
          <a:xfrm>
            <a:off x="410901" y="2025570"/>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UALink mem r/w</a:t>
            </a: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75212" y="2996878"/>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PCIe/CXL/UCIe</a:t>
            </a:r>
            <a:endParaRPr sz="1400" b="0" i="0" u="none" strike="noStrike" cap="none">
              <a:solidFill>
                <a:schemeClr val="lt1"/>
              </a:solidFill>
              <a:latin typeface="Arial"/>
              <a:ea typeface="Arial"/>
              <a:cs typeface="Arial"/>
              <a:sym typeface="Arial"/>
            </a:endParaRPr>
          </a:p>
        </p:txBody>
      </p:sp>
      <p:graphicFrame>
        <p:nvGraphicFramePr>
          <p:cNvPr id="221" name="Google Shape;221;p8"/>
          <p:cNvGraphicFramePr/>
          <p:nvPr/>
        </p:nvGraphicFramePr>
        <p:xfrm>
          <a:off x="4233784" y="2494588"/>
          <a:ext cx="2993300" cy="1219240"/>
        </p:xfrm>
        <a:graphic>
          <a:graphicData uri="http://schemas.openxmlformats.org/drawingml/2006/table">
            <a:tbl>
              <a:tblPr firstRow="1" bandRow="1">
                <a:noFill/>
                <a:tableStyleId>{697DD6B6-3352-40C3-B319-A12D874E27DD}</a:tableStyleId>
              </a:tblPr>
              <a:tblGrid>
                <a:gridCol w="748325">
                  <a:extLst>
                    <a:ext uri="{9D8B030D-6E8A-4147-A177-3AD203B41FA5}">
                      <a16:colId xmlns:a16="http://schemas.microsoft.com/office/drawing/2014/main" val="20000"/>
                    </a:ext>
                  </a:extLst>
                </a:gridCol>
                <a:gridCol w="748325">
                  <a:extLst>
                    <a:ext uri="{9D8B030D-6E8A-4147-A177-3AD203B41FA5}">
                      <a16:colId xmlns:a16="http://schemas.microsoft.com/office/drawing/2014/main" val="20001"/>
                    </a:ext>
                  </a:extLst>
                </a:gridCol>
                <a:gridCol w="7483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tblGrid>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27707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VecA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277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VecB</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22" name="Google Shape;222;p8"/>
          <p:cNvSpPr txBox="1"/>
          <p:nvPr/>
        </p:nvSpPr>
        <p:spPr>
          <a:xfrm>
            <a:off x="7963382" y="2025570"/>
            <a:ext cx="7581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FPGA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28" name="Google Shape;22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229" name="Google Shape;229;p39"/>
          <p:cNvPicPr preferRelativeResize="0"/>
          <p:nvPr/>
        </p:nvPicPr>
        <p:blipFill rotWithShape="1">
          <a:blip>
            <a:alphaModFix/>
          </a:blip>
          <a:srcRect/>
          <a:stretch/>
        </p:blipFill>
        <p:spPr>
          <a:xfrm>
            <a:off x="2578893" y="0"/>
            <a:ext cx="398621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AXIs module options</a:t>
            </a:r>
            <a:endParaRPr/>
          </a:p>
        </p:txBody>
      </p:sp>
      <p:sp>
        <p:nvSpPr>
          <p:cNvPr id="235" name="Google Shape;23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AXI interfacing allows parallelism in dev/test/benchmark</a:t>
            </a:r>
            <a:endParaRPr/>
          </a:p>
          <a:p>
            <a:pPr marL="457200" lvl="0" indent="-342900" algn="l" rtl="0">
              <a:lnSpc>
                <a:spcPct val="115000"/>
              </a:lnSpc>
              <a:spcBef>
                <a:spcPts val="0"/>
              </a:spcBef>
              <a:spcAft>
                <a:spcPts val="0"/>
              </a:spcAft>
              <a:buSzPts val="1800"/>
              <a:buChar char="●"/>
            </a:pPr>
            <a:r>
              <a:rPr lang="en-US"/>
              <a:t>i.e. </a:t>
            </a:r>
            <a:endParaRPr/>
          </a:p>
          <a:p>
            <a:pPr marL="914400" lvl="1" indent="-317500" algn="l" rtl="0">
              <a:lnSpc>
                <a:spcPct val="115000"/>
              </a:lnSpc>
              <a:spcBef>
                <a:spcPts val="0"/>
              </a:spcBef>
              <a:spcAft>
                <a:spcPts val="0"/>
              </a:spcAft>
              <a:buSzPts val="1400"/>
              <a:buChar char="○"/>
            </a:pPr>
            <a:r>
              <a:rPr lang="en-US"/>
              <a:t>in-memory-MAC with data @X[0..n] and MAC @Y[0..n]</a:t>
            </a:r>
            <a:endParaRPr/>
          </a:p>
          <a:p>
            <a:pPr marL="914400" lvl="1" indent="-317500" algn="l" rtl="0">
              <a:lnSpc>
                <a:spcPct val="115000"/>
              </a:lnSpc>
              <a:spcBef>
                <a:spcPts val="0"/>
              </a:spcBef>
              <a:spcAft>
                <a:spcPts val="0"/>
              </a:spcAft>
              <a:buSzPts val="1400"/>
              <a:buChar char="○"/>
            </a:pPr>
            <a:r>
              <a:rPr lang="en-US"/>
              <a:t>Convolution of X ** Y data in Z[0..n]</a:t>
            </a:r>
            <a:endParaRPr/>
          </a:p>
          <a:p>
            <a:pPr marL="914400" lvl="1" indent="-317500" algn="l" rtl="0">
              <a:lnSpc>
                <a:spcPct val="115000"/>
              </a:lnSpc>
              <a:spcBef>
                <a:spcPts val="0"/>
              </a:spcBef>
              <a:spcAft>
                <a:spcPts val="0"/>
              </a:spcAft>
              <a:buSzPts val="1400"/>
              <a:buChar char="○"/>
            </a:pPr>
            <a:r>
              <a:rPr lang="en-US"/>
              <a:t>Interfacing to SSD, prefetching,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possible topology scenarios (i.e. rack level)</a:t>
            </a:r>
            <a:endParaRPr/>
          </a:p>
        </p:txBody>
      </p:sp>
      <p:sp>
        <p:nvSpPr>
          <p:cNvPr id="241" name="Google Shape;241;p10"/>
          <p:cNvSpPr/>
          <p:nvPr/>
        </p:nvSpPr>
        <p:spPr>
          <a:xfrm>
            <a:off x="1586928" y="234517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2" name="Google Shape;242;p10"/>
          <p:cNvSpPr txBox="1"/>
          <p:nvPr/>
        </p:nvSpPr>
        <p:spPr>
          <a:xfrm rot="2093206">
            <a:off x="2062861" y="252986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3" name="Google Shape;243;p10"/>
          <p:cNvSpPr/>
          <p:nvPr/>
        </p:nvSpPr>
        <p:spPr>
          <a:xfrm>
            <a:off x="2323364" y="275773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4" name="Google Shape;244;p10"/>
          <p:cNvSpPr txBox="1"/>
          <p:nvPr/>
        </p:nvSpPr>
        <p:spPr>
          <a:xfrm rot="2093206">
            <a:off x="2799297" y="294241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5" name="Google Shape;245;p10"/>
          <p:cNvSpPr/>
          <p:nvPr/>
        </p:nvSpPr>
        <p:spPr>
          <a:xfrm>
            <a:off x="1585946" y="315712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6" name="Google Shape;246;p10"/>
          <p:cNvSpPr txBox="1"/>
          <p:nvPr/>
        </p:nvSpPr>
        <p:spPr>
          <a:xfrm rot="2093206">
            <a:off x="2056184" y="333097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7" name="Google Shape;247;p10"/>
          <p:cNvSpPr/>
          <p:nvPr/>
        </p:nvSpPr>
        <p:spPr>
          <a:xfrm>
            <a:off x="843816" y="274456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8" name="Google Shape;248;p10"/>
          <p:cNvSpPr txBox="1"/>
          <p:nvPr/>
        </p:nvSpPr>
        <p:spPr>
          <a:xfrm rot="2093206">
            <a:off x="1319749" y="292925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9" name="Google Shape;249;p10"/>
          <p:cNvSpPr/>
          <p:nvPr/>
        </p:nvSpPr>
        <p:spPr>
          <a:xfrm>
            <a:off x="650923" y="1101794"/>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10"/>
          <p:cNvSpPr txBox="1"/>
          <p:nvPr/>
        </p:nvSpPr>
        <p:spPr>
          <a:xfrm rot="1359344">
            <a:off x="1725032" y="1326002"/>
            <a:ext cx="104375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distributed, localized shared mem resource (Malloc’d on demand)</a:t>
            </a: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663431" y="4055082"/>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10"/>
          <p:cNvSpPr txBox="1"/>
          <p:nvPr/>
        </p:nvSpPr>
        <p:spPr>
          <a:xfrm rot="1760666">
            <a:off x="1757894" y="4500703"/>
            <a:ext cx="104375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Shared mem resource rack tray</a:t>
            </a: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5092585" y="2550236"/>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10"/>
          <p:cNvSpPr txBox="1"/>
          <p:nvPr/>
        </p:nvSpPr>
        <p:spPr>
          <a:xfrm rot="1760666">
            <a:off x="6205203" y="2955796"/>
            <a:ext cx="10437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centrally shared mem resource</a:t>
            </a: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5928898" y="93951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6" name="Google Shape;256;p10"/>
          <p:cNvSpPr txBox="1"/>
          <p:nvPr/>
        </p:nvSpPr>
        <p:spPr>
          <a:xfrm rot="2093206">
            <a:off x="6404831" y="11242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7" name="Google Shape;257;p10"/>
          <p:cNvSpPr/>
          <p:nvPr/>
        </p:nvSpPr>
        <p:spPr>
          <a:xfrm>
            <a:off x="6665334" y="135207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8" name="Google Shape;258;p10"/>
          <p:cNvSpPr txBox="1"/>
          <p:nvPr/>
        </p:nvSpPr>
        <p:spPr>
          <a:xfrm rot="2093206">
            <a:off x="7141267" y="153675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9" name="Google Shape;259;p10"/>
          <p:cNvSpPr/>
          <p:nvPr/>
        </p:nvSpPr>
        <p:spPr>
          <a:xfrm>
            <a:off x="5927916" y="175146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0" name="Google Shape;260;p10"/>
          <p:cNvSpPr txBox="1"/>
          <p:nvPr/>
        </p:nvSpPr>
        <p:spPr>
          <a:xfrm rot="2093206">
            <a:off x="6398154" y="192531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1" name="Google Shape;261;p10"/>
          <p:cNvSpPr/>
          <p:nvPr/>
        </p:nvSpPr>
        <p:spPr>
          <a:xfrm>
            <a:off x="5185786" y="133890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2" name="Google Shape;262;p10"/>
          <p:cNvSpPr txBox="1"/>
          <p:nvPr/>
        </p:nvSpPr>
        <p:spPr>
          <a:xfrm rot="2093206">
            <a:off x="5661719" y="152359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3" name="Google Shape;263;p10"/>
          <p:cNvSpPr/>
          <p:nvPr/>
        </p:nvSpPr>
        <p:spPr>
          <a:xfrm>
            <a:off x="5972490" y="362370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4" name="Google Shape;264;p10"/>
          <p:cNvSpPr txBox="1"/>
          <p:nvPr/>
        </p:nvSpPr>
        <p:spPr>
          <a:xfrm rot="2093206">
            <a:off x="6448423" y="380839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5" name="Google Shape;265;p10"/>
          <p:cNvSpPr/>
          <p:nvPr/>
        </p:nvSpPr>
        <p:spPr>
          <a:xfrm>
            <a:off x="6708926" y="403626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6" name="Google Shape;266;p10"/>
          <p:cNvSpPr txBox="1"/>
          <p:nvPr/>
        </p:nvSpPr>
        <p:spPr>
          <a:xfrm rot="2093206">
            <a:off x="7184859" y="422094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7" name="Google Shape;267;p10"/>
          <p:cNvSpPr/>
          <p:nvPr/>
        </p:nvSpPr>
        <p:spPr>
          <a:xfrm>
            <a:off x="5971508" y="443565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8" name="Google Shape;268;p10"/>
          <p:cNvSpPr txBox="1"/>
          <p:nvPr/>
        </p:nvSpPr>
        <p:spPr>
          <a:xfrm rot="2093206">
            <a:off x="6441746" y="46095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9" name="Google Shape;269;p10"/>
          <p:cNvSpPr/>
          <p:nvPr/>
        </p:nvSpPr>
        <p:spPr>
          <a:xfrm>
            <a:off x="5229378" y="402309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0" name="Google Shape;270;p10"/>
          <p:cNvSpPr txBox="1"/>
          <p:nvPr/>
        </p:nvSpPr>
        <p:spPr>
          <a:xfrm rot="2093206">
            <a:off x="5705311" y="420778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71" name="Google Shape;271;p10"/>
          <p:cNvCxnSpPr/>
          <p:nvPr/>
        </p:nvCxnSpPr>
        <p:spPr>
          <a:xfrm rot="10800000">
            <a:off x="1330012" y="1817658"/>
            <a:ext cx="0" cy="1030928"/>
          </a:xfrm>
          <a:prstGeom prst="straightConnector1">
            <a:avLst/>
          </a:prstGeom>
          <a:noFill/>
          <a:ln w="9525" cap="flat" cmpd="sng">
            <a:solidFill>
              <a:srgbClr val="3B7FF2"/>
            </a:solidFill>
            <a:prstDash val="solid"/>
            <a:round/>
            <a:headEnd type="triangle" w="med" len="med"/>
            <a:tailEnd type="triangle" w="med" len="med"/>
          </a:ln>
        </p:spPr>
      </p:cxnSp>
      <p:cxnSp>
        <p:nvCxnSpPr>
          <p:cNvPr id="272" name="Google Shape;272;p10"/>
          <p:cNvCxnSpPr/>
          <p:nvPr/>
        </p:nvCxnSpPr>
        <p:spPr>
          <a:xfrm rot="10800000">
            <a:off x="1524841" y="3431603"/>
            <a:ext cx="1" cy="846494"/>
          </a:xfrm>
          <a:prstGeom prst="straightConnector1">
            <a:avLst/>
          </a:prstGeom>
          <a:noFill/>
          <a:ln w="9525" cap="flat" cmpd="sng">
            <a:solidFill>
              <a:srgbClr val="3B7FF2"/>
            </a:solidFill>
            <a:prstDash val="solid"/>
            <a:round/>
            <a:headEnd type="triangle" w="med" len="med"/>
            <a:tailEnd type="triangle" w="med" len="med"/>
          </a:ln>
        </p:spPr>
      </p:cxnSp>
      <p:cxnSp>
        <p:nvCxnSpPr>
          <p:cNvPr id="273" name="Google Shape;273;p10"/>
          <p:cNvCxnSpPr/>
          <p:nvPr/>
        </p:nvCxnSpPr>
        <p:spPr>
          <a:xfrm rot="10800000">
            <a:off x="5971508" y="3384916"/>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4" name="Google Shape;274;p10"/>
          <p:cNvCxnSpPr/>
          <p:nvPr/>
        </p:nvCxnSpPr>
        <p:spPr>
          <a:xfrm rot="10800000">
            <a:off x="2937069" y="1892744"/>
            <a:ext cx="1" cy="806396"/>
          </a:xfrm>
          <a:prstGeom prst="straightConnector1">
            <a:avLst/>
          </a:prstGeom>
          <a:noFill/>
          <a:ln w="9525" cap="flat" cmpd="sng">
            <a:solidFill>
              <a:srgbClr val="3B7FF2"/>
            </a:solidFill>
            <a:prstDash val="solid"/>
            <a:round/>
            <a:headEnd type="triangle" w="med" len="med"/>
            <a:tailEnd type="triangle" w="med" len="med"/>
          </a:ln>
        </p:spPr>
      </p:cxnSp>
      <p:cxnSp>
        <p:nvCxnSpPr>
          <p:cNvPr id="275" name="Google Shape;275;p10"/>
          <p:cNvCxnSpPr/>
          <p:nvPr/>
        </p:nvCxnSpPr>
        <p:spPr>
          <a:xfrm rot="10800000">
            <a:off x="6012489" y="2158539"/>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6" name="Google Shape;276;p10"/>
          <p:cNvCxnSpPr/>
          <p:nvPr/>
        </p:nvCxnSpPr>
        <p:spPr>
          <a:xfrm rot="10800000" flipH="1">
            <a:off x="5300739" y="1751461"/>
            <a:ext cx="1" cy="1301640"/>
          </a:xfrm>
          <a:prstGeom prst="straightConnector1">
            <a:avLst/>
          </a:prstGeom>
          <a:noFill/>
          <a:ln w="9525" cap="flat" cmpd="sng">
            <a:solidFill>
              <a:srgbClr val="3B7FF2"/>
            </a:solidFill>
            <a:prstDash val="solid"/>
            <a:round/>
            <a:headEnd type="triangle" w="med" len="med"/>
            <a:tailEnd type="triangle" w="med" len="med"/>
          </a:ln>
        </p:spPr>
      </p:cxnSp>
      <p:sp>
        <p:nvSpPr>
          <p:cNvPr id="277" name="Google Shape;277;p10"/>
          <p:cNvSpPr txBox="1"/>
          <p:nvPr/>
        </p:nvSpPr>
        <p:spPr>
          <a:xfrm>
            <a:off x="3061526" y="4767169"/>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 {CPU | GPU | IPU | DPU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write access</a:t>
            </a:r>
            <a:endParaRPr/>
          </a:p>
        </p:txBody>
      </p:sp>
      <p:cxnSp>
        <p:nvCxnSpPr>
          <p:cNvPr id="283" name="Google Shape;283;p11"/>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11"/>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1"/>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286" name="Google Shape;286;p11"/>
          <p:cNvSpPr txBox="1"/>
          <p:nvPr/>
        </p:nvSpPr>
        <p:spPr>
          <a:xfrm>
            <a:off x="3812300" y="794050"/>
            <a:ext cx="136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FPGA FSM</a:t>
            </a:r>
            <a:endParaRPr sz="1400" b="0" i="0" u="none" strike="noStrike" cap="none">
              <a:solidFill>
                <a:schemeClr val="dk2"/>
              </a:solidFill>
              <a:latin typeface="Arial"/>
              <a:ea typeface="Arial"/>
              <a:cs typeface="Arial"/>
              <a:sym typeface="Arial"/>
            </a:endParaRPr>
          </a:p>
        </p:txBody>
      </p:sp>
      <p:cxnSp>
        <p:nvCxnSpPr>
          <p:cNvPr id="287" name="Google Shape;287;p11"/>
          <p:cNvCxnSpPr/>
          <p:nvPr/>
        </p:nvCxnSpPr>
        <p:spPr>
          <a:xfrm>
            <a:off x="902875" y="1329650"/>
            <a:ext cx="3434700" cy="289200"/>
          </a:xfrm>
          <a:prstGeom prst="straightConnector1">
            <a:avLst/>
          </a:prstGeom>
          <a:noFill/>
          <a:ln w="9525" cap="flat" cmpd="sng">
            <a:solidFill>
              <a:schemeClr val="dk2"/>
            </a:solidFill>
            <a:prstDash val="solid"/>
            <a:round/>
            <a:headEnd type="none" w="sm" len="sm"/>
            <a:tailEnd type="none" w="sm" len="sm"/>
          </a:ln>
        </p:spPr>
      </p:cxnSp>
      <p:sp>
        <p:nvSpPr>
          <p:cNvPr id="288" name="Google Shape;288;p11"/>
          <p:cNvSpPr txBox="1"/>
          <p:nvPr/>
        </p:nvSpPr>
        <p:spPr>
          <a:xfrm>
            <a:off x="1867700" y="11851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cxnSp>
        <p:nvCxnSpPr>
          <p:cNvPr id="289" name="Google Shape;289;p11"/>
          <p:cNvCxnSpPr/>
          <p:nvPr/>
        </p:nvCxnSpPr>
        <p:spPr>
          <a:xfrm rot="10800000" flipH="1">
            <a:off x="894375" y="1746275"/>
            <a:ext cx="3434700" cy="178500"/>
          </a:xfrm>
          <a:prstGeom prst="straightConnector1">
            <a:avLst/>
          </a:prstGeom>
          <a:noFill/>
          <a:ln w="9525" cap="flat" cmpd="sng">
            <a:solidFill>
              <a:schemeClr val="dk2"/>
            </a:solidFill>
            <a:prstDash val="solid"/>
            <a:round/>
            <a:headEnd type="none" w="sm" len="sm"/>
            <a:tailEnd type="none" w="sm" len="sm"/>
          </a:ln>
        </p:spPr>
      </p:cxnSp>
      <p:sp>
        <p:nvSpPr>
          <p:cNvPr id="290" name="Google Shape;290;p11"/>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291" name="Google Shape;291;p11"/>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292" name="Google Shape;292;p11"/>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293" name="Google Shape;293;p11"/>
          <p:cNvSpPr txBox="1"/>
          <p:nvPr/>
        </p:nvSpPr>
        <p:spPr>
          <a:xfrm>
            <a:off x="2172500" y="14899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sp>
        <p:nvSpPr>
          <p:cNvPr id="294" name="Google Shape;294;p11"/>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wr64B(DEADBEEF…)</a:t>
            </a:r>
            <a:endParaRPr sz="900" b="0" i="0" u="none" strike="noStrike" cap="none">
              <a:solidFill>
                <a:schemeClr val="dk2"/>
              </a:solidFill>
              <a:latin typeface="Arial"/>
              <a:ea typeface="Arial"/>
              <a:cs typeface="Arial"/>
              <a:sym typeface="Arial"/>
            </a:endParaRPr>
          </a:p>
        </p:txBody>
      </p:sp>
      <p:sp>
        <p:nvSpPr>
          <p:cNvPr id="295" name="Google Shape;295;p11"/>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296" name="Google Shape;296;p11"/>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297" name="Google Shape;297;p11"/>
          <p:cNvSpPr txBox="1"/>
          <p:nvPr/>
        </p:nvSpPr>
        <p:spPr>
          <a:xfrm>
            <a:off x="6957275" y="720150"/>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298" name="Google Shape;298;p11"/>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read access</a:t>
            </a:r>
            <a:endParaRPr/>
          </a:p>
        </p:txBody>
      </p:sp>
      <p:cxnSp>
        <p:nvCxnSpPr>
          <p:cNvPr id="304" name="Google Shape;304;p12"/>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p12"/>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p12"/>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307" name="Google Shape;307;p12"/>
          <p:cNvSpPr txBox="1"/>
          <p:nvPr/>
        </p:nvSpPr>
        <p:spPr>
          <a:xfrm>
            <a:off x="3794025" y="794050"/>
            <a:ext cx="1368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Arial"/>
                <a:ea typeface="Arial"/>
                <a:cs typeface="Arial"/>
                <a:sym typeface="Arial"/>
              </a:rPr>
              <a:t>FPGA FSM</a:t>
            </a:r>
            <a:endParaRPr sz="1500" b="0" i="0" u="none" strike="noStrike" cap="none">
              <a:solidFill>
                <a:schemeClr val="dk2"/>
              </a:solidFill>
              <a:latin typeface="Arial"/>
              <a:ea typeface="Arial"/>
              <a:cs typeface="Arial"/>
              <a:sym typeface="Arial"/>
            </a:endParaRPr>
          </a:p>
        </p:txBody>
      </p:sp>
      <p:sp>
        <p:nvSpPr>
          <p:cNvPr id="308" name="Google Shape;308;p12"/>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309" name="Google Shape;309;p12"/>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310" name="Google Shape;310;p12"/>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311" name="Google Shape;311;p12"/>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rd64B(addr)</a:t>
            </a:r>
            <a:endParaRPr sz="900" b="0" i="0" u="none" strike="noStrike" cap="none">
              <a:solidFill>
                <a:schemeClr val="dk2"/>
              </a:solidFill>
              <a:latin typeface="Arial"/>
              <a:ea typeface="Arial"/>
              <a:cs typeface="Arial"/>
              <a:sym typeface="Arial"/>
            </a:endParaRPr>
          </a:p>
        </p:txBody>
      </p:sp>
      <p:sp>
        <p:nvSpPr>
          <p:cNvPr id="312" name="Google Shape;312;p12"/>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313" name="Google Shape;313;p12"/>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314" name="Google Shape;314;p12"/>
          <p:cNvSpPr txBox="1"/>
          <p:nvPr/>
        </p:nvSpPr>
        <p:spPr>
          <a:xfrm>
            <a:off x="4923675" y="2726600"/>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cxnSp>
        <p:nvCxnSpPr>
          <p:cNvPr id="315" name="Google Shape;315;p12"/>
          <p:cNvCxnSpPr/>
          <p:nvPr/>
        </p:nvCxnSpPr>
        <p:spPr>
          <a:xfrm rot="10800000" flipH="1">
            <a:off x="4337550" y="2902525"/>
            <a:ext cx="3383700" cy="25500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p12"/>
          <p:cNvCxnSpPr/>
          <p:nvPr/>
        </p:nvCxnSpPr>
        <p:spPr>
          <a:xfrm rot="10800000" flipH="1">
            <a:off x="919550" y="3497025"/>
            <a:ext cx="3383700" cy="255000"/>
          </a:xfrm>
          <a:prstGeom prst="straightConnector1">
            <a:avLst/>
          </a:prstGeom>
          <a:noFill/>
          <a:ln w="9525" cap="flat" cmpd="sng">
            <a:solidFill>
              <a:schemeClr val="dk2"/>
            </a:solidFill>
            <a:prstDash val="solid"/>
            <a:round/>
            <a:headEnd type="none" w="sm" len="sm"/>
            <a:tailEnd type="none" w="sm" len="sm"/>
          </a:ln>
        </p:spPr>
      </p:cxnSp>
      <p:sp>
        <p:nvSpPr>
          <p:cNvPr id="317" name="Google Shape;317;p12"/>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
        <p:nvSpPr>
          <p:cNvPr id="318" name="Google Shape;318;p12"/>
          <p:cNvSpPr txBox="1"/>
          <p:nvPr/>
        </p:nvSpPr>
        <p:spPr>
          <a:xfrm>
            <a:off x="6998525"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319" name="Google Shape;319;p12"/>
          <p:cNvSpPr txBox="1"/>
          <p:nvPr/>
        </p:nvSpPr>
        <p:spPr>
          <a:xfrm>
            <a:off x="1705400" y="332957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Motivation of this effort</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1849 California gold rush showed suppliers of tools/equipment was lower risk to adding value and impact compared to gold-diggers.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Similarly with AI landscape, there are many efforts (quantum, in-memory-calc, etc) that will likely suffer or iterate from Amdahls law when fully implemented.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UALinkAlchemy aims to provide memory access tools for any of these efforts.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Memory latency sensitivity (i.e.32GB) -&gt; TB workloads</a:t>
            </a:r>
            <a:endParaRPr/>
          </a:p>
          <a:p>
            <a:pPr marL="0" lvl="0" indent="0" algn="l" rtl="0">
              <a:lnSpc>
                <a:spcPct val="100000"/>
              </a:lnSpc>
              <a:spcBef>
                <a:spcPts val="0"/>
              </a:spcBef>
              <a:spcAft>
                <a:spcPts val="0"/>
              </a:spcAft>
              <a:buSzPct val="111111"/>
              <a:buNone/>
            </a:pPr>
            <a:r>
              <a:rPr lang="en-US"/>
              <a:t>Workload memory access frequency</a:t>
            </a:r>
            <a:endParaRPr/>
          </a:p>
        </p:txBody>
      </p:sp>
      <p:sp>
        <p:nvSpPr>
          <p:cNvPr id="325" name="Google Shape;325;p13"/>
          <p:cNvSpPr/>
          <p:nvPr/>
        </p:nvSpPr>
        <p:spPr>
          <a:xfrm>
            <a:off x="148125" y="1519250"/>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26" name="Google Shape;326;p13"/>
          <p:cNvCxnSpPr/>
          <p:nvPr/>
        </p:nvCxnSpPr>
        <p:spPr>
          <a:xfrm>
            <a:off x="1438135" y="1549722"/>
            <a:ext cx="10200" cy="1924800"/>
          </a:xfrm>
          <a:prstGeom prst="straightConnector1">
            <a:avLst/>
          </a:prstGeom>
          <a:noFill/>
          <a:ln w="9525" cap="flat" cmpd="sng">
            <a:solidFill>
              <a:schemeClr val="dk2"/>
            </a:solidFill>
            <a:prstDash val="solid"/>
            <a:round/>
            <a:headEnd type="none" w="sm" len="sm"/>
            <a:tailEnd type="none" w="sm" len="sm"/>
          </a:ln>
        </p:spPr>
      </p:cxnSp>
      <p:sp>
        <p:nvSpPr>
          <p:cNvPr id="327" name="Google Shape;327;p13"/>
          <p:cNvSpPr txBox="1"/>
          <p:nvPr/>
        </p:nvSpPr>
        <p:spPr>
          <a:xfrm>
            <a:off x="625534" y="2027112"/>
            <a:ext cx="6018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L1-4cyc</a:t>
            </a:r>
            <a:endParaRPr sz="1077" b="0" i="0" u="none" strike="noStrike" cap="none">
              <a:solidFill>
                <a:schemeClr val="dk2"/>
              </a:solidFill>
              <a:latin typeface="Arial"/>
              <a:ea typeface="Arial"/>
              <a:cs typeface="Arial"/>
              <a:sym typeface="Arial"/>
            </a:endParaRPr>
          </a:p>
        </p:txBody>
      </p:sp>
      <p:cxnSp>
        <p:nvCxnSpPr>
          <p:cNvPr id="328" name="Google Shape;328;p13"/>
          <p:cNvCxnSpPr/>
          <p:nvPr/>
        </p:nvCxnSpPr>
        <p:spPr>
          <a:xfrm>
            <a:off x="1448292" y="2636562"/>
            <a:ext cx="1848600" cy="1530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p13"/>
          <p:cNvCxnSpPr/>
          <p:nvPr/>
        </p:nvCxnSpPr>
        <p:spPr>
          <a:xfrm>
            <a:off x="2585927" y="1539564"/>
            <a:ext cx="10200" cy="1112400"/>
          </a:xfrm>
          <a:prstGeom prst="straightConnector1">
            <a:avLst/>
          </a:prstGeom>
          <a:noFill/>
          <a:ln w="9525" cap="flat" cmpd="sng">
            <a:solidFill>
              <a:schemeClr val="dk2"/>
            </a:solidFill>
            <a:prstDash val="solid"/>
            <a:round/>
            <a:headEnd type="none" w="sm" len="sm"/>
            <a:tailEnd type="none" w="sm" len="sm"/>
          </a:ln>
        </p:spPr>
      </p:cxnSp>
      <p:cxnSp>
        <p:nvCxnSpPr>
          <p:cNvPr id="330" name="Google Shape;330;p13"/>
          <p:cNvCxnSpPr/>
          <p:nvPr/>
        </p:nvCxnSpPr>
        <p:spPr>
          <a:xfrm>
            <a:off x="2611313" y="2067756"/>
            <a:ext cx="680400" cy="0"/>
          </a:xfrm>
          <a:prstGeom prst="straightConnector1">
            <a:avLst/>
          </a:prstGeom>
          <a:noFill/>
          <a:ln w="9525" cap="flat" cmpd="sng">
            <a:solidFill>
              <a:schemeClr val="dk2"/>
            </a:solidFill>
            <a:prstDash val="solid"/>
            <a:round/>
            <a:headEnd type="none" w="sm" len="sm"/>
            <a:tailEnd type="none" w="sm" len="sm"/>
          </a:ln>
        </p:spPr>
      </p:cxnSp>
      <p:sp>
        <p:nvSpPr>
          <p:cNvPr id="331" name="Google Shape;331;p13"/>
          <p:cNvSpPr txBox="1"/>
          <p:nvPr/>
        </p:nvSpPr>
        <p:spPr>
          <a:xfrm>
            <a:off x="1808870" y="1966184"/>
            <a:ext cx="680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L2 -8cyc</a:t>
            </a:r>
            <a:endParaRPr sz="1077" b="0" i="0" u="none" strike="noStrike" cap="none">
              <a:solidFill>
                <a:schemeClr val="dk2"/>
              </a:solidFill>
              <a:latin typeface="Arial"/>
              <a:ea typeface="Arial"/>
              <a:cs typeface="Arial"/>
              <a:sym typeface="Arial"/>
            </a:endParaRPr>
          </a:p>
        </p:txBody>
      </p:sp>
      <p:sp>
        <p:nvSpPr>
          <p:cNvPr id="332" name="Google Shape;332;p13"/>
          <p:cNvSpPr txBox="1"/>
          <p:nvPr/>
        </p:nvSpPr>
        <p:spPr>
          <a:xfrm>
            <a:off x="2791632" y="2214027"/>
            <a:ext cx="6270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a:t>
            </a:r>
            <a:endParaRPr sz="1077" b="0" i="0" u="none" strike="noStrike" cap="none">
              <a:solidFill>
                <a:schemeClr val="dk2"/>
              </a:solidFill>
              <a:latin typeface="Arial"/>
              <a:ea typeface="Arial"/>
              <a:cs typeface="Arial"/>
              <a:sym typeface="Arial"/>
            </a:endParaRPr>
          </a:p>
        </p:txBody>
      </p:sp>
      <p:sp>
        <p:nvSpPr>
          <p:cNvPr id="333" name="Google Shape;333;p13"/>
          <p:cNvSpPr txBox="1"/>
          <p:nvPr/>
        </p:nvSpPr>
        <p:spPr>
          <a:xfrm>
            <a:off x="2710149" y="1607905"/>
            <a:ext cx="627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Swap (SSD)</a:t>
            </a:r>
            <a:endParaRPr sz="1077" b="0" i="0" u="none" strike="noStrike" cap="none">
              <a:solidFill>
                <a:schemeClr val="dk2"/>
              </a:solidFill>
              <a:latin typeface="Arial"/>
              <a:ea typeface="Arial"/>
              <a:cs typeface="Arial"/>
              <a:sym typeface="Arial"/>
            </a:endParaRPr>
          </a:p>
        </p:txBody>
      </p:sp>
      <p:sp>
        <p:nvSpPr>
          <p:cNvPr id="334" name="Google Shape;334;p13"/>
          <p:cNvSpPr txBox="1"/>
          <p:nvPr/>
        </p:nvSpPr>
        <p:spPr>
          <a:xfrm>
            <a:off x="2128758" y="2900426"/>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L3-32cyc</a:t>
            </a:r>
            <a:endParaRPr sz="1077" b="0" i="0" u="none" strike="noStrike" cap="none">
              <a:solidFill>
                <a:schemeClr val="dk2"/>
              </a:solidFill>
              <a:latin typeface="Arial"/>
              <a:ea typeface="Arial"/>
              <a:cs typeface="Arial"/>
              <a:sym typeface="Arial"/>
            </a:endParaRPr>
          </a:p>
        </p:txBody>
      </p:sp>
      <p:sp>
        <p:nvSpPr>
          <p:cNvPr id="335" name="Google Shape;335;p13"/>
          <p:cNvSpPr/>
          <p:nvPr/>
        </p:nvSpPr>
        <p:spPr>
          <a:xfrm>
            <a:off x="3694350" y="2447575"/>
            <a:ext cx="1062900" cy="51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5202250" y="1594113"/>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37" name="Google Shape;337;p13"/>
          <p:cNvCxnSpPr/>
          <p:nvPr/>
        </p:nvCxnSpPr>
        <p:spPr>
          <a:xfrm>
            <a:off x="6492260" y="1624584"/>
            <a:ext cx="10200" cy="1924800"/>
          </a:xfrm>
          <a:prstGeom prst="straightConnector1">
            <a:avLst/>
          </a:prstGeom>
          <a:noFill/>
          <a:ln w="9525" cap="flat" cmpd="sng">
            <a:solidFill>
              <a:schemeClr val="dk2"/>
            </a:solidFill>
            <a:prstDash val="solid"/>
            <a:round/>
            <a:headEnd type="none" w="sm" len="sm"/>
            <a:tailEnd type="none" w="sm" len="sm"/>
          </a:ln>
        </p:spPr>
      </p:cxnSp>
      <p:sp>
        <p:nvSpPr>
          <p:cNvPr id="338" name="Google Shape;338;p13"/>
          <p:cNvSpPr txBox="1"/>
          <p:nvPr/>
        </p:nvSpPr>
        <p:spPr>
          <a:xfrm>
            <a:off x="5679647" y="2101975"/>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L1/L2/L3</a:t>
            </a:r>
            <a:endParaRPr sz="1077" b="0" i="0" u="none" strike="noStrike" cap="none">
              <a:solidFill>
                <a:schemeClr val="dk2"/>
              </a:solidFill>
              <a:latin typeface="Arial"/>
              <a:ea typeface="Arial"/>
              <a:cs typeface="Arial"/>
              <a:sym typeface="Arial"/>
            </a:endParaRPr>
          </a:p>
        </p:txBody>
      </p:sp>
      <p:cxnSp>
        <p:nvCxnSpPr>
          <p:cNvPr id="339" name="Google Shape;339;p13"/>
          <p:cNvCxnSpPr/>
          <p:nvPr/>
        </p:nvCxnSpPr>
        <p:spPr>
          <a:xfrm>
            <a:off x="6502417" y="2711424"/>
            <a:ext cx="1848600" cy="15300"/>
          </a:xfrm>
          <a:prstGeom prst="straightConnector1">
            <a:avLst/>
          </a:prstGeom>
          <a:noFill/>
          <a:ln w="9525" cap="flat" cmpd="sng">
            <a:solidFill>
              <a:schemeClr val="dk2"/>
            </a:solidFill>
            <a:prstDash val="solid"/>
            <a:round/>
            <a:headEnd type="none" w="sm" len="sm"/>
            <a:tailEnd type="none" w="sm" len="sm"/>
          </a:ln>
        </p:spPr>
      </p:cxnSp>
      <p:sp>
        <p:nvSpPr>
          <p:cNvPr id="340" name="Google Shape;340;p13"/>
          <p:cNvSpPr txBox="1"/>
          <p:nvPr/>
        </p:nvSpPr>
        <p:spPr>
          <a:xfrm>
            <a:off x="6862995" y="2041046"/>
            <a:ext cx="6804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UALink (500ns)</a:t>
            </a:r>
            <a:endParaRPr sz="1077" b="0" i="0" u="none" strike="noStrike" cap="none">
              <a:solidFill>
                <a:schemeClr val="dk2"/>
              </a:solidFill>
              <a:latin typeface="Arial"/>
              <a:ea typeface="Arial"/>
              <a:cs typeface="Arial"/>
              <a:sym typeface="Arial"/>
            </a:endParaRPr>
          </a:p>
        </p:txBody>
      </p:sp>
      <p:sp>
        <p:nvSpPr>
          <p:cNvPr id="341" name="Google Shape;341;p13"/>
          <p:cNvSpPr txBox="1"/>
          <p:nvPr/>
        </p:nvSpPr>
        <p:spPr>
          <a:xfrm>
            <a:off x="7182873" y="2975300"/>
            <a:ext cx="921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 (50-500ns)</a:t>
            </a:r>
            <a:endParaRPr sz="1077"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14"/>
          <p:cNvPicPr preferRelativeResize="0"/>
          <p:nvPr/>
        </p:nvPicPr>
        <p:blipFill rotWithShape="1">
          <a:blip>
            <a:alphaModFix/>
          </a:blip>
          <a:srcRect/>
          <a:stretch/>
        </p:blipFill>
        <p:spPr>
          <a:xfrm>
            <a:off x="238900" y="134375"/>
            <a:ext cx="8143100" cy="4580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2" name="Google Shape;352;p15"/>
          <p:cNvPicPr preferRelativeResize="0"/>
          <p:nvPr/>
        </p:nvPicPr>
        <p:blipFill rotWithShape="1">
          <a:blip>
            <a:alphaModFix/>
          </a:blip>
          <a:srcRect l="970" t="14043" r="3863" b="14014"/>
          <a:stretch/>
        </p:blipFill>
        <p:spPr>
          <a:xfrm>
            <a:off x="52580" y="0"/>
            <a:ext cx="8892919" cy="50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Latency</a:t>
            </a:r>
            <a:endParaRPr/>
          </a:p>
        </p:txBody>
      </p:sp>
      <p:graphicFrame>
        <p:nvGraphicFramePr>
          <p:cNvPr id="358" name="Google Shape;358;p16"/>
          <p:cNvGraphicFramePr/>
          <p:nvPr/>
        </p:nvGraphicFramePr>
        <p:xfrm>
          <a:off x="1047750" y="1355765"/>
          <a:ext cx="6039825" cy="2448620"/>
        </p:xfrm>
        <a:graphic>
          <a:graphicData uri="http://schemas.openxmlformats.org/drawingml/2006/table">
            <a:tbl>
              <a:tblPr firstRow="1" bandRow="1">
                <a:noFill/>
                <a:tableStyleId>{697DD6B6-3352-40C3-B319-A12D874E27DD}</a:tableStyleId>
              </a:tblPr>
              <a:tblGrid>
                <a:gridCol w="19758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Critical path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Value placeholders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 generates req</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Pre-time0, discounted</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NIC to FPGA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 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 scaled to 200Gbps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FPGA processing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10cyc read write -&gt; 1ns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Scale for FPGA mem (DRAM/SRAM…)  prefetch…</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US" sz="1100" u="none" strike="noStrike" cap="none"/>
                        <a:t>100MHz to 1GHz cycles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FPGA to 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 est</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discounted</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General dev timeline</a:t>
            </a:r>
            <a:endParaRPr/>
          </a:p>
        </p:txBody>
      </p:sp>
      <p:sp>
        <p:nvSpPr>
          <p:cNvPr id="364" name="Google Shape;36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SzPts val="1800"/>
              <a:buChar char="●"/>
            </a:pPr>
            <a:r>
              <a:rPr lang="en-US" b="1"/>
              <a:t>2025 : “Granule64” : SCAPY packets reading/writing 64B data.  Leading to something that can be shown to VCs for ~2030 pooling product.  </a:t>
            </a:r>
            <a:endParaRPr/>
          </a:p>
          <a:p>
            <a:pPr marL="800100" lvl="1" indent="-317500" algn="l" rtl="0">
              <a:lnSpc>
                <a:spcPct val="115000"/>
              </a:lnSpc>
              <a:spcBef>
                <a:spcPts val="0"/>
              </a:spcBef>
              <a:spcAft>
                <a:spcPts val="0"/>
              </a:spcAft>
              <a:buSzPts val="1400"/>
              <a:buChar char="○"/>
            </a:pPr>
            <a:r>
              <a:rPr lang="en-US" b="1"/>
              <a:t>Biggest dependency is SW model (library, app porting flow, a believable perf story)</a:t>
            </a:r>
            <a:endParaRPr/>
          </a:p>
          <a:p>
            <a:pPr marL="800100" lvl="1" indent="-317500" algn="l" rtl="0">
              <a:lnSpc>
                <a:spcPct val="115000"/>
              </a:lnSpc>
              <a:spcBef>
                <a:spcPts val="0"/>
              </a:spcBef>
              <a:spcAft>
                <a:spcPts val="0"/>
              </a:spcAft>
              <a:buSzPts val="1400"/>
              <a:buChar char="○"/>
            </a:pPr>
            <a:r>
              <a:rPr lang="en-US" b="1"/>
              <a:t>Side projects in atomicity, security, coherence resolution, queue support, SDRAM MC, DRAM MC.</a:t>
            </a:r>
            <a:endParaRPr/>
          </a:p>
          <a:p>
            <a:pPr marL="342900" lvl="0" indent="-342900" algn="l" rtl="0">
              <a:lnSpc>
                <a:spcPct val="115000"/>
              </a:lnSpc>
              <a:spcBef>
                <a:spcPts val="0"/>
              </a:spcBef>
              <a:spcAft>
                <a:spcPts val="0"/>
              </a:spcAft>
              <a:buSzPts val="1800"/>
              <a:buChar char="●"/>
            </a:pPr>
            <a:r>
              <a:rPr lang="en-US" b="1"/>
              <a:t>2026 : “LinkPool” : RISC-V core exploration pooling cores talking to each other over AXI or ported to UALink frames.</a:t>
            </a:r>
            <a:endParaRPr b="1"/>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Timeline to product</a:t>
            </a:r>
            <a:endParaRPr/>
          </a:p>
        </p:txBody>
      </p:sp>
      <p:sp>
        <p:nvSpPr>
          <p:cNvPr id="370" name="Google Shape;37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Dependent on UALink CPU/GPU/xPU rollout.  i.e. assume AMD server CPU with UAlink in 2029</a:t>
            </a:r>
            <a:endParaRPr/>
          </a:p>
          <a:p>
            <a:pPr marL="457200" lvl="0" indent="-342900" algn="l" rtl="0">
              <a:lnSpc>
                <a:spcPct val="115000"/>
              </a:lnSpc>
              <a:spcBef>
                <a:spcPts val="0"/>
              </a:spcBef>
              <a:spcAft>
                <a:spcPts val="0"/>
              </a:spcAft>
              <a:buSzPts val="1800"/>
              <a:buChar char="●"/>
            </a:pPr>
            <a:r>
              <a:rPr lang="en-US"/>
              <a:t>2028: DIMM board with FPGA eval UALink pooled memory and demo workloads</a:t>
            </a:r>
            <a:endParaRPr/>
          </a:p>
          <a:p>
            <a:pPr marL="457200" lvl="0" indent="-342900" algn="l" rtl="0">
              <a:lnSpc>
                <a:spcPct val="115000"/>
              </a:lnSpc>
              <a:spcBef>
                <a:spcPts val="0"/>
              </a:spcBef>
              <a:spcAft>
                <a:spcPts val="0"/>
              </a:spcAft>
              <a:buSzPts val="1800"/>
              <a:buChar char="●"/>
            </a:pPr>
            <a:r>
              <a:rPr lang="en-US"/>
              <a:t>2029: If funding/customers ASIC with UALink/DIMM interface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Response from FPGA on read txn</a:t>
            </a:r>
            <a:br>
              <a:rPr lang="en-US"/>
            </a:br>
            <a:endParaRPr/>
          </a:p>
        </p:txBody>
      </p:sp>
      <p:sp>
        <p:nvSpPr>
          <p:cNvPr id="376" name="Google Shape;376;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FPGA generates something like below with intent that scapy captures the payload, matches the tag.  Scapy or library then stores the content as the result of a ualink_read() output.</a:t>
            </a:r>
            <a:endParaRPr/>
          </a:p>
          <a:p>
            <a:pPr marL="457200" lvl="0" indent="-342900" algn="l" rtl="0">
              <a:lnSpc>
                <a:spcPct val="115000"/>
              </a:lnSpc>
              <a:spcBef>
                <a:spcPts val="0"/>
              </a:spcBef>
              <a:spcAft>
                <a:spcPts val="0"/>
              </a:spcAft>
              <a:buSzPts val="1800"/>
              <a:buChar char="●"/>
            </a:pPr>
            <a:r>
              <a:rPr lang="en-US"/>
              <a:t>This requires FPGA to track and apply tag appropriately on responses.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Kedar’s slides below</a:t>
            </a:r>
            <a:endParaRPr/>
          </a:p>
        </p:txBody>
      </p:sp>
      <p:sp>
        <p:nvSpPr>
          <p:cNvPr id="382" name="Google Shape;38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14340"/>
              <a:buNone/>
            </a:pPr>
            <a:r>
              <a:rPr lang="en-US" sz="1574" b="1"/>
              <a:t>For code:</a:t>
            </a:r>
            <a:r>
              <a:rPr lang="en-US" sz="1574"/>
              <a:t> Refer to the pull requests on the git repo</a:t>
            </a:r>
            <a:endParaRPr sz="1574"/>
          </a:p>
          <a:p>
            <a:pPr marL="0" lvl="0" indent="0" algn="l" rtl="0">
              <a:lnSpc>
                <a:spcPct val="115000"/>
              </a:lnSpc>
              <a:spcBef>
                <a:spcPts val="0"/>
              </a:spcBef>
              <a:spcAft>
                <a:spcPts val="0"/>
              </a:spcAft>
              <a:buSzPct val="114340"/>
              <a:buNone/>
            </a:pPr>
            <a:r>
              <a:rPr lang="en-US" sz="1574"/>
              <a:t>For this weeks update, look at </a:t>
            </a:r>
            <a:endParaRPr sz="1574"/>
          </a:p>
          <a:p>
            <a:pPr marL="0" lvl="0" indent="0" algn="l" rtl="0">
              <a:lnSpc>
                <a:spcPct val="115000"/>
              </a:lnSpc>
              <a:spcBef>
                <a:spcPts val="0"/>
              </a:spcBef>
              <a:spcAft>
                <a:spcPts val="0"/>
              </a:spcAft>
              <a:buSzPct val="114340"/>
              <a:buNone/>
            </a:pPr>
            <a:r>
              <a:rPr lang="en-US" sz="1574" u="sng">
                <a:solidFill>
                  <a:schemeClr val="hlink"/>
                </a:solidFill>
                <a:hlinkClick r:id="rId3"/>
              </a:rPr>
              <a:t>https://github.com/steenl/PortAlchemy/pull/3</a:t>
            </a:r>
            <a:r>
              <a:rPr lang="en-US" sz="1574"/>
              <a:t> (review)</a:t>
            </a:r>
            <a:endParaRPr sz="1574"/>
          </a:p>
          <a:p>
            <a:pPr marL="0" lvl="0" indent="0" algn="l" rtl="0">
              <a:lnSpc>
                <a:spcPct val="115000"/>
              </a:lnSpc>
              <a:spcBef>
                <a:spcPts val="0"/>
              </a:spcBef>
              <a:spcAft>
                <a:spcPts val="0"/>
              </a:spcAft>
              <a:buSzPct val="114340"/>
              <a:buNone/>
            </a:pPr>
            <a:r>
              <a:rPr lang="en-US" sz="1574" u="sng">
                <a:solidFill>
                  <a:schemeClr val="hlink"/>
                </a:solidFill>
                <a:hlinkClick r:id="rId4"/>
              </a:rPr>
              <a:t>https://github.com/steenl/PortAlchemy/pull/2</a:t>
            </a:r>
            <a:r>
              <a:rPr lang="en-US" sz="1574"/>
              <a:t> (merged)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The following slides shall discuss the initial frame for UAlink packets. Was able to generate packets on the wire and read using wireshark. And this framework is purely based out of simplicity - we should discuss how we want to fixate on the frame layout (easily modifiable at this point)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Currently supports Read/Write “requests” in UALink style </a:t>
            </a:r>
            <a:endParaRPr sz="1574"/>
          </a:p>
          <a:p>
            <a:pPr marL="0" lvl="0" indent="0" algn="l" rtl="0">
              <a:lnSpc>
                <a:spcPct val="115000"/>
              </a:lnSpc>
              <a:spcBef>
                <a:spcPts val="0"/>
              </a:spcBef>
              <a:spcAft>
                <a:spcPts val="0"/>
              </a:spcAft>
              <a:buSzPct val="114340"/>
              <a:buNone/>
            </a:pPr>
            <a:r>
              <a:rPr lang="en-US" sz="1574"/>
              <a:t>Week of 09/01 to 09/05, will add the “responses” parsing </a:t>
            </a:r>
            <a:endParaRPr sz="157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Frame structure for Requests </a:t>
            </a:r>
            <a:endParaRPr/>
          </a:p>
        </p:txBody>
      </p:sp>
      <p:sp>
        <p:nvSpPr>
          <p:cNvPr id="388" name="Google Shape;38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Ether layer</a:t>
            </a:r>
            <a:endParaRPr/>
          </a:p>
          <a:p>
            <a:pPr marL="457200" lvl="0" indent="-342900" algn="l" rtl="0">
              <a:lnSpc>
                <a:spcPct val="115000"/>
              </a:lnSpc>
              <a:spcBef>
                <a:spcPts val="0"/>
              </a:spcBef>
              <a:spcAft>
                <a:spcPts val="0"/>
              </a:spcAft>
              <a:buSzPts val="1800"/>
              <a:buChar char="-"/>
            </a:pPr>
            <a:r>
              <a:rPr lang="en-US"/>
              <a:t>UALink Header </a:t>
            </a:r>
            <a:endParaRPr/>
          </a:p>
          <a:p>
            <a:pPr marL="457200" lvl="0" indent="-342900" algn="l" rtl="0">
              <a:lnSpc>
                <a:spcPct val="115000"/>
              </a:lnSpc>
              <a:spcBef>
                <a:spcPts val="0"/>
              </a:spcBef>
              <a:spcAft>
                <a:spcPts val="0"/>
              </a:spcAft>
              <a:buSzPts val="1800"/>
              <a:buChar char="-"/>
            </a:pPr>
            <a:r>
              <a:rPr lang="en-US"/>
              <a:t>UALink Payload</a:t>
            </a:r>
            <a:endParaRPr/>
          </a:p>
          <a:p>
            <a:pPr marL="0" lvl="0" indent="0" algn="l" rtl="0">
              <a:lnSpc>
                <a:spcPct val="115000"/>
              </a:lnSpc>
              <a:spcBef>
                <a:spcPts val="1200"/>
              </a:spcBef>
              <a:spcAft>
                <a:spcPts val="1200"/>
              </a:spcAft>
              <a:buSzPts val="1800"/>
              <a:buNone/>
            </a:pPr>
            <a:endParaRPr/>
          </a:p>
        </p:txBody>
      </p:sp>
      <p:pic>
        <p:nvPicPr>
          <p:cNvPr id="389" name="Google Shape;389;p33"/>
          <p:cNvPicPr preferRelativeResize="0"/>
          <p:nvPr/>
        </p:nvPicPr>
        <p:blipFill rotWithShape="1">
          <a:blip>
            <a:alphaModFix/>
          </a:blip>
          <a:srcRect/>
          <a:stretch/>
        </p:blipFill>
        <p:spPr>
          <a:xfrm>
            <a:off x="0" y="2177969"/>
            <a:ext cx="9144001" cy="1687162"/>
          </a:xfrm>
          <a:prstGeom prst="rect">
            <a:avLst/>
          </a:prstGeom>
          <a:noFill/>
          <a:ln>
            <a:noFill/>
          </a:ln>
        </p:spPr>
      </p:pic>
      <p:sp>
        <p:nvSpPr>
          <p:cNvPr id="390" name="Google Shape;390;p33"/>
          <p:cNvSpPr txBox="1"/>
          <p:nvPr/>
        </p:nvSpPr>
        <p:spPr>
          <a:xfrm>
            <a:off x="79800" y="3924725"/>
            <a:ext cx="5187000" cy="112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Request len</a:t>
            </a:r>
            <a:r>
              <a:rPr lang="en-US" sz="1200" b="0" i="0" u="none" strike="noStrike" cap="none">
                <a:solidFill>
                  <a:schemeClr val="dk2"/>
                </a:solidFill>
                <a:latin typeface="Arial"/>
                <a:ea typeface="Arial"/>
                <a:cs typeface="Arial"/>
                <a:sym typeface="Arial"/>
              </a:rPr>
              <a:t> and </a:t>
            </a:r>
            <a:r>
              <a:rPr lang="en-US" sz="1200" b="1" i="0" u="none" strike="noStrike" cap="none">
                <a:solidFill>
                  <a:schemeClr val="dk2"/>
                </a:solidFill>
                <a:latin typeface="Arial"/>
                <a:ea typeface="Arial"/>
                <a:cs typeface="Arial"/>
                <a:sym typeface="Arial"/>
              </a:rPr>
              <a:t>request attr</a:t>
            </a:r>
            <a:r>
              <a:rPr lang="en-US" sz="1200" b="0" i="0" u="none" strike="noStrike" cap="none">
                <a:solidFill>
                  <a:schemeClr val="dk2"/>
                </a:solidFill>
                <a:latin typeface="Arial"/>
                <a:ea typeface="Arial"/>
                <a:cs typeface="Arial"/>
                <a:sym typeface="Arial"/>
              </a:rPr>
              <a:t> involve some calculations as per the UALink doc - and that’s why the user request address is converted to base address (special alignment)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Tag</a:t>
            </a:r>
            <a:r>
              <a:rPr lang="en-US" sz="1200" b="0" i="0" u="none" strike="noStrike" cap="none">
                <a:solidFill>
                  <a:schemeClr val="dk2"/>
                </a:solidFill>
                <a:latin typeface="Arial"/>
                <a:ea typeface="Arial"/>
                <a:cs typeface="Arial"/>
                <a:sym typeface="Arial"/>
              </a:rPr>
              <a:t> is needed for differentiating between requests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Op</a:t>
            </a:r>
            <a:r>
              <a:rPr lang="en-US" sz="1200" b="0" i="0" u="none" strike="noStrike" cap="none">
                <a:solidFill>
                  <a:schemeClr val="dk2"/>
                </a:solidFill>
                <a:latin typeface="Arial"/>
                <a:ea typeface="Arial"/>
                <a:cs typeface="Arial"/>
                <a:sym typeface="Arial"/>
              </a:rPr>
              <a:t> can be used to differentiate between write or read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91" name="Google Shape;391;p33"/>
          <p:cNvSpPr txBox="1"/>
          <p:nvPr/>
        </p:nvSpPr>
        <p:spPr>
          <a:xfrm>
            <a:off x="5266800" y="3924725"/>
            <a:ext cx="3877200" cy="74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Payload length kept to 236 to limit the total size to 256 for one request</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Sample request frames </a:t>
            </a:r>
            <a:endParaRPr/>
          </a:p>
        </p:txBody>
      </p:sp>
      <p:pic>
        <p:nvPicPr>
          <p:cNvPr id="397" name="Google Shape;397;p34"/>
          <p:cNvPicPr preferRelativeResize="0"/>
          <p:nvPr/>
        </p:nvPicPr>
        <p:blipFill rotWithShape="1">
          <a:blip>
            <a:alphaModFix/>
          </a:blip>
          <a:srcRect/>
          <a:stretch/>
        </p:blipFill>
        <p:spPr>
          <a:xfrm>
            <a:off x="152400" y="1046800"/>
            <a:ext cx="8756227" cy="2865425"/>
          </a:xfrm>
          <a:prstGeom prst="rect">
            <a:avLst/>
          </a:prstGeom>
          <a:noFill/>
          <a:ln>
            <a:noFill/>
          </a:ln>
        </p:spPr>
      </p:pic>
      <p:sp>
        <p:nvSpPr>
          <p:cNvPr id="398" name="Google Shape;398;p34"/>
          <p:cNvSpPr txBox="1"/>
          <p:nvPr/>
        </p:nvSpPr>
        <p:spPr>
          <a:xfrm>
            <a:off x="333700" y="4258425"/>
            <a:ext cx="3692700" cy="572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00 00 03 00 00 00 00 00 00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00 00 00 00</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399" name="Google Shape;399;p34"/>
          <p:cNvSpPr txBox="1"/>
          <p:nvPr/>
        </p:nvSpPr>
        <p:spPr>
          <a:xfrm>
            <a:off x="4323725" y="4232775"/>
            <a:ext cx="5063700" cy="62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1f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a:t>
            </a:r>
            <a:r>
              <a:rPr lang="en-US" sz="1100" b="0" i="0" u="none" strike="noStrike" cap="none">
                <a:solidFill>
                  <a:schemeClr val="dk2"/>
                </a:solidFill>
                <a:highlight>
                  <a:srgbClr val="00FF00"/>
                </a:highlight>
                <a:latin typeface="Arial"/>
                <a:ea typeface="Arial"/>
                <a:cs typeface="Arial"/>
                <a:sym typeface="Arial"/>
              </a:rPr>
              <a:t>ff dd</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0020   </a:t>
            </a:r>
            <a:r>
              <a:rPr lang="en-US" sz="1100" b="0" i="0" u="none" strike="noStrike" cap="none">
                <a:solidFill>
                  <a:schemeClr val="dk2"/>
                </a:solidFill>
                <a:highlight>
                  <a:srgbClr val="00FF00"/>
                </a:highlight>
                <a:latin typeface="Arial"/>
                <a:ea typeface="Arial"/>
                <a:cs typeface="Arial"/>
                <a:sym typeface="Arial"/>
              </a:rPr>
              <a:t>cc bb aa</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400" name="Google Shape;400;p34"/>
          <p:cNvSpPr txBox="1"/>
          <p:nvPr/>
        </p:nvSpPr>
        <p:spPr>
          <a:xfrm>
            <a:off x="333700"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Read() request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requesting </a:t>
            </a:r>
            <a:r>
              <a:rPr lang="en-US" sz="900" b="1" i="0" u="none" strike="noStrike" cap="none">
                <a:solidFill>
                  <a:schemeClr val="dk2"/>
                </a:solidFill>
                <a:latin typeface="Arial"/>
                <a:ea typeface="Arial"/>
                <a:cs typeface="Arial"/>
                <a:sym typeface="Arial"/>
              </a:rPr>
              <a:t>2 bytes</a:t>
            </a:r>
            <a:r>
              <a:rPr lang="en-US" sz="900" b="0" i="0" u="none" strike="noStrike" cap="none">
                <a:solidFill>
                  <a:schemeClr val="dk2"/>
                </a:solidFill>
                <a:latin typeface="Arial"/>
                <a:ea typeface="Arial"/>
                <a:cs typeface="Arial"/>
                <a:sym typeface="Arial"/>
              </a:rPr>
              <a:t> at </a:t>
            </a:r>
            <a:r>
              <a:rPr lang="en-US" sz="900" b="1" i="0" u="none" strike="noStrike" cap="none">
                <a:solidFill>
                  <a:schemeClr val="dk2"/>
                </a:solidFill>
                <a:latin typeface="Arial"/>
                <a:ea typeface="Arial"/>
                <a:cs typeface="Arial"/>
                <a:sym typeface="Arial"/>
              </a:rPr>
              <a:t>0x2000</a:t>
            </a:r>
            <a:endParaRPr sz="900" b="1" i="0" u="none" strike="noStrike" cap="none">
              <a:solidFill>
                <a:schemeClr val="dk2"/>
              </a:solidFill>
              <a:latin typeface="Arial"/>
              <a:ea typeface="Arial"/>
              <a:cs typeface="Arial"/>
              <a:sym typeface="Arial"/>
            </a:endParaRPr>
          </a:p>
        </p:txBody>
      </p:sp>
      <p:sp>
        <p:nvSpPr>
          <p:cNvPr id="401" name="Google Shape;401;p34"/>
          <p:cNvSpPr txBox="1"/>
          <p:nvPr/>
        </p:nvSpPr>
        <p:spPr>
          <a:xfrm>
            <a:off x="4323725"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Write() request frame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for writing the </a:t>
            </a:r>
            <a:r>
              <a:rPr lang="en-US" sz="900" b="1" i="0" u="none" strike="noStrike" cap="none">
                <a:solidFill>
                  <a:schemeClr val="dk2"/>
                </a:solidFill>
                <a:latin typeface="Arial"/>
                <a:ea typeface="Arial"/>
                <a:cs typeface="Arial"/>
                <a:sym typeface="Arial"/>
              </a:rPr>
              <a:t>5 byte</a:t>
            </a:r>
            <a:r>
              <a:rPr lang="en-US" sz="900" b="0" i="0" u="none" strike="noStrike" cap="none">
                <a:solidFill>
                  <a:schemeClr val="dk2"/>
                </a:solidFill>
                <a:latin typeface="Arial"/>
                <a:ea typeface="Arial"/>
                <a:cs typeface="Arial"/>
                <a:sym typeface="Arial"/>
              </a:rPr>
              <a:t> sized payload at </a:t>
            </a:r>
            <a:r>
              <a:rPr lang="en-US" sz="900" b="1" i="0" u="none" strike="noStrike" cap="none">
                <a:solidFill>
                  <a:schemeClr val="dk2"/>
                </a:solidFill>
                <a:latin typeface="Arial"/>
                <a:ea typeface="Arial"/>
                <a:cs typeface="Arial"/>
                <a:sym typeface="Arial"/>
              </a:rPr>
              <a:t>0x2000 </a:t>
            </a:r>
            <a:endParaRPr sz="9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F68B-2A60-40A6-92FA-18C17BD32ADC}"/>
              </a:ext>
            </a:extLst>
          </p:cNvPr>
          <p:cNvSpPr>
            <a:spLocks noGrp="1"/>
          </p:cNvSpPr>
          <p:nvPr>
            <p:ph type="title"/>
          </p:nvPr>
        </p:nvSpPr>
        <p:spPr/>
        <p:txBody>
          <a:bodyPr>
            <a:normAutofit fontScale="90000"/>
          </a:bodyPr>
          <a:lstStyle/>
          <a:p>
            <a:r>
              <a:rPr lang="en-US" dirty="0"/>
              <a:t>MVP thoughts </a:t>
            </a:r>
            <a:r>
              <a:rPr lang="en-US" sz="1300" dirty="0"/>
              <a:t>(or where this effort can provide value today and a few years hence)</a:t>
            </a:r>
            <a:endParaRPr lang="en-US" dirty="0"/>
          </a:p>
        </p:txBody>
      </p:sp>
      <p:sp>
        <p:nvSpPr>
          <p:cNvPr id="3" name="Text Placeholder 2">
            <a:extLst>
              <a:ext uri="{FF2B5EF4-FFF2-40B4-BE49-F238E27FC236}">
                <a16:creationId xmlns:a16="http://schemas.microsoft.com/office/drawing/2014/main" id="{2C9BC08D-ABD7-499F-8005-BB16B3DDA098}"/>
              </a:ext>
            </a:extLst>
          </p:cNvPr>
          <p:cNvSpPr>
            <a:spLocks noGrp="1"/>
          </p:cNvSpPr>
          <p:nvPr>
            <p:ph type="body" idx="1"/>
          </p:nvPr>
        </p:nvSpPr>
        <p:spPr/>
        <p:txBody>
          <a:bodyPr>
            <a:normAutofit fontScale="92500" lnSpcReduction="20000"/>
          </a:bodyPr>
          <a:lstStyle/>
          <a:p>
            <a:r>
              <a:rPr lang="en-US" dirty="0"/>
              <a:t>Basic memory pooling at rack/pod scale. ~50% of platform cost in memory, how can this be shared/scaled appropriately.</a:t>
            </a:r>
          </a:p>
          <a:p>
            <a:r>
              <a:rPr lang="en-US" dirty="0"/>
              <a:t>Shared memory without snoop overheads (localized coherency control)</a:t>
            </a:r>
          </a:p>
          <a:p>
            <a:r>
              <a:rPr lang="en-US" dirty="0"/>
              <a:t>Academic HW framework of memory studies, enabling graduate-level advancements (i.e. prioritized queue latency studies)</a:t>
            </a:r>
          </a:p>
          <a:p>
            <a:r>
              <a:rPr lang="en-US" dirty="0"/>
              <a:t>Interfacing to novel in-memory startups (photonics/capacitive/</a:t>
            </a:r>
            <a:r>
              <a:rPr lang="en-US" dirty="0" err="1"/>
              <a:t>etc</a:t>
            </a:r>
            <a:r>
              <a:rPr lang="en-US" dirty="0"/>
              <a:t>)</a:t>
            </a:r>
          </a:p>
          <a:p>
            <a:r>
              <a:rPr lang="en-US" dirty="0"/>
              <a:t>While starting on Ethernet/</a:t>
            </a:r>
            <a:r>
              <a:rPr lang="en-US" dirty="0" err="1"/>
              <a:t>UALink</a:t>
            </a:r>
            <a:r>
              <a:rPr lang="en-US" dirty="0"/>
              <a:t>, can be easily adapted to CXL, </a:t>
            </a:r>
            <a:r>
              <a:rPr lang="en-US" dirty="0" err="1"/>
              <a:t>NVLink</a:t>
            </a:r>
            <a:r>
              <a:rPr lang="en-US" dirty="0"/>
              <a:t>, </a:t>
            </a:r>
            <a:r>
              <a:rPr lang="en-US" dirty="0" err="1"/>
              <a:t>UCIe</a:t>
            </a:r>
            <a:r>
              <a:rPr lang="en-US" dirty="0"/>
              <a:t> as industry evolves.</a:t>
            </a:r>
          </a:p>
          <a:p>
            <a:r>
              <a:rPr lang="en-US" dirty="0"/>
              <a:t>Validation block of </a:t>
            </a:r>
            <a:r>
              <a:rPr lang="en-US" dirty="0" err="1"/>
              <a:t>UALink</a:t>
            </a:r>
            <a:r>
              <a:rPr lang="en-US" dirty="0"/>
              <a:t> member companies.</a:t>
            </a:r>
          </a:p>
          <a:p>
            <a:r>
              <a:rPr lang="en-US" dirty="0"/>
              <a:t>IP interface block for “memory as a service” ASIC (i.e. Network Attached Memory NAM)</a:t>
            </a:r>
          </a:p>
          <a:p>
            <a:r>
              <a:rPr lang="en-US" dirty="0"/>
              <a:t>CPU/GPU/</a:t>
            </a:r>
            <a:r>
              <a:rPr lang="en-US" dirty="0" err="1"/>
              <a:t>xPU</a:t>
            </a:r>
            <a:r>
              <a:rPr lang="en-US" dirty="0"/>
              <a:t> IP block to attach to an </a:t>
            </a:r>
            <a:r>
              <a:rPr lang="en-US" dirty="0" err="1"/>
              <a:t>SoC.</a:t>
            </a:r>
            <a:endParaRPr lang="en-US" dirty="0"/>
          </a:p>
          <a:p>
            <a:endParaRPr lang="en-US" dirty="0"/>
          </a:p>
        </p:txBody>
      </p:sp>
    </p:spTree>
    <p:extLst>
      <p:ext uri="{BB962C8B-B14F-4D97-AF65-F5344CB8AC3E}">
        <p14:creationId xmlns:p14="http://schemas.microsoft.com/office/powerpoint/2010/main" val="26560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384638b93e6_0_0"/>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pic>
        <p:nvPicPr>
          <p:cNvPr id="407" name="Google Shape;407;g384638b93e6_0_0"/>
          <p:cNvPicPr preferRelativeResize="0"/>
          <p:nvPr/>
        </p:nvPicPr>
        <p:blipFill rotWithShape="1">
          <a:blip>
            <a:alphaModFix/>
          </a:blip>
          <a:srcRect/>
          <a:stretch/>
        </p:blipFill>
        <p:spPr>
          <a:xfrm>
            <a:off x="0" y="2918500"/>
            <a:ext cx="8839199" cy="1060401"/>
          </a:xfrm>
          <a:prstGeom prst="rect">
            <a:avLst/>
          </a:prstGeom>
          <a:noFill/>
          <a:ln w="19050" cap="flat" cmpd="sng">
            <a:solidFill>
              <a:schemeClr val="dk2"/>
            </a:solidFill>
            <a:prstDash val="solid"/>
            <a:round/>
            <a:headEnd type="none" w="sm" len="sm"/>
            <a:tailEnd type="none" w="sm" len="sm"/>
          </a:ln>
        </p:spPr>
      </p:pic>
      <p:sp>
        <p:nvSpPr>
          <p:cNvPr id="408" name="Google Shape;408;g384638b93e6_0_0"/>
          <p:cNvSpPr txBox="1"/>
          <p:nvPr/>
        </p:nvSpPr>
        <p:spPr>
          <a:xfrm>
            <a:off x="0" y="3924600"/>
            <a:ext cx="8103300" cy="121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23 24 25 26 27 28 29 00 00 00 00 00 00 00 00 00</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0030   </a:t>
            </a:r>
            <a:r>
              <a:rPr lang="en-US" sz="1800" b="0" i="0" u="none" strike="noStrike" cap="none">
                <a:solidFill>
                  <a:schemeClr val="dk2"/>
                </a:solidFill>
                <a:highlight>
                  <a:srgbClr val="00FF00"/>
                </a:highlight>
                <a:latin typeface="Arial"/>
                <a:ea typeface="Arial"/>
                <a:cs typeface="Arial"/>
                <a:sym typeface="Arial"/>
              </a:rPr>
              <a:t>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09" name="Google Shape;409;g384638b93e6_0_0"/>
          <p:cNvSpPr/>
          <p:nvPr/>
        </p:nvSpPr>
        <p:spPr>
          <a:xfrm>
            <a:off x="-653518" y="3248694"/>
            <a:ext cx="1393475" cy="966225"/>
          </a:xfrm>
          <a:custGeom>
            <a:avLst/>
            <a:gdLst/>
            <a:ahLst/>
            <a:cxnLst/>
            <a:rect l="l" t="t" r="r" b="b"/>
            <a:pathLst>
              <a:path w="55739" h="38649" extrusionOk="0">
                <a:moveTo>
                  <a:pt x="55740" y="7019"/>
                </a:moveTo>
                <a:cubicBezTo>
                  <a:pt x="44879" y="6183"/>
                  <a:pt x="34126" y="4027"/>
                  <a:pt x="23529" y="1505"/>
                </a:cubicBezTo>
                <a:cubicBezTo>
                  <a:pt x="17658" y="108"/>
                  <a:pt x="8428" y="-1762"/>
                  <a:pt x="5538" y="3536"/>
                </a:cubicBezTo>
                <a:cubicBezTo>
                  <a:pt x="2393" y="9303"/>
                  <a:pt x="-1823" y="16708"/>
                  <a:pt x="895" y="22688"/>
                </a:cubicBezTo>
                <a:cubicBezTo>
                  <a:pt x="3656" y="28761"/>
                  <a:pt x="13589" y="27838"/>
                  <a:pt x="18306" y="32555"/>
                </a:cubicBezTo>
                <a:cubicBezTo>
                  <a:pt x="19938" y="34187"/>
                  <a:pt x="23078" y="38391"/>
                  <a:pt x="24110" y="36327"/>
                </a:cubicBezTo>
                <a:cubicBezTo>
                  <a:pt x="24578" y="35391"/>
                  <a:pt x="22656" y="34721"/>
                  <a:pt x="22369" y="33715"/>
                </a:cubicBezTo>
                <a:cubicBezTo>
                  <a:pt x="22250" y="33299"/>
                  <a:pt x="23424" y="33876"/>
                  <a:pt x="23529" y="34296"/>
                </a:cubicBezTo>
                <a:cubicBezTo>
                  <a:pt x="24294" y="37360"/>
                  <a:pt x="18272" y="38649"/>
                  <a:pt x="15114" y="38649"/>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g384638b93e6_0_0"/>
          <p:cNvSpPr txBox="1"/>
          <p:nvPr/>
        </p:nvSpPr>
        <p:spPr>
          <a:xfrm>
            <a:off x="6986175" y="1197000"/>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send 3 requests with different payloads - write requests </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Arial"/>
                <a:ea typeface="Arial"/>
                <a:cs typeface="Arial"/>
                <a:sym typeface="Arial"/>
              </a:rPr>
              <a:t>send_batch</a:t>
            </a:r>
            <a:r>
              <a:rPr lang="en-US" sz="900" b="0" i="0" u="none" strike="noStrike" cap="none">
                <a:solidFill>
                  <a:schemeClr val="dk2"/>
                </a:solidFill>
                <a:latin typeface="Arial"/>
                <a:ea typeface="Arial"/>
                <a:cs typeface="Arial"/>
                <a:sym typeface="Arial"/>
              </a:rPr>
              <a:t> function is called twice - 3x2 = 6 packets received on wire </a:t>
            </a:r>
            <a:endParaRPr sz="900" b="0" i="0" u="none" strike="noStrike" cap="none">
              <a:solidFill>
                <a:schemeClr val="dk2"/>
              </a:solidFill>
              <a:latin typeface="Arial"/>
              <a:ea typeface="Arial"/>
              <a:cs typeface="Arial"/>
              <a:sym typeface="Arial"/>
            </a:endParaRPr>
          </a:p>
        </p:txBody>
      </p:sp>
      <p:sp>
        <p:nvSpPr>
          <p:cNvPr id="411" name="Google Shape;411;g384638b93e6_0_0"/>
          <p:cNvSpPr txBox="1"/>
          <p:nvPr/>
        </p:nvSpPr>
        <p:spPr>
          <a:xfrm>
            <a:off x="6807900" y="43853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0" i="0" u="none" strike="noStrike" cap="none">
              <a:solidFill>
                <a:schemeClr val="dk2"/>
              </a:solidFill>
              <a:latin typeface="Arial"/>
              <a:ea typeface="Arial"/>
              <a:cs typeface="Arial"/>
              <a:sym typeface="Arial"/>
            </a:endParaRPr>
          </a:p>
        </p:txBody>
      </p:sp>
      <p:pic>
        <p:nvPicPr>
          <p:cNvPr id="412" name="Google Shape;412;g384638b93e6_0_0"/>
          <p:cNvPicPr preferRelativeResize="0"/>
          <p:nvPr/>
        </p:nvPicPr>
        <p:blipFill rotWithShape="1">
          <a:blip>
            <a:alphaModFix/>
          </a:blip>
          <a:srcRect/>
          <a:stretch/>
        </p:blipFill>
        <p:spPr>
          <a:xfrm>
            <a:off x="0" y="939975"/>
            <a:ext cx="6875449" cy="1840700"/>
          </a:xfrm>
          <a:prstGeom prst="rect">
            <a:avLst/>
          </a:prstGeom>
          <a:noFill/>
          <a:ln>
            <a:noFill/>
          </a:ln>
        </p:spPr>
      </p:pic>
      <p:sp>
        <p:nvSpPr>
          <p:cNvPr id="413" name="Google Shape;413;g384638b93e6_0_0"/>
          <p:cNvSpPr/>
          <p:nvPr/>
        </p:nvSpPr>
        <p:spPr>
          <a:xfrm>
            <a:off x="1704825" y="1820901"/>
            <a:ext cx="5477008" cy="812563"/>
          </a:xfrm>
          <a:custGeom>
            <a:avLst/>
            <a:gdLst/>
            <a:ahLst/>
            <a:cxnLst/>
            <a:rect l="l" t="t" r="r" b="b"/>
            <a:pathLst>
              <a:path w="226463" h="41702" extrusionOk="0">
                <a:moveTo>
                  <a:pt x="0" y="41702"/>
                </a:moveTo>
                <a:cubicBezTo>
                  <a:pt x="19701" y="26149"/>
                  <a:pt x="50191" y="34475"/>
                  <a:pt x="75158" y="37059"/>
                </a:cubicBezTo>
                <a:cubicBezTo>
                  <a:pt x="105125" y="40161"/>
                  <a:pt x="135309" y="33495"/>
                  <a:pt x="165405" y="32126"/>
                </a:cubicBezTo>
                <a:cubicBezTo>
                  <a:pt x="181037" y="31415"/>
                  <a:pt x="196337" y="23511"/>
                  <a:pt x="208642" y="13844"/>
                </a:cubicBezTo>
                <a:cubicBezTo>
                  <a:pt x="214213" y="9467"/>
                  <a:pt x="220756" y="6028"/>
                  <a:pt x="225182" y="496"/>
                </a:cubicBezTo>
                <a:cubicBezTo>
                  <a:pt x="225469" y="137"/>
                  <a:pt x="226464" y="0"/>
                  <a:pt x="226053" y="205"/>
                </a:cubicBezTo>
                <a:cubicBezTo>
                  <a:pt x="224735" y="864"/>
                  <a:pt x="223216" y="1129"/>
                  <a:pt x="221990" y="1946"/>
                </a:cubicBezTo>
                <a:cubicBezTo>
                  <a:pt x="221185" y="2483"/>
                  <a:pt x="218985" y="4372"/>
                  <a:pt x="219669" y="3688"/>
                </a:cubicBezTo>
                <a:cubicBezTo>
                  <a:pt x="220559" y="2799"/>
                  <a:pt x="222589" y="1112"/>
                  <a:pt x="223151" y="2237"/>
                </a:cubicBezTo>
                <a:cubicBezTo>
                  <a:pt x="224233" y="4402"/>
                  <a:pt x="223441" y="7071"/>
                  <a:pt x="223441" y="9491"/>
                </a:cubicBezTo>
              </a:path>
            </a:pathLst>
          </a:cu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84638b93e6_0_18"/>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sp>
        <p:nvSpPr>
          <p:cNvPr id="419" name="Google Shape;419;g384638b93e6_0_18"/>
          <p:cNvSpPr txBox="1"/>
          <p:nvPr/>
        </p:nvSpPr>
        <p:spPr>
          <a:xfrm>
            <a:off x="0" y="1527600"/>
            <a:ext cx="8103300" cy="121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a:t>
            </a:r>
            <a:r>
              <a:rPr lang="en-US" sz="1800" b="0" i="0" u="none" strike="noStrike" cap="none">
                <a:solidFill>
                  <a:schemeClr val="dk2"/>
                </a:solidFill>
                <a:highlight>
                  <a:schemeClr val="lt1"/>
                </a:highlight>
                <a:latin typeface="Arial"/>
                <a:ea typeface="Arial"/>
                <a:cs typeface="Arial"/>
                <a:sym typeface="Arial"/>
              </a:rPr>
              <a:t> 00 00 00 00 00 00 00 00 00</a:t>
            </a:r>
            <a:endParaRPr sz="1800" b="0" i="0" u="none" strike="noStrike" cap="none">
              <a:solidFill>
                <a:schemeClr val="dk2"/>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highlight>
                  <a:schemeClr val="lt1"/>
                </a:highlight>
                <a:latin typeface="Arial"/>
                <a:ea typeface="Arial"/>
                <a:cs typeface="Arial"/>
                <a:sym typeface="Arial"/>
              </a:rPr>
              <a:t>0030   00 00 00 00 00 00 00 00 00 00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20" name="Google Shape;420;g384638b93e6_0_18"/>
          <p:cNvSpPr txBox="1"/>
          <p:nvPr/>
        </p:nvSpPr>
        <p:spPr>
          <a:xfrm>
            <a:off x="0" y="2909000"/>
            <a:ext cx="5832600" cy="1958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9CB9C"/>
                </a:highlight>
                <a:latin typeface="Arial"/>
                <a:ea typeface="Arial"/>
                <a:cs typeface="Arial"/>
                <a:sym typeface="Arial"/>
              </a:rPr>
              <a:t>aa aa ab aa aa aa</a:t>
            </a:r>
            <a:r>
              <a:rPr lang="en-US" sz="1000" b="0" i="0" u="none" strike="noStrike" cap="none">
                <a:solidFill>
                  <a:schemeClr val="dk2"/>
                </a:solidFill>
                <a:latin typeface="Arial"/>
                <a:ea typeface="Arial"/>
                <a:cs typeface="Arial"/>
                <a:sym typeface="Arial"/>
              </a:rPr>
              <a:t> - destination mac</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6D7A8"/>
                </a:highlight>
                <a:latin typeface="Arial"/>
                <a:ea typeface="Arial"/>
                <a:cs typeface="Arial"/>
                <a:sym typeface="Arial"/>
              </a:rPr>
              <a:t>aa aa aa aa aa aa</a:t>
            </a:r>
            <a:r>
              <a:rPr lang="en-US" sz="1000" b="0" i="0" u="none" strike="noStrike" cap="none">
                <a:solidFill>
                  <a:schemeClr val="dk2"/>
                </a:solidFill>
                <a:latin typeface="Arial"/>
                <a:ea typeface="Arial"/>
                <a:cs typeface="Arial"/>
                <a:sym typeface="Arial"/>
              </a:rPr>
              <a:t> - source mac</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4CCCC"/>
                </a:highlight>
                <a:latin typeface="Arial"/>
                <a:ea typeface="Arial"/>
                <a:cs typeface="Arial"/>
                <a:sym typeface="Arial"/>
              </a:rPr>
              <a:t>08 00 </a:t>
            </a:r>
            <a:r>
              <a:rPr lang="en-US" sz="1000" b="0" i="0" u="none" strike="noStrike" cap="none">
                <a:solidFill>
                  <a:schemeClr val="dk2"/>
                </a:solidFill>
                <a:latin typeface="Arial"/>
                <a:ea typeface="Arial"/>
                <a:cs typeface="Arial"/>
                <a:sym typeface="Arial"/>
              </a:rPr>
              <a:t> - ether type</a:t>
            </a:r>
            <a:endParaRPr sz="1000" b="0" i="0" u="none" strike="noStrike" cap="none">
              <a:solidFill>
                <a:schemeClr val="dk2"/>
              </a:solidFill>
              <a:highlight>
                <a:srgbClr val="F4CCCC"/>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4A7D6"/>
                </a:highlight>
                <a:latin typeface="Arial"/>
                <a:ea typeface="Arial"/>
                <a:cs typeface="Arial"/>
                <a:sym typeface="Arial"/>
              </a:rPr>
              <a:t>10</a:t>
            </a:r>
            <a:r>
              <a:rPr lang="en-US" sz="1000" b="0" i="0" u="none" strike="noStrike" cap="none">
                <a:solidFill>
                  <a:schemeClr val="dk2"/>
                </a:solidFill>
                <a:latin typeface="Arial"/>
                <a:ea typeface="Arial"/>
                <a:cs typeface="Arial"/>
                <a:sym typeface="Arial"/>
              </a:rPr>
              <a:t> - version</a:t>
            </a:r>
            <a:endParaRPr sz="1000" b="0" i="0" u="none" strike="noStrike" cap="none">
              <a:solidFill>
                <a:schemeClr val="dk2"/>
              </a:solidFill>
              <a:highlight>
                <a:srgbClr val="B4A7D6"/>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00FFFF"/>
                </a:highlight>
                <a:latin typeface="Arial"/>
                <a:ea typeface="Arial"/>
                <a:cs typeface="Arial"/>
                <a:sym typeface="Arial"/>
              </a:rPr>
              <a:t>02</a:t>
            </a:r>
            <a:r>
              <a:rPr lang="en-US" sz="1000" b="0" i="0" u="none" strike="noStrike" cap="none">
                <a:solidFill>
                  <a:schemeClr val="dk2"/>
                </a:solidFill>
                <a:latin typeface="Arial"/>
                <a:ea typeface="Arial"/>
                <a:cs typeface="Arial"/>
                <a:sym typeface="Arial"/>
              </a:rPr>
              <a:t> - OP (write) </a:t>
            </a:r>
            <a:endParaRPr sz="10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5A6BD"/>
                </a:highlight>
                <a:latin typeface="Arial"/>
                <a:ea typeface="Arial"/>
                <a:cs typeface="Arial"/>
                <a:sym typeface="Arial"/>
              </a:rPr>
              <a:t>44</a:t>
            </a:r>
            <a:r>
              <a:rPr lang="en-US" sz="1000" b="0" i="0" u="none" strike="noStrike" cap="none">
                <a:solidFill>
                  <a:schemeClr val="dk2"/>
                </a:solidFill>
                <a:latin typeface="Arial"/>
                <a:ea typeface="Arial"/>
                <a:cs typeface="Arial"/>
                <a:sym typeface="Arial"/>
              </a:rPr>
              <a:t>  - transaction tag</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A4C2F4"/>
                </a:highlight>
                <a:latin typeface="Arial"/>
                <a:ea typeface="Arial"/>
                <a:cs typeface="Arial"/>
                <a:sym typeface="Arial"/>
              </a:rPr>
              <a:t>1c</a:t>
            </a:r>
            <a:r>
              <a:rPr lang="en-US" sz="1000" b="0" i="0" u="none" strike="noStrike" cap="none">
                <a:solidFill>
                  <a:schemeClr val="dk2"/>
                </a:solidFill>
                <a:latin typeface="Arial"/>
                <a:ea typeface="Arial"/>
                <a:cs typeface="Arial"/>
                <a:sym typeface="Arial"/>
              </a:rPr>
              <a:t>  - Request length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E06666"/>
                </a:highlight>
                <a:latin typeface="Arial"/>
                <a:ea typeface="Arial"/>
                <a:cs typeface="Arial"/>
                <a:sym typeface="Arial"/>
              </a:rPr>
              <a:t>03 ff</a:t>
            </a:r>
            <a:r>
              <a:rPr lang="en-US" sz="1000" b="0" i="0" u="none" strike="noStrike" cap="none">
                <a:solidFill>
                  <a:schemeClr val="dk2"/>
                </a:solidFill>
                <a:latin typeface="Arial"/>
                <a:ea typeface="Arial"/>
                <a:cs typeface="Arial"/>
                <a:sym typeface="Arial"/>
              </a:rPr>
              <a:t>  - Request attribute</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FFF00"/>
                </a:highlight>
                <a:latin typeface="Arial"/>
                <a:ea typeface="Arial"/>
                <a:cs typeface="Arial"/>
                <a:sym typeface="Arial"/>
              </a:rPr>
              <a:t>00 00 00 00 00 00 20 00</a:t>
            </a:r>
            <a:r>
              <a:rPr lang="en-US" sz="1000" b="0" i="0" u="none" strike="noStrike" cap="none">
                <a:solidFill>
                  <a:schemeClr val="dk2"/>
                </a:solidFill>
                <a:latin typeface="Arial"/>
                <a:ea typeface="Arial"/>
                <a:cs typeface="Arial"/>
                <a:sym typeface="Arial"/>
              </a:rPr>
              <a:t> - Base address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9D9D9"/>
                </a:highlight>
                <a:latin typeface="Arial"/>
                <a:ea typeface="Arial"/>
                <a:cs typeface="Arial"/>
                <a:sym typeface="Arial"/>
              </a:rPr>
              <a:t>00 00</a:t>
            </a:r>
            <a:r>
              <a:rPr lang="en-US" sz="1000" b="0" i="0" u="none" strike="noStrike" cap="none">
                <a:solidFill>
                  <a:schemeClr val="dk2"/>
                </a:solidFill>
                <a:latin typeface="Arial"/>
                <a:ea typeface="Arial"/>
                <a:cs typeface="Arial"/>
                <a:sym typeface="Arial"/>
              </a:rPr>
              <a:t> - Padding </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000" b="0" i="0" u="none" strike="noStrike" cap="none">
                <a:solidFill>
                  <a:schemeClr val="dk2"/>
                </a:solidFill>
                <a:highlight>
                  <a:srgbClr val="00FF00"/>
                </a:highlight>
                <a:latin typeface="Arial"/>
                <a:ea typeface="Arial"/>
                <a:cs typeface="Arial"/>
                <a:sym typeface="Arial"/>
              </a:rPr>
              <a:t>21 22 23 24 25 26 27 28 29</a:t>
            </a:r>
            <a:r>
              <a:rPr lang="en-US" sz="1000" b="0" i="0" u="none" strike="noStrike" cap="none">
                <a:solidFill>
                  <a:schemeClr val="dk2"/>
                </a:solidFill>
                <a:latin typeface="Arial"/>
                <a:ea typeface="Arial"/>
                <a:cs typeface="Arial"/>
                <a:sym typeface="Arial"/>
              </a:rPr>
              <a:t>- Payload</a:t>
            </a:r>
            <a:endParaRPr sz="200" b="0" i="0" u="none" strike="noStrike" cap="none">
              <a:solidFill>
                <a:schemeClr val="dk2"/>
              </a:solidFill>
              <a:highlight>
                <a:srgbClr val="D9D9D9"/>
              </a:highlight>
              <a:latin typeface="Arial"/>
              <a:ea typeface="Arial"/>
              <a:cs typeface="Arial"/>
              <a:sym typeface="Arial"/>
            </a:endParaRPr>
          </a:p>
        </p:txBody>
      </p:sp>
      <p:sp>
        <p:nvSpPr>
          <p:cNvPr id="421" name="Google Shape;421;g384638b93e6_0_18"/>
          <p:cNvSpPr txBox="1"/>
          <p:nvPr/>
        </p:nvSpPr>
        <p:spPr>
          <a:xfrm>
            <a:off x="3264475" y="32861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1" i="0" u="none" strike="noStrike" cap="none">
              <a:solidFill>
                <a:schemeClr val="dk2"/>
              </a:solidFill>
              <a:latin typeface="Arial"/>
              <a:ea typeface="Arial"/>
              <a:cs typeface="Arial"/>
              <a:sym typeface="Arial"/>
            </a:endParaRPr>
          </a:p>
        </p:txBody>
      </p:sp>
      <p:pic>
        <p:nvPicPr>
          <p:cNvPr id="422" name="Google Shape;422;g384638b93e6_0_18"/>
          <p:cNvPicPr preferRelativeResize="0"/>
          <p:nvPr/>
        </p:nvPicPr>
        <p:blipFill rotWithShape="1">
          <a:blip>
            <a:alphaModFix/>
          </a:blip>
          <a:srcRect/>
          <a:stretch/>
        </p:blipFill>
        <p:spPr>
          <a:xfrm>
            <a:off x="6028475" y="2908995"/>
            <a:ext cx="2836176" cy="1575025"/>
          </a:xfrm>
          <a:prstGeom prst="rect">
            <a:avLst/>
          </a:prstGeom>
          <a:noFill/>
          <a:ln>
            <a:noFill/>
          </a:ln>
        </p:spPr>
      </p:pic>
      <p:sp>
        <p:nvSpPr>
          <p:cNvPr id="423" name="Google Shape;423;g384638b93e6_0_18"/>
          <p:cNvSpPr txBox="1"/>
          <p:nvPr/>
        </p:nvSpPr>
        <p:spPr>
          <a:xfrm>
            <a:off x="6028475" y="44840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Actual packet - 256 bytes</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8d0a4a4b8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09/28 send request and receive acks (two hosts) </a:t>
            </a:r>
            <a:endParaRPr/>
          </a:p>
        </p:txBody>
      </p:sp>
      <p:pic>
        <p:nvPicPr>
          <p:cNvPr id="429" name="Google Shape;429;g38d0a4a4b8c_0_0"/>
          <p:cNvPicPr preferRelativeResize="0"/>
          <p:nvPr/>
        </p:nvPicPr>
        <p:blipFill rotWithShape="1">
          <a:blip>
            <a:alphaModFix/>
          </a:blip>
          <a:srcRect/>
          <a:stretch/>
        </p:blipFill>
        <p:spPr>
          <a:xfrm>
            <a:off x="4572000" y="1175025"/>
            <a:ext cx="4572001" cy="395592"/>
          </a:xfrm>
          <a:prstGeom prst="rect">
            <a:avLst/>
          </a:prstGeom>
          <a:noFill/>
          <a:ln>
            <a:noFill/>
          </a:ln>
        </p:spPr>
      </p:pic>
      <p:pic>
        <p:nvPicPr>
          <p:cNvPr id="430" name="Google Shape;430;g38d0a4a4b8c_0_0"/>
          <p:cNvPicPr preferRelativeResize="0"/>
          <p:nvPr/>
        </p:nvPicPr>
        <p:blipFill rotWithShape="1">
          <a:blip>
            <a:alphaModFix/>
          </a:blip>
          <a:srcRect/>
          <a:stretch/>
        </p:blipFill>
        <p:spPr>
          <a:xfrm>
            <a:off x="0" y="1175024"/>
            <a:ext cx="4164124" cy="1143000"/>
          </a:xfrm>
          <a:prstGeom prst="rect">
            <a:avLst/>
          </a:prstGeom>
          <a:noFill/>
          <a:ln>
            <a:noFill/>
          </a:ln>
        </p:spPr>
      </p:pic>
      <p:sp>
        <p:nvSpPr>
          <p:cNvPr id="431" name="Google Shape;431;g38d0a4a4b8c_0_0"/>
          <p:cNvSpPr txBox="1"/>
          <p:nvPr/>
        </p:nvSpPr>
        <p:spPr>
          <a:xfrm>
            <a:off x="1066413" y="24120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Host side sending batch requests and waits for ack </a:t>
            </a:r>
            <a:endParaRPr sz="1100" b="0" i="0" u="none" strike="noStrike" cap="none">
              <a:solidFill>
                <a:schemeClr val="dk2"/>
              </a:solidFill>
              <a:latin typeface="Arial"/>
              <a:ea typeface="Arial"/>
              <a:cs typeface="Arial"/>
              <a:sym typeface="Arial"/>
            </a:endParaRPr>
          </a:p>
        </p:txBody>
      </p:sp>
      <p:sp>
        <p:nvSpPr>
          <p:cNvPr id="432" name="Google Shape;432;g38d0a4a4b8c_0_0"/>
          <p:cNvSpPr txBox="1"/>
          <p:nvPr/>
        </p:nvSpPr>
        <p:spPr>
          <a:xfrm>
            <a:off x="5411925" y="1802925"/>
            <a:ext cx="3264600" cy="9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FPGA simulator (receiver)</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waits for write requests to be received from host -&gt; then sends out an ack </a:t>
            </a:r>
            <a:endParaRPr sz="1100" b="0" i="0" u="none" strike="noStrike" cap="none">
              <a:solidFill>
                <a:schemeClr val="dk2"/>
              </a:solidFill>
              <a:latin typeface="Arial"/>
              <a:ea typeface="Arial"/>
              <a:cs typeface="Arial"/>
              <a:sym typeface="Arial"/>
            </a:endParaRPr>
          </a:p>
        </p:txBody>
      </p:sp>
      <p:pic>
        <p:nvPicPr>
          <p:cNvPr id="433" name="Google Shape;433;g38d0a4a4b8c_0_0"/>
          <p:cNvPicPr preferRelativeResize="0"/>
          <p:nvPr/>
        </p:nvPicPr>
        <p:blipFill rotWithShape="1">
          <a:blip>
            <a:alphaModFix/>
          </a:blip>
          <a:srcRect/>
          <a:stretch/>
        </p:blipFill>
        <p:spPr>
          <a:xfrm>
            <a:off x="-195850" y="3282700"/>
            <a:ext cx="4998401" cy="512303"/>
          </a:xfrm>
          <a:prstGeom prst="rect">
            <a:avLst/>
          </a:prstGeom>
          <a:noFill/>
          <a:ln>
            <a:noFill/>
          </a:ln>
        </p:spPr>
      </p:pic>
      <p:sp>
        <p:nvSpPr>
          <p:cNvPr id="434" name="Google Shape;434;g38d0a4a4b8c_0_0"/>
          <p:cNvSpPr txBox="1"/>
          <p:nvPr/>
        </p:nvSpPr>
        <p:spPr>
          <a:xfrm>
            <a:off x="377161" y="39211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host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receiving an ack in the 4th frame </a:t>
            </a:r>
            <a:endParaRPr sz="1100" b="1" i="0" u="none" strike="noStrike" cap="none">
              <a:solidFill>
                <a:schemeClr val="dk2"/>
              </a:solidFill>
              <a:latin typeface="Arial"/>
              <a:ea typeface="Arial"/>
              <a:cs typeface="Arial"/>
              <a:sym typeface="Arial"/>
            </a:endParaRPr>
          </a:p>
        </p:txBody>
      </p:sp>
      <p:pic>
        <p:nvPicPr>
          <p:cNvPr id="435" name="Google Shape;435;g38d0a4a4b8c_0_0"/>
          <p:cNvPicPr preferRelativeResize="0"/>
          <p:nvPr/>
        </p:nvPicPr>
        <p:blipFill rotWithShape="1">
          <a:blip>
            <a:alphaModFix/>
          </a:blip>
          <a:srcRect/>
          <a:stretch/>
        </p:blipFill>
        <p:spPr>
          <a:xfrm>
            <a:off x="4846075" y="3282700"/>
            <a:ext cx="4998400" cy="468600"/>
          </a:xfrm>
          <a:prstGeom prst="rect">
            <a:avLst/>
          </a:prstGeom>
          <a:noFill/>
          <a:ln>
            <a:noFill/>
          </a:ln>
        </p:spPr>
      </p:pic>
      <p:sp>
        <p:nvSpPr>
          <p:cNvPr id="436" name="Google Shape;436;g38d0a4a4b8c_0_0"/>
          <p:cNvSpPr txBox="1"/>
          <p:nvPr/>
        </p:nvSpPr>
        <p:spPr>
          <a:xfrm>
            <a:off x="5153111" y="40082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fpga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sending back an ack in the 4th frame </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B0AA5BC1-30D4-089E-A4DB-5FF50CB2F67C}"/>
            </a:ext>
          </a:extLst>
        </p:cNvPr>
        <p:cNvGrpSpPr/>
        <p:nvPr/>
      </p:nvGrpSpPr>
      <p:grpSpPr>
        <a:xfrm>
          <a:off x="0" y="0"/>
          <a:ext cx="0" cy="0"/>
          <a:chOff x="0" y="0"/>
          <a:chExt cx="0" cy="0"/>
        </a:xfrm>
      </p:grpSpPr>
      <p:sp>
        <p:nvSpPr>
          <p:cNvPr id="66" name="Google Shape;66;p3">
            <a:extLst>
              <a:ext uri="{FF2B5EF4-FFF2-40B4-BE49-F238E27FC236}">
                <a16:creationId xmlns:a16="http://schemas.microsoft.com/office/drawing/2014/main" id="{D33E19FA-4440-294A-FDDA-2BDAACEEBD95}"/>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a:extLst>
              <a:ext uri="{FF2B5EF4-FFF2-40B4-BE49-F238E27FC236}">
                <a16:creationId xmlns:a16="http://schemas.microsoft.com/office/drawing/2014/main" id="{77CD6A6A-3604-82DB-278F-5D9E7D0B9B9A}"/>
              </a:ext>
            </a:extLst>
          </p:cNvPr>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a:extLst>
              <a:ext uri="{FF2B5EF4-FFF2-40B4-BE49-F238E27FC236}">
                <a16:creationId xmlns:a16="http://schemas.microsoft.com/office/drawing/2014/main" id="{46E1FE80-6487-517C-0B7A-44AF0C02D7F0}"/>
              </a:ext>
            </a:extLst>
          </p:cNvPr>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a:extLst>
              <a:ext uri="{FF2B5EF4-FFF2-40B4-BE49-F238E27FC236}">
                <a16:creationId xmlns:a16="http://schemas.microsoft.com/office/drawing/2014/main" id="{8CA6457A-3AFE-54BE-370C-65263EBFB577}"/>
              </a:ext>
            </a:extLst>
          </p:cNvPr>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a:extLst>
              <a:ext uri="{FF2B5EF4-FFF2-40B4-BE49-F238E27FC236}">
                <a16:creationId xmlns:a16="http://schemas.microsoft.com/office/drawing/2014/main" id="{2D316FBC-0C04-1296-4FCC-DB3B9F76DA33}"/>
              </a:ext>
            </a:extLst>
          </p:cNvPr>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a:extLst>
              <a:ext uri="{FF2B5EF4-FFF2-40B4-BE49-F238E27FC236}">
                <a16:creationId xmlns:a16="http://schemas.microsoft.com/office/drawing/2014/main" id="{235C3CF2-6D14-655F-B39E-CEBF227EAD54}"/>
              </a:ext>
            </a:extLst>
          </p:cNvPr>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a:extLst>
              <a:ext uri="{FF2B5EF4-FFF2-40B4-BE49-F238E27FC236}">
                <a16:creationId xmlns:a16="http://schemas.microsoft.com/office/drawing/2014/main" id="{EB202575-F294-22EE-268C-5915962049F8}"/>
              </a:ext>
            </a:extLst>
          </p:cNvPr>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a:extLst>
              <a:ext uri="{FF2B5EF4-FFF2-40B4-BE49-F238E27FC236}">
                <a16:creationId xmlns:a16="http://schemas.microsoft.com/office/drawing/2014/main" id="{882C8CFF-79C8-212D-DE63-422F5CB54F0F}"/>
              </a:ext>
            </a:extLst>
          </p:cNvPr>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a:extLst>
              <a:ext uri="{FF2B5EF4-FFF2-40B4-BE49-F238E27FC236}">
                <a16:creationId xmlns:a16="http://schemas.microsoft.com/office/drawing/2014/main" id="{EB9C24B5-4C52-5609-CB26-8F5414470E91}"/>
              </a:ext>
            </a:extLst>
          </p:cNvPr>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a:extLst>
              <a:ext uri="{FF2B5EF4-FFF2-40B4-BE49-F238E27FC236}">
                <a16:creationId xmlns:a16="http://schemas.microsoft.com/office/drawing/2014/main" id="{31D31A6E-92DE-B8F8-50F8-C6EE2E2DC88C}"/>
              </a:ext>
            </a:extLst>
          </p:cNvPr>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D8156FC4-52CF-96E5-556F-7C5F7EFBB127}"/>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A1DF1FC0-501C-FF1D-265D-B64389EDB3D5}"/>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28FF1200-5332-0778-5E8C-CAE0C69444B3}"/>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5CBA9FEA-95C8-D293-A9C2-51DABB6D0709}"/>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
        <p:nvSpPr>
          <p:cNvPr id="2" name="Donut 1">
            <a:extLst>
              <a:ext uri="{FF2B5EF4-FFF2-40B4-BE49-F238E27FC236}">
                <a16:creationId xmlns:a16="http://schemas.microsoft.com/office/drawing/2014/main" id="{803ACEFD-F5AA-6BD0-91FD-5AFE3D476B83}"/>
              </a:ext>
            </a:extLst>
          </p:cNvPr>
          <p:cNvSpPr/>
          <p:nvPr/>
        </p:nvSpPr>
        <p:spPr>
          <a:xfrm>
            <a:off x="3658932" y="3302830"/>
            <a:ext cx="2143958" cy="1368957"/>
          </a:xfrm>
          <a:prstGeom prst="donut">
            <a:avLst>
              <a:gd name="adj" fmla="val 2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472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85CA3-E718-856B-9B4B-22144FB097FB}"/>
              </a:ext>
            </a:extLst>
          </p:cNvPr>
          <p:cNvPicPr>
            <a:picLocks/>
          </p:cNvPicPr>
          <p:nvPr/>
        </p:nvPicPr>
        <p:blipFill>
          <a:blip r:embed="rId3"/>
          <a:srcRect l="546" t="205" r="192" b="193"/>
          <a:stretch>
            <a:fillRect/>
          </a:stretch>
        </p:blipFill>
        <p:spPr>
          <a:xfrm>
            <a:off x="689632" y="347254"/>
            <a:ext cx="7608679" cy="4325171"/>
          </a:xfrm>
          <a:prstGeom prst="rect">
            <a:avLst/>
          </a:prstGeom>
        </p:spPr>
      </p:pic>
    </p:spTree>
    <p:extLst>
      <p:ext uri="{BB962C8B-B14F-4D97-AF65-F5344CB8AC3E}">
        <p14:creationId xmlns:p14="http://schemas.microsoft.com/office/powerpoint/2010/main" val="150112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B195A3-5208-A4A6-20A7-071E9482EC20}"/>
              </a:ext>
            </a:extLst>
          </p:cNvPr>
          <p:cNvSpPr>
            <a:spLocks noGrp="1"/>
          </p:cNvSpPr>
          <p:nvPr>
            <p:ph type="title"/>
          </p:nvPr>
        </p:nvSpPr>
        <p:spPr/>
        <p:txBody>
          <a:bodyPr>
            <a:normAutofit fontScale="90000"/>
          </a:bodyPr>
          <a:lstStyle/>
          <a:p>
            <a:r>
              <a:rPr lang="en-US" dirty="0"/>
              <a:t>Component: Efi to OS-run sequence</a:t>
            </a:r>
          </a:p>
        </p:txBody>
      </p:sp>
      <p:sp>
        <p:nvSpPr>
          <p:cNvPr id="6" name="Text Placeholder 5">
            <a:extLst>
              <a:ext uri="{FF2B5EF4-FFF2-40B4-BE49-F238E27FC236}">
                <a16:creationId xmlns:a16="http://schemas.microsoft.com/office/drawing/2014/main" id="{97F7A8AD-5BE1-BFF6-69E8-592091E3A364}"/>
              </a:ext>
            </a:extLst>
          </p:cNvPr>
          <p:cNvSpPr>
            <a:spLocks noGrp="1"/>
          </p:cNvSpPr>
          <p:nvPr>
            <p:ph type="body" idx="1"/>
          </p:nvPr>
        </p:nvSpPr>
        <p:spPr/>
        <p:txBody>
          <a:bodyPr/>
          <a:lstStyle/>
          <a:p>
            <a:r>
              <a:rPr lang="en-US" dirty="0"/>
              <a:t>Efi boots normally</a:t>
            </a:r>
          </a:p>
          <a:p>
            <a:r>
              <a:rPr lang="en-US" dirty="0"/>
              <a:t>Pass </a:t>
            </a:r>
            <a:r>
              <a:rPr lang="en-US" dirty="0" err="1"/>
              <a:t>ctl</a:t>
            </a:r>
            <a:r>
              <a:rPr lang="en-US" dirty="0"/>
              <a:t> to ACPI-fixer</a:t>
            </a:r>
          </a:p>
          <a:p>
            <a:pPr lvl="1"/>
            <a:r>
              <a:rPr lang="en-US" dirty="0"/>
              <a:t>Takes in mem ACPI</a:t>
            </a:r>
          </a:p>
          <a:p>
            <a:pPr lvl="1"/>
            <a:r>
              <a:rPr lang="en-US" dirty="0"/>
              <a:t>Re-</a:t>
            </a:r>
            <a:r>
              <a:rPr lang="en-US" dirty="0" err="1"/>
              <a:t>allocs</a:t>
            </a:r>
            <a:r>
              <a:rPr lang="en-US" dirty="0"/>
              <a:t> at new </a:t>
            </a:r>
            <a:r>
              <a:rPr lang="en-US" dirty="0" err="1"/>
              <a:t>addr</a:t>
            </a:r>
            <a:endParaRPr lang="en-US" dirty="0"/>
          </a:p>
          <a:p>
            <a:pPr lvl="1"/>
            <a:r>
              <a:rPr lang="en-US" dirty="0"/>
              <a:t>Adjusts</a:t>
            </a:r>
          </a:p>
          <a:p>
            <a:r>
              <a:rPr lang="en-US" dirty="0"/>
              <a:t>Pass </a:t>
            </a:r>
            <a:r>
              <a:rPr lang="en-US" dirty="0" err="1"/>
              <a:t>ctl</a:t>
            </a:r>
            <a:r>
              <a:rPr lang="en-US" dirty="0"/>
              <a:t> to </a:t>
            </a:r>
            <a:r>
              <a:rPr lang="en-US" dirty="0" err="1"/>
              <a:t>os</a:t>
            </a:r>
            <a:r>
              <a:rPr lang="en-US" dirty="0"/>
              <a:t>-loader</a:t>
            </a:r>
          </a:p>
          <a:p>
            <a:r>
              <a:rPr lang="en-US" dirty="0"/>
              <a:t>OS boots</a:t>
            </a:r>
          </a:p>
          <a:p>
            <a:pPr lvl="1"/>
            <a:r>
              <a:rPr lang="en-US" dirty="0"/>
              <a:t>Fixed ‘</a:t>
            </a:r>
            <a:r>
              <a:rPr lang="en-US" dirty="0" err="1"/>
              <a:t>Ualink</a:t>
            </a:r>
            <a:r>
              <a:rPr lang="en-US" dirty="0"/>
              <a:t> mem”</a:t>
            </a:r>
            <a:br>
              <a:rPr lang="en-US" dirty="0"/>
            </a:br>
            <a:r>
              <a:rPr lang="en-US"/>
              <a:t>region separated from</a:t>
            </a:r>
            <a:br>
              <a:rPr lang="en-US"/>
            </a:br>
            <a:r>
              <a:rPr lang="en-US"/>
              <a:t>mem-manager</a:t>
            </a:r>
            <a:endParaRPr lang="en-US" dirty="0"/>
          </a:p>
          <a:p>
            <a:pPr lvl="1"/>
            <a:endParaRPr lang="en-US" dirty="0"/>
          </a:p>
        </p:txBody>
      </p:sp>
      <p:pic>
        <p:nvPicPr>
          <p:cNvPr id="7" name="Picture 6">
            <a:extLst>
              <a:ext uri="{FF2B5EF4-FFF2-40B4-BE49-F238E27FC236}">
                <a16:creationId xmlns:a16="http://schemas.microsoft.com/office/drawing/2014/main" id="{24746D35-53F9-7A6B-D1FD-5C084577DAC3}"/>
              </a:ext>
            </a:extLst>
          </p:cNvPr>
          <p:cNvPicPr>
            <a:picLocks/>
          </p:cNvPicPr>
          <p:nvPr/>
        </p:nvPicPr>
        <p:blipFill>
          <a:blip r:embed="rId2"/>
          <a:srcRect l="507" t="1347" r="975" b="1769"/>
          <a:stretch>
            <a:fillRect/>
          </a:stretch>
        </p:blipFill>
        <p:spPr>
          <a:xfrm>
            <a:off x="2757121" y="1362448"/>
            <a:ext cx="6172200" cy="3206427"/>
          </a:xfrm>
          <a:prstGeom prst="rect">
            <a:avLst/>
          </a:prstGeom>
        </p:spPr>
      </p:pic>
    </p:spTree>
    <p:extLst>
      <p:ext uri="{BB962C8B-B14F-4D97-AF65-F5344CB8AC3E}">
        <p14:creationId xmlns:p14="http://schemas.microsoft.com/office/powerpoint/2010/main" val="2958622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7E9B1E-D292-CAF0-1B8E-E16B931D7F68}"/>
              </a:ext>
            </a:extLst>
          </p:cNvPr>
          <p:cNvPicPr>
            <a:picLocks/>
          </p:cNvPicPr>
          <p:nvPr/>
        </p:nvPicPr>
        <p:blipFill>
          <a:blip r:embed="rId2"/>
          <a:srcRect l="595" t="-12" r="1790" b="1783"/>
          <a:stretch>
            <a:fillRect/>
          </a:stretch>
        </p:blipFill>
        <p:spPr>
          <a:xfrm>
            <a:off x="1487753" y="110766"/>
            <a:ext cx="5954301" cy="4921967"/>
          </a:xfrm>
          <a:prstGeom prst="rect">
            <a:avLst/>
          </a:prstGeom>
        </p:spPr>
      </p:pic>
    </p:spTree>
    <p:extLst>
      <p:ext uri="{BB962C8B-B14F-4D97-AF65-F5344CB8AC3E}">
        <p14:creationId xmlns:p14="http://schemas.microsoft.com/office/powerpoint/2010/main" val="18166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BD9B0-D302-A7BA-C670-D52B3EE46523}"/>
              </a:ext>
            </a:extLst>
          </p:cNvPr>
          <p:cNvSpPr>
            <a:spLocks noGrp="1"/>
          </p:cNvSpPr>
          <p:nvPr>
            <p:ph type="title"/>
          </p:nvPr>
        </p:nvSpPr>
        <p:spPr/>
        <p:txBody>
          <a:bodyPr>
            <a:normAutofit fontScale="90000"/>
          </a:bodyPr>
          <a:lstStyle/>
          <a:p>
            <a:r>
              <a:rPr lang="en-US" dirty="0"/>
              <a:t>Steps to Linux/</a:t>
            </a:r>
            <a:r>
              <a:rPr lang="en-US" dirty="0" err="1"/>
              <a:t>LibFabric</a:t>
            </a:r>
            <a:r>
              <a:rPr lang="en-US" dirty="0"/>
              <a:t> or Linux/</a:t>
            </a:r>
            <a:r>
              <a:rPr lang="en-US" dirty="0" err="1"/>
              <a:t>stdlibPortAlchemcy</a:t>
            </a:r>
            <a:endParaRPr lang="en-US" dirty="0"/>
          </a:p>
        </p:txBody>
      </p:sp>
      <p:sp>
        <p:nvSpPr>
          <p:cNvPr id="8" name="Text Placeholder 7">
            <a:extLst>
              <a:ext uri="{FF2B5EF4-FFF2-40B4-BE49-F238E27FC236}">
                <a16:creationId xmlns:a16="http://schemas.microsoft.com/office/drawing/2014/main" id="{799730A8-D8B2-CA50-DA30-CB135585B37A}"/>
              </a:ext>
            </a:extLst>
          </p:cNvPr>
          <p:cNvSpPr>
            <a:spLocks noGrp="1"/>
          </p:cNvSpPr>
          <p:nvPr>
            <p:ph type="body" idx="1"/>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 </a:t>
            </a:r>
          </a:p>
          <a:p>
            <a:r>
              <a:rPr lang="en-US" dirty="0"/>
              <a:t>App</a:t>
            </a:r>
          </a:p>
          <a:p>
            <a:pPr lvl="1"/>
            <a:r>
              <a:rPr lang="en-US" dirty="0"/>
              <a:t>Configure some </a:t>
            </a:r>
            <a:r>
              <a:rPr lang="en-US" dirty="0" err="1"/>
              <a:t>LibFabric</a:t>
            </a:r>
            <a:r>
              <a:rPr lang="en-US" dirty="0"/>
              <a:t> workload</a:t>
            </a:r>
          </a:p>
          <a:p>
            <a:r>
              <a:rPr lang="en-US" dirty="0"/>
              <a:t>Run</a:t>
            </a:r>
          </a:p>
          <a:p>
            <a:pPr lvl="1"/>
            <a:r>
              <a:rPr lang="en-US" dirty="0"/>
              <a:t>Snapshot + gem5 (see below)</a:t>
            </a:r>
          </a:p>
          <a:p>
            <a:endParaRPr lang="en-US" dirty="0"/>
          </a:p>
        </p:txBody>
      </p:sp>
      <p:sp>
        <p:nvSpPr>
          <p:cNvPr id="9" name="Text Placeholder 8">
            <a:extLst>
              <a:ext uri="{FF2B5EF4-FFF2-40B4-BE49-F238E27FC236}">
                <a16:creationId xmlns:a16="http://schemas.microsoft.com/office/drawing/2014/main" id="{B6B71E76-16B0-A639-0E6B-99B9A1CBEE76}"/>
              </a:ext>
            </a:extLst>
          </p:cNvPr>
          <p:cNvSpPr>
            <a:spLocks noGrp="1"/>
          </p:cNvSpPr>
          <p:nvPr>
            <p:ph type="body" idx="2"/>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a:t>
            </a:r>
          </a:p>
          <a:p>
            <a:pPr lvl="1"/>
            <a:r>
              <a:rPr lang="en-US" dirty="0"/>
              <a:t>Load </a:t>
            </a:r>
            <a:r>
              <a:rPr lang="en-US" dirty="0" err="1"/>
              <a:t>stdlibPortAlchemy</a:t>
            </a:r>
            <a:endParaRPr lang="en-US" dirty="0"/>
          </a:p>
          <a:p>
            <a:r>
              <a:rPr lang="en-US" dirty="0"/>
              <a:t>App</a:t>
            </a:r>
          </a:p>
          <a:p>
            <a:pPr lvl="1"/>
            <a:r>
              <a:rPr lang="en-US" dirty="0" err="1"/>
              <a:t>Scapy</a:t>
            </a:r>
            <a:r>
              <a:rPr lang="en-US" dirty="0"/>
              <a:t> equivalent</a:t>
            </a:r>
          </a:p>
          <a:p>
            <a:r>
              <a:rPr lang="en-US" dirty="0"/>
              <a:t>Run</a:t>
            </a:r>
          </a:p>
          <a:p>
            <a:pPr lvl="1"/>
            <a:r>
              <a:rPr lang="en-US" dirty="0"/>
              <a:t>Snapshot + gem5 (see below)</a:t>
            </a:r>
          </a:p>
        </p:txBody>
      </p:sp>
      <p:sp>
        <p:nvSpPr>
          <p:cNvPr id="10" name="TextBox 9">
            <a:extLst>
              <a:ext uri="{FF2B5EF4-FFF2-40B4-BE49-F238E27FC236}">
                <a16:creationId xmlns:a16="http://schemas.microsoft.com/office/drawing/2014/main" id="{71C68D68-7D24-FAA9-CD72-30DD1519B185}"/>
              </a:ext>
            </a:extLst>
          </p:cNvPr>
          <p:cNvSpPr txBox="1"/>
          <p:nvPr/>
        </p:nvSpPr>
        <p:spPr>
          <a:xfrm>
            <a:off x="1279359" y="4735852"/>
            <a:ext cx="6064481" cy="307777"/>
          </a:xfrm>
          <a:prstGeom prst="rect">
            <a:avLst/>
          </a:prstGeom>
          <a:noFill/>
        </p:spPr>
        <p:txBody>
          <a:bodyPr wrap="none" rtlCol="0">
            <a:spAutoFit/>
          </a:bodyPr>
          <a:lstStyle/>
          <a:p>
            <a:r>
              <a:rPr lang="en-US" dirty="0"/>
              <a:t>https://www.gem5.org/assets/files/workshop-isca-2023/posters/</a:t>
            </a:r>
            <a:r>
              <a:rPr lang="en-US" dirty="0" err="1"/>
              <a:t>qpoints.pdf</a:t>
            </a:r>
            <a:endParaRPr lang="en-US" dirty="0"/>
          </a:p>
        </p:txBody>
      </p:sp>
    </p:spTree>
    <p:extLst>
      <p:ext uri="{BB962C8B-B14F-4D97-AF65-F5344CB8AC3E}">
        <p14:creationId xmlns:p14="http://schemas.microsoft.com/office/powerpoint/2010/main" val="2615763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6A92-E864-CE22-0EEC-53EC82F577CE}"/>
              </a:ext>
            </a:extLst>
          </p:cNvPr>
          <p:cNvSpPr>
            <a:spLocks noGrp="1"/>
          </p:cNvSpPr>
          <p:nvPr>
            <p:ph type="title"/>
          </p:nvPr>
        </p:nvSpPr>
        <p:spPr/>
        <p:txBody>
          <a:bodyPr>
            <a:normAutofit fontScale="90000"/>
          </a:bodyPr>
          <a:lstStyle/>
          <a:p>
            <a:r>
              <a:rPr lang="en-US" dirty="0" err="1"/>
              <a:t>PortAlchemy</a:t>
            </a:r>
            <a:r>
              <a:rPr lang="en-US" dirty="0"/>
              <a:t> </a:t>
            </a:r>
            <a:r>
              <a:rPr lang="en-US" dirty="0" err="1"/>
              <a:t>LibFabric</a:t>
            </a:r>
            <a:r>
              <a:rPr lang="en-US" dirty="0"/>
              <a:t> driver</a:t>
            </a:r>
          </a:p>
        </p:txBody>
      </p:sp>
      <p:sp>
        <p:nvSpPr>
          <p:cNvPr id="3" name="Text Placeholder 2">
            <a:extLst>
              <a:ext uri="{FF2B5EF4-FFF2-40B4-BE49-F238E27FC236}">
                <a16:creationId xmlns:a16="http://schemas.microsoft.com/office/drawing/2014/main" id="{CBCCC789-08EF-11FE-3776-725885E7D07C}"/>
              </a:ext>
            </a:extLst>
          </p:cNvPr>
          <p:cNvSpPr>
            <a:spLocks noGrp="1"/>
          </p:cNvSpPr>
          <p:nvPr>
            <p:ph type="body" idx="1"/>
          </p:nvPr>
        </p:nvSpPr>
        <p:spPr/>
        <p:txBody>
          <a:bodyPr/>
          <a:lstStyle/>
          <a:p>
            <a:r>
              <a:rPr lang="en-US" dirty="0"/>
              <a:t>Follow OFI Provider model</a:t>
            </a:r>
          </a:p>
          <a:p>
            <a:r>
              <a:rPr lang="en-US" dirty="0"/>
              <a:t>Establish Address Vectors</a:t>
            </a:r>
          </a:p>
          <a:p>
            <a:r>
              <a:rPr lang="en-US" dirty="0"/>
              <a:t>Use default “Event” and ”Message” queues</a:t>
            </a:r>
          </a:p>
          <a:p>
            <a:pPr lvl="1"/>
            <a:r>
              <a:rPr lang="en-US" dirty="0"/>
              <a:t>Either Translate Tag &amp; Atomics to </a:t>
            </a:r>
            <a:br>
              <a:rPr lang="en-US" dirty="0"/>
            </a:br>
            <a:r>
              <a:rPr lang="en-US" dirty="0"/>
              <a:t>our </a:t>
            </a:r>
            <a:r>
              <a:rPr lang="en-US" dirty="0" err="1"/>
              <a:t>Ualink</a:t>
            </a:r>
            <a:r>
              <a:rPr lang="en-US" dirty="0"/>
              <a:t> MC I/F</a:t>
            </a:r>
          </a:p>
          <a:p>
            <a:pPr lvl="1"/>
            <a:r>
              <a:rPr lang="en-US" dirty="0"/>
              <a:t>Or us NIC I/F and build off a PCI adapter theme</a:t>
            </a:r>
          </a:p>
        </p:txBody>
      </p:sp>
      <p:pic>
        <p:nvPicPr>
          <p:cNvPr id="6" name="Picture 5" descr="A diagram of a diagram&#10;&#10;AI-generated content may be incorrect.">
            <a:extLst>
              <a:ext uri="{FF2B5EF4-FFF2-40B4-BE49-F238E27FC236}">
                <a16:creationId xmlns:a16="http://schemas.microsoft.com/office/drawing/2014/main" id="{381B1459-2624-A04B-DE35-C6204513E1DF}"/>
              </a:ext>
            </a:extLst>
          </p:cNvPr>
          <p:cNvPicPr>
            <a:picLocks noChangeAspect="1"/>
          </p:cNvPicPr>
          <p:nvPr/>
        </p:nvPicPr>
        <p:blipFill>
          <a:blip r:embed="rId2"/>
          <a:stretch>
            <a:fillRect/>
          </a:stretch>
        </p:blipFill>
        <p:spPr>
          <a:xfrm>
            <a:off x="4411574" y="1516953"/>
            <a:ext cx="3979704" cy="2679774"/>
          </a:xfrm>
          <a:prstGeom prst="rect">
            <a:avLst/>
          </a:prstGeom>
        </p:spPr>
      </p:pic>
      <p:sp>
        <p:nvSpPr>
          <p:cNvPr id="7" name="TextBox 6">
            <a:extLst>
              <a:ext uri="{FF2B5EF4-FFF2-40B4-BE49-F238E27FC236}">
                <a16:creationId xmlns:a16="http://schemas.microsoft.com/office/drawing/2014/main" id="{E2609FCE-E6C1-81A2-CFC2-BFAD21105662}"/>
              </a:ext>
            </a:extLst>
          </p:cNvPr>
          <p:cNvSpPr txBox="1"/>
          <p:nvPr/>
        </p:nvSpPr>
        <p:spPr>
          <a:xfrm>
            <a:off x="414915" y="4334293"/>
            <a:ext cx="8314170" cy="738664"/>
          </a:xfrm>
          <a:prstGeom prst="rect">
            <a:avLst/>
          </a:prstGeom>
          <a:noFill/>
        </p:spPr>
        <p:txBody>
          <a:bodyPr wrap="square" rtlCol="0">
            <a:spAutoFit/>
          </a:bodyPr>
          <a:lstStyle/>
          <a:p>
            <a:r>
              <a:rPr lang="en-US" dirty="0"/>
              <a:t>https://</a:t>
            </a:r>
            <a:r>
              <a:rPr lang="en-US" dirty="0" err="1"/>
              <a:t>openfabrics.org</a:t>
            </a:r>
            <a:r>
              <a:rPr lang="en-US" dirty="0"/>
              <a:t>/downloads/</a:t>
            </a:r>
            <a:r>
              <a:rPr lang="en-US" dirty="0" err="1"/>
              <a:t>ofiwg</a:t>
            </a:r>
            <a:r>
              <a:rPr lang="en-US" dirty="0"/>
              <a:t>/</a:t>
            </a:r>
            <a:r>
              <a:rPr lang="en-US" dirty="0" err="1"/>
              <a:t>Industry_presentations</a:t>
            </a:r>
            <a:r>
              <a:rPr lang="en-US" dirty="0"/>
              <a:t>/2015_HotI23/</a:t>
            </a:r>
            <a:r>
              <a:rPr lang="en-US" dirty="0" err="1"/>
              <a:t>paper.pdf</a:t>
            </a:r>
            <a:r>
              <a:rPr lang="en-US" dirty="0"/>
              <a:t>#:~:text=Libfabric%20is%20a%20library%20that%20defines%20and,supported%20on%20commonly%20available%20Linux%20based%20distributions.</a:t>
            </a:r>
          </a:p>
        </p:txBody>
      </p:sp>
    </p:spTree>
    <p:extLst>
      <p:ext uri="{BB962C8B-B14F-4D97-AF65-F5344CB8AC3E}">
        <p14:creationId xmlns:p14="http://schemas.microsoft.com/office/powerpoint/2010/main" val="2230140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E4E6-F255-BA5E-A6E8-BFE0481FDB18}"/>
              </a:ext>
            </a:extLst>
          </p:cNvPr>
          <p:cNvSpPr>
            <a:spLocks noGrp="1"/>
          </p:cNvSpPr>
          <p:nvPr>
            <p:ph type="title"/>
          </p:nvPr>
        </p:nvSpPr>
        <p:spPr/>
        <p:txBody>
          <a:bodyPr>
            <a:normAutofit fontScale="90000"/>
          </a:bodyPr>
          <a:lstStyle/>
          <a:p>
            <a:r>
              <a:rPr lang="en-US" dirty="0"/>
              <a:t>Gem5’n the mess</a:t>
            </a:r>
          </a:p>
        </p:txBody>
      </p:sp>
      <p:sp>
        <p:nvSpPr>
          <p:cNvPr id="3" name="Text Placeholder 2">
            <a:extLst>
              <a:ext uri="{FF2B5EF4-FFF2-40B4-BE49-F238E27FC236}">
                <a16:creationId xmlns:a16="http://schemas.microsoft.com/office/drawing/2014/main" id="{78267AD1-6801-35AC-1D0B-EDC8A4822CC7}"/>
              </a:ext>
            </a:extLst>
          </p:cNvPr>
          <p:cNvSpPr>
            <a:spLocks noGrp="1"/>
          </p:cNvSpPr>
          <p:nvPr>
            <p:ph type="body" idx="1"/>
          </p:nvPr>
        </p:nvSpPr>
        <p:spPr/>
        <p:txBody>
          <a:bodyPr/>
          <a:lstStyle/>
          <a:p>
            <a:r>
              <a:rPr lang="en-US" dirty="0" err="1"/>
              <a:t>Vermulator</a:t>
            </a:r>
            <a:r>
              <a:rPr lang="en-US" dirty="0"/>
              <a:t> of </a:t>
            </a:r>
            <a:r>
              <a:rPr lang="en-US" dirty="0" err="1"/>
              <a:t>PortAlchemy’s</a:t>
            </a:r>
            <a:r>
              <a:rPr lang="en-US" dirty="0"/>
              <a:t> FPGA</a:t>
            </a:r>
          </a:p>
          <a:p>
            <a:r>
              <a:rPr lang="en-US" dirty="0"/>
              <a:t>Settle on Arch of </a:t>
            </a:r>
            <a:r>
              <a:rPr lang="en-US" dirty="0" err="1"/>
              <a:t>Ualink</a:t>
            </a:r>
            <a:r>
              <a:rPr lang="en-US" dirty="0"/>
              <a:t> MC</a:t>
            </a:r>
            <a:br>
              <a:rPr lang="en-US" dirty="0"/>
            </a:br>
            <a:r>
              <a:rPr lang="en-US" dirty="0"/>
              <a:t>	(see :mc Dram controller </a:t>
            </a:r>
            <a:r>
              <a:rPr lang="en-US" dirty="0" err="1"/>
              <a:t>diag</a:t>
            </a:r>
            <a:r>
              <a:rPr lang="en-US" dirty="0"/>
              <a:t>)</a:t>
            </a:r>
          </a:p>
          <a:p>
            <a:pPr lvl="1"/>
            <a:r>
              <a:rPr lang="en-US" dirty="0"/>
              <a:t>Couple/adjust the MC &amp;/or </a:t>
            </a:r>
            <a:r>
              <a:rPr lang="en-US" dirty="0" err="1"/>
              <a:t>Dramctl</a:t>
            </a:r>
            <a:r>
              <a:rPr lang="en-US" dirty="0"/>
              <a:t> to be compatible</a:t>
            </a:r>
          </a:p>
          <a:p>
            <a:pPr lvl="1"/>
            <a:r>
              <a:rPr lang="en-US" dirty="0"/>
              <a:t>Adjust for the “</a:t>
            </a:r>
            <a:r>
              <a:rPr lang="en-US" dirty="0" err="1"/>
              <a:t>alloc</a:t>
            </a:r>
            <a:r>
              <a:rPr lang="en-US" dirty="0"/>
              <a:t>”/”free” interface for backing memory with the FPGA mem</a:t>
            </a:r>
          </a:p>
          <a:p>
            <a:pPr lvl="1"/>
            <a:r>
              <a:rPr lang="en-US" dirty="0"/>
              <a:t>(see notes)</a:t>
            </a:r>
          </a:p>
          <a:p>
            <a:r>
              <a:rPr lang="en-US" dirty="0"/>
              <a:t>Analyze by</a:t>
            </a:r>
          </a:p>
          <a:p>
            <a:pPr lvl="1"/>
            <a:r>
              <a:rPr lang="en-US" dirty="0"/>
              <a:t>Run in </a:t>
            </a:r>
            <a:r>
              <a:rPr lang="en-US" dirty="0" err="1"/>
              <a:t>Qemu</a:t>
            </a:r>
            <a:endParaRPr lang="en-US" dirty="0"/>
          </a:p>
          <a:p>
            <a:pPr lvl="1"/>
            <a:r>
              <a:rPr lang="en-US" dirty="0"/>
              <a:t>get checkpoint</a:t>
            </a:r>
          </a:p>
          <a:p>
            <a:pPr lvl="1"/>
            <a:r>
              <a:rPr lang="en-US" dirty="0"/>
              <a:t>transfer to gem</a:t>
            </a:r>
          </a:p>
          <a:p>
            <a:pPr lvl="1"/>
            <a:r>
              <a:rPr lang="en-US"/>
              <a:t>simulate</a:t>
            </a:r>
            <a:endParaRPr lang="en-US" dirty="0"/>
          </a:p>
        </p:txBody>
      </p:sp>
      <p:pic>
        <p:nvPicPr>
          <p:cNvPr id="5" name="Picture 4">
            <a:extLst>
              <a:ext uri="{FF2B5EF4-FFF2-40B4-BE49-F238E27FC236}">
                <a16:creationId xmlns:a16="http://schemas.microsoft.com/office/drawing/2014/main" id="{269D3E13-2C1B-4175-C3AC-CFEFB7EFA943}"/>
              </a:ext>
            </a:extLst>
          </p:cNvPr>
          <p:cNvPicPr>
            <a:picLocks noChangeAspect="1"/>
          </p:cNvPicPr>
          <p:nvPr/>
        </p:nvPicPr>
        <p:blipFill>
          <a:blip r:embed="rId3"/>
          <a:stretch>
            <a:fillRect/>
          </a:stretch>
        </p:blipFill>
        <p:spPr>
          <a:xfrm>
            <a:off x="4474630" y="731375"/>
            <a:ext cx="4312486" cy="1860807"/>
          </a:xfrm>
          <a:prstGeom prst="rect">
            <a:avLst/>
          </a:prstGeom>
        </p:spPr>
      </p:pic>
      <p:pic>
        <p:nvPicPr>
          <p:cNvPr id="6" name="Picture 5">
            <a:extLst>
              <a:ext uri="{FF2B5EF4-FFF2-40B4-BE49-F238E27FC236}">
                <a16:creationId xmlns:a16="http://schemas.microsoft.com/office/drawing/2014/main" id="{3325C9D7-021E-F345-8687-424E34FF4075}"/>
              </a:ext>
            </a:extLst>
          </p:cNvPr>
          <p:cNvPicPr>
            <a:picLocks noChangeAspect="1"/>
          </p:cNvPicPr>
          <p:nvPr/>
        </p:nvPicPr>
        <p:blipFill>
          <a:blip r:embed="rId4"/>
          <a:stretch>
            <a:fillRect/>
          </a:stretch>
        </p:blipFill>
        <p:spPr>
          <a:xfrm>
            <a:off x="4301928" y="2895857"/>
            <a:ext cx="4657890" cy="1516268"/>
          </a:xfrm>
          <a:prstGeom prst="rect">
            <a:avLst/>
          </a:prstGeom>
        </p:spPr>
      </p:pic>
    </p:spTree>
    <p:extLst>
      <p:ext uri="{BB962C8B-B14F-4D97-AF65-F5344CB8AC3E}">
        <p14:creationId xmlns:p14="http://schemas.microsoft.com/office/powerpoint/2010/main" val="92642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F378786B-30D0-434D-B6B4-D6D7487EDCAA}"/>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DE4EC3B3-1103-4711-9C58-0E2D94B56B7E}"/>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026132F2-4862-414A-BD5B-2A4546A12D2B}"/>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E462EEA9-5596-4FCF-8FFD-CA44D3D8DD54}"/>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MMU translation (and benefit of UALink)</a:t>
            </a:r>
            <a:endParaRPr/>
          </a:p>
        </p:txBody>
      </p:sp>
      <p:grpSp>
        <p:nvGrpSpPr>
          <p:cNvPr id="81" name="Google Shape;81;p35"/>
          <p:cNvGrpSpPr/>
          <p:nvPr/>
        </p:nvGrpSpPr>
        <p:grpSpPr>
          <a:xfrm>
            <a:off x="883693" y="2002809"/>
            <a:ext cx="655092" cy="624385"/>
            <a:chOff x="883693" y="2002809"/>
            <a:chExt cx="655092" cy="624385"/>
          </a:xfrm>
        </p:grpSpPr>
        <p:sp>
          <p:nvSpPr>
            <p:cNvPr id="82" name="Google Shape;82;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4" name="Google Shape;84;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85" name="Google Shape;85;p35"/>
          <p:cNvSpPr/>
          <p:nvPr/>
        </p:nvSpPr>
        <p:spPr>
          <a:xfrm>
            <a:off x="945107" y="2889913"/>
            <a:ext cx="6796586" cy="221777"/>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Physical, or Real, memory address</a:t>
            </a:r>
            <a:endParaRPr sz="1400" b="0" i="0" u="none" strike="noStrike" cap="none">
              <a:solidFill>
                <a:srgbClr val="000000"/>
              </a:solidFill>
              <a:latin typeface="Arial"/>
              <a:ea typeface="Arial"/>
              <a:cs typeface="Arial"/>
              <a:sym typeface="Arial"/>
            </a:endParaRPr>
          </a:p>
        </p:txBody>
      </p:sp>
      <p:grpSp>
        <p:nvGrpSpPr>
          <p:cNvPr id="86" name="Google Shape;86;p35"/>
          <p:cNvGrpSpPr/>
          <p:nvPr/>
        </p:nvGrpSpPr>
        <p:grpSpPr>
          <a:xfrm>
            <a:off x="1835624" y="1992222"/>
            <a:ext cx="655092" cy="624385"/>
            <a:chOff x="883693" y="2002809"/>
            <a:chExt cx="655092" cy="624385"/>
          </a:xfrm>
        </p:grpSpPr>
        <p:sp>
          <p:nvSpPr>
            <p:cNvPr id="87" name="Google Shape;87;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9" name="Google Shape;89;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grpSp>
        <p:nvGrpSpPr>
          <p:cNvPr id="90" name="Google Shape;90;p35"/>
          <p:cNvGrpSpPr/>
          <p:nvPr/>
        </p:nvGrpSpPr>
        <p:grpSpPr>
          <a:xfrm>
            <a:off x="2762534" y="1987806"/>
            <a:ext cx="655092" cy="624385"/>
            <a:chOff x="883693" y="2002809"/>
            <a:chExt cx="655092" cy="624385"/>
          </a:xfrm>
        </p:grpSpPr>
        <p:sp>
          <p:nvSpPr>
            <p:cNvPr id="91" name="Google Shape;91;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93" name="Google Shape;93;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94" name="Google Shape;94;p35"/>
          <p:cNvSpPr/>
          <p:nvPr/>
        </p:nvSpPr>
        <p:spPr>
          <a:xfrm>
            <a:off x="4810836" y="1987806"/>
            <a:ext cx="1139589"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DDR MC converts to row/col addr</a:t>
            </a:r>
            <a:endParaRPr sz="1050" b="0" i="0" u="none" strike="noStrike" cap="none">
              <a:solidFill>
                <a:schemeClr val="lt1"/>
              </a:solidFill>
              <a:latin typeface="Arial"/>
              <a:ea typeface="Arial"/>
              <a:cs typeface="Arial"/>
              <a:sym typeface="Arial"/>
            </a:endParaRPr>
          </a:p>
        </p:txBody>
      </p:sp>
      <p:sp>
        <p:nvSpPr>
          <p:cNvPr id="95" name="Google Shape;95;p35"/>
          <p:cNvSpPr/>
          <p:nvPr/>
        </p:nvSpPr>
        <p:spPr>
          <a:xfrm>
            <a:off x="2668704" y="3454675"/>
            <a:ext cx="2360496"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PCIe/CXL root port converts to IO memory space for DMA operations.  TLB is managed to map to OS tables (x86=IOMMU, ARM=SMMU)</a:t>
            </a:r>
            <a:endParaRPr sz="1400" b="0" i="0" u="none" strike="noStrike" cap="none">
              <a:solidFill>
                <a:srgbClr val="000000"/>
              </a:solidFill>
              <a:latin typeface="Arial"/>
              <a:ea typeface="Arial"/>
              <a:cs typeface="Arial"/>
              <a:sym typeface="Arial"/>
            </a:endParaRPr>
          </a:p>
        </p:txBody>
      </p:sp>
      <p:sp>
        <p:nvSpPr>
          <p:cNvPr id="96" name="Google Shape;96;p35"/>
          <p:cNvSpPr/>
          <p:nvPr/>
        </p:nvSpPr>
        <p:spPr>
          <a:xfrm>
            <a:off x="6731190" y="1987104"/>
            <a:ext cx="1081585" cy="875490"/>
          </a:xfrm>
          <a:prstGeom prst="irregularSeal1">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UALink</a:t>
            </a:r>
            <a:endParaRPr sz="10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a:t>
            </a:r>
            <a:endParaRPr/>
          </a:p>
        </p:txBody>
      </p:sp>
      <p:sp>
        <p:nvSpPr>
          <p:cNvPr id="102" name="Google Shape;10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OOP, stdlib.h will dynamically size arrays (i.e. new &lt;obj&gt;)</a:t>
            </a:r>
            <a:endParaRPr/>
          </a:p>
          <a:p>
            <a:pPr marL="457200" lvl="0" indent="-342900" algn="l" rtl="0">
              <a:lnSpc>
                <a:spcPct val="115000"/>
              </a:lnSpc>
              <a:spcBef>
                <a:spcPts val="0"/>
              </a:spcBef>
              <a:spcAft>
                <a:spcPts val="0"/>
              </a:spcAft>
              <a:buSzPts val="1800"/>
              <a:buChar char="●"/>
            </a:pPr>
            <a:r>
              <a:rPr lang="en-US"/>
              <a:t>So if initial array size is &lt;10&gt; and one more object is created, then the library will autoallocate more space, i.e. &lt;15&gt; to grow the memory footprint.</a:t>
            </a:r>
            <a:endParaRPr/>
          </a:p>
          <a:p>
            <a:pPr marL="457200" lvl="0" indent="-342900" algn="l" rtl="0">
              <a:lnSpc>
                <a:spcPct val="115000"/>
              </a:lnSpc>
              <a:spcBef>
                <a:spcPts val="0"/>
              </a:spcBef>
              <a:spcAft>
                <a:spcPts val="0"/>
              </a:spcAft>
              <a:buSzPts val="1800"/>
              <a:buChar char="●"/>
            </a:pPr>
            <a:r>
              <a:rPr lang="en-US"/>
              <a:t>This is to effectively perform as array grows.  I.e. 12 count will be order (1) complexity. (Stdlib.h has certain preallocation algo, ignore for now.)</a:t>
            </a:r>
            <a:endParaRPr/>
          </a:p>
          <a:p>
            <a:pPr marL="457200" lvl="0" indent="-342900" algn="l" rtl="0">
              <a:lnSpc>
                <a:spcPct val="115000"/>
              </a:lnSpc>
              <a:spcBef>
                <a:spcPts val="0"/>
              </a:spcBef>
              <a:spcAft>
                <a:spcPts val="0"/>
              </a:spcAft>
              <a:buSzPts val="1800"/>
              <a:buChar char="●"/>
            </a:pPr>
            <a:r>
              <a:rPr lang="en-US"/>
              <a:t>Upon new &lt;obj&gt;, stdlib malloc’s memory space of size obj.  This results in a physical memory base address obj for future references.  (i.e. with obj.name = “Steen”, compiler knows memory address of obj.name)</a:t>
            </a:r>
            <a:endParaRPr/>
          </a:p>
          <a:p>
            <a:pPr marL="457200" lvl="0" indent="-342900" algn="l" rtl="0">
              <a:lnSpc>
                <a:spcPct val="115000"/>
              </a:lnSpc>
              <a:spcBef>
                <a:spcPts val="0"/>
              </a:spcBef>
              <a:spcAft>
                <a:spcPts val="0"/>
              </a:spcAft>
              <a:buSzPts val="1800"/>
              <a:buChar char="●"/>
            </a:pPr>
            <a:r>
              <a:rPr lang="en-US"/>
              <a:t>Idea is to leverage stdlib.h to do ualink.h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Code mapping</a:t>
            </a:r>
            <a:endParaRPr/>
          </a:p>
        </p:txBody>
      </p:sp>
      <p:sp>
        <p:nvSpPr>
          <p:cNvPr id="108" name="Google Shape;108;p6"/>
          <p:cNvSpPr txBox="1">
            <a:spLocks noGrp="1"/>
          </p:cNvSpPr>
          <p:nvPr>
            <p:ph type="body" idx="1"/>
          </p:nvPr>
        </p:nvSpPr>
        <p:spPr>
          <a:xfrm>
            <a:off x="4430210" y="1125880"/>
            <a:ext cx="228681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900" b="1" u="sng"/>
              <a:t>C++ UALink library example</a:t>
            </a:r>
            <a:endParaRPr/>
          </a:p>
          <a:p>
            <a:pPr marL="114300" lvl="0" indent="0" algn="l" rtl="0">
              <a:lnSpc>
                <a:spcPct val="115000"/>
              </a:lnSpc>
              <a:spcBef>
                <a:spcPts val="0"/>
              </a:spcBef>
              <a:spcAft>
                <a:spcPts val="0"/>
              </a:spcAft>
              <a:buSzPts val="1800"/>
              <a:buNone/>
            </a:pPr>
            <a:endParaRPr sz="900"/>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#include ualink_lib.h</a:t>
            </a:r>
            <a:endParaRPr sz="70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New_ualink citizen record</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UALinkrecord.name = “Steen”;</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UALinkrecord.photo = pix.jpg;</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Delete record</a:t>
            </a:r>
            <a:endParaRPr sz="700">
              <a:latin typeface="Courier New"/>
              <a:ea typeface="Courier New"/>
              <a:cs typeface="Courier New"/>
              <a:sym typeface="Courier New"/>
            </a:endParaRPr>
          </a:p>
        </p:txBody>
      </p:sp>
      <p:sp>
        <p:nvSpPr>
          <p:cNvPr id="109" name="Google Shape;109;p6"/>
          <p:cNvSpPr txBox="1"/>
          <p:nvPr/>
        </p:nvSpPr>
        <p:spPr>
          <a:xfrm>
            <a:off x="424406"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 app example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#include stdlib.h</a:t>
            </a:r>
            <a:endParaRPr sz="700" b="0" i="0" u="none" strike="noStrike" cap="none">
              <a:solidFill>
                <a:schemeClr val="dk2"/>
              </a:solidFill>
              <a:latin typeface="Courier New"/>
              <a:ea typeface="Courier New"/>
              <a:cs typeface="Courier New"/>
              <a:sym typeface="Courier New"/>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new citizen record; </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Record.name =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Record.photo =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Delete record;</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1938761"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Record.baseaddr = malloc(64KB, RW, noswap);  //results in base address for record.</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Movstr record.addr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//set pointer to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Free record.base</a:t>
            </a:r>
            <a:endParaRPr sz="700" b="0" i="0" u="none" strike="noStrike" cap="none">
              <a:solidFill>
                <a:schemeClr val="dk2"/>
              </a:solidFill>
              <a:latin typeface="Courier New"/>
              <a:ea typeface="Courier New"/>
              <a:cs typeface="Courier New"/>
              <a:sym typeface="Courier New"/>
            </a:endParaRPr>
          </a:p>
        </p:txBody>
      </p:sp>
      <p:sp>
        <p:nvSpPr>
          <p:cNvPr id="111" name="Google Shape;111;p6"/>
          <p:cNvSpPr txBox="1"/>
          <p:nvPr/>
        </p:nvSpPr>
        <p:spPr>
          <a:xfrm>
            <a:off x="7418409" y="1017725"/>
            <a:ext cx="1546184" cy="3416400"/>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rtl="0">
              <a:lnSpc>
                <a:spcPct val="115000"/>
              </a:lnSpc>
              <a:spcBef>
                <a:spcPts val="0"/>
              </a:spcBef>
              <a:spcAft>
                <a:spcPts val="0"/>
              </a:spcAft>
              <a:buClr>
                <a:schemeClr val="dk2"/>
              </a:buClr>
              <a:buSzPct val="216215"/>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malloc 64KB and return record.base.addr pointer</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write record.base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free memory/deallocate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{Note that scapy is just a prototype mechanism emulating UALink protocol.  Long term, there will be CPU/GPU/XPUs with direct UALink interfaces like DDRx.</a:t>
            </a:r>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I.e. Malloc returns 0x2000, and OS pagetable mapped to 0xFE500 }</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744884" y="2702689"/>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6"/>
          <p:cNvSpPr/>
          <p:nvPr/>
        </p:nvSpPr>
        <p:spPr>
          <a:xfrm>
            <a:off x="6789925" y="2629383"/>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 name="Google Shape;114;p6"/>
          <p:cNvSpPr txBox="1"/>
          <p:nvPr/>
        </p:nvSpPr>
        <p:spPr>
          <a:xfrm>
            <a:off x="1698585" y="3915137"/>
            <a:ext cx="49423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enables discussion on how existing source code can be adapted to utilize UALink-attached memory by adapting C++ stdlib.h references with ualink_lib.h 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(I.e. DDR-only app performance compared to UALink prototype performance.)</a:t>
            </a:r>
            <a:endParaRPr sz="1400" b="0" i="0" u="none" strike="noStrike" cap="none">
              <a:solidFill>
                <a:srgbClr val="000000"/>
              </a:solidFill>
              <a:latin typeface="Arial"/>
              <a:ea typeface="Arial"/>
              <a:cs typeface="Arial"/>
              <a:sym typeface="Arial"/>
            </a:endParaRPr>
          </a:p>
        </p:txBody>
      </p:sp>
      <p:cxnSp>
        <p:nvCxnSpPr>
          <p:cNvPr id="115" name="Google Shape;115;p6"/>
          <p:cNvCxnSpPr/>
          <p:nvPr/>
        </p:nvCxnSpPr>
        <p:spPr>
          <a:xfrm>
            <a:off x="4126375" y="332772"/>
            <a:ext cx="0" cy="3414532"/>
          </a:xfrm>
          <a:prstGeom prst="straightConnector1">
            <a:avLst/>
          </a:prstGeom>
          <a:noFill/>
          <a:ln w="9525" cap="flat" cmpd="sng">
            <a:solidFill>
              <a:srgbClr val="3B7FF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1" name="Google Shape;1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t>#include ualink_lib.h</a:t>
            </a:r>
            <a:endParaRPr/>
          </a:p>
          <a:p>
            <a:pPr marL="0" lvl="0" indent="0" algn="l" rtl="0">
              <a:lnSpc>
                <a:spcPct val="115000"/>
              </a:lnSpc>
              <a:spcBef>
                <a:spcPts val="0"/>
              </a:spcBef>
              <a:spcAft>
                <a:spcPts val="0"/>
              </a:spcAft>
              <a:buSzPts val="1800"/>
              <a:buNone/>
            </a:pPr>
            <a:r>
              <a:rPr lang="en-US"/>
              <a:t>AI_code_alg()</a:t>
            </a:r>
            <a:br>
              <a:rPr lang="en-US"/>
            </a:br>
            <a:r>
              <a:rPr lang="en-US"/>
              <a:t>	Define_base dataset</a:t>
            </a:r>
            <a:br>
              <a:rPr lang="en-US"/>
            </a:br>
            <a:r>
              <a:rPr lang="en-US"/>
              <a:t>	//now we want to convolve, m-mult, etc against 100TB of memory</a:t>
            </a:r>
            <a:br>
              <a:rPr lang="en-US"/>
            </a:br>
            <a:r>
              <a:rPr lang="en-US"/>
              <a:t>	ualink_malloc(100TB)  // now 100TB is addressable by user code</a:t>
            </a:r>
            <a:br>
              <a:rPr lang="en-US"/>
            </a:br>
            <a:r>
              <a:rPr lang="en-US"/>
              <a:t>	For (i):</a:t>
            </a:r>
            <a:br>
              <a:rPr lang="en-US"/>
            </a:br>
            <a:r>
              <a:rPr lang="en-US"/>
              <a:t>		AI_op (*base *^ ualink_mem(offset[i])</a:t>
            </a:r>
            <a:br>
              <a:rPr lang="en-US"/>
            </a:br>
            <a:r>
              <a:rPr lang="en-US"/>
              <a:t>		prefetch(ualink_mem[i+1])</a:t>
            </a:r>
            <a:br>
              <a:rPr lang="en-US"/>
            </a:br>
            <a:r>
              <a:rPr lang="en-US"/>
              <a:t>	end-for-i</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72950" y="1294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FPGA overview</a:t>
            </a:r>
            <a:endParaRPr/>
          </a:p>
        </p:txBody>
      </p:sp>
      <p:pic>
        <p:nvPicPr>
          <p:cNvPr id="127" name="Google Shape;127;p7"/>
          <p:cNvPicPr preferRelativeResize="0"/>
          <p:nvPr/>
        </p:nvPicPr>
        <p:blipFill rotWithShape="1">
          <a:blip>
            <a:alphaModFix/>
          </a:blip>
          <a:srcRect/>
          <a:stretch/>
        </p:blipFill>
        <p:spPr>
          <a:xfrm>
            <a:off x="4316426" y="1780250"/>
            <a:ext cx="3279624" cy="2309051"/>
          </a:xfrm>
          <a:prstGeom prst="rect">
            <a:avLst/>
          </a:prstGeom>
          <a:noFill/>
          <a:ln>
            <a:noFill/>
          </a:ln>
        </p:spPr>
      </p:pic>
      <p:sp>
        <p:nvSpPr>
          <p:cNvPr id="128" name="Google Shape;128;p7"/>
          <p:cNvSpPr/>
          <p:nvPr/>
        </p:nvSpPr>
        <p:spPr>
          <a:xfrm>
            <a:off x="680700" y="2571750"/>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164325" y="3030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0" name="Google Shape;130;p7"/>
          <p:cNvCxnSpPr>
            <a:stCxn id="129" idx="3"/>
            <a:endCxn id="131" idx="3"/>
          </p:cNvCxnSpPr>
          <p:nvPr/>
        </p:nvCxnSpPr>
        <p:spPr>
          <a:xfrm>
            <a:off x="3869925" y="3212850"/>
            <a:ext cx="765300" cy="294000"/>
          </a:xfrm>
          <a:prstGeom prst="straightConnector1">
            <a:avLst/>
          </a:prstGeom>
          <a:noFill/>
          <a:ln w="9525" cap="flat" cmpd="sng">
            <a:solidFill>
              <a:schemeClr val="dk2"/>
            </a:solidFill>
            <a:prstDash val="solid"/>
            <a:round/>
            <a:headEnd type="none" w="sm" len="sm"/>
            <a:tailEnd type="none" w="sm" len="sm"/>
          </a:ln>
        </p:spPr>
      </p:cxnSp>
      <p:sp>
        <p:nvSpPr>
          <p:cNvPr id="131" name="Google Shape;131;p7"/>
          <p:cNvSpPr txBox="1"/>
          <p:nvPr/>
        </p:nvSpPr>
        <p:spPr>
          <a:xfrm>
            <a:off x="3929600" y="333735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2" name="Google Shape;132;p7"/>
          <p:cNvSpPr txBox="1"/>
          <p:nvPr/>
        </p:nvSpPr>
        <p:spPr>
          <a:xfrm>
            <a:off x="5230300" y="4783825"/>
            <a:ext cx="290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Acts like a DDR DIMM</a:t>
            </a:r>
            <a:endParaRPr sz="1800" b="0" i="0" u="none" strike="noStrike" cap="none">
              <a:solidFill>
                <a:schemeClr val="dk2"/>
              </a:solidFill>
              <a:latin typeface="Arial"/>
              <a:ea typeface="Arial"/>
              <a:cs typeface="Arial"/>
              <a:sym typeface="Arial"/>
            </a:endParaRPr>
          </a:p>
        </p:txBody>
      </p:sp>
      <p:sp>
        <p:nvSpPr>
          <p:cNvPr id="133" name="Google Shape;133;p7"/>
          <p:cNvSpPr/>
          <p:nvPr/>
        </p:nvSpPr>
        <p:spPr>
          <a:xfrm>
            <a:off x="7863850" y="1848250"/>
            <a:ext cx="816300" cy="21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DRAM/SDRAM/Optane/SSD</a:t>
            </a: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rot="5400000">
            <a:off x="6433300" y="2314200"/>
            <a:ext cx="408000" cy="4327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680700" y="1471713"/>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164325" y="1929963"/>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7" name="Google Shape;137;p7"/>
          <p:cNvCxnSpPr>
            <a:stCxn id="136" idx="3"/>
            <a:endCxn id="138" idx="3"/>
          </p:cNvCxnSpPr>
          <p:nvPr/>
        </p:nvCxnSpPr>
        <p:spPr>
          <a:xfrm>
            <a:off x="3869925" y="2112813"/>
            <a:ext cx="702000" cy="294000"/>
          </a:xfrm>
          <a:prstGeom prst="straightConnector1">
            <a:avLst/>
          </a:prstGeom>
          <a:noFill/>
          <a:ln w="9525" cap="flat" cmpd="sng">
            <a:solidFill>
              <a:schemeClr val="dk2"/>
            </a:solidFill>
            <a:prstDash val="solid"/>
            <a:round/>
            <a:headEnd type="none" w="sm" len="sm"/>
            <a:tailEnd type="none" w="sm" len="sm"/>
          </a:ln>
        </p:spPr>
      </p:cxnSp>
      <p:sp>
        <p:nvSpPr>
          <p:cNvPr id="138" name="Google Shape;138;p7"/>
          <p:cNvSpPr txBox="1"/>
          <p:nvPr/>
        </p:nvSpPr>
        <p:spPr>
          <a:xfrm>
            <a:off x="3929600" y="2237325"/>
            <a:ext cx="642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9" name="Google Shape;139;p7"/>
          <p:cNvSpPr/>
          <p:nvPr/>
        </p:nvSpPr>
        <p:spPr>
          <a:xfrm rot="5400000" flipH="1">
            <a:off x="5925325" y="-48250"/>
            <a:ext cx="224700" cy="3036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4635225" y="1057400"/>
            <a:ext cx="2905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FPGA with soldered down SDRAM and DRAM</a:t>
            </a:r>
            <a:endParaRPr sz="1000" b="0" i="0" u="none" strike="noStrike" cap="none">
              <a:solidFill>
                <a:schemeClr val="dk2"/>
              </a:solidFill>
              <a:latin typeface="Arial"/>
              <a:ea typeface="Arial"/>
              <a:cs typeface="Arial"/>
              <a:sym typeface="Arial"/>
            </a:endParaRPr>
          </a:p>
        </p:txBody>
      </p:sp>
      <p:sp>
        <p:nvSpPr>
          <p:cNvPr id="141" name="Google Shape;141;p7"/>
          <p:cNvSpPr/>
          <p:nvPr/>
        </p:nvSpPr>
        <p:spPr>
          <a:xfrm rot="5400000" flipH="1">
            <a:off x="8189050" y="1063250"/>
            <a:ext cx="224700" cy="999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7725425" y="1150400"/>
            <a:ext cx="121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Future expansion</a:t>
            </a:r>
            <a:endParaRPr sz="1000" b="0" i="0" u="none" strike="noStrike" cap="none">
              <a:solidFill>
                <a:schemeClr val="dk2"/>
              </a:solidFill>
              <a:latin typeface="Arial"/>
              <a:ea typeface="Arial"/>
              <a:cs typeface="Arial"/>
              <a:sym typeface="Arial"/>
            </a:endParaRPr>
          </a:p>
        </p:txBody>
      </p:sp>
      <p:sp>
        <p:nvSpPr>
          <p:cNvPr id="143" name="Google Shape;143;p7"/>
          <p:cNvSpPr txBox="1"/>
          <p:nvPr/>
        </p:nvSpPr>
        <p:spPr>
          <a:xfrm>
            <a:off x="1423597" y="431610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44" name="Google Shape;144;p7"/>
          <p:cNvSpPr txBox="1"/>
          <p:nvPr/>
        </p:nvSpPr>
        <p:spPr>
          <a:xfrm>
            <a:off x="4754062" y="3395700"/>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2767</Words>
  <Application>Microsoft Macintosh PowerPoint</Application>
  <PresentationFormat>On-screen Show (16:9)</PresentationFormat>
  <Paragraphs>379</Paragraphs>
  <Slides>39</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Courier New</vt:lpstr>
      <vt:lpstr>Simple Light</vt:lpstr>
      <vt:lpstr>UALinkAlchemy overview</vt:lpstr>
      <vt:lpstr>Motivation of this effort</vt:lpstr>
      <vt:lpstr>MVP thoughts (or where this effort can provide value today and a few years hence)</vt:lpstr>
      <vt:lpstr>Memory response variation and cache coherency scope</vt:lpstr>
      <vt:lpstr>MMU translation (and benefit of UALink)</vt:lpstr>
      <vt:lpstr>C++</vt:lpstr>
      <vt:lpstr>Code mapping</vt:lpstr>
      <vt:lpstr>PowerPoint Presentation</vt:lpstr>
      <vt:lpstr>UALink FPGA overview</vt:lpstr>
      <vt:lpstr>Physical prototype</vt:lpstr>
      <vt:lpstr>FPGA chipscope seeing an “AAAA” pkt (Sept’25) TX/RX port loopback shows .323265-.297131 = 26.1us RTT loopback hardcoded to 0, verified with port 1.</vt:lpstr>
      <vt:lpstr>Single port register response packet flow</vt:lpstr>
      <vt:lpstr>FLIT/pkt FSM flow</vt:lpstr>
      <vt:lpstr>Prototype for in-memory matrix-mult/acc</vt:lpstr>
      <vt:lpstr>PowerPoint Presentation</vt:lpstr>
      <vt:lpstr>AXIs module options</vt:lpstr>
      <vt:lpstr>UALink possible topology scenarios (i.e. rack level)</vt:lpstr>
      <vt:lpstr>Pooled memory write access</vt:lpstr>
      <vt:lpstr>Pooled memory read access</vt:lpstr>
      <vt:lpstr>Memory latency sensitivity (i.e.32GB) -&gt; TB workloads Workload memory access frequency</vt:lpstr>
      <vt:lpstr>PowerPoint Presentation</vt:lpstr>
      <vt:lpstr>PowerPoint Presentation</vt:lpstr>
      <vt:lpstr>Latency</vt:lpstr>
      <vt:lpstr>General dev timeline</vt:lpstr>
      <vt:lpstr>Timeline to product</vt:lpstr>
      <vt:lpstr>Response from FPGA on read txn </vt:lpstr>
      <vt:lpstr>Kedar’s slides below</vt:lpstr>
      <vt:lpstr>Frame structure for Requests </vt:lpstr>
      <vt:lpstr>Sample request frames </vt:lpstr>
      <vt:lpstr>09/27 Write request packet (w/ payload) - Link </vt:lpstr>
      <vt:lpstr>09/27 Write request packet (w/ payload) - Link </vt:lpstr>
      <vt:lpstr>09/28 send request and receive acks (two hosts) </vt:lpstr>
      <vt:lpstr>Memory response variation and cache coherency scope</vt:lpstr>
      <vt:lpstr>PowerPoint Presentation</vt:lpstr>
      <vt:lpstr>Component: Efi to OS-run sequence</vt:lpstr>
      <vt:lpstr>PowerPoint Presentation</vt:lpstr>
      <vt:lpstr>Steps to Linux/LibFabric or Linux/stdlibPortAlchemcy</vt:lpstr>
      <vt:lpstr>PortAlchemy LibFabric driver</vt:lpstr>
      <vt:lpstr>Gem5’n the mess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UALinkAlchemy overview</dc:title>
  <cp:lastModifiedBy>Sam Warner</cp:lastModifiedBy>
  <cp:revision>11</cp:revision>
  <dcterms:modified xsi:type="dcterms:W3CDTF">2025-10-07T01:29:52Z</dcterms:modified>
</cp:coreProperties>
</file>