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6" r:id="rId5"/>
    <p:sldId id="278" r:id="rId6"/>
    <p:sldId id="267" r:id="rId7"/>
    <p:sldId id="262" r:id="rId8"/>
    <p:sldId id="268" r:id="rId9"/>
    <p:sldId id="279" r:id="rId10"/>
    <p:sldId id="280" r:id="rId11"/>
    <p:sldId id="269" r:id="rId12"/>
    <p:sldId id="263" r:id="rId13"/>
    <p:sldId id="271" r:id="rId14"/>
    <p:sldId id="281" r:id="rId15"/>
    <p:sldId id="282" r:id="rId16"/>
    <p:sldId id="272" r:id="rId17"/>
    <p:sldId id="264" r:id="rId18"/>
    <p:sldId id="273" r:id="rId19"/>
    <p:sldId id="286" r:id="rId20"/>
    <p:sldId id="265" r:id="rId21"/>
    <p:sldId id="276" r:id="rId22"/>
    <p:sldId id="277" r:id="rId23"/>
    <p:sldId id="284" r:id="rId24"/>
    <p:sldId id="287" r:id="rId25"/>
    <p:sldId id="274" r:id="rId26"/>
    <p:sldId id="288" r:id="rId27"/>
    <p:sldId id="289" r:id="rId28"/>
    <p:sldId id="290" r:id="rId29"/>
    <p:sldId id="283" r:id="rId30"/>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hyperlink" Target="https://github.com/sryds/rockbuster-db" TargetMode="Externa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diagrams/_rels/data6.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ata8.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5.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26.svg"/><Relationship Id="rId11" Type="http://schemas.openxmlformats.org/officeDocument/2006/relationships/image" Target="../media/image71.png"/><Relationship Id="rId5" Type="http://schemas.openxmlformats.org/officeDocument/2006/relationships/image" Target="../media/image25.png"/><Relationship Id="rId10" Type="http://schemas.openxmlformats.org/officeDocument/2006/relationships/image" Target="../media/image70.svg"/><Relationship Id="rId4" Type="http://schemas.openxmlformats.org/officeDocument/2006/relationships/image" Target="../media/image66.svg"/><Relationship Id="rId9" Type="http://schemas.openxmlformats.org/officeDocument/2006/relationships/image" Target="../media/image6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 Id="rId9" Type="http://schemas.openxmlformats.org/officeDocument/2006/relationships/hyperlink" Target="https://github.com/sryds/rockbuster-db"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8.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5.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26.svg"/><Relationship Id="rId11" Type="http://schemas.openxmlformats.org/officeDocument/2006/relationships/image" Target="../media/image71.png"/><Relationship Id="rId5" Type="http://schemas.openxmlformats.org/officeDocument/2006/relationships/image" Target="../media/image25.png"/><Relationship Id="rId10" Type="http://schemas.openxmlformats.org/officeDocument/2006/relationships/image" Target="../media/image70.svg"/><Relationship Id="rId4" Type="http://schemas.openxmlformats.org/officeDocument/2006/relationships/image" Target="../media/image66.svg"/><Relationship Id="rId9" Type="http://schemas.openxmlformats.org/officeDocument/2006/relationships/image" Target="../media/image6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A08CC-0D5D-4938-895D-762836A3B9D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8CBE30-DA30-46C8-B795-6917CECA7A03}">
      <dgm:prSet custT="1"/>
      <dgm:spPr/>
      <dgm:t>
        <a:bodyPr/>
        <a:lstStyle/>
        <a:p>
          <a:pPr>
            <a:lnSpc>
              <a:spcPct val="100000"/>
            </a:lnSpc>
          </a:pPr>
          <a:r>
            <a:rPr lang="en-GB" sz="1600" dirty="0" err="1"/>
            <a:t>GameCo</a:t>
          </a:r>
          <a:r>
            <a:rPr lang="en-GB" sz="1600" dirty="0"/>
            <a:t> International Marketing Budget 2017</a:t>
          </a:r>
          <a:endParaRPr lang="en-US" sz="1600" dirty="0"/>
        </a:p>
      </dgm:t>
    </dgm:pt>
    <dgm:pt modelId="{2EB7D8FC-FB13-45E5-96AB-D3EA3B46C334}" type="parTrans" cxnId="{C78F66DA-2854-4E5D-9B09-70DD13085455}">
      <dgm:prSet/>
      <dgm:spPr/>
      <dgm:t>
        <a:bodyPr/>
        <a:lstStyle/>
        <a:p>
          <a:endParaRPr lang="en-US"/>
        </a:p>
      </dgm:t>
    </dgm:pt>
    <dgm:pt modelId="{84F4F244-50AF-46D5-8731-DFC43F724C27}" type="sibTrans" cxnId="{C78F66DA-2854-4E5D-9B09-70DD13085455}">
      <dgm:prSet/>
      <dgm:spPr/>
      <dgm:t>
        <a:bodyPr/>
        <a:lstStyle/>
        <a:p>
          <a:endParaRPr lang="en-US"/>
        </a:p>
      </dgm:t>
    </dgm:pt>
    <dgm:pt modelId="{03003D1D-92D2-4379-A9DD-63C7A15A2AA9}">
      <dgm:prSet custT="1"/>
      <dgm:spPr/>
      <dgm:t>
        <a:bodyPr/>
        <a:lstStyle/>
        <a:p>
          <a:pPr>
            <a:lnSpc>
              <a:spcPct val="100000"/>
            </a:lnSpc>
          </a:pPr>
          <a:r>
            <a:rPr lang="en-GB" sz="1200" dirty="0" err="1"/>
            <a:t>Analyzing</a:t>
          </a:r>
          <a:r>
            <a:rPr lang="en-GB" sz="1200" dirty="0"/>
            <a:t> global video game sales   from 1980 to 2016 to inform marketing strategies for the upcoming year.  </a:t>
          </a:r>
          <a:endParaRPr lang="en-US" sz="1200" dirty="0"/>
        </a:p>
      </dgm:t>
    </dgm:pt>
    <dgm:pt modelId="{4AF56C4B-5C9D-4354-81B4-1C00B35D642E}" type="parTrans" cxnId="{832FF2E5-A794-420F-A7F8-9A4A044CFF8A}">
      <dgm:prSet/>
      <dgm:spPr/>
      <dgm:t>
        <a:bodyPr/>
        <a:lstStyle/>
        <a:p>
          <a:endParaRPr lang="en-US"/>
        </a:p>
      </dgm:t>
    </dgm:pt>
    <dgm:pt modelId="{5267117C-DAEC-4A8A-88F9-B9B34D162C71}" type="sibTrans" cxnId="{832FF2E5-A794-420F-A7F8-9A4A044CFF8A}">
      <dgm:prSet/>
      <dgm:spPr/>
      <dgm:t>
        <a:bodyPr/>
        <a:lstStyle/>
        <a:p>
          <a:endParaRPr lang="en-US"/>
        </a:p>
      </dgm:t>
    </dgm:pt>
    <dgm:pt modelId="{4C4A846A-9E11-414F-972E-E2D44FD40C5E}">
      <dgm:prSet custT="1"/>
      <dgm:spPr/>
      <dgm:t>
        <a:bodyPr/>
        <a:lstStyle/>
        <a:p>
          <a:pPr>
            <a:lnSpc>
              <a:spcPct val="100000"/>
            </a:lnSpc>
          </a:pPr>
          <a:r>
            <a:rPr lang="en-GB" sz="1600" dirty="0"/>
            <a:t>Influenza Prevention Report 2018</a:t>
          </a:r>
          <a:endParaRPr lang="en-US" sz="1600" dirty="0"/>
        </a:p>
      </dgm:t>
    </dgm:pt>
    <dgm:pt modelId="{EDC67B85-1F32-49FE-AA07-17ED8E59C4EA}" type="parTrans" cxnId="{0F3DE3FB-B76B-4746-9A64-49CA20D764AF}">
      <dgm:prSet/>
      <dgm:spPr/>
      <dgm:t>
        <a:bodyPr/>
        <a:lstStyle/>
        <a:p>
          <a:endParaRPr lang="en-US"/>
        </a:p>
      </dgm:t>
    </dgm:pt>
    <dgm:pt modelId="{52FE8179-B4D6-44EF-9C24-2F47FE8F18AE}" type="sibTrans" cxnId="{0F3DE3FB-B76B-4746-9A64-49CA20D764AF}">
      <dgm:prSet/>
      <dgm:spPr/>
      <dgm:t>
        <a:bodyPr/>
        <a:lstStyle/>
        <a:p>
          <a:endParaRPr lang="en-US"/>
        </a:p>
      </dgm:t>
    </dgm:pt>
    <dgm:pt modelId="{32F7DFEB-B718-4E16-B4F9-6B0D5BF2E98C}">
      <dgm:prSet custT="1"/>
      <dgm:spPr/>
      <dgm:t>
        <a:bodyPr/>
        <a:lstStyle/>
        <a:p>
          <a:pPr>
            <a:lnSpc>
              <a:spcPct val="100000"/>
            </a:lnSpc>
          </a:pPr>
          <a:r>
            <a:rPr lang="en-GB" sz="1200" dirty="0"/>
            <a:t>Using historical data to prepare for upcoming influenza season.</a:t>
          </a:r>
          <a:endParaRPr lang="en-US" sz="1200" dirty="0"/>
        </a:p>
      </dgm:t>
    </dgm:pt>
    <dgm:pt modelId="{CB95DF1A-C3F6-444B-92E8-5D0A6AB9F06D}" type="parTrans" cxnId="{39E048C7-B3C9-4056-A42C-73A7DF4625E9}">
      <dgm:prSet/>
      <dgm:spPr/>
      <dgm:t>
        <a:bodyPr/>
        <a:lstStyle/>
        <a:p>
          <a:endParaRPr lang="en-US"/>
        </a:p>
      </dgm:t>
    </dgm:pt>
    <dgm:pt modelId="{9D5B4B71-8746-4495-8139-DAB8B54FDC32}" type="sibTrans" cxnId="{39E048C7-B3C9-4056-A42C-73A7DF4625E9}">
      <dgm:prSet/>
      <dgm:spPr/>
      <dgm:t>
        <a:bodyPr/>
        <a:lstStyle/>
        <a:p>
          <a:endParaRPr lang="en-US"/>
        </a:p>
      </dgm:t>
    </dgm:pt>
    <dgm:pt modelId="{9AF500F1-0EA0-40D6-B2CA-744EFEBD7815}">
      <dgm:prSet custT="1"/>
      <dgm:spPr/>
      <dgm:t>
        <a:bodyPr/>
        <a:lstStyle/>
        <a:p>
          <a:pPr>
            <a:lnSpc>
              <a:spcPct val="100000"/>
            </a:lnSpc>
          </a:pPr>
          <a:r>
            <a:rPr lang="en-GB" sz="1600" dirty="0" err="1"/>
            <a:t>Rockbuster</a:t>
          </a:r>
          <a:r>
            <a:rPr lang="en-GB" sz="1600" dirty="0"/>
            <a:t> Stealth LLC Launch Strategy</a:t>
          </a:r>
          <a:endParaRPr lang="en-US" sz="1600" dirty="0"/>
        </a:p>
      </dgm:t>
    </dgm:pt>
    <dgm:pt modelId="{BDA712A3-91B2-49A1-9AE6-E57961AD83A0}" type="parTrans" cxnId="{BC85A577-DA93-42A3-AE1F-AD4C6AEC8624}">
      <dgm:prSet/>
      <dgm:spPr/>
      <dgm:t>
        <a:bodyPr/>
        <a:lstStyle/>
        <a:p>
          <a:endParaRPr lang="en-US"/>
        </a:p>
      </dgm:t>
    </dgm:pt>
    <dgm:pt modelId="{5D2B6FF3-2D99-46F9-B778-4C8D6D6BF76D}" type="sibTrans" cxnId="{BC85A577-DA93-42A3-AE1F-AD4C6AEC8624}">
      <dgm:prSet/>
      <dgm:spPr/>
      <dgm:t>
        <a:bodyPr/>
        <a:lstStyle/>
        <a:p>
          <a:endParaRPr lang="en-US"/>
        </a:p>
      </dgm:t>
    </dgm:pt>
    <dgm:pt modelId="{923645A9-FBC0-43BE-AD1A-C856D6DD3E6C}">
      <dgm:prSet custT="1"/>
      <dgm:spPr/>
      <dgm:t>
        <a:bodyPr/>
        <a:lstStyle/>
        <a:p>
          <a:pPr>
            <a:lnSpc>
              <a:spcPct val="100000"/>
            </a:lnSpc>
          </a:pPr>
          <a:r>
            <a:rPr lang="en-GB" sz="1200" dirty="0"/>
            <a:t>Gathering insights on customer behaviour and preferences to  adapt to the current video streaming market. </a:t>
          </a:r>
          <a:endParaRPr lang="en-US" sz="1200" dirty="0"/>
        </a:p>
      </dgm:t>
    </dgm:pt>
    <dgm:pt modelId="{FE33F262-91FA-4ED5-8FFB-5823BE7F4A1C}" type="parTrans" cxnId="{0B2D1FAC-5BAB-421E-95E8-F8EEB31A1942}">
      <dgm:prSet/>
      <dgm:spPr/>
      <dgm:t>
        <a:bodyPr/>
        <a:lstStyle/>
        <a:p>
          <a:endParaRPr lang="en-US"/>
        </a:p>
      </dgm:t>
    </dgm:pt>
    <dgm:pt modelId="{6938BE1D-8EC1-4137-A9C5-296FA7167B55}" type="sibTrans" cxnId="{0B2D1FAC-5BAB-421E-95E8-F8EEB31A1942}">
      <dgm:prSet/>
      <dgm:spPr/>
      <dgm:t>
        <a:bodyPr/>
        <a:lstStyle/>
        <a:p>
          <a:endParaRPr lang="en-US"/>
        </a:p>
      </dgm:t>
    </dgm:pt>
    <dgm:pt modelId="{07BC46C4-9C27-45BB-81FC-90261EBCD130}">
      <dgm:prSet custT="1"/>
      <dgm:spPr/>
      <dgm:t>
        <a:bodyPr/>
        <a:lstStyle/>
        <a:p>
          <a:pPr>
            <a:lnSpc>
              <a:spcPct val="100000"/>
            </a:lnSpc>
          </a:pPr>
          <a:r>
            <a:rPr lang="en-GB" sz="1600" dirty="0"/>
            <a:t>Instacart Grocery Basket Analysis</a:t>
          </a:r>
          <a:endParaRPr lang="en-US" sz="1600" dirty="0"/>
        </a:p>
      </dgm:t>
    </dgm:pt>
    <dgm:pt modelId="{D40A5F46-8E01-4D36-AAFE-3E98C1F0D6E3}" type="parTrans" cxnId="{BE5BD1A9-4D1D-44F4-AB5D-FAF966B1FFAB}">
      <dgm:prSet/>
      <dgm:spPr/>
      <dgm:t>
        <a:bodyPr/>
        <a:lstStyle/>
        <a:p>
          <a:endParaRPr lang="en-US"/>
        </a:p>
      </dgm:t>
    </dgm:pt>
    <dgm:pt modelId="{45669627-EB8F-4ACF-85B5-DA9696D1537F}" type="sibTrans" cxnId="{BE5BD1A9-4D1D-44F4-AB5D-FAF966B1FFAB}">
      <dgm:prSet/>
      <dgm:spPr/>
      <dgm:t>
        <a:bodyPr/>
        <a:lstStyle/>
        <a:p>
          <a:endParaRPr lang="en-US"/>
        </a:p>
      </dgm:t>
    </dgm:pt>
    <dgm:pt modelId="{0FE3A9A9-4CF9-428A-AF85-AAB12ACCB9DD}">
      <dgm:prSet custT="1"/>
      <dgm:spPr/>
      <dgm:t>
        <a:bodyPr/>
        <a:lstStyle/>
        <a:p>
          <a:pPr>
            <a:lnSpc>
              <a:spcPct val="100000"/>
            </a:lnSpc>
          </a:pPr>
          <a:r>
            <a:rPr lang="en-GB" sz="1200" dirty="0"/>
            <a:t>Determining customer profile groups for targeted marketing strategies. </a:t>
          </a:r>
          <a:endParaRPr lang="en-US" sz="1200" dirty="0"/>
        </a:p>
      </dgm:t>
    </dgm:pt>
    <dgm:pt modelId="{1BAEA9A0-F60F-4943-8291-B6024EEE1590}" type="parTrans" cxnId="{19D6F2BC-F68E-44C9-936B-0C29CDFDEDF6}">
      <dgm:prSet/>
      <dgm:spPr/>
      <dgm:t>
        <a:bodyPr/>
        <a:lstStyle/>
        <a:p>
          <a:endParaRPr lang="en-US"/>
        </a:p>
      </dgm:t>
    </dgm:pt>
    <dgm:pt modelId="{05DE0688-826A-410B-9D02-27C712849CB3}" type="sibTrans" cxnId="{19D6F2BC-F68E-44C9-936B-0C29CDFDEDF6}">
      <dgm:prSet/>
      <dgm:spPr/>
      <dgm:t>
        <a:bodyPr/>
        <a:lstStyle/>
        <a:p>
          <a:endParaRPr lang="en-US"/>
        </a:p>
      </dgm:t>
    </dgm:pt>
    <dgm:pt modelId="{44CD01CB-59E7-44AB-B869-5AA11E31320C}">
      <dgm:prSet custT="1"/>
      <dgm:spPr/>
      <dgm:t>
        <a:bodyPr/>
        <a:lstStyle/>
        <a:p>
          <a:pPr>
            <a:lnSpc>
              <a:spcPct val="100000"/>
            </a:lnSpc>
          </a:pPr>
          <a:r>
            <a:rPr lang="en-GB" sz="1600" dirty="0"/>
            <a:t>Pig E. Bank – Customer Retention</a:t>
          </a:r>
          <a:endParaRPr lang="en-US" sz="1600" dirty="0"/>
        </a:p>
      </dgm:t>
    </dgm:pt>
    <dgm:pt modelId="{A917732A-0039-43F6-8A69-5B89680EB95D}" type="parTrans" cxnId="{11474B11-815C-458A-A203-AC9647D46608}">
      <dgm:prSet/>
      <dgm:spPr/>
      <dgm:t>
        <a:bodyPr/>
        <a:lstStyle/>
        <a:p>
          <a:endParaRPr lang="en-US"/>
        </a:p>
      </dgm:t>
    </dgm:pt>
    <dgm:pt modelId="{77D92CA8-722B-4F3B-ADFA-D38BECA2B4FB}" type="sibTrans" cxnId="{11474B11-815C-458A-A203-AC9647D46608}">
      <dgm:prSet/>
      <dgm:spPr/>
      <dgm:t>
        <a:bodyPr/>
        <a:lstStyle/>
        <a:p>
          <a:endParaRPr lang="en-US"/>
        </a:p>
      </dgm:t>
    </dgm:pt>
    <dgm:pt modelId="{7716FE8F-D848-42E4-8C65-3AFF4AF56307}">
      <dgm:prSet custT="1"/>
      <dgm:spPr/>
      <dgm:t>
        <a:bodyPr/>
        <a:lstStyle/>
        <a:p>
          <a:pPr>
            <a:lnSpc>
              <a:spcPct val="100000"/>
            </a:lnSpc>
          </a:pPr>
          <a:r>
            <a:rPr lang="en-GB" sz="1200" dirty="0"/>
            <a:t>Data-mining analysis to improve customer retention at global financial institution.</a:t>
          </a:r>
          <a:endParaRPr lang="en-US" sz="1200" dirty="0"/>
        </a:p>
      </dgm:t>
    </dgm:pt>
    <dgm:pt modelId="{FA7EB0F7-10DD-4CAC-90CF-50743B408970}" type="parTrans" cxnId="{CA3D92CD-77B5-4D17-AB13-797C29CBE98A}">
      <dgm:prSet/>
      <dgm:spPr/>
      <dgm:t>
        <a:bodyPr/>
        <a:lstStyle/>
        <a:p>
          <a:endParaRPr lang="en-US"/>
        </a:p>
      </dgm:t>
    </dgm:pt>
    <dgm:pt modelId="{3AAEC4F6-2FC0-49D7-873A-B470884F0984}" type="sibTrans" cxnId="{CA3D92CD-77B5-4D17-AB13-797C29CBE98A}">
      <dgm:prSet/>
      <dgm:spPr/>
      <dgm:t>
        <a:bodyPr/>
        <a:lstStyle/>
        <a:p>
          <a:endParaRPr lang="en-US"/>
        </a:p>
      </dgm:t>
    </dgm:pt>
    <dgm:pt modelId="{328D19EB-9F22-4F34-A257-104059238A71}">
      <dgm:prSet custT="1"/>
      <dgm:spPr/>
      <dgm:t>
        <a:bodyPr/>
        <a:lstStyle/>
        <a:p>
          <a:pPr>
            <a:lnSpc>
              <a:spcPct val="100000"/>
            </a:lnSpc>
          </a:pPr>
          <a:r>
            <a:rPr lang="en-GB" sz="1600" dirty="0"/>
            <a:t>Airbnb Amsterdam 2019</a:t>
          </a:r>
          <a:endParaRPr lang="en-US" sz="1600" dirty="0"/>
        </a:p>
      </dgm:t>
    </dgm:pt>
    <dgm:pt modelId="{0C0D3FB8-1DA2-42C0-9BED-A932D575E6C5}" type="parTrans" cxnId="{F6102251-E018-4D42-8DEA-8835F882851A}">
      <dgm:prSet/>
      <dgm:spPr/>
      <dgm:t>
        <a:bodyPr/>
        <a:lstStyle/>
        <a:p>
          <a:endParaRPr lang="en-US"/>
        </a:p>
      </dgm:t>
    </dgm:pt>
    <dgm:pt modelId="{C765B08F-D29E-40A4-8638-63380253FD1A}" type="sibTrans" cxnId="{F6102251-E018-4D42-8DEA-8835F882851A}">
      <dgm:prSet/>
      <dgm:spPr/>
      <dgm:t>
        <a:bodyPr/>
        <a:lstStyle/>
        <a:p>
          <a:endParaRPr lang="en-US"/>
        </a:p>
      </dgm:t>
    </dgm:pt>
    <dgm:pt modelId="{C17B4818-78C5-409C-BA1A-D19D54C943F1}">
      <dgm:prSet custT="1"/>
      <dgm:spPr/>
      <dgm:t>
        <a:bodyPr/>
        <a:lstStyle/>
        <a:p>
          <a:pPr>
            <a:lnSpc>
              <a:spcPct val="100000"/>
            </a:lnSpc>
          </a:pPr>
          <a:r>
            <a:rPr lang="en-GB" sz="1200" dirty="0"/>
            <a:t>Exploratory analysis of Airbnb listings in Amsterdam for the year 2019.</a:t>
          </a:r>
          <a:endParaRPr lang="en-US" sz="1200" dirty="0"/>
        </a:p>
      </dgm:t>
    </dgm:pt>
    <dgm:pt modelId="{34AB8E0F-8082-491B-8CED-F2BCEA132B2E}" type="parTrans" cxnId="{72993FAD-BB96-4B41-92E0-8D89B5FFD055}">
      <dgm:prSet/>
      <dgm:spPr/>
      <dgm:t>
        <a:bodyPr/>
        <a:lstStyle/>
        <a:p>
          <a:endParaRPr lang="en-US"/>
        </a:p>
      </dgm:t>
    </dgm:pt>
    <dgm:pt modelId="{151E7DF0-4564-4808-8248-578D54424B5D}" type="sibTrans" cxnId="{72993FAD-BB96-4B41-92E0-8D89B5FFD055}">
      <dgm:prSet/>
      <dgm:spPr/>
      <dgm:t>
        <a:bodyPr/>
        <a:lstStyle/>
        <a:p>
          <a:endParaRPr lang="en-US"/>
        </a:p>
      </dgm:t>
    </dgm:pt>
    <dgm:pt modelId="{B9210EE1-A8C5-412D-8261-3A12FFC8274B}">
      <dgm:prSet/>
      <dgm:spPr/>
      <dgm:t>
        <a:bodyPr/>
        <a:lstStyle/>
        <a:p>
          <a:pPr>
            <a:lnSpc>
              <a:spcPct val="100000"/>
            </a:lnSpc>
          </a:pPr>
          <a:r>
            <a:rPr lang="en-GB" baseline="0" dirty="0" err="1"/>
            <a:t>ClimateWins</a:t>
          </a:r>
          <a:r>
            <a:rPr lang="en-GB" baseline="0" dirty="0"/>
            <a:t> Weather Prediction</a:t>
          </a:r>
        </a:p>
      </dgm:t>
    </dgm:pt>
    <dgm:pt modelId="{CC0549CD-19BC-4A7E-9362-0FC4F9517601}" type="parTrans" cxnId="{C3A8F590-8E14-4F1D-9B66-77090E81B6D3}">
      <dgm:prSet/>
      <dgm:spPr/>
      <dgm:t>
        <a:bodyPr/>
        <a:lstStyle/>
        <a:p>
          <a:endParaRPr lang="en-US"/>
        </a:p>
      </dgm:t>
    </dgm:pt>
    <dgm:pt modelId="{92020556-07E9-4121-BF1A-248FE84A9802}" type="sibTrans" cxnId="{C3A8F590-8E14-4F1D-9B66-77090E81B6D3}">
      <dgm:prSet/>
      <dgm:spPr/>
      <dgm:t>
        <a:bodyPr/>
        <a:lstStyle/>
        <a:p>
          <a:endParaRPr lang="en-US"/>
        </a:p>
      </dgm:t>
    </dgm:pt>
    <dgm:pt modelId="{58D9A4DE-75AD-44D5-95CE-3932B3CB9B1D}" type="pres">
      <dgm:prSet presAssocID="{91CA08CC-0D5D-4938-895D-762836A3B9DD}" presName="root" presStyleCnt="0">
        <dgm:presLayoutVars>
          <dgm:dir/>
          <dgm:resizeHandles val="exact"/>
        </dgm:presLayoutVars>
      </dgm:prSet>
      <dgm:spPr/>
    </dgm:pt>
    <dgm:pt modelId="{D11D190B-51FB-4466-B8D5-487A5BA1E7BA}" type="pres">
      <dgm:prSet presAssocID="{C78CBE30-DA30-46C8-B795-6917CECA7A03}" presName="compNode" presStyleCnt="0"/>
      <dgm:spPr/>
    </dgm:pt>
    <dgm:pt modelId="{D1850FCC-F7AF-4136-B423-BB2B7630E058}" type="pres">
      <dgm:prSet presAssocID="{C78CBE30-DA30-46C8-B795-6917CECA7A03}" presName="bgRect" presStyleLbl="bgShp" presStyleIdx="0" presStyleCnt="7"/>
      <dgm:spPr/>
    </dgm:pt>
    <dgm:pt modelId="{153236A3-6E0A-4AEF-87F0-2703A4399FC9}" type="pres">
      <dgm:prSet presAssocID="{C78CBE30-DA30-46C8-B795-6917CECA7A0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6AF6BFB5-A23D-44BB-9FB5-F3496AF91035}" type="pres">
      <dgm:prSet presAssocID="{C78CBE30-DA30-46C8-B795-6917CECA7A03}" presName="spaceRect" presStyleCnt="0"/>
      <dgm:spPr/>
    </dgm:pt>
    <dgm:pt modelId="{838B8CC2-3F0B-4F8B-87E1-287510E1BCB8}" type="pres">
      <dgm:prSet presAssocID="{C78CBE30-DA30-46C8-B795-6917CECA7A03}" presName="parTx" presStyleLbl="revTx" presStyleIdx="0" presStyleCnt="13" custLinFactNeighborX="-5504" custLinFactNeighborY="0">
        <dgm:presLayoutVars>
          <dgm:chMax val="0"/>
          <dgm:chPref val="0"/>
        </dgm:presLayoutVars>
      </dgm:prSet>
      <dgm:spPr/>
    </dgm:pt>
    <dgm:pt modelId="{85B2B3B9-88F3-4F2C-99B2-FFFFB3B1BF19}" type="pres">
      <dgm:prSet presAssocID="{C78CBE30-DA30-46C8-B795-6917CECA7A03}" presName="desTx" presStyleLbl="revTx" presStyleIdx="1" presStyleCnt="13" custScaleX="119014" custLinFactNeighborX="-4769">
        <dgm:presLayoutVars/>
      </dgm:prSet>
      <dgm:spPr/>
    </dgm:pt>
    <dgm:pt modelId="{9FB64F64-2D0A-4938-B671-204BB21E3B50}" type="pres">
      <dgm:prSet presAssocID="{84F4F244-50AF-46D5-8731-DFC43F724C27}" presName="sibTrans" presStyleCnt="0"/>
      <dgm:spPr/>
    </dgm:pt>
    <dgm:pt modelId="{3999EF8B-E803-4299-B9FB-B80E371E5AC4}" type="pres">
      <dgm:prSet presAssocID="{4C4A846A-9E11-414F-972E-E2D44FD40C5E}" presName="compNode" presStyleCnt="0"/>
      <dgm:spPr/>
    </dgm:pt>
    <dgm:pt modelId="{68604690-FB2B-420B-A6B4-244B74E93215}" type="pres">
      <dgm:prSet presAssocID="{4C4A846A-9E11-414F-972E-E2D44FD40C5E}" presName="bgRect" presStyleLbl="bgShp" presStyleIdx="1" presStyleCnt="7"/>
      <dgm:spPr/>
    </dgm:pt>
    <dgm:pt modelId="{D29650FF-B732-4B53-B0EA-4833A52E910F}" type="pres">
      <dgm:prSet presAssocID="{4C4A846A-9E11-414F-972E-E2D44FD40C5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7ADC2CD2-8B9D-41DD-A819-523F50A7BA1B}" type="pres">
      <dgm:prSet presAssocID="{4C4A846A-9E11-414F-972E-E2D44FD40C5E}" presName="spaceRect" presStyleCnt="0"/>
      <dgm:spPr/>
    </dgm:pt>
    <dgm:pt modelId="{E8C182F7-0D27-4238-9162-3BF99BCD3B3B}" type="pres">
      <dgm:prSet presAssocID="{4C4A846A-9E11-414F-972E-E2D44FD40C5E}" presName="parTx" presStyleLbl="revTx" presStyleIdx="2" presStyleCnt="13" custLinFactNeighborX="-5707" custLinFactNeighborY="-2840">
        <dgm:presLayoutVars>
          <dgm:chMax val="0"/>
          <dgm:chPref val="0"/>
        </dgm:presLayoutVars>
      </dgm:prSet>
      <dgm:spPr/>
    </dgm:pt>
    <dgm:pt modelId="{8283CA24-EABA-4777-BCAC-B10C392465FE}" type="pres">
      <dgm:prSet presAssocID="{4C4A846A-9E11-414F-972E-E2D44FD40C5E}" presName="desTx" presStyleLbl="revTx" presStyleIdx="3" presStyleCnt="13" custScaleX="105965" custLinFactNeighborX="-10838" custLinFactNeighborY="-4123">
        <dgm:presLayoutVars/>
      </dgm:prSet>
      <dgm:spPr/>
    </dgm:pt>
    <dgm:pt modelId="{1969F93B-A918-467C-903D-63B25D8112CB}" type="pres">
      <dgm:prSet presAssocID="{52FE8179-B4D6-44EF-9C24-2F47FE8F18AE}" presName="sibTrans" presStyleCnt="0"/>
      <dgm:spPr/>
    </dgm:pt>
    <dgm:pt modelId="{64DC13C9-771D-4FD1-8FB8-413F2FCD1293}" type="pres">
      <dgm:prSet presAssocID="{9AF500F1-0EA0-40D6-B2CA-744EFEBD7815}" presName="compNode" presStyleCnt="0"/>
      <dgm:spPr/>
    </dgm:pt>
    <dgm:pt modelId="{CD7B5741-F72F-4982-9C25-58DA14956A07}" type="pres">
      <dgm:prSet presAssocID="{9AF500F1-0EA0-40D6-B2CA-744EFEBD7815}" presName="bgRect" presStyleLbl="bgShp" presStyleIdx="2" presStyleCnt="7"/>
      <dgm:spPr/>
    </dgm:pt>
    <dgm:pt modelId="{0B43741B-051E-4B9A-BE0A-0476E90EB768}" type="pres">
      <dgm:prSet presAssocID="{9AF500F1-0EA0-40D6-B2CA-744EFEBD7815}" presName="iconRect" presStyleLbl="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ilm strip with solid fill"/>
        </a:ext>
      </dgm:extLst>
    </dgm:pt>
    <dgm:pt modelId="{46D51475-C196-4E82-A4AA-50CB564F1B66}" type="pres">
      <dgm:prSet presAssocID="{9AF500F1-0EA0-40D6-B2CA-744EFEBD7815}" presName="spaceRect" presStyleCnt="0"/>
      <dgm:spPr/>
    </dgm:pt>
    <dgm:pt modelId="{A6351A9F-7D5A-4A48-8F0C-903D80E67FAE}" type="pres">
      <dgm:prSet presAssocID="{9AF500F1-0EA0-40D6-B2CA-744EFEBD7815}" presName="parTx" presStyleLbl="revTx" presStyleIdx="4" presStyleCnt="13" custLinFactNeighborX="-5707" custLinFactNeighborY="-1226">
        <dgm:presLayoutVars>
          <dgm:chMax val="0"/>
          <dgm:chPref val="0"/>
        </dgm:presLayoutVars>
      </dgm:prSet>
      <dgm:spPr/>
    </dgm:pt>
    <dgm:pt modelId="{66A4F77C-D381-4920-AC2A-61BBFD05D8E8}" type="pres">
      <dgm:prSet presAssocID="{9AF500F1-0EA0-40D6-B2CA-744EFEBD7815}" presName="desTx" presStyleLbl="revTx" presStyleIdx="5" presStyleCnt="13" custScaleX="114277" custLinFactNeighborX="-6678">
        <dgm:presLayoutVars/>
      </dgm:prSet>
      <dgm:spPr/>
    </dgm:pt>
    <dgm:pt modelId="{9AF16719-8F4B-45AF-95C4-E09FD5C55FA9}" type="pres">
      <dgm:prSet presAssocID="{5D2B6FF3-2D99-46F9-B778-4C8D6D6BF76D}" presName="sibTrans" presStyleCnt="0"/>
      <dgm:spPr/>
    </dgm:pt>
    <dgm:pt modelId="{53ED7CB2-003E-40D7-AB1D-DE337023A238}" type="pres">
      <dgm:prSet presAssocID="{07BC46C4-9C27-45BB-81FC-90261EBCD130}" presName="compNode" presStyleCnt="0"/>
      <dgm:spPr/>
    </dgm:pt>
    <dgm:pt modelId="{04D5B3EE-C73E-4941-92C0-0AE717E0152F}" type="pres">
      <dgm:prSet presAssocID="{07BC46C4-9C27-45BB-81FC-90261EBCD130}" presName="bgRect" presStyleLbl="bgShp" presStyleIdx="3" presStyleCnt="7"/>
      <dgm:spPr/>
    </dgm:pt>
    <dgm:pt modelId="{71639C0D-4A1B-423F-A9E7-3BFF3BB06A2E}" type="pres">
      <dgm:prSet presAssocID="{07BC46C4-9C27-45BB-81FC-90261EBCD13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opping basket"/>
        </a:ext>
      </dgm:extLst>
    </dgm:pt>
    <dgm:pt modelId="{A72EE879-7894-4AB8-84B8-F1E7BD12A0F1}" type="pres">
      <dgm:prSet presAssocID="{07BC46C4-9C27-45BB-81FC-90261EBCD130}" presName="spaceRect" presStyleCnt="0"/>
      <dgm:spPr/>
    </dgm:pt>
    <dgm:pt modelId="{C2A5B863-FCDE-4844-B0BB-E81A2C71FB4D}" type="pres">
      <dgm:prSet presAssocID="{07BC46C4-9C27-45BB-81FC-90261EBCD130}" presName="parTx" presStyleLbl="revTx" presStyleIdx="6" presStyleCnt="13" custLinFactNeighborX="-5112">
        <dgm:presLayoutVars>
          <dgm:chMax val="0"/>
          <dgm:chPref val="0"/>
        </dgm:presLayoutVars>
      </dgm:prSet>
      <dgm:spPr/>
    </dgm:pt>
    <dgm:pt modelId="{E4E7ECF6-0018-4F24-A6D0-3272CA074F7C}" type="pres">
      <dgm:prSet presAssocID="{07BC46C4-9C27-45BB-81FC-90261EBCD130}" presName="desTx" presStyleLbl="revTx" presStyleIdx="7" presStyleCnt="13" custLinFactNeighborX="-13350">
        <dgm:presLayoutVars/>
      </dgm:prSet>
      <dgm:spPr/>
    </dgm:pt>
    <dgm:pt modelId="{FD4D76F2-CCB4-4F53-BA86-86B1C7F7BC55}" type="pres">
      <dgm:prSet presAssocID="{45669627-EB8F-4ACF-85B5-DA9696D1537F}" presName="sibTrans" presStyleCnt="0"/>
      <dgm:spPr/>
    </dgm:pt>
    <dgm:pt modelId="{C11923C8-10B3-4610-B78B-7EBA02BE951C}" type="pres">
      <dgm:prSet presAssocID="{44CD01CB-59E7-44AB-B869-5AA11E31320C}" presName="compNode" presStyleCnt="0"/>
      <dgm:spPr/>
    </dgm:pt>
    <dgm:pt modelId="{BFDA79EF-BE46-40F4-BFA9-673B545F92DD}" type="pres">
      <dgm:prSet presAssocID="{44CD01CB-59E7-44AB-B869-5AA11E31320C}" presName="bgRect" presStyleLbl="bgShp" presStyleIdx="4" presStyleCnt="7"/>
      <dgm:spPr/>
    </dgm:pt>
    <dgm:pt modelId="{4DAA52E3-4AB6-4EE8-9A58-A17E297DCCB9}" type="pres">
      <dgm:prSet presAssocID="{44CD01CB-59E7-44AB-B869-5AA11E31320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iggy Bank"/>
        </a:ext>
      </dgm:extLst>
    </dgm:pt>
    <dgm:pt modelId="{A0BC594F-59ED-434A-9EB9-029076867AF9}" type="pres">
      <dgm:prSet presAssocID="{44CD01CB-59E7-44AB-B869-5AA11E31320C}" presName="spaceRect" presStyleCnt="0"/>
      <dgm:spPr/>
    </dgm:pt>
    <dgm:pt modelId="{C17EE1D7-22E0-4E17-B8FD-956CFDE065F7}" type="pres">
      <dgm:prSet presAssocID="{44CD01CB-59E7-44AB-B869-5AA11E31320C}" presName="parTx" presStyleLbl="revTx" presStyleIdx="8" presStyleCnt="13" custLinFactNeighborX="-5898" custLinFactNeighborY="5854">
        <dgm:presLayoutVars>
          <dgm:chMax val="0"/>
          <dgm:chPref val="0"/>
        </dgm:presLayoutVars>
      </dgm:prSet>
      <dgm:spPr/>
    </dgm:pt>
    <dgm:pt modelId="{EB4AEDE6-3F19-44E1-A034-DF1D18891568}" type="pres">
      <dgm:prSet presAssocID="{44CD01CB-59E7-44AB-B869-5AA11E31320C}" presName="desTx" presStyleLbl="revTx" presStyleIdx="9" presStyleCnt="13" custLinFactNeighborX="-13353">
        <dgm:presLayoutVars/>
      </dgm:prSet>
      <dgm:spPr/>
    </dgm:pt>
    <dgm:pt modelId="{D95B8D64-87FF-4114-AA5E-C67EF973CCC7}" type="pres">
      <dgm:prSet presAssocID="{77D92CA8-722B-4F3B-ADFA-D38BECA2B4FB}" presName="sibTrans" presStyleCnt="0"/>
      <dgm:spPr/>
    </dgm:pt>
    <dgm:pt modelId="{EA769325-FCFE-4E4E-A8BC-DC560A2D7DEB}" type="pres">
      <dgm:prSet presAssocID="{328D19EB-9F22-4F34-A257-104059238A71}" presName="compNode" presStyleCnt="0"/>
      <dgm:spPr/>
    </dgm:pt>
    <dgm:pt modelId="{96311E9B-DA82-48DC-8AAA-806D21603B77}" type="pres">
      <dgm:prSet presAssocID="{328D19EB-9F22-4F34-A257-104059238A71}" presName="bgRect" presStyleLbl="bgShp" presStyleIdx="5" presStyleCnt="7"/>
      <dgm:spPr/>
    </dgm:pt>
    <dgm:pt modelId="{760E23E3-78BD-457F-AED3-1AEE83A45BDF}" type="pres">
      <dgm:prSet presAssocID="{328D19EB-9F22-4F34-A257-104059238A71}" presName="iconRect" presStyleLbl="node1" presStyleIdx="5" presStyleCnt="7"/>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Sleep with solid fill"/>
        </a:ext>
      </dgm:extLst>
    </dgm:pt>
    <dgm:pt modelId="{8BD8D22F-978D-4BD8-A6EC-862011C5C4E2}" type="pres">
      <dgm:prSet presAssocID="{328D19EB-9F22-4F34-A257-104059238A71}" presName="spaceRect" presStyleCnt="0"/>
      <dgm:spPr/>
    </dgm:pt>
    <dgm:pt modelId="{C0AF1577-C9A2-40AD-8B70-7339DD46A654}" type="pres">
      <dgm:prSet presAssocID="{328D19EB-9F22-4F34-A257-104059238A71}" presName="parTx" presStyleLbl="revTx" presStyleIdx="10" presStyleCnt="13" custLinFactNeighborX="-7079" custLinFactNeighborY="3969">
        <dgm:presLayoutVars>
          <dgm:chMax val="0"/>
          <dgm:chPref val="0"/>
        </dgm:presLayoutVars>
      </dgm:prSet>
      <dgm:spPr/>
    </dgm:pt>
    <dgm:pt modelId="{4B581C77-3176-4039-BBDA-50CA875CF447}" type="pres">
      <dgm:prSet presAssocID="{328D19EB-9F22-4F34-A257-104059238A71}" presName="desTx" presStyleLbl="revTx" presStyleIdx="11" presStyleCnt="13" custLinFactNeighborX="-12873">
        <dgm:presLayoutVars/>
      </dgm:prSet>
      <dgm:spPr/>
    </dgm:pt>
    <dgm:pt modelId="{65985BA2-3F6D-4652-B354-B680B38FEC18}" type="pres">
      <dgm:prSet presAssocID="{C765B08F-D29E-40A4-8638-63380253FD1A}" presName="sibTrans" presStyleCnt="0"/>
      <dgm:spPr/>
    </dgm:pt>
    <dgm:pt modelId="{99C696D4-D6B0-4953-9EC1-34F6A86EEBFF}" type="pres">
      <dgm:prSet presAssocID="{B9210EE1-A8C5-412D-8261-3A12FFC8274B}" presName="compNode" presStyleCnt="0"/>
      <dgm:spPr/>
    </dgm:pt>
    <dgm:pt modelId="{E70D72C1-0A47-4679-96F3-A6D6FEA4F657}" type="pres">
      <dgm:prSet presAssocID="{B9210EE1-A8C5-412D-8261-3A12FFC8274B}" presName="bgRect" presStyleLbl="bgShp" presStyleIdx="6" presStyleCnt="7"/>
      <dgm:spPr/>
    </dgm:pt>
    <dgm:pt modelId="{0FA75570-10B8-46ED-8851-1AA285187986}" type="pres">
      <dgm:prSet presAssocID="{B9210EE1-A8C5-412D-8261-3A12FFC8274B}"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Partial sun with solid fill"/>
        </a:ext>
      </dgm:extLst>
    </dgm:pt>
    <dgm:pt modelId="{F3743329-1A7A-4403-95C2-C6DAC87DB42E}" type="pres">
      <dgm:prSet presAssocID="{B9210EE1-A8C5-412D-8261-3A12FFC8274B}" presName="spaceRect" presStyleCnt="0"/>
      <dgm:spPr/>
    </dgm:pt>
    <dgm:pt modelId="{8941F2D9-B6CF-461F-B148-42658D9AADD9}" type="pres">
      <dgm:prSet presAssocID="{B9210EE1-A8C5-412D-8261-3A12FFC8274B}" presName="parTx" presStyleLbl="revTx" presStyleIdx="12" presStyleCnt="13" custFlipHor="1" custScaleX="66200" custLinFactNeighborX="-20282" custLinFactNeighborY="1321">
        <dgm:presLayoutVars>
          <dgm:chMax val="0"/>
          <dgm:chPref val="0"/>
        </dgm:presLayoutVars>
      </dgm:prSet>
      <dgm:spPr/>
    </dgm:pt>
  </dgm:ptLst>
  <dgm:cxnLst>
    <dgm:cxn modelId="{11474B11-815C-458A-A203-AC9647D46608}" srcId="{91CA08CC-0D5D-4938-895D-762836A3B9DD}" destId="{44CD01CB-59E7-44AB-B869-5AA11E31320C}" srcOrd="4" destOrd="0" parTransId="{A917732A-0039-43F6-8A69-5B89680EB95D}" sibTransId="{77D92CA8-722B-4F3B-ADFA-D38BECA2B4FB}"/>
    <dgm:cxn modelId="{228A7618-3BB3-42C4-AF5A-3A6176FBF55A}" type="presOf" srcId="{7716FE8F-D848-42E4-8C65-3AFF4AF56307}" destId="{EB4AEDE6-3F19-44E1-A034-DF1D18891568}" srcOrd="0" destOrd="0" presId="urn:microsoft.com/office/officeart/2018/2/layout/IconVerticalSolidList"/>
    <dgm:cxn modelId="{DD18271E-49F1-4F65-A22A-1587C3493CB8}" type="presOf" srcId="{923645A9-FBC0-43BE-AD1A-C856D6DD3E6C}" destId="{66A4F77C-D381-4920-AC2A-61BBFD05D8E8}" srcOrd="0" destOrd="0" presId="urn:microsoft.com/office/officeart/2018/2/layout/IconVerticalSolidList"/>
    <dgm:cxn modelId="{93168926-16BF-4EEA-84F5-23E92E78FBBD}" type="presOf" srcId="{C78CBE30-DA30-46C8-B795-6917CECA7A03}" destId="{838B8CC2-3F0B-4F8B-87E1-287510E1BCB8}" srcOrd="0" destOrd="0" presId="urn:microsoft.com/office/officeart/2018/2/layout/IconVerticalSolidList"/>
    <dgm:cxn modelId="{FF205F43-8194-4C69-8921-B68E3ECD4798}" type="presOf" srcId="{4C4A846A-9E11-414F-972E-E2D44FD40C5E}" destId="{E8C182F7-0D27-4238-9162-3BF99BCD3B3B}" srcOrd="0" destOrd="0" presId="urn:microsoft.com/office/officeart/2018/2/layout/IconVerticalSolidList"/>
    <dgm:cxn modelId="{68BF7563-E3C3-463D-87F5-05BD70C9D25E}" type="presOf" srcId="{32F7DFEB-B718-4E16-B4F9-6B0D5BF2E98C}" destId="{8283CA24-EABA-4777-BCAC-B10C392465FE}" srcOrd="0" destOrd="0" presId="urn:microsoft.com/office/officeart/2018/2/layout/IconVerticalSolidList"/>
    <dgm:cxn modelId="{E165816C-8155-4CD5-86D2-5ED6D7FE075A}" type="presOf" srcId="{328D19EB-9F22-4F34-A257-104059238A71}" destId="{C0AF1577-C9A2-40AD-8B70-7339DD46A654}" srcOrd="0" destOrd="0" presId="urn:microsoft.com/office/officeart/2018/2/layout/IconVerticalSolidList"/>
    <dgm:cxn modelId="{DF06B950-B8CD-4490-B0A8-ACDC339CA07D}" type="presOf" srcId="{07BC46C4-9C27-45BB-81FC-90261EBCD130}" destId="{C2A5B863-FCDE-4844-B0BB-E81A2C71FB4D}" srcOrd="0" destOrd="0" presId="urn:microsoft.com/office/officeart/2018/2/layout/IconVerticalSolidList"/>
    <dgm:cxn modelId="{F6102251-E018-4D42-8DEA-8835F882851A}" srcId="{91CA08CC-0D5D-4938-895D-762836A3B9DD}" destId="{328D19EB-9F22-4F34-A257-104059238A71}" srcOrd="5" destOrd="0" parTransId="{0C0D3FB8-1DA2-42C0-9BED-A932D575E6C5}" sibTransId="{C765B08F-D29E-40A4-8638-63380253FD1A}"/>
    <dgm:cxn modelId="{2F846851-5F2A-4452-9677-DE3E7E8A89AB}" type="presOf" srcId="{B9210EE1-A8C5-412D-8261-3A12FFC8274B}" destId="{8941F2D9-B6CF-461F-B148-42658D9AADD9}" srcOrd="0" destOrd="0" presId="urn:microsoft.com/office/officeart/2018/2/layout/IconVerticalSolidList"/>
    <dgm:cxn modelId="{BC85A577-DA93-42A3-AE1F-AD4C6AEC8624}" srcId="{91CA08CC-0D5D-4938-895D-762836A3B9DD}" destId="{9AF500F1-0EA0-40D6-B2CA-744EFEBD7815}" srcOrd="2" destOrd="0" parTransId="{BDA712A3-91B2-49A1-9AE6-E57961AD83A0}" sibTransId="{5D2B6FF3-2D99-46F9-B778-4C8D6D6BF76D}"/>
    <dgm:cxn modelId="{016C6758-67CE-450E-9569-29933152CDE6}" type="presOf" srcId="{C17B4818-78C5-409C-BA1A-D19D54C943F1}" destId="{4B581C77-3176-4039-BBDA-50CA875CF447}" srcOrd="0" destOrd="0" presId="urn:microsoft.com/office/officeart/2018/2/layout/IconVerticalSolidList"/>
    <dgm:cxn modelId="{2952F75A-FB3A-40A2-B03E-EF6E15DA898A}" type="presOf" srcId="{0FE3A9A9-4CF9-428A-AF85-AAB12ACCB9DD}" destId="{E4E7ECF6-0018-4F24-A6D0-3272CA074F7C}" srcOrd="0" destOrd="0" presId="urn:microsoft.com/office/officeart/2018/2/layout/IconVerticalSolidList"/>
    <dgm:cxn modelId="{C3A8F590-8E14-4F1D-9B66-77090E81B6D3}" srcId="{91CA08CC-0D5D-4938-895D-762836A3B9DD}" destId="{B9210EE1-A8C5-412D-8261-3A12FFC8274B}" srcOrd="6" destOrd="0" parTransId="{CC0549CD-19BC-4A7E-9362-0FC4F9517601}" sibTransId="{92020556-07E9-4121-BF1A-248FE84A9802}"/>
    <dgm:cxn modelId="{BE5BD1A9-4D1D-44F4-AB5D-FAF966B1FFAB}" srcId="{91CA08CC-0D5D-4938-895D-762836A3B9DD}" destId="{07BC46C4-9C27-45BB-81FC-90261EBCD130}" srcOrd="3" destOrd="0" parTransId="{D40A5F46-8E01-4D36-AAFE-3E98C1F0D6E3}" sibTransId="{45669627-EB8F-4ACF-85B5-DA9696D1537F}"/>
    <dgm:cxn modelId="{0B2D1FAC-5BAB-421E-95E8-F8EEB31A1942}" srcId="{9AF500F1-0EA0-40D6-B2CA-744EFEBD7815}" destId="{923645A9-FBC0-43BE-AD1A-C856D6DD3E6C}" srcOrd="0" destOrd="0" parTransId="{FE33F262-91FA-4ED5-8FFB-5823BE7F4A1C}" sibTransId="{6938BE1D-8EC1-4137-A9C5-296FA7167B55}"/>
    <dgm:cxn modelId="{72993FAD-BB96-4B41-92E0-8D89B5FFD055}" srcId="{328D19EB-9F22-4F34-A257-104059238A71}" destId="{C17B4818-78C5-409C-BA1A-D19D54C943F1}" srcOrd="0" destOrd="0" parTransId="{34AB8E0F-8082-491B-8CED-F2BCEA132B2E}" sibTransId="{151E7DF0-4564-4808-8248-578D54424B5D}"/>
    <dgm:cxn modelId="{91B521B6-456E-422D-9DB2-CD68562AB4BD}" type="presOf" srcId="{9AF500F1-0EA0-40D6-B2CA-744EFEBD7815}" destId="{A6351A9F-7D5A-4A48-8F0C-903D80E67FAE}" srcOrd="0" destOrd="0" presId="urn:microsoft.com/office/officeart/2018/2/layout/IconVerticalSolidList"/>
    <dgm:cxn modelId="{D6596EB7-69CB-4240-AD95-424179BBE105}" type="presOf" srcId="{03003D1D-92D2-4379-A9DD-63C7A15A2AA9}" destId="{85B2B3B9-88F3-4F2C-99B2-FFFFB3B1BF19}" srcOrd="0" destOrd="0" presId="urn:microsoft.com/office/officeart/2018/2/layout/IconVerticalSolidList"/>
    <dgm:cxn modelId="{19D6F2BC-F68E-44C9-936B-0C29CDFDEDF6}" srcId="{07BC46C4-9C27-45BB-81FC-90261EBCD130}" destId="{0FE3A9A9-4CF9-428A-AF85-AAB12ACCB9DD}" srcOrd="0" destOrd="0" parTransId="{1BAEA9A0-F60F-4943-8291-B6024EEE1590}" sibTransId="{05DE0688-826A-410B-9D02-27C712849CB3}"/>
    <dgm:cxn modelId="{39E048C7-B3C9-4056-A42C-73A7DF4625E9}" srcId="{4C4A846A-9E11-414F-972E-E2D44FD40C5E}" destId="{32F7DFEB-B718-4E16-B4F9-6B0D5BF2E98C}" srcOrd="0" destOrd="0" parTransId="{CB95DF1A-C3F6-444B-92E8-5D0A6AB9F06D}" sibTransId="{9D5B4B71-8746-4495-8139-DAB8B54FDC32}"/>
    <dgm:cxn modelId="{1C31CECC-73FE-424A-AE72-04104D9D227C}" type="presOf" srcId="{91CA08CC-0D5D-4938-895D-762836A3B9DD}" destId="{58D9A4DE-75AD-44D5-95CE-3932B3CB9B1D}" srcOrd="0" destOrd="0" presId="urn:microsoft.com/office/officeart/2018/2/layout/IconVerticalSolidList"/>
    <dgm:cxn modelId="{CA3D92CD-77B5-4D17-AB13-797C29CBE98A}" srcId="{44CD01CB-59E7-44AB-B869-5AA11E31320C}" destId="{7716FE8F-D848-42E4-8C65-3AFF4AF56307}" srcOrd="0" destOrd="0" parTransId="{FA7EB0F7-10DD-4CAC-90CF-50743B408970}" sibTransId="{3AAEC4F6-2FC0-49D7-873A-B470884F0984}"/>
    <dgm:cxn modelId="{C78F66DA-2854-4E5D-9B09-70DD13085455}" srcId="{91CA08CC-0D5D-4938-895D-762836A3B9DD}" destId="{C78CBE30-DA30-46C8-B795-6917CECA7A03}" srcOrd="0" destOrd="0" parTransId="{2EB7D8FC-FB13-45E5-96AB-D3EA3B46C334}" sibTransId="{84F4F244-50AF-46D5-8731-DFC43F724C27}"/>
    <dgm:cxn modelId="{832FF2E5-A794-420F-A7F8-9A4A044CFF8A}" srcId="{C78CBE30-DA30-46C8-B795-6917CECA7A03}" destId="{03003D1D-92D2-4379-A9DD-63C7A15A2AA9}" srcOrd="0" destOrd="0" parTransId="{4AF56C4B-5C9D-4354-81B4-1C00B35D642E}" sibTransId="{5267117C-DAEC-4A8A-88F9-B9B34D162C71}"/>
    <dgm:cxn modelId="{0AE624E6-82B3-4B76-985F-B34D0112E736}" type="presOf" srcId="{44CD01CB-59E7-44AB-B869-5AA11E31320C}" destId="{C17EE1D7-22E0-4E17-B8FD-956CFDE065F7}" srcOrd="0" destOrd="0" presId="urn:microsoft.com/office/officeart/2018/2/layout/IconVerticalSolidList"/>
    <dgm:cxn modelId="{0F3DE3FB-B76B-4746-9A64-49CA20D764AF}" srcId="{91CA08CC-0D5D-4938-895D-762836A3B9DD}" destId="{4C4A846A-9E11-414F-972E-E2D44FD40C5E}" srcOrd="1" destOrd="0" parTransId="{EDC67B85-1F32-49FE-AA07-17ED8E59C4EA}" sibTransId="{52FE8179-B4D6-44EF-9C24-2F47FE8F18AE}"/>
    <dgm:cxn modelId="{A9073905-61BA-435E-B225-68D2E6F8A6BD}" type="presParOf" srcId="{58D9A4DE-75AD-44D5-95CE-3932B3CB9B1D}" destId="{D11D190B-51FB-4466-B8D5-487A5BA1E7BA}" srcOrd="0" destOrd="0" presId="urn:microsoft.com/office/officeart/2018/2/layout/IconVerticalSolidList"/>
    <dgm:cxn modelId="{EA40B235-B090-42C0-B7BE-2AC7899DBA06}" type="presParOf" srcId="{D11D190B-51FB-4466-B8D5-487A5BA1E7BA}" destId="{D1850FCC-F7AF-4136-B423-BB2B7630E058}" srcOrd="0" destOrd="0" presId="urn:microsoft.com/office/officeart/2018/2/layout/IconVerticalSolidList"/>
    <dgm:cxn modelId="{C2858B3F-B8C6-4045-A5C0-DE37C8D88DB0}" type="presParOf" srcId="{D11D190B-51FB-4466-B8D5-487A5BA1E7BA}" destId="{153236A3-6E0A-4AEF-87F0-2703A4399FC9}" srcOrd="1" destOrd="0" presId="urn:microsoft.com/office/officeart/2018/2/layout/IconVerticalSolidList"/>
    <dgm:cxn modelId="{D815942E-2BD3-440F-94B1-9D58C10673AA}" type="presParOf" srcId="{D11D190B-51FB-4466-B8D5-487A5BA1E7BA}" destId="{6AF6BFB5-A23D-44BB-9FB5-F3496AF91035}" srcOrd="2" destOrd="0" presId="urn:microsoft.com/office/officeart/2018/2/layout/IconVerticalSolidList"/>
    <dgm:cxn modelId="{8ECC143E-B09C-4832-990A-B54342514799}" type="presParOf" srcId="{D11D190B-51FB-4466-B8D5-487A5BA1E7BA}" destId="{838B8CC2-3F0B-4F8B-87E1-287510E1BCB8}" srcOrd="3" destOrd="0" presId="urn:microsoft.com/office/officeart/2018/2/layout/IconVerticalSolidList"/>
    <dgm:cxn modelId="{B32BA153-CA27-4966-A6FB-4D28F84E0BE9}" type="presParOf" srcId="{D11D190B-51FB-4466-B8D5-487A5BA1E7BA}" destId="{85B2B3B9-88F3-4F2C-99B2-FFFFB3B1BF19}" srcOrd="4" destOrd="0" presId="urn:microsoft.com/office/officeart/2018/2/layout/IconVerticalSolidList"/>
    <dgm:cxn modelId="{C2332542-4079-4CBF-85D9-E5C0AE384622}" type="presParOf" srcId="{58D9A4DE-75AD-44D5-95CE-3932B3CB9B1D}" destId="{9FB64F64-2D0A-4938-B671-204BB21E3B50}" srcOrd="1" destOrd="0" presId="urn:microsoft.com/office/officeart/2018/2/layout/IconVerticalSolidList"/>
    <dgm:cxn modelId="{EB08E773-18F8-4B90-8F65-18212CCF7397}" type="presParOf" srcId="{58D9A4DE-75AD-44D5-95CE-3932B3CB9B1D}" destId="{3999EF8B-E803-4299-B9FB-B80E371E5AC4}" srcOrd="2" destOrd="0" presId="urn:microsoft.com/office/officeart/2018/2/layout/IconVerticalSolidList"/>
    <dgm:cxn modelId="{C0530EA1-81D3-4882-BFC3-6635FFF57E94}" type="presParOf" srcId="{3999EF8B-E803-4299-B9FB-B80E371E5AC4}" destId="{68604690-FB2B-420B-A6B4-244B74E93215}" srcOrd="0" destOrd="0" presId="urn:microsoft.com/office/officeart/2018/2/layout/IconVerticalSolidList"/>
    <dgm:cxn modelId="{C4BB6571-CC44-4735-9393-FF83D26A8651}" type="presParOf" srcId="{3999EF8B-E803-4299-B9FB-B80E371E5AC4}" destId="{D29650FF-B732-4B53-B0EA-4833A52E910F}" srcOrd="1" destOrd="0" presId="urn:microsoft.com/office/officeart/2018/2/layout/IconVerticalSolidList"/>
    <dgm:cxn modelId="{C7AE938A-10F4-4EDD-87F0-D72F731B0A2D}" type="presParOf" srcId="{3999EF8B-E803-4299-B9FB-B80E371E5AC4}" destId="{7ADC2CD2-8B9D-41DD-A819-523F50A7BA1B}" srcOrd="2" destOrd="0" presId="urn:microsoft.com/office/officeart/2018/2/layout/IconVerticalSolidList"/>
    <dgm:cxn modelId="{86F625A0-5C68-49D8-BF90-64E07262D17E}" type="presParOf" srcId="{3999EF8B-E803-4299-B9FB-B80E371E5AC4}" destId="{E8C182F7-0D27-4238-9162-3BF99BCD3B3B}" srcOrd="3" destOrd="0" presId="urn:microsoft.com/office/officeart/2018/2/layout/IconVerticalSolidList"/>
    <dgm:cxn modelId="{2300B599-4129-42EA-9F84-A43904FEED97}" type="presParOf" srcId="{3999EF8B-E803-4299-B9FB-B80E371E5AC4}" destId="{8283CA24-EABA-4777-BCAC-B10C392465FE}" srcOrd="4" destOrd="0" presId="urn:microsoft.com/office/officeart/2018/2/layout/IconVerticalSolidList"/>
    <dgm:cxn modelId="{DDE6D949-25B8-428E-B3DF-F30F629557AC}" type="presParOf" srcId="{58D9A4DE-75AD-44D5-95CE-3932B3CB9B1D}" destId="{1969F93B-A918-467C-903D-63B25D8112CB}" srcOrd="3" destOrd="0" presId="urn:microsoft.com/office/officeart/2018/2/layout/IconVerticalSolidList"/>
    <dgm:cxn modelId="{C85C9D4F-98EB-459A-B970-56DF563C1EA6}" type="presParOf" srcId="{58D9A4DE-75AD-44D5-95CE-3932B3CB9B1D}" destId="{64DC13C9-771D-4FD1-8FB8-413F2FCD1293}" srcOrd="4" destOrd="0" presId="urn:microsoft.com/office/officeart/2018/2/layout/IconVerticalSolidList"/>
    <dgm:cxn modelId="{4BE9F7FA-BF82-44E2-8DAB-D54996441024}" type="presParOf" srcId="{64DC13C9-771D-4FD1-8FB8-413F2FCD1293}" destId="{CD7B5741-F72F-4982-9C25-58DA14956A07}" srcOrd="0" destOrd="0" presId="urn:microsoft.com/office/officeart/2018/2/layout/IconVerticalSolidList"/>
    <dgm:cxn modelId="{61E9DFAF-7988-4023-8967-DBF87063A9E2}" type="presParOf" srcId="{64DC13C9-771D-4FD1-8FB8-413F2FCD1293}" destId="{0B43741B-051E-4B9A-BE0A-0476E90EB768}" srcOrd="1" destOrd="0" presId="urn:microsoft.com/office/officeart/2018/2/layout/IconVerticalSolidList"/>
    <dgm:cxn modelId="{A3911287-E9E6-40A7-90E1-23D686D2A579}" type="presParOf" srcId="{64DC13C9-771D-4FD1-8FB8-413F2FCD1293}" destId="{46D51475-C196-4E82-A4AA-50CB564F1B66}" srcOrd="2" destOrd="0" presId="urn:microsoft.com/office/officeart/2018/2/layout/IconVerticalSolidList"/>
    <dgm:cxn modelId="{9D4C6EE5-D348-4ACD-B308-3EB3FCC21B34}" type="presParOf" srcId="{64DC13C9-771D-4FD1-8FB8-413F2FCD1293}" destId="{A6351A9F-7D5A-4A48-8F0C-903D80E67FAE}" srcOrd="3" destOrd="0" presId="urn:microsoft.com/office/officeart/2018/2/layout/IconVerticalSolidList"/>
    <dgm:cxn modelId="{13D08DAD-DA07-4761-828E-AF523A429C26}" type="presParOf" srcId="{64DC13C9-771D-4FD1-8FB8-413F2FCD1293}" destId="{66A4F77C-D381-4920-AC2A-61BBFD05D8E8}" srcOrd="4" destOrd="0" presId="urn:microsoft.com/office/officeart/2018/2/layout/IconVerticalSolidList"/>
    <dgm:cxn modelId="{C783A58B-FA1D-4315-9629-2E1939A4801A}" type="presParOf" srcId="{58D9A4DE-75AD-44D5-95CE-3932B3CB9B1D}" destId="{9AF16719-8F4B-45AF-95C4-E09FD5C55FA9}" srcOrd="5" destOrd="0" presId="urn:microsoft.com/office/officeart/2018/2/layout/IconVerticalSolidList"/>
    <dgm:cxn modelId="{6C44396B-7C03-4241-8A38-5CCF2B5F2AD9}" type="presParOf" srcId="{58D9A4DE-75AD-44D5-95CE-3932B3CB9B1D}" destId="{53ED7CB2-003E-40D7-AB1D-DE337023A238}" srcOrd="6" destOrd="0" presId="urn:microsoft.com/office/officeart/2018/2/layout/IconVerticalSolidList"/>
    <dgm:cxn modelId="{775AB0A3-8FF1-4856-B290-E744E9089AA8}" type="presParOf" srcId="{53ED7CB2-003E-40D7-AB1D-DE337023A238}" destId="{04D5B3EE-C73E-4941-92C0-0AE717E0152F}" srcOrd="0" destOrd="0" presId="urn:microsoft.com/office/officeart/2018/2/layout/IconVerticalSolidList"/>
    <dgm:cxn modelId="{FC0D38F4-139B-4D3C-98B1-EBF8D9D66ABB}" type="presParOf" srcId="{53ED7CB2-003E-40D7-AB1D-DE337023A238}" destId="{71639C0D-4A1B-423F-A9E7-3BFF3BB06A2E}" srcOrd="1" destOrd="0" presId="urn:microsoft.com/office/officeart/2018/2/layout/IconVerticalSolidList"/>
    <dgm:cxn modelId="{3D86DC07-C6D3-4B00-9054-95B0CF40E5BF}" type="presParOf" srcId="{53ED7CB2-003E-40D7-AB1D-DE337023A238}" destId="{A72EE879-7894-4AB8-84B8-F1E7BD12A0F1}" srcOrd="2" destOrd="0" presId="urn:microsoft.com/office/officeart/2018/2/layout/IconVerticalSolidList"/>
    <dgm:cxn modelId="{0C35DEEA-9135-4FFB-8EBA-432CD6D62B32}" type="presParOf" srcId="{53ED7CB2-003E-40D7-AB1D-DE337023A238}" destId="{C2A5B863-FCDE-4844-B0BB-E81A2C71FB4D}" srcOrd="3" destOrd="0" presId="urn:microsoft.com/office/officeart/2018/2/layout/IconVerticalSolidList"/>
    <dgm:cxn modelId="{723E8C40-60A5-43CC-AFC7-A60C043EEC5D}" type="presParOf" srcId="{53ED7CB2-003E-40D7-AB1D-DE337023A238}" destId="{E4E7ECF6-0018-4F24-A6D0-3272CA074F7C}" srcOrd="4" destOrd="0" presId="urn:microsoft.com/office/officeart/2018/2/layout/IconVerticalSolidList"/>
    <dgm:cxn modelId="{7A2C6B5C-9B82-435A-B566-6BE415949FBC}" type="presParOf" srcId="{58D9A4DE-75AD-44D5-95CE-3932B3CB9B1D}" destId="{FD4D76F2-CCB4-4F53-BA86-86B1C7F7BC55}" srcOrd="7" destOrd="0" presId="urn:microsoft.com/office/officeart/2018/2/layout/IconVerticalSolidList"/>
    <dgm:cxn modelId="{32630E77-F6AE-41E2-A051-3F919155B678}" type="presParOf" srcId="{58D9A4DE-75AD-44D5-95CE-3932B3CB9B1D}" destId="{C11923C8-10B3-4610-B78B-7EBA02BE951C}" srcOrd="8" destOrd="0" presId="urn:microsoft.com/office/officeart/2018/2/layout/IconVerticalSolidList"/>
    <dgm:cxn modelId="{EAEBCBDF-0950-4883-9044-06F0AC83907E}" type="presParOf" srcId="{C11923C8-10B3-4610-B78B-7EBA02BE951C}" destId="{BFDA79EF-BE46-40F4-BFA9-673B545F92DD}" srcOrd="0" destOrd="0" presId="urn:microsoft.com/office/officeart/2018/2/layout/IconVerticalSolidList"/>
    <dgm:cxn modelId="{3AC9F15F-0126-4768-BAD4-C8FD42AA9375}" type="presParOf" srcId="{C11923C8-10B3-4610-B78B-7EBA02BE951C}" destId="{4DAA52E3-4AB6-4EE8-9A58-A17E297DCCB9}" srcOrd="1" destOrd="0" presId="urn:microsoft.com/office/officeart/2018/2/layout/IconVerticalSolidList"/>
    <dgm:cxn modelId="{948484CB-D9C1-4A39-916D-90E63C6F08D2}" type="presParOf" srcId="{C11923C8-10B3-4610-B78B-7EBA02BE951C}" destId="{A0BC594F-59ED-434A-9EB9-029076867AF9}" srcOrd="2" destOrd="0" presId="urn:microsoft.com/office/officeart/2018/2/layout/IconVerticalSolidList"/>
    <dgm:cxn modelId="{E0D2ECBF-B77C-4FAF-8DC7-70464D287595}" type="presParOf" srcId="{C11923C8-10B3-4610-B78B-7EBA02BE951C}" destId="{C17EE1D7-22E0-4E17-B8FD-956CFDE065F7}" srcOrd="3" destOrd="0" presId="urn:microsoft.com/office/officeart/2018/2/layout/IconVerticalSolidList"/>
    <dgm:cxn modelId="{8011686C-5973-4A5E-8B84-ACB2C7CBA2DC}" type="presParOf" srcId="{C11923C8-10B3-4610-B78B-7EBA02BE951C}" destId="{EB4AEDE6-3F19-44E1-A034-DF1D18891568}" srcOrd="4" destOrd="0" presId="urn:microsoft.com/office/officeart/2018/2/layout/IconVerticalSolidList"/>
    <dgm:cxn modelId="{06EDEB68-FC68-4CB8-B024-01FA46F0838A}" type="presParOf" srcId="{58D9A4DE-75AD-44D5-95CE-3932B3CB9B1D}" destId="{D95B8D64-87FF-4114-AA5E-C67EF973CCC7}" srcOrd="9" destOrd="0" presId="urn:microsoft.com/office/officeart/2018/2/layout/IconVerticalSolidList"/>
    <dgm:cxn modelId="{78A37525-EBB3-4917-B9A3-1AAC80AF5C53}" type="presParOf" srcId="{58D9A4DE-75AD-44D5-95CE-3932B3CB9B1D}" destId="{EA769325-FCFE-4E4E-A8BC-DC560A2D7DEB}" srcOrd="10" destOrd="0" presId="urn:microsoft.com/office/officeart/2018/2/layout/IconVerticalSolidList"/>
    <dgm:cxn modelId="{31028B5B-3609-447A-8BAD-03A00E2072BF}" type="presParOf" srcId="{EA769325-FCFE-4E4E-A8BC-DC560A2D7DEB}" destId="{96311E9B-DA82-48DC-8AAA-806D21603B77}" srcOrd="0" destOrd="0" presId="urn:microsoft.com/office/officeart/2018/2/layout/IconVerticalSolidList"/>
    <dgm:cxn modelId="{7817C45D-3238-4ACE-A3A4-EFB62D03A0D1}" type="presParOf" srcId="{EA769325-FCFE-4E4E-A8BC-DC560A2D7DEB}" destId="{760E23E3-78BD-457F-AED3-1AEE83A45BDF}" srcOrd="1" destOrd="0" presId="urn:microsoft.com/office/officeart/2018/2/layout/IconVerticalSolidList"/>
    <dgm:cxn modelId="{8CE99A72-4599-4FFA-896E-42456CCD0B1B}" type="presParOf" srcId="{EA769325-FCFE-4E4E-A8BC-DC560A2D7DEB}" destId="{8BD8D22F-978D-4BD8-A6EC-862011C5C4E2}" srcOrd="2" destOrd="0" presId="urn:microsoft.com/office/officeart/2018/2/layout/IconVerticalSolidList"/>
    <dgm:cxn modelId="{7087C7FC-E9E3-42A5-ADAA-076457866DEC}" type="presParOf" srcId="{EA769325-FCFE-4E4E-A8BC-DC560A2D7DEB}" destId="{C0AF1577-C9A2-40AD-8B70-7339DD46A654}" srcOrd="3" destOrd="0" presId="urn:microsoft.com/office/officeart/2018/2/layout/IconVerticalSolidList"/>
    <dgm:cxn modelId="{75809EBC-C8C2-49B8-A815-3B81807471AA}" type="presParOf" srcId="{EA769325-FCFE-4E4E-A8BC-DC560A2D7DEB}" destId="{4B581C77-3176-4039-BBDA-50CA875CF447}" srcOrd="4" destOrd="0" presId="urn:microsoft.com/office/officeart/2018/2/layout/IconVerticalSolidList"/>
    <dgm:cxn modelId="{0CF9D32D-66B5-4224-9648-6EE513AD2172}" type="presParOf" srcId="{58D9A4DE-75AD-44D5-95CE-3932B3CB9B1D}" destId="{65985BA2-3F6D-4652-B354-B680B38FEC18}" srcOrd="11" destOrd="0" presId="urn:microsoft.com/office/officeart/2018/2/layout/IconVerticalSolidList"/>
    <dgm:cxn modelId="{93FCEB7F-F7FF-496E-A6A1-A411E5455ECD}" type="presParOf" srcId="{58D9A4DE-75AD-44D5-95CE-3932B3CB9B1D}" destId="{99C696D4-D6B0-4953-9EC1-34F6A86EEBFF}" srcOrd="12" destOrd="0" presId="urn:microsoft.com/office/officeart/2018/2/layout/IconVerticalSolidList"/>
    <dgm:cxn modelId="{35F324C9-2A4C-44AF-BC7D-7B0478A768D7}" type="presParOf" srcId="{99C696D4-D6B0-4953-9EC1-34F6A86EEBFF}" destId="{E70D72C1-0A47-4679-96F3-A6D6FEA4F657}" srcOrd="0" destOrd="0" presId="urn:microsoft.com/office/officeart/2018/2/layout/IconVerticalSolidList"/>
    <dgm:cxn modelId="{2490FB25-FDA3-450C-BC27-E639823712FB}" type="presParOf" srcId="{99C696D4-D6B0-4953-9EC1-34F6A86EEBFF}" destId="{0FA75570-10B8-46ED-8851-1AA285187986}" srcOrd="1" destOrd="0" presId="urn:microsoft.com/office/officeart/2018/2/layout/IconVerticalSolidList"/>
    <dgm:cxn modelId="{5A424BDC-0288-43B8-9428-628113157B68}" type="presParOf" srcId="{99C696D4-D6B0-4953-9EC1-34F6A86EEBFF}" destId="{F3743329-1A7A-4403-95C2-C6DAC87DB42E}" srcOrd="2" destOrd="0" presId="urn:microsoft.com/office/officeart/2018/2/layout/IconVerticalSolidList"/>
    <dgm:cxn modelId="{2F412C69-5C87-4583-A420-D42BE3A8217F}" type="presParOf" srcId="{99C696D4-D6B0-4953-9EC1-34F6A86EEBFF}" destId="{8941F2D9-B6CF-461F-B148-42658D9AAD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4DF454-680C-4186-81CE-6C2E61B588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E767DD7-CA82-47F0-8F32-7CB265122738}">
      <dgm:prSet/>
      <dgm:spPr/>
      <dgm:t>
        <a:bodyPr/>
        <a:lstStyle/>
        <a:p>
          <a:r>
            <a:rPr lang="en-US"/>
            <a:t>The largest share of sales comes from Europe (38%) and not North America (32%)</a:t>
          </a:r>
        </a:p>
      </dgm:t>
    </dgm:pt>
    <dgm:pt modelId="{602C0C0D-7A06-42E8-B095-E9FD9611B881}" type="parTrans" cxnId="{1F04DABC-8CF1-43A8-9DF4-71A1F9B9A228}">
      <dgm:prSet/>
      <dgm:spPr/>
      <dgm:t>
        <a:bodyPr/>
        <a:lstStyle/>
        <a:p>
          <a:endParaRPr lang="en-US"/>
        </a:p>
      </dgm:t>
    </dgm:pt>
    <dgm:pt modelId="{351F0DC6-3CED-462E-B26B-9EC14316AADD}" type="sibTrans" cxnId="{1F04DABC-8CF1-43A8-9DF4-71A1F9B9A228}">
      <dgm:prSet/>
      <dgm:spPr/>
      <dgm:t>
        <a:bodyPr/>
        <a:lstStyle/>
        <a:p>
          <a:endParaRPr lang="en-US"/>
        </a:p>
      </dgm:t>
    </dgm:pt>
    <dgm:pt modelId="{133F168F-AA43-4C56-903D-84F415344CF2}">
      <dgm:prSet/>
      <dgm:spPr/>
      <dgm:t>
        <a:bodyPr/>
        <a:lstStyle/>
        <a:p>
          <a:r>
            <a:rPr lang="en-US"/>
            <a:t>The biggest changes to the regional makeup of global video game sales can be seen in the mid-2000s.</a:t>
          </a:r>
        </a:p>
      </dgm:t>
    </dgm:pt>
    <dgm:pt modelId="{FE7A289C-A8AE-47FE-A263-2E19CA4AC314}" type="parTrans" cxnId="{A571991A-4517-429C-8F2D-3E7E0F7E5A59}">
      <dgm:prSet/>
      <dgm:spPr/>
      <dgm:t>
        <a:bodyPr/>
        <a:lstStyle/>
        <a:p>
          <a:endParaRPr lang="en-US"/>
        </a:p>
      </dgm:t>
    </dgm:pt>
    <dgm:pt modelId="{65AA55AA-6042-4A61-989E-F1A53F5E951C}" type="sibTrans" cxnId="{A571991A-4517-429C-8F2D-3E7E0F7E5A59}">
      <dgm:prSet/>
      <dgm:spPr/>
      <dgm:t>
        <a:bodyPr/>
        <a:lstStyle/>
        <a:p>
          <a:endParaRPr lang="en-US"/>
        </a:p>
      </dgm:t>
    </dgm:pt>
    <dgm:pt modelId="{9C5AA6DF-DC09-4438-8D30-11727B260A96}">
      <dgm:prSet/>
      <dgm:spPr/>
      <dgm:t>
        <a:bodyPr/>
        <a:lstStyle/>
        <a:p>
          <a:r>
            <a:rPr lang="en-US"/>
            <a:t>As in previous years, European sales, as well as sales from other parts of the world, continue to steadily increase.</a:t>
          </a:r>
        </a:p>
      </dgm:t>
    </dgm:pt>
    <dgm:pt modelId="{6BE5BEE8-B622-431B-A885-1883331F118B}" type="parTrans" cxnId="{989F29DB-EAC3-4780-8591-12A85D63E23D}">
      <dgm:prSet/>
      <dgm:spPr/>
      <dgm:t>
        <a:bodyPr/>
        <a:lstStyle/>
        <a:p>
          <a:endParaRPr lang="en-US"/>
        </a:p>
      </dgm:t>
    </dgm:pt>
    <dgm:pt modelId="{FA4B2AFA-3466-4E7C-9293-E9D3D3314338}" type="sibTrans" cxnId="{989F29DB-EAC3-4780-8591-12A85D63E23D}">
      <dgm:prSet/>
      <dgm:spPr/>
      <dgm:t>
        <a:bodyPr/>
        <a:lstStyle/>
        <a:p>
          <a:endParaRPr lang="en-US"/>
        </a:p>
      </dgm:t>
    </dgm:pt>
    <dgm:pt modelId="{2D6254B8-6E3A-4AF7-B631-8D702855CC13}">
      <dgm:prSet/>
      <dgm:spPr/>
      <dgm:t>
        <a:bodyPr/>
        <a:lstStyle/>
        <a:p>
          <a:r>
            <a:rPr lang="en-US"/>
            <a:t>Japanese sales, after several years of decline and stagnation, have begun to increase once again.</a:t>
          </a:r>
        </a:p>
      </dgm:t>
    </dgm:pt>
    <dgm:pt modelId="{3D4E9D99-7AB2-40E9-B391-94944BA374A9}" type="parTrans" cxnId="{75F570FF-F3C2-412B-BF9F-6883EF501576}">
      <dgm:prSet/>
      <dgm:spPr/>
      <dgm:t>
        <a:bodyPr/>
        <a:lstStyle/>
        <a:p>
          <a:endParaRPr lang="en-US"/>
        </a:p>
      </dgm:t>
    </dgm:pt>
    <dgm:pt modelId="{5EF0EA07-DA0D-420D-8ADD-D09BD79FA6D0}" type="sibTrans" cxnId="{75F570FF-F3C2-412B-BF9F-6883EF501576}">
      <dgm:prSet/>
      <dgm:spPr/>
      <dgm:t>
        <a:bodyPr/>
        <a:lstStyle/>
        <a:p>
          <a:endParaRPr lang="en-US"/>
        </a:p>
      </dgm:t>
    </dgm:pt>
    <dgm:pt modelId="{2E9DDD15-A931-45B3-B13A-F0E72FBB57CD}">
      <dgm:prSet/>
      <dgm:spPr/>
      <dgm:t>
        <a:bodyPr/>
        <a:lstStyle/>
        <a:p>
          <a:r>
            <a:rPr lang="en-US"/>
            <a:t>Sales of video games are challenged across regions by the rise of digitally-downloaded software.</a:t>
          </a:r>
        </a:p>
      </dgm:t>
    </dgm:pt>
    <dgm:pt modelId="{D08C01D5-1162-4782-9F68-1DFDBFF1B4E6}" type="parTrans" cxnId="{3B3B2409-F090-4337-B0B1-F02173EB90C8}">
      <dgm:prSet/>
      <dgm:spPr/>
      <dgm:t>
        <a:bodyPr/>
        <a:lstStyle/>
        <a:p>
          <a:endParaRPr lang="en-US"/>
        </a:p>
      </dgm:t>
    </dgm:pt>
    <dgm:pt modelId="{95B944F9-4BEA-47E8-B896-B3F5D8DC8BEE}" type="sibTrans" cxnId="{3B3B2409-F090-4337-B0B1-F02173EB90C8}">
      <dgm:prSet/>
      <dgm:spPr/>
      <dgm:t>
        <a:bodyPr/>
        <a:lstStyle/>
        <a:p>
          <a:endParaRPr lang="en-US"/>
        </a:p>
      </dgm:t>
    </dgm:pt>
    <dgm:pt modelId="{7203309B-D1BB-4CAD-8B65-8729CC1C9178}" type="pres">
      <dgm:prSet presAssocID="{674DF454-680C-4186-81CE-6C2E61B5885F}" presName="linear" presStyleCnt="0">
        <dgm:presLayoutVars>
          <dgm:animLvl val="lvl"/>
          <dgm:resizeHandles val="exact"/>
        </dgm:presLayoutVars>
      </dgm:prSet>
      <dgm:spPr/>
    </dgm:pt>
    <dgm:pt modelId="{08EB1160-ACED-40EE-A073-B932DCE93BA2}" type="pres">
      <dgm:prSet presAssocID="{CE767DD7-CA82-47F0-8F32-7CB265122738}" presName="parentText" presStyleLbl="node1" presStyleIdx="0" presStyleCnt="5">
        <dgm:presLayoutVars>
          <dgm:chMax val="0"/>
          <dgm:bulletEnabled val="1"/>
        </dgm:presLayoutVars>
      </dgm:prSet>
      <dgm:spPr/>
    </dgm:pt>
    <dgm:pt modelId="{7A7063A3-1732-46F1-8BB9-91A48320517F}" type="pres">
      <dgm:prSet presAssocID="{351F0DC6-3CED-462E-B26B-9EC14316AADD}" presName="spacer" presStyleCnt="0"/>
      <dgm:spPr/>
    </dgm:pt>
    <dgm:pt modelId="{67325FE0-B25E-4811-A048-7F9124C17165}" type="pres">
      <dgm:prSet presAssocID="{133F168F-AA43-4C56-903D-84F415344CF2}" presName="parentText" presStyleLbl="node1" presStyleIdx="1" presStyleCnt="5">
        <dgm:presLayoutVars>
          <dgm:chMax val="0"/>
          <dgm:bulletEnabled val="1"/>
        </dgm:presLayoutVars>
      </dgm:prSet>
      <dgm:spPr/>
    </dgm:pt>
    <dgm:pt modelId="{3CADECA3-01BA-4744-9E15-35B5C153B0BC}" type="pres">
      <dgm:prSet presAssocID="{65AA55AA-6042-4A61-989E-F1A53F5E951C}" presName="spacer" presStyleCnt="0"/>
      <dgm:spPr/>
    </dgm:pt>
    <dgm:pt modelId="{F32E40CA-971D-4722-97ED-B2E8346BE049}" type="pres">
      <dgm:prSet presAssocID="{9C5AA6DF-DC09-4438-8D30-11727B260A96}" presName="parentText" presStyleLbl="node1" presStyleIdx="2" presStyleCnt="5">
        <dgm:presLayoutVars>
          <dgm:chMax val="0"/>
          <dgm:bulletEnabled val="1"/>
        </dgm:presLayoutVars>
      </dgm:prSet>
      <dgm:spPr/>
    </dgm:pt>
    <dgm:pt modelId="{1DC89F14-6D1F-4379-A141-6752473EFB66}" type="pres">
      <dgm:prSet presAssocID="{FA4B2AFA-3466-4E7C-9293-E9D3D3314338}" presName="spacer" presStyleCnt="0"/>
      <dgm:spPr/>
    </dgm:pt>
    <dgm:pt modelId="{79C6DB38-A372-466B-B4CB-E0000EAE366E}" type="pres">
      <dgm:prSet presAssocID="{2D6254B8-6E3A-4AF7-B631-8D702855CC13}" presName="parentText" presStyleLbl="node1" presStyleIdx="3" presStyleCnt="5">
        <dgm:presLayoutVars>
          <dgm:chMax val="0"/>
          <dgm:bulletEnabled val="1"/>
        </dgm:presLayoutVars>
      </dgm:prSet>
      <dgm:spPr/>
    </dgm:pt>
    <dgm:pt modelId="{0D569826-4C1B-461D-8C56-CA2496DB18EA}" type="pres">
      <dgm:prSet presAssocID="{5EF0EA07-DA0D-420D-8ADD-D09BD79FA6D0}" presName="spacer" presStyleCnt="0"/>
      <dgm:spPr/>
    </dgm:pt>
    <dgm:pt modelId="{B4E4BA01-8598-465E-A36F-68D53F7B207E}" type="pres">
      <dgm:prSet presAssocID="{2E9DDD15-A931-45B3-B13A-F0E72FBB57CD}" presName="parentText" presStyleLbl="node1" presStyleIdx="4" presStyleCnt="5">
        <dgm:presLayoutVars>
          <dgm:chMax val="0"/>
          <dgm:bulletEnabled val="1"/>
        </dgm:presLayoutVars>
      </dgm:prSet>
      <dgm:spPr/>
    </dgm:pt>
  </dgm:ptLst>
  <dgm:cxnLst>
    <dgm:cxn modelId="{3B3B2409-F090-4337-B0B1-F02173EB90C8}" srcId="{674DF454-680C-4186-81CE-6C2E61B5885F}" destId="{2E9DDD15-A931-45B3-B13A-F0E72FBB57CD}" srcOrd="4" destOrd="0" parTransId="{D08C01D5-1162-4782-9F68-1DFDBFF1B4E6}" sibTransId="{95B944F9-4BEA-47E8-B896-B3F5D8DC8BEE}"/>
    <dgm:cxn modelId="{A571991A-4517-429C-8F2D-3E7E0F7E5A59}" srcId="{674DF454-680C-4186-81CE-6C2E61B5885F}" destId="{133F168F-AA43-4C56-903D-84F415344CF2}" srcOrd="1" destOrd="0" parTransId="{FE7A289C-A8AE-47FE-A263-2E19CA4AC314}" sibTransId="{65AA55AA-6042-4A61-989E-F1A53F5E951C}"/>
    <dgm:cxn modelId="{F0F1A01F-6644-4478-A310-D71F0E3A9ED3}" type="presOf" srcId="{2D6254B8-6E3A-4AF7-B631-8D702855CC13}" destId="{79C6DB38-A372-466B-B4CB-E0000EAE366E}" srcOrd="0" destOrd="0" presId="urn:microsoft.com/office/officeart/2005/8/layout/vList2"/>
    <dgm:cxn modelId="{E3D63E60-75B2-4E3A-AB17-D903B6AE5035}" type="presOf" srcId="{2E9DDD15-A931-45B3-B13A-F0E72FBB57CD}" destId="{B4E4BA01-8598-465E-A36F-68D53F7B207E}" srcOrd="0" destOrd="0" presId="urn:microsoft.com/office/officeart/2005/8/layout/vList2"/>
    <dgm:cxn modelId="{8251DEA6-2181-4836-A393-05E8235174E6}" type="presOf" srcId="{CE767DD7-CA82-47F0-8F32-7CB265122738}" destId="{08EB1160-ACED-40EE-A073-B932DCE93BA2}" srcOrd="0" destOrd="0" presId="urn:microsoft.com/office/officeart/2005/8/layout/vList2"/>
    <dgm:cxn modelId="{1C3E33B4-FE52-48FD-9180-9471E878D44D}" type="presOf" srcId="{133F168F-AA43-4C56-903D-84F415344CF2}" destId="{67325FE0-B25E-4811-A048-7F9124C17165}" srcOrd="0" destOrd="0" presId="urn:microsoft.com/office/officeart/2005/8/layout/vList2"/>
    <dgm:cxn modelId="{52AC12B6-9A77-4DDD-B7BF-7469F140099E}" type="presOf" srcId="{674DF454-680C-4186-81CE-6C2E61B5885F}" destId="{7203309B-D1BB-4CAD-8B65-8729CC1C9178}" srcOrd="0" destOrd="0" presId="urn:microsoft.com/office/officeart/2005/8/layout/vList2"/>
    <dgm:cxn modelId="{1F04DABC-8CF1-43A8-9DF4-71A1F9B9A228}" srcId="{674DF454-680C-4186-81CE-6C2E61B5885F}" destId="{CE767DD7-CA82-47F0-8F32-7CB265122738}" srcOrd="0" destOrd="0" parTransId="{602C0C0D-7A06-42E8-B095-E9FD9611B881}" sibTransId="{351F0DC6-3CED-462E-B26B-9EC14316AADD}"/>
    <dgm:cxn modelId="{01C8C3D3-9B40-4A23-873C-5B10C0EBFFFA}" type="presOf" srcId="{9C5AA6DF-DC09-4438-8D30-11727B260A96}" destId="{F32E40CA-971D-4722-97ED-B2E8346BE049}" srcOrd="0" destOrd="0" presId="urn:microsoft.com/office/officeart/2005/8/layout/vList2"/>
    <dgm:cxn modelId="{989F29DB-EAC3-4780-8591-12A85D63E23D}" srcId="{674DF454-680C-4186-81CE-6C2E61B5885F}" destId="{9C5AA6DF-DC09-4438-8D30-11727B260A96}" srcOrd="2" destOrd="0" parTransId="{6BE5BEE8-B622-431B-A885-1883331F118B}" sibTransId="{FA4B2AFA-3466-4E7C-9293-E9D3D3314338}"/>
    <dgm:cxn modelId="{75F570FF-F3C2-412B-BF9F-6883EF501576}" srcId="{674DF454-680C-4186-81CE-6C2E61B5885F}" destId="{2D6254B8-6E3A-4AF7-B631-8D702855CC13}" srcOrd="3" destOrd="0" parTransId="{3D4E9D99-7AB2-40E9-B391-94944BA374A9}" sibTransId="{5EF0EA07-DA0D-420D-8ADD-D09BD79FA6D0}"/>
    <dgm:cxn modelId="{6393495C-EC7B-4DB6-88CB-42F7592C2C09}" type="presParOf" srcId="{7203309B-D1BB-4CAD-8B65-8729CC1C9178}" destId="{08EB1160-ACED-40EE-A073-B932DCE93BA2}" srcOrd="0" destOrd="0" presId="urn:microsoft.com/office/officeart/2005/8/layout/vList2"/>
    <dgm:cxn modelId="{40E97FEC-74FE-4786-9CFC-E6F219F0A4FE}" type="presParOf" srcId="{7203309B-D1BB-4CAD-8B65-8729CC1C9178}" destId="{7A7063A3-1732-46F1-8BB9-91A48320517F}" srcOrd="1" destOrd="0" presId="urn:microsoft.com/office/officeart/2005/8/layout/vList2"/>
    <dgm:cxn modelId="{401177A6-86AE-48B7-B9AC-9C080D05D7BA}" type="presParOf" srcId="{7203309B-D1BB-4CAD-8B65-8729CC1C9178}" destId="{67325FE0-B25E-4811-A048-7F9124C17165}" srcOrd="2" destOrd="0" presId="urn:microsoft.com/office/officeart/2005/8/layout/vList2"/>
    <dgm:cxn modelId="{57AE70EF-19CE-4B97-8482-F4B66419D4C1}" type="presParOf" srcId="{7203309B-D1BB-4CAD-8B65-8729CC1C9178}" destId="{3CADECA3-01BA-4744-9E15-35B5C153B0BC}" srcOrd="3" destOrd="0" presId="urn:microsoft.com/office/officeart/2005/8/layout/vList2"/>
    <dgm:cxn modelId="{B90F28D0-566B-4001-9261-E09708E95F16}" type="presParOf" srcId="{7203309B-D1BB-4CAD-8B65-8729CC1C9178}" destId="{F32E40CA-971D-4722-97ED-B2E8346BE049}" srcOrd="4" destOrd="0" presId="urn:microsoft.com/office/officeart/2005/8/layout/vList2"/>
    <dgm:cxn modelId="{9E20EC3E-F0C5-4957-883F-C7DC0CA50B86}" type="presParOf" srcId="{7203309B-D1BB-4CAD-8B65-8729CC1C9178}" destId="{1DC89F14-6D1F-4379-A141-6752473EFB66}" srcOrd="5" destOrd="0" presId="urn:microsoft.com/office/officeart/2005/8/layout/vList2"/>
    <dgm:cxn modelId="{882A58EF-7A57-4E6A-BEF5-692018EC31E5}" type="presParOf" srcId="{7203309B-D1BB-4CAD-8B65-8729CC1C9178}" destId="{79C6DB38-A372-466B-B4CB-E0000EAE366E}" srcOrd="6" destOrd="0" presId="urn:microsoft.com/office/officeart/2005/8/layout/vList2"/>
    <dgm:cxn modelId="{31F62B94-D5EB-4931-84E4-91A50D7ECD54}" type="presParOf" srcId="{7203309B-D1BB-4CAD-8B65-8729CC1C9178}" destId="{0D569826-4C1B-461D-8C56-CA2496DB18EA}" srcOrd="7" destOrd="0" presId="urn:microsoft.com/office/officeart/2005/8/layout/vList2"/>
    <dgm:cxn modelId="{142CCA72-9841-4586-B401-2ADBDB644936}" type="presParOf" srcId="{7203309B-D1BB-4CAD-8B65-8729CC1C9178}" destId="{B4E4BA01-8598-465E-A36F-68D53F7B207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D0AC81-B645-4F12-921F-3224F3332C1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5C7D3F5-C337-45CE-BFE7-F88C52D65F34}">
      <dgm:prSet/>
      <dgm:spPr/>
      <dgm:t>
        <a:bodyPr/>
        <a:lstStyle/>
        <a:p>
          <a:pPr>
            <a:lnSpc>
              <a:spcPct val="100000"/>
            </a:lnSpc>
          </a:pPr>
          <a:r>
            <a:rPr lang="en-GB" dirty="0">
              <a:solidFill>
                <a:schemeClr val="bg1"/>
              </a:solidFill>
            </a:rPr>
            <a:t>Data profiling, checking data for integrity and applying additional quality measures.</a:t>
          </a:r>
          <a:endParaRPr lang="en-US" dirty="0">
            <a:solidFill>
              <a:schemeClr val="bg1"/>
            </a:solidFill>
          </a:endParaRPr>
        </a:p>
      </dgm:t>
    </dgm:pt>
    <dgm:pt modelId="{5BB78FD9-E438-4A11-9BE4-4B6522305805}" type="parTrans" cxnId="{94F446B0-6EAB-4505-BDCC-7300DB40D47B}">
      <dgm:prSet/>
      <dgm:spPr/>
      <dgm:t>
        <a:bodyPr/>
        <a:lstStyle/>
        <a:p>
          <a:endParaRPr lang="en-US">
            <a:solidFill>
              <a:schemeClr val="bg1"/>
            </a:solidFill>
          </a:endParaRPr>
        </a:p>
      </dgm:t>
    </dgm:pt>
    <dgm:pt modelId="{C8B3849F-F9ED-4D90-8730-F0DC1C5C843A}" type="sibTrans" cxnId="{94F446B0-6EAB-4505-BDCC-7300DB40D47B}">
      <dgm:prSet/>
      <dgm:spPr/>
      <dgm:t>
        <a:bodyPr/>
        <a:lstStyle/>
        <a:p>
          <a:pPr>
            <a:lnSpc>
              <a:spcPct val="100000"/>
            </a:lnSpc>
          </a:pPr>
          <a:endParaRPr lang="en-US">
            <a:solidFill>
              <a:schemeClr val="bg1"/>
            </a:solidFill>
          </a:endParaRPr>
        </a:p>
      </dgm:t>
    </dgm:pt>
    <dgm:pt modelId="{F21290CF-6F8A-4AAF-B73A-5E6BC1CE6ABB}">
      <dgm:prSet/>
      <dgm:spPr/>
      <dgm:t>
        <a:bodyPr/>
        <a:lstStyle/>
        <a:p>
          <a:pPr>
            <a:lnSpc>
              <a:spcPct val="100000"/>
            </a:lnSpc>
          </a:pPr>
          <a:r>
            <a:rPr lang="en-GB" dirty="0">
              <a:solidFill>
                <a:schemeClr val="bg1"/>
              </a:solidFill>
            </a:rPr>
            <a:t>Transforming and integrating data-sets from different sources (using tools such as Microsoft Excel </a:t>
          </a:r>
          <a:r>
            <a:rPr lang="en-GB" dirty="0" err="1">
              <a:solidFill>
                <a:schemeClr val="bg1"/>
              </a:solidFill>
            </a:rPr>
            <a:t>vlookup</a:t>
          </a:r>
          <a:r>
            <a:rPr lang="en-GB" dirty="0">
              <a:solidFill>
                <a:schemeClr val="bg1"/>
              </a:solidFill>
            </a:rPr>
            <a:t> and other functions).</a:t>
          </a:r>
          <a:endParaRPr lang="en-US" dirty="0">
            <a:solidFill>
              <a:schemeClr val="bg1"/>
            </a:solidFill>
          </a:endParaRPr>
        </a:p>
      </dgm:t>
    </dgm:pt>
    <dgm:pt modelId="{025B2C06-ECC2-4738-8B4A-AF948458648A}" type="parTrans" cxnId="{240AA346-DE56-4C2A-92A3-0F89AB52183F}">
      <dgm:prSet/>
      <dgm:spPr/>
      <dgm:t>
        <a:bodyPr/>
        <a:lstStyle/>
        <a:p>
          <a:endParaRPr lang="en-US">
            <a:solidFill>
              <a:schemeClr val="bg1"/>
            </a:solidFill>
          </a:endParaRPr>
        </a:p>
      </dgm:t>
    </dgm:pt>
    <dgm:pt modelId="{7722B3A2-DE01-4944-A633-88B4BDBB4243}" type="sibTrans" cxnId="{240AA346-DE56-4C2A-92A3-0F89AB52183F}">
      <dgm:prSet/>
      <dgm:spPr/>
      <dgm:t>
        <a:bodyPr/>
        <a:lstStyle/>
        <a:p>
          <a:pPr>
            <a:lnSpc>
              <a:spcPct val="100000"/>
            </a:lnSpc>
          </a:pPr>
          <a:endParaRPr lang="en-US">
            <a:solidFill>
              <a:schemeClr val="bg1"/>
            </a:solidFill>
          </a:endParaRPr>
        </a:p>
      </dgm:t>
    </dgm:pt>
    <dgm:pt modelId="{BA414E26-1182-44CC-B8EF-CE22DFB2DFFA}">
      <dgm:prSet/>
      <dgm:spPr/>
      <dgm:t>
        <a:bodyPr/>
        <a:lstStyle/>
        <a:p>
          <a:pPr>
            <a:lnSpc>
              <a:spcPct val="100000"/>
            </a:lnSpc>
          </a:pPr>
          <a:r>
            <a:rPr lang="en-GB">
              <a:solidFill>
                <a:schemeClr val="bg1"/>
              </a:solidFill>
            </a:rPr>
            <a:t>Conducting statistical analyses (calculating variance and standard deviation, testing for correlation).</a:t>
          </a:r>
          <a:endParaRPr lang="en-US">
            <a:solidFill>
              <a:schemeClr val="bg1"/>
            </a:solidFill>
          </a:endParaRPr>
        </a:p>
      </dgm:t>
    </dgm:pt>
    <dgm:pt modelId="{DCCD78AA-BFD6-42BC-8F8C-9835C858D818}" type="parTrans" cxnId="{26A8C2AF-CFDC-42DD-B1BE-EE4D42D52ACA}">
      <dgm:prSet/>
      <dgm:spPr/>
      <dgm:t>
        <a:bodyPr/>
        <a:lstStyle/>
        <a:p>
          <a:endParaRPr lang="en-US">
            <a:solidFill>
              <a:schemeClr val="bg1"/>
            </a:solidFill>
          </a:endParaRPr>
        </a:p>
      </dgm:t>
    </dgm:pt>
    <dgm:pt modelId="{EADAD8B8-935C-44EB-AA52-D575D9DE43DA}" type="sibTrans" cxnId="{26A8C2AF-CFDC-42DD-B1BE-EE4D42D52ACA}">
      <dgm:prSet/>
      <dgm:spPr/>
      <dgm:t>
        <a:bodyPr/>
        <a:lstStyle/>
        <a:p>
          <a:pPr>
            <a:lnSpc>
              <a:spcPct val="100000"/>
            </a:lnSpc>
          </a:pPr>
          <a:endParaRPr lang="en-US">
            <a:solidFill>
              <a:schemeClr val="bg1"/>
            </a:solidFill>
          </a:endParaRPr>
        </a:p>
      </dgm:t>
    </dgm:pt>
    <dgm:pt modelId="{687567FA-F583-49DB-8201-5D0A53C38005}">
      <dgm:prSet/>
      <dgm:spPr/>
      <dgm:t>
        <a:bodyPr/>
        <a:lstStyle/>
        <a:p>
          <a:pPr>
            <a:lnSpc>
              <a:spcPct val="100000"/>
            </a:lnSpc>
          </a:pPr>
          <a:r>
            <a:rPr lang="en-GB">
              <a:solidFill>
                <a:schemeClr val="bg1"/>
              </a:solidFill>
            </a:rPr>
            <a:t>Formulating and testing statistical hypotheses.</a:t>
          </a:r>
          <a:endParaRPr lang="en-US">
            <a:solidFill>
              <a:schemeClr val="bg1"/>
            </a:solidFill>
          </a:endParaRPr>
        </a:p>
      </dgm:t>
    </dgm:pt>
    <dgm:pt modelId="{FA0E7437-0F00-4F04-AE53-EFCCE4CD7782}" type="parTrans" cxnId="{CAB4DA2B-D342-4FF7-9816-C6C9CF6E1DB4}">
      <dgm:prSet/>
      <dgm:spPr/>
      <dgm:t>
        <a:bodyPr/>
        <a:lstStyle/>
        <a:p>
          <a:endParaRPr lang="en-US">
            <a:solidFill>
              <a:schemeClr val="bg1"/>
            </a:solidFill>
          </a:endParaRPr>
        </a:p>
      </dgm:t>
    </dgm:pt>
    <dgm:pt modelId="{FFF51B08-7B33-43C3-80C5-635C368890C4}" type="sibTrans" cxnId="{CAB4DA2B-D342-4FF7-9816-C6C9CF6E1DB4}">
      <dgm:prSet/>
      <dgm:spPr/>
      <dgm:t>
        <a:bodyPr/>
        <a:lstStyle/>
        <a:p>
          <a:pPr>
            <a:lnSpc>
              <a:spcPct val="100000"/>
            </a:lnSpc>
          </a:pPr>
          <a:endParaRPr lang="en-US">
            <a:solidFill>
              <a:schemeClr val="bg1"/>
            </a:solidFill>
          </a:endParaRPr>
        </a:p>
      </dgm:t>
    </dgm:pt>
    <dgm:pt modelId="{B2E45708-2C2F-4B02-8F94-653562E1E48E}">
      <dgm:prSet/>
      <dgm:spPr/>
      <dgm:t>
        <a:bodyPr/>
        <a:lstStyle/>
        <a:p>
          <a:pPr>
            <a:lnSpc>
              <a:spcPct val="100000"/>
            </a:lnSpc>
          </a:pPr>
          <a:r>
            <a:rPr lang="en-GB">
              <a:solidFill>
                <a:schemeClr val="bg1"/>
              </a:solidFill>
            </a:rPr>
            <a:t>Data visualization and storytelling using Tableau.</a:t>
          </a:r>
          <a:endParaRPr lang="en-US">
            <a:solidFill>
              <a:schemeClr val="bg1"/>
            </a:solidFill>
          </a:endParaRPr>
        </a:p>
      </dgm:t>
    </dgm:pt>
    <dgm:pt modelId="{163FEEA0-0151-492D-900D-2E3DB75DC1BE}" type="parTrans" cxnId="{63D5D23D-92F3-4148-9C34-4DBC8E825278}">
      <dgm:prSet/>
      <dgm:spPr/>
      <dgm:t>
        <a:bodyPr/>
        <a:lstStyle/>
        <a:p>
          <a:endParaRPr lang="en-US">
            <a:solidFill>
              <a:schemeClr val="bg1"/>
            </a:solidFill>
          </a:endParaRPr>
        </a:p>
      </dgm:t>
    </dgm:pt>
    <dgm:pt modelId="{DAE23749-7E2B-4D2A-A188-A45E7CBC0426}" type="sibTrans" cxnId="{63D5D23D-92F3-4148-9C34-4DBC8E825278}">
      <dgm:prSet/>
      <dgm:spPr/>
      <dgm:t>
        <a:bodyPr/>
        <a:lstStyle/>
        <a:p>
          <a:endParaRPr lang="en-US">
            <a:solidFill>
              <a:schemeClr val="bg1"/>
            </a:solidFill>
          </a:endParaRPr>
        </a:p>
      </dgm:t>
    </dgm:pt>
    <dgm:pt modelId="{2E90F158-A802-48DD-A405-B05D1F6788C8}" type="pres">
      <dgm:prSet presAssocID="{60D0AC81-B645-4F12-921F-3224F3332C1D}" presName="root" presStyleCnt="0">
        <dgm:presLayoutVars>
          <dgm:dir/>
          <dgm:resizeHandles val="exact"/>
        </dgm:presLayoutVars>
      </dgm:prSet>
      <dgm:spPr/>
    </dgm:pt>
    <dgm:pt modelId="{480AB5FB-6382-4057-B186-0DA7A5F819AE}" type="pres">
      <dgm:prSet presAssocID="{60D0AC81-B645-4F12-921F-3224F3332C1D}" presName="container" presStyleCnt="0">
        <dgm:presLayoutVars>
          <dgm:dir/>
          <dgm:resizeHandles val="exact"/>
        </dgm:presLayoutVars>
      </dgm:prSet>
      <dgm:spPr/>
    </dgm:pt>
    <dgm:pt modelId="{43D2BAD2-DB16-4A48-92DE-0B4163B1B39C}" type="pres">
      <dgm:prSet presAssocID="{D5C7D3F5-C337-45CE-BFE7-F88C52D65F34}" presName="compNode" presStyleCnt="0"/>
      <dgm:spPr/>
    </dgm:pt>
    <dgm:pt modelId="{02DCB6E2-CA3F-4136-8656-119798CCCC23}" type="pres">
      <dgm:prSet presAssocID="{D5C7D3F5-C337-45CE-BFE7-F88C52D65F34}" presName="iconBgRect" presStyleLbl="bgShp" presStyleIdx="0" presStyleCnt="5"/>
      <dgm:spPr/>
    </dgm:pt>
    <dgm:pt modelId="{C6EF9B2C-C66C-4E4F-8603-E7141DD6FED8}" type="pres">
      <dgm:prSet presAssocID="{D5C7D3F5-C337-45CE-BFE7-F88C52D65F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ployee Badge"/>
        </a:ext>
      </dgm:extLst>
    </dgm:pt>
    <dgm:pt modelId="{4B5403C7-F3C5-495B-B904-6086FF376256}" type="pres">
      <dgm:prSet presAssocID="{D5C7D3F5-C337-45CE-BFE7-F88C52D65F34}" presName="spaceRect" presStyleCnt="0"/>
      <dgm:spPr/>
    </dgm:pt>
    <dgm:pt modelId="{0790C492-4C28-4F3B-A58B-180072C1622B}" type="pres">
      <dgm:prSet presAssocID="{D5C7D3F5-C337-45CE-BFE7-F88C52D65F34}" presName="textRect" presStyleLbl="revTx" presStyleIdx="0" presStyleCnt="5">
        <dgm:presLayoutVars>
          <dgm:chMax val="1"/>
          <dgm:chPref val="1"/>
        </dgm:presLayoutVars>
      </dgm:prSet>
      <dgm:spPr/>
    </dgm:pt>
    <dgm:pt modelId="{C1A9700B-0C83-4DE0-A5F1-3C71CAA1DB00}" type="pres">
      <dgm:prSet presAssocID="{C8B3849F-F9ED-4D90-8730-F0DC1C5C843A}" presName="sibTrans" presStyleLbl="sibTrans2D1" presStyleIdx="0" presStyleCnt="0"/>
      <dgm:spPr/>
    </dgm:pt>
    <dgm:pt modelId="{F30C49E9-C8D2-46F6-9130-47F72058A4EE}" type="pres">
      <dgm:prSet presAssocID="{F21290CF-6F8A-4AAF-B73A-5E6BC1CE6ABB}" presName="compNode" presStyleCnt="0"/>
      <dgm:spPr/>
    </dgm:pt>
    <dgm:pt modelId="{F653C28D-0AC7-4E01-8CB4-C662C5F34D70}" type="pres">
      <dgm:prSet presAssocID="{F21290CF-6F8A-4AAF-B73A-5E6BC1CE6ABB}" presName="iconBgRect" presStyleLbl="bgShp" presStyleIdx="1" presStyleCnt="5"/>
      <dgm:spPr/>
    </dgm:pt>
    <dgm:pt modelId="{3634A975-75DC-4A90-8ABA-4028F61C5F8E}" type="pres">
      <dgm:prSet presAssocID="{F21290CF-6F8A-4AAF-B73A-5E6BC1CE6AB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DD7632DD-7664-48B5-AA25-284156BB9366}" type="pres">
      <dgm:prSet presAssocID="{F21290CF-6F8A-4AAF-B73A-5E6BC1CE6ABB}" presName="spaceRect" presStyleCnt="0"/>
      <dgm:spPr/>
    </dgm:pt>
    <dgm:pt modelId="{40613AAD-B1F8-4299-9573-FD232F78E41C}" type="pres">
      <dgm:prSet presAssocID="{F21290CF-6F8A-4AAF-B73A-5E6BC1CE6ABB}" presName="textRect" presStyleLbl="revTx" presStyleIdx="1" presStyleCnt="5">
        <dgm:presLayoutVars>
          <dgm:chMax val="1"/>
          <dgm:chPref val="1"/>
        </dgm:presLayoutVars>
      </dgm:prSet>
      <dgm:spPr/>
    </dgm:pt>
    <dgm:pt modelId="{DE868675-4893-431C-B5FC-08808476BA4D}" type="pres">
      <dgm:prSet presAssocID="{7722B3A2-DE01-4944-A633-88B4BDBB4243}" presName="sibTrans" presStyleLbl="sibTrans2D1" presStyleIdx="0" presStyleCnt="0"/>
      <dgm:spPr/>
    </dgm:pt>
    <dgm:pt modelId="{5352CF86-9914-441E-B447-669E387D5A55}" type="pres">
      <dgm:prSet presAssocID="{BA414E26-1182-44CC-B8EF-CE22DFB2DFFA}" presName="compNode" presStyleCnt="0"/>
      <dgm:spPr/>
    </dgm:pt>
    <dgm:pt modelId="{4AAD673D-27FC-449B-8422-264AB3E5B75E}" type="pres">
      <dgm:prSet presAssocID="{BA414E26-1182-44CC-B8EF-CE22DFB2DFFA}" presName="iconBgRect" presStyleLbl="bgShp" presStyleIdx="2" presStyleCnt="5"/>
      <dgm:spPr/>
    </dgm:pt>
    <dgm:pt modelId="{DC68D3AA-23A2-4543-9790-7E6B9EDB8BC9}" type="pres">
      <dgm:prSet presAssocID="{BA414E26-1182-44CC-B8EF-CE22DFB2DFF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67582938-BB91-4836-BF92-E9853E73912F}" type="pres">
      <dgm:prSet presAssocID="{BA414E26-1182-44CC-B8EF-CE22DFB2DFFA}" presName="spaceRect" presStyleCnt="0"/>
      <dgm:spPr/>
    </dgm:pt>
    <dgm:pt modelId="{97B27D8A-5F9D-44A0-AD20-F9F223A9B169}" type="pres">
      <dgm:prSet presAssocID="{BA414E26-1182-44CC-B8EF-CE22DFB2DFFA}" presName="textRect" presStyleLbl="revTx" presStyleIdx="2" presStyleCnt="5">
        <dgm:presLayoutVars>
          <dgm:chMax val="1"/>
          <dgm:chPref val="1"/>
        </dgm:presLayoutVars>
      </dgm:prSet>
      <dgm:spPr/>
    </dgm:pt>
    <dgm:pt modelId="{A85979F3-61AC-47CD-BC30-62740887AF05}" type="pres">
      <dgm:prSet presAssocID="{EADAD8B8-935C-44EB-AA52-D575D9DE43DA}" presName="sibTrans" presStyleLbl="sibTrans2D1" presStyleIdx="0" presStyleCnt="0"/>
      <dgm:spPr/>
    </dgm:pt>
    <dgm:pt modelId="{0731314C-935D-4283-8DE0-B79B87BD6A13}" type="pres">
      <dgm:prSet presAssocID="{687567FA-F583-49DB-8201-5D0A53C38005}" presName="compNode" presStyleCnt="0"/>
      <dgm:spPr/>
    </dgm:pt>
    <dgm:pt modelId="{EB6E20AA-9F04-4DF3-B974-BD632BE511B1}" type="pres">
      <dgm:prSet presAssocID="{687567FA-F583-49DB-8201-5D0A53C38005}" presName="iconBgRect" presStyleLbl="bgShp" presStyleIdx="3" presStyleCnt="5"/>
      <dgm:spPr/>
    </dgm:pt>
    <dgm:pt modelId="{AE54C1E8-73FB-4242-82D7-C20D8A4E4743}" type="pres">
      <dgm:prSet presAssocID="{687567FA-F583-49DB-8201-5D0A53C3800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938AECF7-862F-473D-8689-DDCBD42E3C08}" type="pres">
      <dgm:prSet presAssocID="{687567FA-F583-49DB-8201-5D0A53C38005}" presName="spaceRect" presStyleCnt="0"/>
      <dgm:spPr/>
    </dgm:pt>
    <dgm:pt modelId="{82A19C4A-78F5-42B3-BC1D-04C364CF1310}" type="pres">
      <dgm:prSet presAssocID="{687567FA-F583-49DB-8201-5D0A53C38005}" presName="textRect" presStyleLbl="revTx" presStyleIdx="3" presStyleCnt="5">
        <dgm:presLayoutVars>
          <dgm:chMax val="1"/>
          <dgm:chPref val="1"/>
        </dgm:presLayoutVars>
      </dgm:prSet>
      <dgm:spPr/>
    </dgm:pt>
    <dgm:pt modelId="{C8F62769-D472-4FF7-9A63-85581D837EE0}" type="pres">
      <dgm:prSet presAssocID="{FFF51B08-7B33-43C3-80C5-635C368890C4}" presName="sibTrans" presStyleLbl="sibTrans2D1" presStyleIdx="0" presStyleCnt="0"/>
      <dgm:spPr/>
    </dgm:pt>
    <dgm:pt modelId="{FA312EB9-4BC3-4BC6-93DB-13F2FAD42ED3}" type="pres">
      <dgm:prSet presAssocID="{B2E45708-2C2F-4B02-8F94-653562E1E48E}" presName="compNode" presStyleCnt="0"/>
      <dgm:spPr/>
    </dgm:pt>
    <dgm:pt modelId="{B5FA4336-CDCC-4C44-B0CF-661FAA3D94E2}" type="pres">
      <dgm:prSet presAssocID="{B2E45708-2C2F-4B02-8F94-653562E1E48E}" presName="iconBgRect" presStyleLbl="bgShp" presStyleIdx="4" presStyleCnt="5"/>
      <dgm:spPr/>
    </dgm:pt>
    <dgm:pt modelId="{1034BBFC-D2D7-4535-BE19-53CF33660776}" type="pres">
      <dgm:prSet presAssocID="{B2E45708-2C2F-4B02-8F94-653562E1E4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ie chart"/>
        </a:ext>
      </dgm:extLst>
    </dgm:pt>
    <dgm:pt modelId="{83DBB610-DB12-4CAC-B011-074B66B4ED9C}" type="pres">
      <dgm:prSet presAssocID="{B2E45708-2C2F-4B02-8F94-653562E1E48E}" presName="spaceRect" presStyleCnt="0"/>
      <dgm:spPr/>
    </dgm:pt>
    <dgm:pt modelId="{A051BF68-33A2-46E1-B25F-08EA06F9482B}" type="pres">
      <dgm:prSet presAssocID="{B2E45708-2C2F-4B02-8F94-653562E1E48E}" presName="textRect" presStyleLbl="revTx" presStyleIdx="4" presStyleCnt="5">
        <dgm:presLayoutVars>
          <dgm:chMax val="1"/>
          <dgm:chPref val="1"/>
        </dgm:presLayoutVars>
      </dgm:prSet>
      <dgm:spPr/>
    </dgm:pt>
  </dgm:ptLst>
  <dgm:cxnLst>
    <dgm:cxn modelId="{CAB4DA2B-D342-4FF7-9816-C6C9CF6E1DB4}" srcId="{60D0AC81-B645-4F12-921F-3224F3332C1D}" destId="{687567FA-F583-49DB-8201-5D0A53C38005}" srcOrd="3" destOrd="0" parTransId="{FA0E7437-0F00-4F04-AE53-EFCCE4CD7782}" sibTransId="{FFF51B08-7B33-43C3-80C5-635C368890C4}"/>
    <dgm:cxn modelId="{9179B033-8188-4DAA-96DC-C36933464275}" type="presOf" srcId="{60D0AC81-B645-4F12-921F-3224F3332C1D}" destId="{2E90F158-A802-48DD-A405-B05D1F6788C8}" srcOrd="0" destOrd="0" presId="urn:microsoft.com/office/officeart/2018/2/layout/IconCircleList"/>
    <dgm:cxn modelId="{C4F6EA3C-8778-4548-8980-2F809DDC8DD3}" type="presOf" srcId="{B2E45708-2C2F-4B02-8F94-653562E1E48E}" destId="{A051BF68-33A2-46E1-B25F-08EA06F9482B}" srcOrd="0" destOrd="0" presId="urn:microsoft.com/office/officeart/2018/2/layout/IconCircleList"/>
    <dgm:cxn modelId="{63D5D23D-92F3-4148-9C34-4DBC8E825278}" srcId="{60D0AC81-B645-4F12-921F-3224F3332C1D}" destId="{B2E45708-2C2F-4B02-8F94-653562E1E48E}" srcOrd="4" destOrd="0" parTransId="{163FEEA0-0151-492D-900D-2E3DB75DC1BE}" sibTransId="{DAE23749-7E2B-4D2A-A188-A45E7CBC0426}"/>
    <dgm:cxn modelId="{0A87765F-0BC8-40D3-9007-18D5902ED253}" type="presOf" srcId="{C8B3849F-F9ED-4D90-8730-F0DC1C5C843A}" destId="{C1A9700B-0C83-4DE0-A5F1-3C71CAA1DB00}" srcOrd="0" destOrd="0" presId="urn:microsoft.com/office/officeart/2018/2/layout/IconCircleList"/>
    <dgm:cxn modelId="{240AA346-DE56-4C2A-92A3-0F89AB52183F}" srcId="{60D0AC81-B645-4F12-921F-3224F3332C1D}" destId="{F21290CF-6F8A-4AAF-B73A-5E6BC1CE6ABB}" srcOrd="1" destOrd="0" parTransId="{025B2C06-ECC2-4738-8B4A-AF948458648A}" sibTransId="{7722B3A2-DE01-4944-A633-88B4BDBB4243}"/>
    <dgm:cxn modelId="{EE35FB73-2974-4283-A397-67F9B08D528D}" type="presOf" srcId="{D5C7D3F5-C337-45CE-BFE7-F88C52D65F34}" destId="{0790C492-4C28-4F3B-A58B-180072C1622B}" srcOrd="0" destOrd="0" presId="urn:microsoft.com/office/officeart/2018/2/layout/IconCircleList"/>
    <dgm:cxn modelId="{A346887D-5771-4FBF-A65E-4497EF96E4C8}" type="presOf" srcId="{BA414E26-1182-44CC-B8EF-CE22DFB2DFFA}" destId="{97B27D8A-5F9D-44A0-AD20-F9F223A9B169}" srcOrd="0" destOrd="0" presId="urn:microsoft.com/office/officeart/2018/2/layout/IconCircleList"/>
    <dgm:cxn modelId="{0D380891-4986-4D50-AE5F-5C9DD44587D2}" type="presOf" srcId="{7722B3A2-DE01-4944-A633-88B4BDBB4243}" destId="{DE868675-4893-431C-B5FC-08808476BA4D}" srcOrd="0" destOrd="0" presId="urn:microsoft.com/office/officeart/2018/2/layout/IconCircleList"/>
    <dgm:cxn modelId="{26A8C2AF-CFDC-42DD-B1BE-EE4D42D52ACA}" srcId="{60D0AC81-B645-4F12-921F-3224F3332C1D}" destId="{BA414E26-1182-44CC-B8EF-CE22DFB2DFFA}" srcOrd="2" destOrd="0" parTransId="{DCCD78AA-BFD6-42BC-8F8C-9835C858D818}" sibTransId="{EADAD8B8-935C-44EB-AA52-D575D9DE43DA}"/>
    <dgm:cxn modelId="{94F446B0-6EAB-4505-BDCC-7300DB40D47B}" srcId="{60D0AC81-B645-4F12-921F-3224F3332C1D}" destId="{D5C7D3F5-C337-45CE-BFE7-F88C52D65F34}" srcOrd="0" destOrd="0" parTransId="{5BB78FD9-E438-4A11-9BE4-4B6522305805}" sibTransId="{C8B3849F-F9ED-4D90-8730-F0DC1C5C843A}"/>
    <dgm:cxn modelId="{723B73BD-0589-4DD4-9D99-6905E63EE29B}" type="presOf" srcId="{687567FA-F583-49DB-8201-5D0A53C38005}" destId="{82A19C4A-78F5-42B3-BC1D-04C364CF1310}" srcOrd="0" destOrd="0" presId="urn:microsoft.com/office/officeart/2018/2/layout/IconCircleList"/>
    <dgm:cxn modelId="{3C9378C9-939F-4544-B15F-68E164F55822}" type="presOf" srcId="{EADAD8B8-935C-44EB-AA52-D575D9DE43DA}" destId="{A85979F3-61AC-47CD-BC30-62740887AF05}" srcOrd="0" destOrd="0" presId="urn:microsoft.com/office/officeart/2018/2/layout/IconCircleList"/>
    <dgm:cxn modelId="{EE2903CC-89D1-445E-8C88-A27D8C28F557}" type="presOf" srcId="{F21290CF-6F8A-4AAF-B73A-5E6BC1CE6ABB}" destId="{40613AAD-B1F8-4299-9573-FD232F78E41C}" srcOrd="0" destOrd="0" presId="urn:microsoft.com/office/officeart/2018/2/layout/IconCircleList"/>
    <dgm:cxn modelId="{22C380E2-BDB2-4FBC-A7FC-8AB7380DDECC}" type="presOf" srcId="{FFF51B08-7B33-43C3-80C5-635C368890C4}" destId="{C8F62769-D472-4FF7-9A63-85581D837EE0}" srcOrd="0" destOrd="0" presId="urn:microsoft.com/office/officeart/2018/2/layout/IconCircleList"/>
    <dgm:cxn modelId="{5E0CCB8F-4438-4225-BF10-DBBE24729F2F}" type="presParOf" srcId="{2E90F158-A802-48DD-A405-B05D1F6788C8}" destId="{480AB5FB-6382-4057-B186-0DA7A5F819AE}" srcOrd="0" destOrd="0" presId="urn:microsoft.com/office/officeart/2018/2/layout/IconCircleList"/>
    <dgm:cxn modelId="{C0E04559-8EA6-43D7-8E4C-31180893CDD6}" type="presParOf" srcId="{480AB5FB-6382-4057-B186-0DA7A5F819AE}" destId="{43D2BAD2-DB16-4A48-92DE-0B4163B1B39C}" srcOrd="0" destOrd="0" presId="urn:microsoft.com/office/officeart/2018/2/layout/IconCircleList"/>
    <dgm:cxn modelId="{8A59031B-8476-4AE1-AD11-73827CDADA39}" type="presParOf" srcId="{43D2BAD2-DB16-4A48-92DE-0B4163B1B39C}" destId="{02DCB6E2-CA3F-4136-8656-119798CCCC23}" srcOrd="0" destOrd="0" presId="urn:microsoft.com/office/officeart/2018/2/layout/IconCircleList"/>
    <dgm:cxn modelId="{FAC1CA33-59AD-4F49-8260-E9EA0493B66D}" type="presParOf" srcId="{43D2BAD2-DB16-4A48-92DE-0B4163B1B39C}" destId="{C6EF9B2C-C66C-4E4F-8603-E7141DD6FED8}" srcOrd="1" destOrd="0" presId="urn:microsoft.com/office/officeart/2018/2/layout/IconCircleList"/>
    <dgm:cxn modelId="{261DFBA0-CFBE-42D4-8890-22A880A4AC67}" type="presParOf" srcId="{43D2BAD2-DB16-4A48-92DE-0B4163B1B39C}" destId="{4B5403C7-F3C5-495B-B904-6086FF376256}" srcOrd="2" destOrd="0" presId="urn:microsoft.com/office/officeart/2018/2/layout/IconCircleList"/>
    <dgm:cxn modelId="{5A7C1C5F-CC5D-498F-8E7F-D8DF0C50CC57}" type="presParOf" srcId="{43D2BAD2-DB16-4A48-92DE-0B4163B1B39C}" destId="{0790C492-4C28-4F3B-A58B-180072C1622B}" srcOrd="3" destOrd="0" presId="urn:microsoft.com/office/officeart/2018/2/layout/IconCircleList"/>
    <dgm:cxn modelId="{54828125-786C-44C3-B368-78ACE62321A3}" type="presParOf" srcId="{480AB5FB-6382-4057-B186-0DA7A5F819AE}" destId="{C1A9700B-0C83-4DE0-A5F1-3C71CAA1DB00}" srcOrd="1" destOrd="0" presId="urn:microsoft.com/office/officeart/2018/2/layout/IconCircleList"/>
    <dgm:cxn modelId="{3E900C9D-C7A1-40CC-959C-B02FCC389C75}" type="presParOf" srcId="{480AB5FB-6382-4057-B186-0DA7A5F819AE}" destId="{F30C49E9-C8D2-46F6-9130-47F72058A4EE}" srcOrd="2" destOrd="0" presId="urn:microsoft.com/office/officeart/2018/2/layout/IconCircleList"/>
    <dgm:cxn modelId="{FE2207E6-2F9A-4C40-A6F6-DCB7D63CDA85}" type="presParOf" srcId="{F30C49E9-C8D2-46F6-9130-47F72058A4EE}" destId="{F653C28D-0AC7-4E01-8CB4-C662C5F34D70}" srcOrd="0" destOrd="0" presId="urn:microsoft.com/office/officeart/2018/2/layout/IconCircleList"/>
    <dgm:cxn modelId="{9F9893AC-BD4C-4A1F-B14C-026D30514AB1}" type="presParOf" srcId="{F30C49E9-C8D2-46F6-9130-47F72058A4EE}" destId="{3634A975-75DC-4A90-8ABA-4028F61C5F8E}" srcOrd="1" destOrd="0" presId="urn:microsoft.com/office/officeart/2018/2/layout/IconCircleList"/>
    <dgm:cxn modelId="{256EEC6D-FB4F-4B9C-A3FA-6FA24FDB5F9F}" type="presParOf" srcId="{F30C49E9-C8D2-46F6-9130-47F72058A4EE}" destId="{DD7632DD-7664-48B5-AA25-284156BB9366}" srcOrd="2" destOrd="0" presId="urn:microsoft.com/office/officeart/2018/2/layout/IconCircleList"/>
    <dgm:cxn modelId="{624D44D8-3E9F-4EFB-9018-9C19FC8C4759}" type="presParOf" srcId="{F30C49E9-C8D2-46F6-9130-47F72058A4EE}" destId="{40613AAD-B1F8-4299-9573-FD232F78E41C}" srcOrd="3" destOrd="0" presId="urn:microsoft.com/office/officeart/2018/2/layout/IconCircleList"/>
    <dgm:cxn modelId="{EEF8CE7C-7E18-4199-B2BA-4D0479328E19}" type="presParOf" srcId="{480AB5FB-6382-4057-B186-0DA7A5F819AE}" destId="{DE868675-4893-431C-B5FC-08808476BA4D}" srcOrd="3" destOrd="0" presId="urn:microsoft.com/office/officeart/2018/2/layout/IconCircleList"/>
    <dgm:cxn modelId="{0EFDBF13-C1EA-455C-9CA4-EE8C64949728}" type="presParOf" srcId="{480AB5FB-6382-4057-B186-0DA7A5F819AE}" destId="{5352CF86-9914-441E-B447-669E387D5A55}" srcOrd="4" destOrd="0" presId="urn:microsoft.com/office/officeart/2018/2/layout/IconCircleList"/>
    <dgm:cxn modelId="{2329CAB9-064E-436C-988E-8A5CF41DDFA9}" type="presParOf" srcId="{5352CF86-9914-441E-B447-669E387D5A55}" destId="{4AAD673D-27FC-449B-8422-264AB3E5B75E}" srcOrd="0" destOrd="0" presId="urn:microsoft.com/office/officeart/2018/2/layout/IconCircleList"/>
    <dgm:cxn modelId="{88A24395-7186-434E-AF1E-71CB467094B3}" type="presParOf" srcId="{5352CF86-9914-441E-B447-669E387D5A55}" destId="{DC68D3AA-23A2-4543-9790-7E6B9EDB8BC9}" srcOrd="1" destOrd="0" presId="urn:microsoft.com/office/officeart/2018/2/layout/IconCircleList"/>
    <dgm:cxn modelId="{ACA6DAEB-EB65-436C-A07E-D019DEF0B6F8}" type="presParOf" srcId="{5352CF86-9914-441E-B447-669E387D5A55}" destId="{67582938-BB91-4836-BF92-E9853E73912F}" srcOrd="2" destOrd="0" presId="urn:microsoft.com/office/officeart/2018/2/layout/IconCircleList"/>
    <dgm:cxn modelId="{61725C76-F483-40E8-A6EB-BFB1D433E8C4}" type="presParOf" srcId="{5352CF86-9914-441E-B447-669E387D5A55}" destId="{97B27D8A-5F9D-44A0-AD20-F9F223A9B169}" srcOrd="3" destOrd="0" presId="urn:microsoft.com/office/officeart/2018/2/layout/IconCircleList"/>
    <dgm:cxn modelId="{B8230DAC-4BA3-4D0C-8AF7-E22AA764C189}" type="presParOf" srcId="{480AB5FB-6382-4057-B186-0DA7A5F819AE}" destId="{A85979F3-61AC-47CD-BC30-62740887AF05}" srcOrd="5" destOrd="0" presId="urn:microsoft.com/office/officeart/2018/2/layout/IconCircleList"/>
    <dgm:cxn modelId="{3EB64DD9-115B-468E-8413-5410CE4A0B24}" type="presParOf" srcId="{480AB5FB-6382-4057-B186-0DA7A5F819AE}" destId="{0731314C-935D-4283-8DE0-B79B87BD6A13}" srcOrd="6" destOrd="0" presId="urn:microsoft.com/office/officeart/2018/2/layout/IconCircleList"/>
    <dgm:cxn modelId="{9DBC55AB-D217-41A0-9ECE-1E07699FD3F0}" type="presParOf" srcId="{0731314C-935D-4283-8DE0-B79B87BD6A13}" destId="{EB6E20AA-9F04-4DF3-B974-BD632BE511B1}" srcOrd="0" destOrd="0" presId="urn:microsoft.com/office/officeart/2018/2/layout/IconCircleList"/>
    <dgm:cxn modelId="{A9F967AB-57A2-4F33-85DD-A558145FA714}" type="presParOf" srcId="{0731314C-935D-4283-8DE0-B79B87BD6A13}" destId="{AE54C1E8-73FB-4242-82D7-C20D8A4E4743}" srcOrd="1" destOrd="0" presId="urn:microsoft.com/office/officeart/2018/2/layout/IconCircleList"/>
    <dgm:cxn modelId="{704D8955-3B9A-4A7F-89CE-39EB4787F764}" type="presParOf" srcId="{0731314C-935D-4283-8DE0-B79B87BD6A13}" destId="{938AECF7-862F-473D-8689-DDCBD42E3C08}" srcOrd="2" destOrd="0" presId="urn:microsoft.com/office/officeart/2018/2/layout/IconCircleList"/>
    <dgm:cxn modelId="{2BA180CD-4B65-411E-B332-DE501C320452}" type="presParOf" srcId="{0731314C-935D-4283-8DE0-B79B87BD6A13}" destId="{82A19C4A-78F5-42B3-BC1D-04C364CF1310}" srcOrd="3" destOrd="0" presId="urn:microsoft.com/office/officeart/2018/2/layout/IconCircleList"/>
    <dgm:cxn modelId="{C149488B-CC11-458A-8269-B2B19521F60C}" type="presParOf" srcId="{480AB5FB-6382-4057-B186-0DA7A5F819AE}" destId="{C8F62769-D472-4FF7-9A63-85581D837EE0}" srcOrd="7" destOrd="0" presId="urn:microsoft.com/office/officeart/2018/2/layout/IconCircleList"/>
    <dgm:cxn modelId="{353D5EE6-F68B-4335-B05E-4464C22514C8}" type="presParOf" srcId="{480AB5FB-6382-4057-B186-0DA7A5F819AE}" destId="{FA312EB9-4BC3-4BC6-93DB-13F2FAD42ED3}" srcOrd="8" destOrd="0" presId="urn:microsoft.com/office/officeart/2018/2/layout/IconCircleList"/>
    <dgm:cxn modelId="{45CE340B-9C74-4299-BED8-1C101D42DEAA}" type="presParOf" srcId="{FA312EB9-4BC3-4BC6-93DB-13F2FAD42ED3}" destId="{B5FA4336-CDCC-4C44-B0CF-661FAA3D94E2}" srcOrd="0" destOrd="0" presId="urn:microsoft.com/office/officeart/2018/2/layout/IconCircleList"/>
    <dgm:cxn modelId="{2CB30C07-B444-4C8D-A608-BAB3D3D81857}" type="presParOf" srcId="{FA312EB9-4BC3-4BC6-93DB-13F2FAD42ED3}" destId="{1034BBFC-D2D7-4535-BE19-53CF33660776}" srcOrd="1" destOrd="0" presId="urn:microsoft.com/office/officeart/2018/2/layout/IconCircleList"/>
    <dgm:cxn modelId="{81E6F953-7D6A-423D-B04D-2C12020251CD}" type="presParOf" srcId="{FA312EB9-4BC3-4BC6-93DB-13F2FAD42ED3}" destId="{83DBB610-DB12-4CAC-B011-074B66B4ED9C}" srcOrd="2" destOrd="0" presId="urn:microsoft.com/office/officeart/2018/2/layout/IconCircleList"/>
    <dgm:cxn modelId="{C7814655-BAA5-4281-9FCC-280945F684B0}" type="presParOf" srcId="{FA312EB9-4BC3-4BC6-93DB-13F2FAD42ED3}" destId="{A051BF68-33A2-46E1-B25F-08EA06F9482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0B5D6F-9317-430C-8258-A6E63A792F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9EF5B2-4E8D-4583-80E7-E9E02303E5C6}">
      <dgm:prSet/>
      <dgm:spPr/>
      <dgm:t>
        <a:bodyPr/>
        <a:lstStyle/>
        <a:p>
          <a:r>
            <a:rPr lang="en-GB"/>
            <a:t>Individuals aged 75 and older accounted for just over half of all influenza deaths between 2009 and 2017.</a:t>
          </a:r>
          <a:endParaRPr lang="en-US"/>
        </a:p>
      </dgm:t>
    </dgm:pt>
    <dgm:pt modelId="{3C398633-4034-4E7B-93D0-86A140F291B4}" type="parTrans" cxnId="{8A5DCC18-0932-4960-A341-17C481DCD76B}">
      <dgm:prSet/>
      <dgm:spPr/>
      <dgm:t>
        <a:bodyPr/>
        <a:lstStyle/>
        <a:p>
          <a:endParaRPr lang="en-US"/>
        </a:p>
      </dgm:t>
    </dgm:pt>
    <dgm:pt modelId="{9BC7CEE0-47A3-4EFC-B39D-973B97C9A932}" type="sibTrans" cxnId="{8A5DCC18-0932-4960-A341-17C481DCD76B}">
      <dgm:prSet/>
      <dgm:spPr/>
      <dgm:t>
        <a:bodyPr/>
        <a:lstStyle/>
        <a:p>
          <a:endParaRPr lang="en-US"/>
        </a:p>
      </dgm:t>
    </dgm:pt>
    <dgm:pt modelId="{A0282BAC-0A21-4DA2-AFF2-53874430736D}">
      <dgm:prSet/>
      <dgm:spPr/>
      <dgm:t>
        <a:bodyPr/>
        <a:lstStyle/>
        <a:p>
          <a:r>
            <a:rPr lang="en-GB"/>
            <a:t>States with the largest populations also had the highest number of deaths.</a:t>
          </a:r>
          <a:endParaRPr lang="en-US"/>
        </a:p>
      </dgm:t>
    </dgm:pt>
    <dgm:pt modelId="{5AD7C0D0-8771-4DA3-8105-5C3943269056}" type="parTrans" cxnId="{7AC850A9-3256-48C3-8F25-D93CBE25B85C}">
      <dgm:prSet/>
      <dgm:spPr/>
      <dgm:t>
        <a:bodyPr/>
        <a:lstStyle/>
        <a:p>
          <a:endParaRPr lang="en-US"/>
        </a:p>
      </dgm:t>
    </dgm:pt>
    <dgm:pt modelId="{95E6CB81-C0BE-4747-AF17-1E2B73C9B361}" type="sibTrans" cxnId="{7AC850A9-3256-48C3-8F25-D93CBE25B85C}">
      <dgm:prSet/>
      <dgm:spPr/>
      <dgm:t>
        <a:bodyPr/>
        <a:lstStyle/>
        <a:p>
          <a:endParaRPr lang="en-US"/>
        </a:p>
      </dgm:t>
    </dgm:pt>
    <dgm:pt modelId="{A1D42325-2E2B-4243-8CE6-19EDCD51F917}">
      <dgm:prSet/>
      <dgm:spPr/>
      <dgm:t>
        <a:bodyPr/>
        <a:lstStyle/>
        <a:p>
          <a:r>
            <a:rPr lang="en-GB"/>
            <a:t>States with the highest death rates (number of deaths divided by the population) also showed the largest percentage of inhabitants aged 75 and older.</a:t>
          </a:r>
          <a:endParaRPr lang="en-US"/>
        </a:p>
      </dgm:t>
    </dgm:pt>
    <dgm:pt modelId="{040C2AC9-6D42-456A-8E58-FBFAEEF837A2}" type="parTrans" cxnId="{D13D6485-EB85-4A07-A997-8F1F7AAE02D1}">
      <dgm:prSet/>
      <dgm:spPr/>
      <dgm:t>
        <a:bodyPr/>
        <a:lstStyle/>
        <a:p>
          <a:endParaRPr lang="en-US"/>
        </a:p>
      </dgm:t>
    </dgm:pt>
    <dgm:pt modelId="{EA85173B-79C3-4662-85D9-37FFE3F0B93B}" type="sibTrans" cxnId="{D13D6485-EB85-4A07-A997-8F1F7AAE02D1}">
      <dgm:prSet/>
      <dgm:spPr/>
      <dgm:t>
        <a:bodyPr/>
        <a:lstStyle/>
        <a:p>
          <a:endParaRPr lang="en-US"/>
        </a:p>
      </dgm:t>
    </dgm:pt>
    <dgm:pt modelId="{21E3C61D-7BA7-4C7D-8AF1-A73607AE44DD}">
      <dgm:prSet/>
      <dgm:spPr/>
      <dgm:t>
        <a:bodyPr/>
        <a:lstStyle/>
        <a:p>
          <a:r>
            <a:rPr lang="en-GB"/>
            <a:t>Large populations and a high percentage of elderly inhabitants can both significantly increase a region’s vulnerability to seasonal influenza. </a:t>
          </a:r>
          <a:endParaRPr lang="en-US"/>
        </a:p>
      </dgm:t>
    </dgm:pt>
    <dgm:pt modelId="{5B696EAD-3578-4263-80CB-95FD10572DFE}" type="parTrans" cxnId="{8F858D79-0603-4DF2-B8E0-43D040FC3DE3}">
      <dgm:prSet/>
      <dgm:spPr/>
      <dgm:t>
        <a:bodyPr/>
        <a:lstStyle/>
        <a:p>
          <a:endParaRPr lang="en-US"/>
        </a:p>
      </dgm:t>
    </dgm:pt>
    <dgm:pt modelId="{8D5AA58C-B2A0-43A9-B9B8-0BDEC2979D74}" type="sibTrans" cxnId="{8F858D79-0603-4DF2-B8E0-43D040FC3DE3}">
      <dgm:prSet/>
      <dgm:spPr/>
      <dgm:t>
        <a:bodyPr/>
        <a:lstStyle/>
        <a:p>
          <a:endParaRPr lang="en-US"/>
        </a:p>
      </dgm:t>
    </dgm:pt>
    <dgm:pt modelId="{E365F12B-A6B3-4402-8D36-B827079E384F}" type="pres">
      <dgm:prSet presAssocID="{E10B5D6F-9317-430C-8258-A6E63A792F77}" presName="linear" presStyleCnt="0">
        <dgm:presLayoutVars>
          <dgm:animLvl val="lvl"/>
          <dgm:resizeHandles val="exact"/>
        </dgm:presLayoutVars>
      </dgm:prSet>
      <dgm:spPr/>
    </dgm:pt>
    <dgm:pt modelId="{354F5C99-74CD-4B98-B53F-2BE23D675F03}" type="pres">
      <dgm:prSet presAssocID="{E99EF5B2-4E8D-4583-80E7-E9E02303E5C6}" presName="parentText" presStyleLbl="node1" presStyleIdx="0" presStyleCnt="4">
        <dgm:presLayoutVars>
          <dgm:chMax val="0"/>
          <dgm:bulletEnabled val="1"/>
        </dgm:presLayoutVars>
      </dgm:prSet>
      <dgm:spPr/>
    </dgm:pt>
    <dgm:pt modelId="{427FDE63-2FF6-493B-884E-06E2DBBE5BB7}" type="pres">
      <dgm:prSet presAssocID="{9BC7CEE0-47A3-4EFC-B39D-973B97C9A932}" presName="spacer" presStyleCnt="0"/>
      <dgm:spPr/>
    </dgm:pt>
    <dgm:pt modelId="{591D667E-26AE-403B-BE9E-DB2E676E0180}" type="pres">
      <dgm:prSet presAssocID="{A0282BAC-0A21-4DA2-AFF2-53874430736D}" presName="parentText" presStyleLbl="node1" presStyleIdx="1" presStyleCnt="4">
        <dgm:presLayoutVars>
          <dgm:chMax val="0"/>
          <dgm:bulletEnabled val="1"/>
        </dgm:presLayoutVars>
      </dgm:prSet>
      <dgm:spPr/>
    </dgm:pt>
    <dgm:pt modelId="{5100CE86-A254-4EC3-9C1A-B5F1610CDDE1}" type="pres">
      <dgm:prSet presAssocID="{95E6CB81-C0BE-4747-AF17-1E2B73C9B361}" presName="spacer" presStyleCnt="0"/>
      <dgm:spPr/>
    </dgm:pt>
    <dgm:pt modelId="{5B793235-AC82-4E49-9553-E481048DD06D}" type="pres">
      <dgm:prSet presAssocID="{A1D42325-2E2B-4243-8CE6-19EDCD51F917}" presName="parentText" presStyleLbl="node1" presStyleIdx="2" presStyleCnt="4">
        <dgm:presLayoutVars>
          <dgm:chMax val="0"/>
          <dgm:bulletEnabled val="1"/>
        </dgm:presLayoutVars>
      </dgm:prSet>
      <dgm:spPr/>
    </dgm:pt>
    <dgm:pt modelId="{E2AB9922-5E11-4D30-9AC5-DF65D90C324A}" type="pres">
      <dgm:prSet presAssocID="{EA85173B-79C3-4662-85D9-37FFE3F0B93B}" presName="spacer" presStyleCnt="0"/>
      <dgm:spPr/>
    </dgm:pt>
    <dgm:pt modelId="{6771A9A9-20B9-4170-9305-7FCD5D2092E0}" type="pres">
      <dgm:prSet presAssocID="{21E3C61D-7BA7-4C7D-8AF1-A73607AE44DD}" presName="parentText" presStyleLbl="node1" presStyleIdx="3" presStyleCnt="4">
        <dgm:presLayoutVars>
          <dgm:chMax val="0"/>
          <dgm:bulletEnabled val="1"/>
        </dgm:presLayoutVars>
      </dgm:prSet>
      <dgm:spPr/>
    </dgm:pt>
  </dgm:ptLst>
  <dgm:cxnLst>
    <dgm:cxn modelId="{8A5DCC18-0932-4960-A341-17C481DCD76B}" srcId="{E10B5D6F-9317-430C-8258-A6E63A792F77}" destId="{E99EF5B2-4E8D-4583-80E7-E9E02303E5C6}" srcOrd="0" destOrd="0" parTransId="{3C398633-4034-4E7B-93D0-86A140F291B4}" sibTransId="{9BC7CEE0-47A3-4EFC-B39D-973B97C9A932}"/>
    <dgm:cxn modelId="{C7C34070-981D-4B2B-90D5-04D464F8A3A5}" type="presOf" srcId="{21E3C61D-7BA7-4C7D-8AF1-A73607AE44DD}" destId="{6771A9A9-20B9-4170-9305-7FCD5D2092E0}" srcOrd="0" destOrd="0" presId="urn:microsoft.com/office/officeart/2005/8/layout/vList2"/>
    <dgm:cxn modelId="{8F858D79-0603-4DF2-B8E0-43D040FC3DE3}" srcId="{E10B5D6F-9317-430C-8258-A6E63A792F77}" destId="{21E3C61D-7BA7-4C7D-8AF1-A73607AE44DD}" srcOrd="3" destOrd="0" parTransId="{5B696EAD-3578-4263-80CB-95FD10572DFE}" sibTransId="{8D5AA58C-B2A0-43A9-B9B8-0BDEC2979D74}"/>
    <dgm:cxn modelId="{D13D6485-EB85-4A07-A997-8F1F7AAE02D1}" srcId="{E10B5D6F-9317-430C-8258-A6E63A792F77}" destId="{A1D42325-2E2B-4243-8CE6-19EDCD51F917}" srcOrd="2" destOrd="0" parTransId="{040C2AC9-6D42-456A-8E58-FBFAEEF837A2}" sibTransId="{EA85173B-79C3-4662-85D9-37FFE3F0B93B}"/>
    <dgm:cxn modelId="{7AC850A9-3256-48C3-8F25-D93CBE25B85C}" srcId="{E10B5D6F-9317-430C-8258-A6E63A792F77}" destId="{A0282BAC-0A21-4DA2-AFF2-53874430736D}" srcOrd="1" destOrd="0" parTransId="{5AD7C0D0-8771-4DA3-8105-5C3943269056}" sibTransId="{95E6CB81-C0BE-4747-AF17-1E2B73C9B361}"/>
    <dgm:cxn modelId="{D87F75BD-660A-4302-8067-5805447874F8}" type="presOf" srcId="{E99EF5B2-4E8D-4583-80E7-E9E02303E5C6}" destId="{354F5C99-74CD-4B98-B53F-2BE23D675F03}" srcOrd="0" destOrd="0" presId="urn:microsoft.com/office/officeart/2005/8/layout/vList2"/>
    <dgm:cxn modelId="{9EF853DE-D894-49E7-B660-1B9EBA949D06}" type="presOf" srcId="{A1D42325-2E2B-4243-8CE6-19EDCD51F917}" destId="{5B793235-AC82-4E49-9553-E481048DD06D}" srcOrd="0" destOrd="0" presId="urn:microsoft.com/office/officeart/2005/8/layout/vList2"/>
    <dgm:cxn modelId="{5F5599EF-F1DD-4CF9-8F2E-AAB2BE56C8FD}" type="presOf" srcId="{A0282BAC-0A21-4DA2-AFF2-53874430736D}" destId="{591D667E-26AE-403B-BE9E-DB2E676E0180}" srcOrd="0" destOrd="0" presId="urn:microsoft.com/office/officeart/2005/8/layout/vList2"/>
    <dgm:cxn modelId="{1598CCFE-3983-4DF1-86D5-E8A40CDEFA62}" type="presOf" srcId="{E10B5D6F-9317-430C-8258-A6E63A792F77}" destId="{E365F12B-A6B3-4402-8D36-B827079E384F}" srcOrd="0" destOrd="0" presId="urn:microsoft.com/office/officeart/2005/8/layout/vList2"/>
    <dgm:cxn modelId="{ABFA65ED-8796-44CD-A545-179EB093B991}" type="presParOf" srcId="{E365F12B-A6B3-4402-8D36-B827079E384F}" destId="{354F5C99-74CD-4B98-B53F-2BE23D675F03}" srcOrd="0" destOrd="0" presId="urn:microsoft.com/office/officeart/2005/8/layout/vList2"/>
    <dgm:cxn modelId="{2EE72A74-DDD3-49A7-887C-77FD3139A0DE}" type="presParOf" srcId="{E365F12B-A6B3-4402-8D36-B827079E384F}" destId="{427FDE63-2FF6-493B-884E-06E2DBBE5BB7}" srcOrd="1" destOrd="0" presId="urn:microsoft.com/office/officeart/2005/8/layout/vList2"/>
    <dgm:cxn modelId="{C5D58617-9569-47B0-8026-E99B3B32C52B}" type="presParOf" srcId="{E365F12B-A6B3-4402-8D36-B827079E384F}" destId="{591D667E-26AE-403B-BE9E-DB2E676E0180}" srcOrd="2" destOrd="0" presId="urn:microsoft.com/office/officeart/2005/8/layout/vList2"/>
    <dgm:cxn modelId="{E156D40C-34EF-4AD2-8A0B-D98509CB55CF}" type="presParOf" srcId="{E365F12B-A6B3-4402-8D36-B827079E384F}" destId="{5100CE86-A254-4EC3-9C1A-B5F1610CDDE1}" srcOrd="3" destOrd="0" presId="urn:microsoft.com/office/officeart/2005/8/layout/vList2"/>
    <dgm:cxn modelId="{1EC4BB1A-5459-4FDB-8FC2-B37F0DD2EACF}" type="presParOf" srcId="{E365F12B-A6B3-4402-8D36-B827079E384F}" destId="{5B793235-AC82-4E49-9553-E481048DD06D}" srcOrd="4" destOrd="0" presId="urn:microsoft.com/office/officeart/2005/8/layout/vList2"/>
    <dgm:cxn modelId="{19940EC2-69C1-4CC1-842B-8E1B97D5551D}" type="presParOf" srcId="{E365F12B-A6B3-4402-8D36-B827079E384F}" destId="{E2AB9922-5E11-4D30-9AC5-DF65D90C324A}" srcOrd="5" destOrd="0" presId="urn:microsoft.com/office/officeart/2005/8/layout/vList2"/>
    <dgm:cxn modelId="{1862A043-6E1C-425A-8ECA-E669C3207398}" type="presParOf" srcId="{E365F12B-A6B3-4402-8D36-B827079E384F}" destId="{6771A9A9-20B9-4170-9305-7FCD5D2092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553D6C-02C3-44BD-B7A2-DBBEE8385B9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CB6A556-3836-4000-901F-54EE05198030}">
      <dgm:prSet/>
      <dgm:spPr/>
      <dgm:t>
        <a:bodyPr/>
        <a:lstStyle/>
        <a:p>
          <a:pPr>
            <a:lnSpc>
              <a:spcPct val="100000"/>
            </a:lnSpc>
          </a:pPr>
          <a:r>
            <a:rPr lang="en-GB" dirty="0">
              <a:solidFill>
                <a:schemeClr val="bg1"/>
              </a:solidFill>
            </a:rPr>
            <a:t>Extracted an entity relationship diagram (ERD).</a:t>
          </a:r>
          <a:endParaRPr lang="en-US" dirty="0">
            <a:solidFill>
              <a:schemeClr val="bg1"/>
            </a:solidFill>
          </a:endParaRPr>
        </a:p>
      </dgm:t>
    </dgm:pt>
    <dgm:pt modelId="{3A212A95-FDB9-4D3A-8583-F54E3DDA0F50}" type="parTrans" cxnId="{6B8BFCEA-A186-401F-AB5D-BDAEE456E8B0}">
      <dgm:prSet/>
      <dgm:spPr/>
      <dgm:t>
        <a:bodyPr/>
        <a:lstStyle/>
        <a:p>
          <a:endParaRPr lang="en-US"/>
        </a:p>
      </dgm:t>
    </dgm:pt>
    <dgm:pt modelId="{C6FEFCB6-1E78-4E47-BED8-F27C65F86DB2}" type="sibTrans" cxnId="{6B8BFCEA-A186-401F-AB5D-BDAEE456E8B0}">
      <dgm:prSet/>
      <dgm:spPr/>
      <dgm:t>
        <a:bodyPr/>
        <a:lstStyle/>
        <a:p>
          <a:pPr>
            <a:lnSpc>
              <a:spcPct val="100000"/>
            </a:lnSpc>
          </a:pPr>
          <a:endParaRPr lang="en-US"/>
        </a:p>
      </dgm:t>
    </dgm:pt>
    <dgm:pt modelId="{1F497680-D5BB-4AD4-BCF8-319E99B02827}">
      <dgm:prSet/>
      <dgm:spPr/>
      <dgm:t>
        <a:bodyPr/>
        <a:lstStyle/>
        <a:p>
          <a:pPr>
            <a:lnSpc>
              <a:spcPct val="100000"/>
            </a:lnSpc>
          </a:pPr>
          <a:r>
            <a:rPr lang="en-GB" dirty="0">
              <a:solidFill>
                <a:schemeClr val="bg1"/>
              </a:solidFill>
            </a:rPr>
            <a:t>Database querying, filtering, summarizing and cleaning data; joining tables, performing subqueries and using common table expressions (CTEs) with SQL using PostgreSQL. </a:t>
          </a:r>
          <a:endParaRPr lang="en-US" dirty="0">
            <a:solidFill>
              <a:schemeClr val="bg1"/>
            </a:solidFill>
          </a:endParaRPr>
        </a:p>
      </dgm:t>
    </dgm:pt>
    <dgm:pt modelId="{95955810-EB55-43DB-9626-B2456C009DD4}" type="parTrans" cxnId="{B8A2A0A2-620E-403D-B503-70E0CE847CD7}">
      <dgm:prSet/>
      <dgm:spPr/>
      <dgm:t>
        <a:bodyPr/>
        <a:lstStyle/>
        <a:p>
          <a:endParaRPr lang="en-US"/>
        </a:p>
      </dgm:t>
    </dgm:pt>
    <dgm:pt modelId="{97DF95AA-B6B9-44FD-A2F5-D27EF9858B73}" type="sibTrans" cxnId="{B8A2A0A2-620E-403D-B503-70E0CE847CD7}">
      <dgm:prSet/>
      <dgm:spPr/>
      <dgm:t>
        <a:bodyPr/>
        <a:lstStyle/>
        <a:p>
          <a:pPr>
            <a:lnSpc>
              <a:spcPct val="100000"/>
            </a:lnSpc>
          </a:pPr>
          <a:endParaRPr lang="en-US"/>
        </a:p>
      </dgm:t>
    </dgm:pt>
    <dgm:pt modelId="{E1D38F54-CBFA-4ED1-BD40-566C5B8595C1}">
      <dgm:prSet/>
      <dgm:spPr/>
      <dgm:t>
        <a:bodyPr/>
        <a:lstStyle/>
        <a:p>
          <a:pPr>
            <a:lnSpc>
              <a:spcPct val="100000"/>
            </a:lnSpc>
          </a:pPr>
          <a:r>
            <a:rPr lang="en-GB" dirty="0">
              <a:solidFill>
                <a:schemeClr val="bg1"/>
              </a:solidFill>
            </a:rPr>
            <a:t>Visualizing insights using Tableau.</a:t>
          </a:r>
          <a:endParaRPr lang="en-US" dirty="0">
            <a:solidFill>
              <a:schemeClr val="bg1"/>
            </a:solidFill>
          </a:endParaRPr>
        </a:p>
      </dgm:t>
    </dgm:pt>
    <dgm:pt modelId="{BDB1F098-1F65-4647-AD92-B60B9EB25286}" type="parTrans" cxnId="{413B3AA3-8036-4D6D-8C6B-ACD75EBFAB94}">
      <dgm:prSet/>
      <dgm:spPr/>
      <dgm:t>
        <a:bodyPr/>
        <a:lstStyle/>
        <a:p>
          <a:endParaRPr lang="en-US"/>
        </a:p>
      </dgm:t>
    </dgm:pt>
    <dgm:pt modelId="{8E2F8130-A598-45B5-B5AC-A8757AC37426}" type="sibTrans" cxnId="{413B3AA3-8036-4D6D-8C6B-ACD75EBFAB94}">
      <dgm:prSet/>
      <dgm:spPr/>
      <dgm:t>
        <a:bodyPr/>
        <a:lstStyle/>
        <a:p>
          <a:pPr>
            <a:lnSpc>
              <a:spcPct val="100000"/>
            </a:lnSpc>
          </a:pPr>
          <a:endParaRPr lang="en-US"/>
        </a:p>
      </dgm:t>
    </dgm:pt>
    <dgm:pt modelId="{81B3732D-8E92-4AE3-9C08-52DA2895C713}">
      <dgm:prSet/>
      <dgm:spPr/>
      <dgm:t>
        <a:bodyPr/>
        <a:lstStyle/>
        <a:p>
          <a:pPr>
            <a:lnSpc>
              <a:spcPct val="100000"/>
            </a:lnSpc>
          </a:pPr>
          <a:r>
            <a:rPr lang="en-GB" dirty="0">
              <a:solidFill>
                <a:schemeClr val="bg1"/>
              </a:solidFill>
            </a:rPr>
            <a:t>SQL queries and data dictionary can be viewed on </a:t>
          </a:r>
          <a:r>
            <a:rPr lang="en-GB"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GitHub</a:t>
          </a:r>
          <a:r>
            <a:rPr lang="en-GB" dirty="0">
              <a:solidFill>
                <a:schemeClr val="bg1"/>
              </a:solidFill>
            </a:rPr>
            <a:t>. </a:t>
          </a:r>
          <a:endParaRPr lang="en-US" dirty="0">
            <a:solidFill>
              <a:schemeClr val="bg1"/>
            </a:solidFill>
          </a:endParaRPr>
        </a:p>
      </dgm:t>
    </dgm:pt>
    <dgm:pt modelId="{F0553721-1F0A-41C2-B5FE-062C458B0142}" type="parTrans" cxnId="{EF09365B-8B24-4E56-B759-355E71222849}">
      <dgm:prSet/>
      <dgm:spPr/>
      <dgm:t>
        <a:bodyPr/>
        <a:lstStyle/>
        <a:p>
          <a:endParaRPr lang="en-US"/>
        </a:p>
      </dgm:t>
    </dgm:pt>
    <dgm:pt modelId="{75D34E82-E8D3-49BF-90BC-EC5E5943B2D0}" type="sibTrans" cxnId="{EF09365B-8B24-4E56-B759-355E71222849}">
      <dgm:prSet/>
      <dgm:spPr/>
      <dgm:t>
        <a:bodyPr/>
        <a:lstStyle/>
        <a:p>
          <a:endParaRPr lang="en-US"/>
        </a:p>
      </dgm:t>
    </dgm:pt>
    <dgm:pt modelId="{869653F0-7F38-4627-BD95-0FEE29070EE2}" type="pres">
      <dgm:prSet presAssocID="{E9553D6C-02C3-44BD-B7A2-DBBEE8385B9E}" presName="root" presStyleCnt="0">
        <dgm:presLayoutVars>
          <dgm:dir/>
          <dgm:resizeHandles val="exact"/>
        </dgm:presLayoutVars>
      </dgm:prSet>
      <dgm:spPr/>
    </dgm:pt>
    <dgm:pt modelId="{340E7F91-A73D-47C3-A6CE-F5BDEC99B218}" type="pres">
      <dgm:prSet presAssocID="{E9553D6C-02C3-44BD-B7A2-DBBEE8385B9E}" presName="container" presStyleCnt="0">
        <dgm:presLayoutVars>
          <dgm:dir/>
          <dgm:resizeHandles val="exact"/>
        </dgm:presLayoutVars>
      </dgm:prSet>
      <dgm:spPr/>
    </dgm:pt>
    <dgm:pt modelId="{8C62BB70-8F02-4C5A-B48B-3E4F52D511C7}" type="pres">
      <dgm:prSet presAssocID="{5CB6A556-3836-4000-901F-54EE05198030}" presName="compNode" presStyleCnt="0"/>
      <dgm:spPr/>
    </dgm:pt>
    <dgm:pt modelId="{82D2AB68-C89C-4359-8B46-EBF9C319DDEF}" type="pres">
      <dgm:prSet presAssocID="{5CB6A556-3836-4000-901F-54EE05198030}" presName="iconBgRect" presStyleLbl="bgShp" presStyleIdx="0" presStyleCnt="4"/>
      <dgm:spPr/>
    </dgm:pt>
    <dgm:pt modelId="{794D399C-D583-40BB-80EE-2CDBADDEE10B}" type="pres">
      <dgm:prSet presAssocID="{5CB6A556-3836-4000-901F-54EE05198030}"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hredder"/>
        </a:ext>
      </dgm:extLst>
    </dgm:pt>
    <dgm:pt modelId="{07AF154D-BF63-4A33-8161-6B31974CF98E}" type="pres">
      <dgm:prSet presAssocID="{5CB6A556-3836-4000-901F-54EE05198030}" presName="spaceRect" presStyleCnt="0"/>
      <dgm:spPr/>
    </dgm:pt>
    <dgm:pt modelId="{4F01CEA9-9B43-4605-ABAA-8C18280993D3}" type="pres">
      <dgm:prSet presAssocID="{5CB6A556-3836-4000-901F-54EE05198030}" presName="textRect" presStyleLbl="revTx" presStyleIdx="0" presStyleCnt="4">
        <dgm:presLayoutVars>
          <dgm:chMax val="1"/>
          <dgm:chPref val="1"/>
        </dgm:presLayoutVars>
      </dgm:prSet>
      <dgm:spPr/>
    </dgm:pt>
    <dgm:pt modelId="{7A40B4B6-637E-4F1F-8050-C16D4C523E2C}" type="pres">
      <dgm:prSet presAssocID="{C6FEFCB6-1E78-4E47-BED8-F27C65F86DB2}" presName="sibTrans" presStyleLbl="sibTrans2D1" presStyleIdx="0" presStyleCnt="0"/>
      <dgm:spPr/>
    </dgm:pt>
    <dgm:pt modelId="{11CF513C-8741-4480-A156-B7B8E4039903}" type="pres">
      <dgm:prSet presAssocID="{1F497680-D5BB-4AD4-BCF8-319E99B02827}" presName="compNode" presStyleCnt="0"/>
      <dgm:spPr/>
    </dgm:pt>
    <dgm:pt modelId="{39BA951F-EECA-4B23-9884-38D4FC9AC984}" type="pres">
      <dgm:prSet presAssocID="{1F497680-D5BB-4AD4-BCF8-319E99B02827}" presName="iconBgRect" presStyleLbl="bgShp" presStyleIdx="1" presStyleCnt="4"/>
      <dgm:spPr/>
    </dgm:pt>
    <dgm:pt modelId="{69863E12-D6EA-439A-A347-E059115E5553}" type="pres">
      <dgm:prSet presAssocID="{1F497680-D5BB-4AD4-BCF8-319E99B02827}"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Table"/>
        </a:ext>
      </dgm:extLst>
    </dgm:pt>
    <dgm:pt modelId="{7AE4D899-8FEA-4F6C-A5C0-DD48AB11B5F0}" type="pres">
      <dgm:prSet presAssocID="{1F497680-D5BB-4AD4-BCF8-319E99B02827}" presName="spaceRect" presStyleCnt="0"/>
      <dgm:spPr/>
    </dgm:pt>
    <dgm:pt modelId="{B082C6C1-EB5E-43C3-9F81-DE3CF6AC3B13}" type="pres">
      <dgm:prSet presAssocID="{1F497680-D5BB-4AD4-BCF8-319E99B02827}" presName="textRect" presStyleLbl="revTx" presStyleIdx="1" presStyleCnt="4">
        <dgm:presLayoutVars>
          <dgm:chMax val="1"/>
          <dgm:chPref val="1"/>
        </dgm:presLayoutVars>
      </dgm:prSet>
      <dgm:spPr/>
    </dgm:pt>
    <dgm:pt modelId="{E712DC65-9417-4E96-A4D7-0F280BDB8F30}" type="pres">
      <dgm:prSet presAssocID="{97DF95AA-B6B9-44FD-A2F5-D27EF9858B73}" presName="sibTrans" presStyleLbl="sibTrans2D1" presStyleIdx="0" presStyleCnt="0"/>
      <dgm:spPr/>
    </dgm:pt>
    <dgm:pt modelId="{6E0BCE09-E589-4C77-9AB2-83B5DE3F565A}" type="pres">
      <dgm:prSet presAssocID="{E1D38F54-CBFA-4ED1-BD40-566C5B8595C1}" presName="compNode" presStyleCnt="0"/>
      <dgm:spPr/>
    </dgm:pt>
    <dgm:pt modelId="{E79F4AB3-6C2B-4066-9E52-0DD64F15888C}" type="pres">
      <dgm:prSet presAssocID="{E1D38F54-CBFA-4ED1-BD40-566C5B8595C1}" presName="iconBgRect" presStyleLbl="bgShp" presStyleIdx="2" presStyleCnt="4"/>
      <dgm:spPr/>
    </dgm:pt>
    <dgm:pt modelId="{DEC286DB-0D94-46BB-B366-82F6EB9D7A01}" type="pres">
      <dgm:prSet presAssocID="{E1D38F54-CBFA-4ED1-BD40-566C5B8595C1}"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Eyes"/>
        </a:ext>
      </dgm:extLst>
    </dgm:pt>
    <dgm:pt modelId="{34A1A753-90EE-4A9F-957D-3C17F9C2D95F}" type="pres">
      <dgm:prSet presAssocID="{E1D38F54-CBFA-4ED1-BD40-566C5B8595C1}" presName="spaceRect" presStyleCnt="0"/>
      <dgm:spPr/>
    </dgm:pt>
    <dgm:pt modelId="{25BD18E9-00C6-4EA0-A623-217789C568FD}" type="pres">
      <dgm:prSet presAssocID="{E1D38F54-CBFA-4ED1-BD40-566C5B8595C1}" presName="textRect" presStyleLbl="revTx" presStyleIdx="2" presStyleCnt="4">
        <dgm:presLayoutVars>
          <dgm:chMax val="1"/>
          <dgm:chPref val="1"/>
        </dgm:presLayoutVars>
      </dgm:prSet>
      <dgm:spPr/>
    </dgm:pt>
    <dgm:pt modelId="{F5248F0B-DB58-469A-BAB4-037173019EA1}" type="pres">
      <dgm:prSet presAssocID="{8E2F8130-A598-45B5-B5AC-A8757AC37426}" presName="sibTrans" presStyleLbl="sibTrans2D1" presStyleIdx="0" presStyleCnt="0"/>
      <dgm:spPr/>
    </dgm:pt>
    <dgm:pt modelId="{5B7D8CE8-4A71-4FF1-8A15-76330842F298}" type="pres">
      <dgm:prSet presAssocID="{81B3732D-8E92-4AE3-9C08-52DA2895C713}" presName="compNode" presStyleCnt="0"/>
      <dgm:spPr/>
    </dgm:pt>
    <dgm:pt modelId="{C214B9EF-7202-49F8-9D99-C81057DCBF7D}" type="pres">
      <dgm:prSet presAssocID="{81B3732D-8E92-4AE3-9C08-52DA2895C713}" presName="iconBgRect" presStyleLbl="bgShp" presStyleIdx="3" presStyleCnt="4" custLinFactNeighborY="-57346"/>
      <dgm:spPr/>
    </dgm:pt>
    <dgm:pt modelId="{F0076B7F-AD21-45EB-9D45-85F1160160F4}" type="pres">
      <dgm:prSet presAssocID="{81B3732D-8E92-4AE3-9C08-52DA2895C713}" presName="iconRect" presStyleLbl="node1" presStyleIdx="3" presStyleCnt="4" custLinFactNeighborY="-99561"/>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Database"/>
        </a:ext>
      </dgm:extLst>
    </dgm:pt>
    <dgm:pt modelId="{DC70D93C-34C3-4867-9314-6933BE103A84}" type="pres">
      <dgm:prSet presAssocID="{81B3732D-8E92-4AE3-9C08-52DA2895C713}" presName="spaceRect" presStyleCnt="0"/>
      <dgm:spPr/>
    </dgm:pt>
    <dgm:pt modelId="{3388D284-A6D0-4E3E-ADD2-9ED90B5F3706}" type="pres">
      <dgm:prSet presAssocID="{81B3732D-8E92-4AE3-9C08-52DA2895C713}" presName="textRect" presStyleLbl="revTx" presStyleIdx="3" presStyleCnt="4" custLinFactNeighborY="-47450">
        <dgm:presLayoutVars>
          <dgm:chMax val="1"/>
          <dgm:chPref val="1"/>
        </dgm:presLayoutVars>
      </dgm:prSet>
      <dgm:spPr/>
    </dgm:pt>
  </dgm:ptLst>
  <dgm:cxnLst>
    <dgm:cxn modelId="{25D56508-6F93-420C-879B-A2960652F914}" type="presOf" srcId="{C6FEFCB6-1E78-4E47-BED8-F27C65F86DB2}" destId="{7A40B4B6-637E-4F1F-8050-C16D4C523E2C}" srcOrd="0" destOrd="0" presId="urn:microsoft.com/office/officeart/2018/2/layout/IconCircleList"/>
    <dgm:cxn modelId="{253F6D19-8CA1-4A21-967E-3C638BEBFCCC}" type="presOf" srcId="{5CB6A556-3836-4000-901F-54EE05198030}" destId="{4F01CEA9-9B43-4605-ABAA-8C18280993D3}" srcOrd="0" destOrd="0" presId="urn:microsoft.com/office/officeart/2018/2/layout/IconCircleList"/>
    <dgm:cxn modelId="{EF09365B-8B24-4E56-B759-355E71222849}" srcId="{E9553D6C-02C3-44BD-B7A2-DBBEE8385B9E}" destId="{81B3732D-8E92-4AE3-9C08-52DA2895C713}" srcOrd="3" destOrd="0" parTransId="{F0553721-1F0A-41C2-B5FE-062C458B0142}" sibTransId="{75D34E82-E8D3-49BF-90BC-EC5E5943B2D0}"/>
    <dgm:cxn modelId="{8144985D-18A1-4004-8AB9-1CA83AC4BCA3}" type="presOf" srcId="{8E2F8130-A598-45B5-B5AC-A8757AC37426}" destId="{F5248F0B-DB58-469A-BAB4-037173019EA1}" srcOrd="0" destOrd="0" presId="urn:microsoft.com/office/officeart/2018/2/layout/IconCircleList"/>
    <dgm:cxn modelId="{C592BF64-79EC-4EDB-8045-E44C63ED5587}" type="presOf" srcId="{E1D38F54-CBFA-4ED1-BD40-566C5B8595C1}" destId="{25BD18E9-00C6-4EA0-A623-217789C568FD}" srcOrd="0" destOrd="0" presId="urn:microsoft.com/office/officeart/2018/2/layout/IconCircleList"/>
    <dgm:cxn modelId="{FDF1C181-44A4-446E-95BF-F284D5D72AC5}" type="presOf" srcId="{81B3732D-8E92-4AE3-9C08-52DA2895C713}" destId="{3388D284-A6D0-4E3E-ADD2-9ED90B5F3706}" srcOrd="0" destOrd="0" presId="urn:microsoft.com/office/officeart/2018/2/layout/IconCircleList"/>
    <dgm:cxn modelId="{B8A2A0A2-620E-403D-B503-70E0CE847CD7}" srcId="{E9553D6C-02C3-44BD-B7A2-DBBEE8385B9E}" destId="{1F497680-D5BB-4AD4-BCF8-319E99B02827}" srcOrd="1" destOrd="0" parTransId="{95955810-EB55-43DB-9626-B2456C009DD4}" sibTransId="{97DF95AA-B6B9-44FD-A2F5-D27EF9858B73}"/>
    <dgm:cxn modelId="{413B3AA3-8036-4D6D-8C6B-ACD75EBFAB94}" srcId="{E9553D6C-02C3-44BD-B7A2-DBBEE8385B9E}" destId="{E1D38F54-CBFA-4ED1-BD40-566C5B8595C1}" srcOrd="2" destOrd="0" parTransId="{BDB1F098-1F65-4647-AD92-B60B9EB25286}" sibTransId="{8E2F8130-A598-45B5-B5AC-A8757AC37426}"/>
    <dgm:cxn modelId="{032C3AC5-49F7-4846-8B3D-11F1C270BEC6}" type="presOf" srcId="{E9553D6C-02C3-44BD-B7A2-DBBEE8385B9E}" destId="{869653F0-7F38-4627-BD95-0FEE29070EE2}" srcOrd="0" destOrd="0" presId="urn:microsoft.com/office/officeart/2018/2/layout/IconCircleList"/>
    <dgm:cxn modelId="{8A53FCDA-4C7F-436D-A3D0-0B6B3D441025}" type="presOf" srcId="{97DF95AA-B6B9-44FD-A2F5-D27EF9858B73}" destId="{E712DC65-9417-4E96-A4D7-0F280BDB8F30}" srcOrd="0" destOrd="0" presId="urn:microsoft.com/office/officeart/2018/2/layout/IconCircleList"/>
    <dgm:cxn modelId="{6B8BFCEA-A186-401F-AB5D-BDAEE456E8B0}" srcId="{E9553D6C-02C3-44BD-B7A2-DBBEE8385B9E}" destId="{5CB6A556-3836-4000-901F-54EE05198030}" srcOrd="0" destOrd="0" parTransId="{3A212A95-FDB9-4D3A-8583-F54E3DDA0F50}" sibTransId="{C6FEFCB6-1E78-4E47-BED8-F27C65F86DB2}"/>
    <dgm:cxn modelId="{B6C4E1F3-74C4-4275-AE27-34327B483BD8}" type="presOf" srcId="{1F497680-D5BB-4AD4-BCF8-319E99B02827}" destId="{B082C6C1-EB5E-43C3-9F81-DE3CF6AC3B13}" srcOrd="0" destOrd="0" presId="urn:microsoft.com/office/officeart/2018/2/layout/IconCircleList"/>
    <dgm:cxn modelId="{E02B7C28-8D3F-41C4-BFE6-C4D282BCD458}" type="presParOf" srcId="{869653F0-7F38-4627-BD95-0FEE29070EE2}" destId="{340E7F91-A73D-47C3-A6CE-F5BDEC99B218}" srcOrd="0" destOrd="0" presId="urn:microsoft.com/office/officeart/2018/2/layout/IconCircleList"/>
    <dgm:cxn modelId="{6CFC57BA-FCF4-47F1-B181-0EEAE7D2EB82}" type="presParOf" srcId="{340E7F91-A73D-47C3-A6CE-F5BDEC99B218}" destId="{8C62BB70-8F02-4C5A-B48B-3E4F52D511C7}" srcOrd="0" destOrd="0" presId="urn:microsoft.com/office/officeart/2018/2/layout/IconCircleList"/>
    <dgm:cxn modelId="{5010BBD0-21A5-48C4-9293-50CA858C24D6}" type="presParOf" srcId="{8C62BB70-8F02-4C5A-B48B-3E4F52D511C7}" destId="{82D2AB68-C89C-4359-8B46-EBF9C319DDEF}" srcOrd="0" destOrd="0" presId="urn:microsoft.com/office/officeart/2018/2/layout/IconCircleList"/>
    <dgm:cxn modelId="{04315640-6EAF-452A-B532-4CB30E845146}" type="presParOf" srcId="{8C62BB70-8F02-4C5A-B48B-3E4F52D511C7}" destId="{794D399C-D583-40BB-80EE-2CDBADDEE10B}" srcOrd="1" destOrd="0" presId="urn:microsoft.com/office/officeart/2018/2/layout/IconCircleList"/>
    <dgm:cxn modelId="{3C859CF4-F2B3-40B8-AA0F-36EE5EA9AB7F}" type="presParOf" srcId="{8C62BB70-8F02-4C5A-B48B-3E4F52D511C7}" destId="{07AF154D-BF63-4A33-8161-6B31974CF98E}" srcOrd="2" destOrd="0" presId="urn:microsoft.com/office/officeart/2018/2/layout/IconCircleList"/>
    <dgm:cxn modelId="{6B31675D-3919-4B6F-9780-D4C231C2CBB0}" type="presParOf" srcId="{8C62BB70-8F02-4C5A-B48B-3E4F52D511C7}" destId="{4F01CEA9-9B43-4605-ABAA-8C18280993D3}" srcOrd="3" destOrd="0" presId="urn:microsoft.com/office/officeart/2018/2/layout/IconCircleList"/>
    <dgm:cxn modelId="{F49C98A6-D5CB-46E1-8D0C-ACFEE8980454}" type="presParOf" srcId="{340E7F91-A73D-47C3-A6CE-F5BDEC99B218}" destId="{7A40B4B6-637E-4F1F-8050-C16D4C523E2C}" srcOrd="1" destOrd="0" presId="urn:microsoft.com/office/officeart/2018/2/layout/IconCircleList"/>
    <dgm:cxn modelId="{2CAF4402-6CF6-40E4-B1AD-A6B240DC3A94}" type="presParOf" srcId="{340E7F91-A73D-47C3-A6CE-F5BDEC99B218}" destId="{11CF513C-8741-4480-A156-B7B8E4039903}" srcOrd="2" destOrd="0" presId="urn:microsoft.com/office/officeart/2018/2/layout/IconCircleList"/>
    <dgm:cxn modelId="{8A21963A-20D6-455F-98C9-1FD53106FA3E}" type="presParOf" srcId="{11CF513C-8741-4480-A156-B7B8E4039903}" destId="{39BA951F-EECA-4B23-9884-38D4FC9AC984}" srcOrd="0" destOrd="0" presId="urn:microsoft.com/office/officeart/2018/2/layout/IconCircleList"/>
    <dgm:cxn modelId="{5C642291-8876-4C1E-BF6C-FC5B28FCE66C}" type="presParOf" srcId="{11CF513C-8741-4480-A156-B7B8E4039903}" destId="{69863E12-D6EA-439A-A347-E059115E5553}" srcOrd="1" destOrd="0" presId="urn:microsoft.com/office/officeart/2018/2/layout/IconCircleList"/>
    <dgm:cxn modelId="{C18E6B53-E906-46BC-8005-F348090943BE}" type="presParOf" srcId="{11CF513C-8741-4480-A156-B7B8E4039903}" destId="{7AE4D899-8FEA-4F6C-A5C0-DD48AB11B5F0}" srcOrd="2" destOrd="0" presId="urn:microsoft.com/office/officeart/2018/2/layout/IconCircleList"/>
    <dgm:cxn modelId="{DE4EBC17-7FE6-4C56-A88F-D5523D4E0AB8}" type="presParOf" srcId="{11CF513C-8741-4480-A156-B7B8E4039903}" destId="{B082C6C1-EB5E-43C3-9F81-DE3CF6AC3B13}" srcOrd="3" destOrd="0" presId="urn:microsoft.com/office/officeart/2018/2/layout/IconCircleList"/>
    <dgm:cxn modelId="{30911474-BACB-4622-AB8E-F9FEC6151791}" type="presParOf" srcId="{340E7F91-A73D-47C3-A6CE-F5BDEC99B218}" destId="{E712DC65-9417-4E96-A4D7-0F280BDB8F30}" srcOrd="3" destOrd="0" presId="urn:microsoft.com/office/officeart/2018/2/layout/IconCircleList"/>
    <dgm:cxn modelId="{6C0CB79C-3C7D-4D84-96A4-FBA3047F69E0}" type="presParOf" srcId="{340E7F91-A73D-47C3-A6CE-F5BDEC99B218}" destId="{6E0BCE09-E589-4C77-9AB2-83B5DE3F565A}" srcOrd="4" destOrd="0" presId="urn:microsoft.com/office/officeart/2018/2/layout/IconCircleList"/>
    <dgm:cxn modelId="{F883B4A8-7FE1-4597-8536-D2B2F34223DF}" type="presParOf" srcId="{6E0BCE09-E589-4C77-9AB2-83B5DE3F565A}" destId="{E79F4AB3-6C2B-4066-9E52-0DD64F15888C}" srcOrd="0" destOrd="0" presId="urn:microsoft.com/office/officeart/2018/2/layout/IconCircleList"/>
    <dgm:cxn modelId="{0B5CBDB7-F60F-4BF4-B405-2D431B8AE7E8}" type="presParOf" srcId="{6E0BCE09-E589-4C77-9AB2-83B5DE3F565A}" destId="{DEC286DB-0D94-46BB-B366-82F6EB9D7A01}" srcOrd="1" destOrd="0" presId="urn:microsoft.com/office/officeart/2018/2/layout/IconCircleList"/>
    <dgm:cxn modelId="{2A5A1E2A-DD5C-4A67-A9BF-CF24EF71AAFF}" type="presParOf" srcId="{6E0BCE09-E589-4C77-9AB2-83B5DE3F565A}" destId="{34A1A753-90EE-4A9F-957D-3C17F9C2D95F}" srcOrd="2" destOrd="0" presId="urn:microsoft.com/office/officeart/2018/2/layout/IconCircleList"/>
    <dgm:cxn modelId="{B7910893-A4CB-4047-8E1D-9476D4A0E88E}" type="presParOf" srcId="{6E0BCE09-E589-4C77-9AB2-83B5DE3F565A}" destId="{25BD18E9-00C6-4EA0-A623-217789C568FD}" srcOrd="3" destOrd="0" presId="urn:microsoft.com/office/officeart/2018/2/layout/IconCircleList"/>
    <dgm:cxn modelId="{64FF8B4D-0F48-4D1C-A08C-07EEE7A3C2CB}" type="presParOf" srcId="{340E7F91-A73D-47C3-A6CE-F5BDEC99B218}" destId="{F5248F0B-DB58-469A-BAB4-037173019EA1}" srcOrd="5" destOrd="0" presId="urn:microsoft.com/office/officeart/2018/2/layout/IconCircleList"/>
    <dgm:cxn modelId="{82D0EE91-43C8-41EC-8A8B-BA30D07EDF34}" type="presParOf" srcId="{340E7F91-A73D-47C3-A6CE-F5BDEC99B218}" destId="{5B7D8CE8-4A71-4FF1-8A15-76330842F298}" srcOrd="6" destOrd="0" presId="urn:microsoft.com/office/officeart/2018/2/layout/IconCircleList"/>
    <dgm:cxn modelId="{BDC70A21-438F-44F1-9A18-29A7FDD0AA4F}" type="presParOf" srcId="{5B7D8CE8-4A71-4FF1-8A15-76330842F298}" destId="{C214B9EF-7202-49F8-9D99-C81057DCBF7D}" srcOrd="0" destOrd="0" presId="urn:microsoft.com/office/officeart/2018/2/layout/IconCircleList"/>
    <dgm:cxn modelId="{EE079BF2-1112-4A6F-9B62-4C78039A12FE}" type="presParOf" srcId="{5B7D8CE8-4A71-4FF1-8A15-76330842F298}" destId="{F0076B7F-AD21-45EB-9D45-85F1160160F4}" srcOrd="1" destOrd="0" presId="urn:microsoft.com/office/officeart/2018/2/layout/IconCircleList"/>
    <dgm:cxn modelId="{C1BBBBF8-6E81-4C25-8492-4339CCFEFCE4}" type="presParOf" srcId="{5B7D8CE8-4A71-4FF1-8A15-76330842F298}" destId="{DC70D93C-34C3-4867-9314-6933BE103A84}" srcOrd="2" destOrd="0" presId="urn:microsoft.com/office/officeart/2018/2/layout/IconCircleList"/>
    <dgm:cxn modelId="{B9F3AD17-BDF3-4652-8C08-86E4373B787A}" type="presParOf" srcId="{5B7D8CE8-4A71-4FF1-8A15-76330842F298}" destId="{3388D284-A6D0-4E3E-ADD2-9ED90B5F37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5FD2C8-48D0-41FF-AA07-1BE2C4EBE1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24101DE-A4AA-4B7E-8722-41740C024CC4}">
      <dgm:prSet/>
      <dgm:spPr/>
      <dgm:t>
        <a:bodyPr/>
        <a:lstStyle/>
        <a:p>
          <a:pPr>
            <a:lnSpc>
              <a:spcPct val="100000"/>
            </a:lnSpc>
          </a:pPr>
          <a:r>
            <a:rPr lang="en-US"/>
            <a:t>Rockbuster generated a total of 61312.04 in rental revenue.</a:t>
          </a:r>
        </a:p>
      </dgm:t>
    </dgm:pt>
    <dgm:pt modelId="{37DCF268-68A8-40A4-BB1A-4C91CD75C623}" type="parTrans" cxnId="{975B735F-0289-4FC3-A942-726B2AD1D851}">
      <dgm:prSet/>
      <dgm:spPr/>
      <dgm:t>
        <a:bodyPr/>
        <a:lstStyle/>
        <a:p>
          <a:endParaRPr lang="en-US"/>
        </a:p>
      </dgm:t>
    </dgm:pt>
    <dgm:pt modelId="{BA49095A-9FD9-4AB7-B605-EBFADEAB3ED2}" type="sibTrans" cxnId="{975B735F-0289-4FC3-A942-726B2AD1D851}">
      <dgm:prSet/>
      <dgm:spPr/>
      <dgm:t>
        <a:bodyPr/>
        <a:lstStyle/>
        <a:p>
          <a:endParaRPr lang="en-US"/>
        </a:p>
      </dgm:t>
    </dgm:pt>
    <dgm:pt modelId="{C2A3C5E9-70CC-428C-812D-937DD54BBA58}">
      <dgm:prSet/>
      <dgm:spPr/>
      <dgm:t>
        <a:bodyPr/>
        <a:lstStyle/>
        <a:p>
          <a:pPr>
            <a:lnSpc>
              <a:spcPct val="100000"/>
            </a:lnSpc>
          </a:pPr>
          <a:r>
            <a:rPr lang="en-US"/>
            <a:t>Rockbuster's customers can be found in 109 countries around the world.</a:t>
          </a:r>
        </a:p>
      </dgm:t>
    </dgm:pt>
    <dgm:pt modelId="{8E8F168C-AF8A-4771-9EC2-62C0BA476553}" type="parTrans" cxnId="{AB36C49E-439C-4D6A-AC8B-685B8B8CF4E9}">
      <dgm:prSet/>
      <dgm:spPr/>
      <dgm:t>
        <a:bodyPr/>
        <a:lstStyle/>
        <a:p>
          <a:endParaRPr lang="en-US"/>
        </a:p>
      </dgm:t>
    </dgm:pt>
    <dgm:pt modelId="{F82647DD-DFC3-4D1B-828A-B85A5F26A1AF}" type="sibTrans" cxnId="{AB36C49E-439C-4D6A-AC8B-685B8B8CF4E9}">
      <dgm:prSet/>
      <dgm:spPr/>
      <dgm:t>
        <a:bodyPr/>
        <a:lstStyle/>
        <a:p>
          <a:endParaRPr lang="en-US"/>
        </a:p>
      </dgm:t>
    </dgm:pt>
    <dgm:pt modelId="{2572C882-2186-46F5-B6F6-7225322DCAD3}">
      <dgm:prSet/>
      <dgm:spPr/>
      <dgm:t>
        <a:bodyPr/>
        <a:lstStyle/>
        <a:p>
          <a:pPr>
            <a:lnSpc>
              <a:spcPct val="100000"/>
            </a:lnSpc>
          </a:pPr>
          <a:r>
            <a:rPr lang="en-US"/>
            <a:t>India is home to the largest number of Rockbuster customers (60).</a:t>
          </a:r>
        </a:p>
      </dgm:t>
    </dgm:pt>
    <dgm:pt modelId="{61D69AFE-72E6-40A8-8EDF-A3B95486C609}" type="parTrans" cxnId="{DB0C54F8-3F2D-411F-9C7D-43A5416B8261}">
      <dgm:prSet/>
      <dgm:spPr/>
      <dgm:t>
        <a:bodyPr/>
        <a:lstStyle/>
        <a:p>
          <a:endParaRPr lang="en-US"/>
        </a:p>
      </dgm:t>
    </dgm:pt>
    <dgm:pt modelId="{CEBC0A7A-7BD2-4B9E-8E1B-B9194E1B8EFA}" type="sibTrans" cxnId="{DB0C54F8-3F2D-411F-9C7D-43A5416B8261}">
      <dgm:prSet/>
      <dgm:spPr/>
      <dgm:t>
        <a:bodyPr/>
        <a:lstStyle/>
        <a:p>
          <a:endParaRPr lang="en-US"/>
        </a:p>
      </dgm:t>
    </dgm:pt>
    <dgm:pt modelId="{FF5A0256-8680-4DFB-B028-42C8F3C7AF5E}">
      <dgm:prSet/>
      <dgm:spPr/>
      <dgm:t>
        <a:bodyPr/>
        <a:lstStyle/>
        <a:p>
          <a:pPr>
            <a:lnSpc>
              <a:spcPct val="100000"/>
            </a:lnSpc>
          </a:pPr>
          <a:r>
            <a:rPr lang="en-US"/>
            <a:t>Customers have an inventory of 1000 films to choose from.</a:t>
          </a:r>
        </a:p>
      </dgm:t>
    </dgm:pt>
    <dgm:pt modelId="{D66EBABE-458D-4733-8D0D-3561B36BBA71}" type="parTrans" cxnId="{B1D7A582-9835-4197-ADAA-270EB4BE8AEB}">
      <dgm:prSet/>
      <dgm:spPr/>
      <dgm:t>
        <a:bodyPr/>
        <a:lstStyle/>
        <a:p>
          <a:endParaRPr lang="en-US"/>
        </a:p>
      </dgm:t>
    </dgm:pt>
    <dgm:pt modelId="{8DB21B24-DA33-4A9C-8AD7-DD1A1616F975}" type="sibTrans" cxnId="{B1D7A582-9835-4197-ADAA-270EB4BE8AEB}">
      <dgm:prSet/>
      <dgm:spPr/>
      <dgm:t>
        <a:bodyPr/>
        <a:lstStyle/>
        <a:p>
          <a:endParaRPr lang="en-US"/>
        </a:p>
      </dgm:t>
    </dgm:pt>
    <dgm:pt modelId="{0965A2F3-9A37-454B-85F3-2EE5026D6209}">
      <dgm:prSet/>
      <dgm:spPr/>
      <dgm:t>
        <a:bodyPr/>
        <a:lstStyle/>
        <a:p>
          <a:pPr>
            <a:lnSpc>
              <a:spcPct val="100000"/>
            </a:lnSpc>
          </a:pPr>
          <a:r>
            <a:rPr lang="en-US"/>
            <a:t>Sports is the best-performing film genre, followed by sci-fi, animation and drama.</a:t>
          </a:r>
        </a:p>
      </dgm:t>
    </dgm:pt>
    <dgm:pt modelId="{45542CF1-47FB-49DD-B8B1-8FE062A6BBAA}" type="parTrans" cxnId="{A65A6AC3-E134-4EE8-B03D-80549AE4BDDA}">
      <dgm:prSet/>
      <dgm:spPr/>
      <dgm:t>
        <a:bodyPr/>
        <a:lstStyle/>
        <a:p>
          <a:endParaRPr lang="en-US"/>
        </a:p>
      </dgm:t>
    </dgm:pt>
    <dgm:pt modelId="{9D795B32-6F82-496E-948A-589DB3989ABD}" type="sibTrans" cxnId="{A65A6AC3-E134-4EE8-B03D-80549AE4BDDA}">
      <dgm:prSet/>
      <dgm:spPr/>
      <dgm:t>
        <a:bodyPr/>
        <a:lstStyle/>
        <a:p>
          <a:endParaRPr lang="en-US"/>
        </a:p>
      </dgm:t>
    </dgm:pt>
    <dgm:pt modelId="{45718CBE-C630-484F-BC65-11B0FC7A4950}">
      <dgm:prSet/>
      <dgm:spPr/>
      <dgm:t>
        <a:bodyPr/>
        <a:lstStyle/>
        <a:p>
          <a:pPr>
            <a:lnSpc>
              <a:spcPct val="100000"/>
            </a:lnSpc>
          </a:pPr>
          <a:r>
            <a:rPr lang="en-US"/>
            <a:t>Films are rented from Rockbuster for an average of 4.99 days, at an average rate of 2.98 per day.</a:t>
          </a:r>
        </a:p>
      </dgm:t>
    </dgm:pt>
    <dgm:pt modelId="{3354F791-442D-49A7-A2C3-5A5B55155675}" type="parTrans" cxnId="{9903B92E-45BD-4987-BFE4-CC02853DC5D0}">
      <dgm:prSet/>
      <dgm:spPr/>
      <dgm:t>
        <a:bodyPr/>
        <a:lstStyle/>
        <a:p>
          <a:endParaRPr lang="en-US"/>
        </a:p>
      </dgm:t>
    </dgm:pt>
    <dgm:pt modelId="{21AB742C-8C8E-498B-AACF-5B0BF3F0EC61}" type="sibTrans" cxnId="{9903B92E-45BD-4987-BFE4-CC02853DC5D0}">
      <dgm:prSet/>
      <dgm:spPr/>
      <dgm:t>
        <a:bodyPr/>
        <a:lstStyle/>
        <a:p>
          <a:endParaRPr lang="en-US"/>
        </a:p>
      </dgm:t>
    </dgm:pt>
    <dgm:pt modelId="{D2A23B31-82C6-4C01-83C9-7C1EFDFF5A79}" type="pres">
      <dgm:prSet presAssocID="{075FD2C8-48D0-41FF-AA07-1BE2C4EBE175}" presName="root" presStyleCnt="0">
        <dgm:presLayoutVars>
          <dgm:dir/>
          <dgm:resizeHandles val="exact"/>
        </dgm:presLayoutVars>
      </dgm:prSet>
      <dgm:spPr/>
    </dgm:pt>
    <dgm:pt modelId="{EB129BF7-24DA-4735-B2E1-B2A6605C6AC6}" type="pres">
      <dgm:prSet presAssocID="{A24101DE-A4AA-4B7E-8722-41740C024CC4}" presName="compNode" presStyleCnt="0"/>
      <dgm:spPr/>
    </dgm:pt>
    <dgm:pt modelId="{A2E97F11-1E1F-4526-8F7D-0981B6C04D29}" type="pres">
      <dgm:prSet presAssocID="{A24101DE-A4AA-4B7E-8722-41740C024CC4}" presName="bgRect" presStyleLbl="bgShp" presStyleIdx="0" presStyleCnt="6"/>
      <dgm:spPr/>
    </dgm:pt>
    <dgm:pt modelId="{48C25143-4BAE-4833-852E-9537F212E25F}" type="pres">
      <dgm:prSet presAssocID="{A24101DE-A4AA-4B7E-8722-41740C024CC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Yuan"/>
        </a:ext>
      </dgm:extLst>
    </dgm:pt>
    <dgm:pt modelId="{301771F8-D33A-464A-9A38-02632A5CDF26}" type="pres">
      <dgm:prSet presAssocID="{A24101DE-A4AA-4B7E-8722-41740C024CC4}" presName="spaceRect" presStyleCnt="0"/>
      <dgm:spPr/>
    </dgm:pt>
    <dgm:pt modelId="{06934BBF-91E9-4659-81DE-E64A83B85BD0}" type="pres">
      <dgm:prSet presAssocID="{A24101DE-A4AA-4B7E-8722-41740C024CC4}" presName="parTx" presStyleLbl="revTx" presStyleIdx="0" presStyleCnt="6">
        <dgm:presLayoutVars>
          <dgm:chMax val="0"/>
          <dgm:chPref val="0"/>
        </dgm:presLayoutVars>
      </dgm:prSet>
      <dgm:spPr/>
    </dgm:pt>
    <dgm:pt modelId="{3A190D33-A9E2-4946-8E13-0C49CD9C0DA0}" type="pres">
      <dgm:prSet presAssocID="{BA49095A-9FD9-4AB7-B605-EBFADEAB3ED2}" presName="sibTrans" presStyleCnt="0"/>
      <dgm:spPr/>
    </dgm:pt>
    <dgm:pt modelId="{CBDCD652-952E-4253-9FD9-5C4F4795FA5B}" type="pres">
      <dgm:prSet presAssocID="{C2A3C5E9-70CC-428C-812D-937DD54BBA58}" presName="compNode" presStyleCnt="0"/>
      <dgm:spPr/>
    </dgm:pt>
    <dgm:pt modelId="{539FA6E8-CD65-4293-A9C5-9396968F286A}" type="pres">
      <dgm:prSet presAssocID="{C2A3C5E9-70CC-428C-812D-937DD54BBA58}" presName="bgRect" presStyleLbl="bgShp" presStyleIdx="1" presStyleCnt="6"/>
      <dgm:spPr/>
    </dgm:pt>
    <dgm:pt modelId="{55F67DD6-691A-4EFC-9E67-BA2CA268E41A}" type="pres">
      <dgm:prSet presAssocID="{C2A3C5E9-70CC-428C-812D-937DD54BBA5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DE55A3FD-F27A-440B-B7CD-DF34D34089D5}" type="pres">
      <dgm:prSet presAssocID="{C2A3C5E9-70CC-428C-812D-937DD54BBA58}" presName="spaceRect" presStyleCnt="0"/>
      <dgm:spPr/>
    </dgm:pt>
    <dgm:pt modelId="{4FADA035-0CB0-4239-ABFB-9FC81947D8B0}" type="pres">
      <dgm:prSet presAssocID="{C2A3C5E9-70CC-428C-812D-937DD54BBA58}" presName="parTx" presStyleLbl="revTx" presStyleIdx="1" presStyleCnt="6">
        <dgm:presLayoutVars>
          <dgm:chMax val="0"/>
          <dgm:chPref val="0"/>
        </dgm:presLayoutVars>
      </dgm:prSet>
      <dgm:spPr/>
    </dgm:pt>
    <dgm:pt modelId="{BCE83DE5-E32F-479B-B867-0A33AC486DE4}" type="pres">
      <dgm:prSet presAssocID="{F82647DD-DFC3-4D1B-828A-B85A5F26A1AF}" presName="sibTrans" presStyleCnt="0"/>
      <dgm:spPr/>
    </dgm:pt>
    <dgm:pt modelId="{AD2B482F-B2A3-4347-A48B-E2045A3637BB}" type="pres">
      <dgm:prSet presAssocID="{2572C882-2186-46F5-B6F6-7225322DCAD3}" presName="compNode" presStyleCnt="0"/>
      <dgm:spPr/>
    </dgm:pt>
    <dgm:pt modelId="{22DF0C70-8BA5-45C9-B593-EC008D39E344}" type="pres">
      <dgm:prSet presAssocID="{2572C882-2186-46F5-B6F6-7225322DCAD3}" presName="bgRect" presStyleLbl="bgShp" presStyleIdx="2" presStyleCnt="6"/>
      <dgm:spPr/>
    </dgm:pt>
    <dgm:pt modelId="{6D45ECAE-C539-49AC-A64F-4FE460A63FC9}" type="pres">
      <dgm:prSet presAssocID="{2572C882-2186-46F5-B6F6-7225322DCA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E0101247-97E1-4903-82AB-362D3DD44FCD}" type="pres">
      <dgm:prSet presAssocID="{2572C882-2186-46F5-B6F6-7225322DCAD3}" presName="spaceRect" presStyleCnt="0"/>
      <dgm:spPr/>
    </dgm:pt>
    <dgm:pt modelId="{6CD68663-7623-4B5E-8834-5D3431239658}" type="pres">
      <dgm:prSet presAssocID="{2572C882-2186-46F5-B6F6-7225322DCAD3}" presName="parTx" presStyleLbl="revTx" presStyleIdx="2" presStyleCnt="6">
        <dgm:presLayoutVars>
          <dgm:chMax val="0"/>
          <dgm:chPref val="0"/>
        </dgm:presLayoutVars>
      </dgm:prSet>
      <dgm:spPr/>
    </dgm:pt>
    <dgm:pt modelId="{D1DE4CBF-5671-4786-BF1E-EFF81417B057}" type="pres">
      <dgm:prSet presAssocID="{CEBC0A7A-7BD2-4B9E-8E1B-B9194E1B8EFA}" presName="sibTrans" presStyleCnt="0"/>
      <dgm:spPr/>
    </dgm:pt>
    <dgm:pt modelId="{5EF8B2A0-215D-408B-AC90-E8B30554EB29}" type="pres">
      <dgm:prSet presAssocID="{FF5A0256-8680-4DFB-B028-42C8F3C7AF5E}" presName="compNode" presStyleCnt="0"/>
      <dgm:spPr/>
    </dgm:pt>
    <dgm:pt modelId="{BFCE47EF-FD7A-443B-94E0-D408B893EE14}" type="pres">
      <dgm:prSet presAssocID="{FF5A0256-8680-4DFB-B028-42C8F3C7AF5E}" presName="bgRect" presStyleLbl="bgShp" presStyleIdx="3" presStyleCnt="6"/>
      <dgm:spPr/>
    </dgm:pt>
    <dgm:pt modelId="{DB8532D8-B7C9-47BC-9390-1A0D42E614FF}" type="pres">
      <dgm:prSet presAssocID="{FF5A0256-8680-4DFB-B028-42C8F3C7AF5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m strip"/>
        </a:ext>
      </dgm:extLst>
    </dgm:pt>
    <dgm:pt modelId="{5E13C9B8-C56A-49F8-9A37-BA6372A5E9AC}" type="pres">
      <dgm:prSet presAssocID="{FF5A0256-8680-4DFB-B028-42C8F3C7AF5E}" presName="spaceRect" presStyleCnt="0"/>
      <dgm:spPr/>
    </dgm:pt>
    <dgm:pt modelId="{9A64B44A-C9BE-4281-A2EF-38D4F30354A1}" type="pres">
      <dgm:prSet presAssocID="{FF5A0256-8680-4DFB-B028-42C8F3C7AF5E}" presName="parTx" presStyleLbl="revTx" presStyleIdx="3" presStyleCnt="6">
        <dgm:presLayoutVars>
          <dgm:chMax val="0"/>
          <dgm:chPref val="0"/>
        </dgm:presLayoutVars>
      </dgm:prSet>
      <dgm:spPr/>
    </dgm:pt>
    <dgm:pt modelId="{239FAF00-10C1-47F3-928D-918E1F4AE14B}" type="pres">
      <dgm:prSet presAssocID="{8DB21B24-DA33-4A9C-8AD7-DD1A1616F975}" presName="sibTrans" presStyleCnt="0"/>
      <dgm:spPr/>
    </dgm:pt>
    <dgm:pt modelId="{F7A963A0-3714-4464-A3A4-E7E93A53ABB6}" type="pres">
      <dgm:prSet presAssocID="{0965A2F3-9A37-454B-85F3-2EE5026D6209}" presName="compNode" presStyleCnt="0"/>
      <dgm:spPr/>
    </dgm:pt>
    <dgm:pt modelId="{E40E2883-98D3-4440-9746-51C74471772B}" type="pres">
      <dgm:prSet presAssocID="{0965A2F3-9A37-454B-85F3-2EE5026D6209}" presName="bgRect" presStyleLbl="bgShp" presStyleIdx="4" presStyleCnt="6"/>
      <dgm:spPr/>
    </dgm:pt>
    <dgm:pt modelId="{4630EFE3-A3EC-4021-AED2-154E2F0FA395}" type="pres">
      <dgm:prSet presAssocID="{0965A2F3-9A37-454B-85F3-2EE5026D620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rama"/>
        </a:ext>
      </dgm:extLst>
    </dgm:pt>
    <dgm:pt modelId="{4729700D-9F2E-4042-B301-828E793B994C}" type="pres">
      <dgm:prSet presAssocID="{0965A2F3-9A37-454B-85F3-2EE5026D6209}" presName="spaceRect" presStyleCnt="0"/>
      <dgm:spPr/>
    </dgm:pt>
    <dgm:pt modelId="{93BC251B-7467-4976-A102-6B39B653201C}" type="pres">
      <dgm:prSet presAssocID="{0965A2F3-9A37-454B-85F3-2EE5026D6209}" presName="parTx" presStyleLbl="revTx" presStyleIdx="4" presStyleCnt="6">
        <dgm:presLayoutVars>
          <dgm:chMax val="0"/>
          <dgm:chPref val="0"/>
        </dgm:presLayoutVars>
      </dgm:prSet>
      <dgm:spPr/>
    </dgm:pt>
    <dgm:pt modelId="{A6C444C4-8554-40A0-A174-574544109910}" type="pres">
      <dgm:prSet presAssocID="{9D795B32-6F82-496E-948A-589DB3989ABD}" presName="sibTrans" presStyleCnt="0"/>
      <dgm:spPr/>
    </dgm:pt>
    <dgm:pt modelId="{F2B43851-861F-43E0-A2B0-CCEDEDA097B5}" type="pres">
      <dgm:prSet presAssocID="{45718CBE-C630-484F-BC65-11B0FC7A4950}" presName="compNode" presStyleCnt="0"/>
      <dgm:spPr/>
    </dgm:pt>
    <dgm:pt modelId="{E1DA9146-B352-447C-8915-5EF672D26B70}" type="pres">
      <dgm:prSet presAssocID="{45718CBE-C630-484F-BC65-11B0FC7A4950}" presName="bgRect" presStyleLbl="bgShp" presStyleIdx="5" presStyleCnt="6"/>
      <dgm:spPr/>
    </dgm:pt>
    <dgm:pt modelId="{29EAC6F0-ECD6-4E13-8C56-AEA4DEB36FBD}" type="pres">
      <dgm:prSet presAssocID="{45718CBE-C630-484F-BC65-11B0FC7A495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Video camera"/>
        </a:ext>
      </dgm:extLst>
    </dgm:pt>
    <dgm:pt modelId="{BEDDE890-22F7-4480-AFC1-63B8F3A65A41}" type="pres">
      <dgm:prSet presAssocID="{45718CBE-C630-484F-BC65-11B0FC7A4950}" presName="spaceRect" presStyleCnt="0"/>
      <dgm:spPr/>
    </dgm:pt>
    <dgm:pt modelId="{55D07124-A9CC-4017-BB6A-66A20D06AEBE}" type="pres">
      <dgm:prSet presAssocID="{45718CBE-C630-484F-BC65-11B0FC7A4950}" presName="parTx" presStyleLbl="revTx" presStyleIdx="5" presStyleCnt="6">
        <dgm:presLayoutVars>
          <dgm:chMax val="0"/>
          <dgm:chPref val="0"/>
        </dgm:presLayoutVars>
      </dgm:prSet>
      <dgm:spPr/>
    </dgm:pt>
  </dgm:ptLst>
  <dgm:cxnLst>
    <dgm:cxn modelId="{06535C08-DC44-4167-9F55-405F595BB3EA}" type="presOf" srcId="{075FD2C8-48D0-41FF-AA07-1BE2C4EBE175}" destId="{D2A23B31-82C6-4C01-83C9-7C1EFDFF5A79}" srcOrd="0" destOrd="0" presId="urn:microsoft.com/office/officeart/2018/2/layout/IconVerticalSolidList"/>
    <dgm:cxn modelId="{3D6CE317-DABD-4ED0-B074-C2ED38B719C3}" type="presOf" srcId="{A24101DE-A4AA-4B7E-8722-41740C024CC4}" destId="{06934BBF-91E9-4659-81DE-E64A83B85BD0}" srcOrd="0" destOrd="0" presId="urn:microsoft.com/office/officeart/2018/2/layout/IconVerticalSolidList"/>
    <dgm:cxn modelId="{9903B92E-45BD-4987-BFE4-CC02853DC5D0}" srcId="{075FD2C8-48D0-41FF-AA07-1BE2C4EBE175}" destId="{45718CBE-C630-484F-BC65-11B0FC7A4950}" srcOrd="5" destOrd="0" parTransId="{3354F791-442D-49A7-A2C3-5A5B55155675}" sibTransId="{21AB742C-8C8E-498B-AACF-5B0BF3F0EC61}"/>
    <dgm:cxn modelId="{975B735F-0289-4FC3-A942-726B2AD1D851}" srcId="{075FD2C8-48D0-41FF-AA07-1BE2C4EBE175}" destId="{A24101DE-A4AA-4B7E-8722-41740C024CC4}" srcOrd="0" destOrd="0" parTransId="{37DCF268-68A8-40A4-BB1A-4C91CD75C623}" sibTransId="{BA49095A-9FD9-4AB7-B605-EBFADEAB3ED2}"/>
    <dgm:cxn modelId="{48AEAD42-8B5B-42E9-8DFF-7A76702D6E0A}" type="presOf" srcId="{2572C882-2186-46F5-B6F6-7225322DCAD3}" destId="{6CD68663-7623-4B5E-8834-5D3431239658}" srcOrd="0" destOrd="0" presId="urn:microsoft.com/office/officeart/2018/2/layout/IconVerticalSolidList"/>
    <dgm:cxn modelId="{F26BF950-CADD-4C2B-A9F4-F540FF56B0B2}" type="presOf" srcId="{C2A3C5E9-70CC-428C-812D-937DD54BBA58}" destId="{4FADA035-0CB0-4239-ABFB-9FC81947D8B0}" srcOrd="0" destOrd="0" presId="urn:microsoft.com/office/officeart/2018/2/layout/IconVerticalSolidList"/>
    <dgm:cxn modelId="{7C4FED59-CCBB-48EC-AE33-89EC3E1FA696}" type="presOf" srcId="{FF5A0256-8680-4DFB-B028-42C8F3C7AF5E}" destId="{9A64B44A-C9BE-4281-A2EF-38D4F30354A1}" srcOrd="0" destOrd="0" presId="urn:microsoft.com/office/officeart/2018/2/layout/IconVerticalSolidList"/>
    <dgm:cxn modelId="{B1D7A582-9835-4197-ADAA-270EB4BE8AEB}" srcId="{075FD2C8-48D0-41FF-AA07-1BE2C4EBE175}" destId="{FF5A0256-8680-4DFB-B028-42C8F3C7AF5E}" srcOrd="3" destOrd="0" parTransId="{D66EBABE-458D-4733-8D0D-3561B36BBA71}" sibTransId="{8DB21B24-DA33-4A9C-8AD7-DD1A1616F975}"/>
    <dgm:cxn modelId="{AB36C49E-439C-4D6A-AC8B-685B8B8CF4E9}" srcId="{075FD2C8-48D0-41FF-AA07-1BE2C4EBE175}" destId="{C2A3C5E9-70CC-428C-812D-937DD54BBA58}" srcOrd="1" destOrd="0" parTransId="{8E8F168C-AF8A-4771-9EC2-62C0BA476553}" sibTransId="{F82647DD-DFC3-4D1B-828A-B85A5F26A1AF}"/>
    <dgm:cxn modelId="{A65A6AC3-E134-4EE8-B03D-80549AE4BDDA}" srcId="{075FD2C8-48D0-41FF-AA07-1BE2C4EBE175}" destId="{0965A2F3-9A37-454B-85F3-2EE5026D6209}" srcOrd="4" destOrd="0" parTransId="{45542CF1-47FB-49DD-B8B1-8FE062A6BBAA}" sibTransId="{9D795B32-6F82-496E-948A-589DB3989ABD}"/>
    <dgm:cxn modelId="{46CD20F0-6D9B-4CD3-B430-8283897F17BE}" type="presOf" srcId="{45718CBE-C630-484F-BC65-11B0FC7A4950}" destId="{55D07124-A9CC-4017-BB6A-66A20D06AEBE}" srcOrd="0" destOrd="0" presId="urn:microsoft.com/office/officeart/2018/2/layout/IconVerticalSolidList"/>
    <dgm:cxn modelId="{3D5A78F6-CEDB-4C1F-BD55-054B332F1EAD}" type="presOf" srcId="{0965A2F3-9A37-454B-85F3-2EE5026D6209}" destId="{93BC251B-7467-4976-A102-6B39B653201C}" srcOrd="0" destOrd="0" presId="urn:microsoft.com/office/officeart/2018/2/layout/IconVerticalSolidList"/>
    <dgm:cxn modelId="{DB0C54F8-3F2D-411F-9C7D-43A5416B8261}" srcId="{075FD2C8-48D0-41FF-AA07-1BE2C4EBE175}" destId="{2572C882-2186-46F5-B6F6-7225322DCAD3}" srcOrd="2" destOrd="0" parTransId="{61D69AFE-72E6-40A8-8EDF-A3B95486C609}" sibTransId="{CEBC0A7A-7BD2-4B9E-8E1B-B9194E1B8EFA}"/>
    <dgm:cxn modelId="{D3CD4448-D19D-43BA-939B-16F1CCB10BE2}" type="presParOf" srcId="{D2A23B31-82C6-4C01-83C9-7C1EFDFF5A79}" destId="{EB129BF7-24DA-4735-B2E1-B2A6605C6AC6}" srcOrd="0" destOrd="0" presId="urn:microsoft.com/office/officeart/2018/2/layout/IconVerticalSolidList"/>
    <dgm:cxn modelId="{E129D1A9-C4F6-4126-92BF-8CA4399D94C6}" type="presParOf" srcId="{EB129BF7-24DA-4735-B2E1-B2A6605C6AC6}" destId="{A2E97F11-1E1F-4526-8F7D-0981B6C04D29}" srcOrd="0" destOrd="0" presId="urn:microsoft.com/office/officeart/2018/2/layout/IconVerticalSolidList"/>
    <dgm:cxn modelId="{96EC7660-4385-4FF9-8F80-48BA5DF8329D}" type="presParOf" srcId="{EB129BF7-24DA-4735-B2E1-B2A6605C6AC6}" destId="{48C25143-4BAE-4833-852E-9537F212E25F}" srcOrd="1" destOrd="0" presId="urn:microsoft.com/office/officeart/2018/2/layout/IconVerticalSolidList"/>
    <dgm:cxn modelId="{1BC8AE21-156E-4F3F-B688-71215D5FEBDE}" type="presParOf" srcId="{EB129BF7-24DA-4735-B2E1-B2A6605C6AC6}" destId="{301771F8-D33A-464A-9A38-02632A5CDF26}" srcOrd="2" destOrd="0" presId="urn:microsoft.com/office/officeart/2018/2/layout/IconVerticalSolidList"/>
    <dgm:cxn modelId="{D5FDF3B2-ED88-46B5-BB40-497DE271D7F4}" type="presParOf" srcId="{EB129BF7-24DA-4735-B2E1-B2A6605C6AC6}" destId="{06934BBF-91E9-4659-81DE-E64A83B85BD0}" srcOrd="3" destOrd="0" presId="urn:microsoft.com/office/officeart/2018/2/layout/IconVerticalSolidList"/>
    <dgm:cxn modelId="{9D5B6B36-0BD7-4C7D-B7EF-ECC6A74631F4}" type="presParOf" srcId="{D2A23B31-82C6-4C01-83C9-7C1EFDFF5A79}" destId="{3A190D33-A9E2-4946-8E13-0C49CD9C0DA0}" srcOrd="1" destOrd="0" presId="urn:microsoft.com/office/officeart/2018/2/layout/IconVerticalSolidList"/>
    <dgm:cxn modelId="{67218A68-E1A4-480C-AD5C-209D9AF2CF55}" type="presParOf" srcId="{D2A23B31-82C6-4C01-83C9-7C1EFDFF5A79}" destId="{CBDCD652-952E-4253-9FD9-5C4F4795FA5B}" srcOrd="2" destOrd="0" presId="urn:microsoft.com/office/officeart/2018/2/layout/IconVerticalSolidList"/>
    <dgm:cxn modelId="{A9ED8901-51BD-4BBA-8A88-C121C3A9858A}" type="presParOf" srcId="{CBDCD652-952E-4253-9FD9-5C4F4795FA5B}" destId="{539FA6E8-CD65-4293-A9C5-9396968F286A}" srcOrd="0" destOrd="0" presId="urn:microsoft.com/office/officeart/2018/2/layout/IconVerticalSolidList"/>
    <dgm:cxn modelId="{57E7CD4D-3BD6-4C72-A608-D149E7C6DAF2}" type="presParOf" srcId="{CBDCD652-952E-4253-9FD9-5C4F4795FA5B}" destId="{55F67DD6-691A-4EFC-9E67-BA2CA268E41A}" srcOrd="1" destOrd="0" presId="urn:microsoft.com/office/officeart/2018/2/layout/IconVerticalSolidList"/>
    <dgm:cxn modelId="{EB0655A5-F30E-4C33-A534-EFFA02BE6EDD}" type="presParOf" srcId="{CBDCD652-952E-4253-9FD9-5C4F4795FA5B}" destId="{DE55A3FD-F27A-440B-B7CD-DF34D34089D5}" srcOrd="2" destOrd="0" presId="urn:microsoft.com/office/officeart/2018/2/layout/IconVerticalSolidList"/>
    <dgm:cxn modelId="{21F2917B-9565-4E5B-84B3-A7645A39B436}" type="presParOf" srcId="{CBDCD652-952E-4253-9FD9-5C4F4795FA5B}" destId="{4FADA035-0CB0-4239-ABFB-9FC81947D8B0}" srcOrd="3" destOrd="0" presId="urn:microsoft.com/office/officeart/2018/2/layout/IconVerticalSolidList"/>
    <dgm:cxn modelId="{B042D1C1-2802-45EE-BB43-DBABB50E34E9}" type="presParOf" srcId="{D2A23B31-82C6-4C01-83C9-7C1EFDFF5A79}" destId="{BCE83DE5-E32F-479B-B867-0A33AC486DE4}" srcOrd="3" destOrd="0" presId="urn:microsoft.com/office/officeart/2018/2/layout/IconVerticalSolidList"/>
    <dgm:cxn modelId="{4BFEB887-559C-4AF9-BEFC-3EB60BE8121B}" type="presParOf" srcId="{D2A23B31-82C6-4C01-83C9-7C1EFDFF5A79}" destId="{AD2B482F-B2A3-4347-A48B-E2045A3637BB}" srcOrd="4" destOrd="0" presId="urn:microsoft.com/office/officeart/2018/2/layout/IconVerticalSolidList"/>
    <dgm:cxn modelId="{759691DA-1E93-4CBF-B41F-BF54F7844BBB}" type="presParOf" srcId="{AD2B482F-B2A3-4347-A48B-E2045A3637BB}" destId="{22DF0C70-8BA5-45C9-B593-EC008D39E344}" srcOrd="0" destOrd="0" presId="urn:microsoft.com/office/officeart/2018/2/layout/IconVerticalSolidList"/>
    <dgm:cxn modelId="{5E32F37F-49E1-4438-815E-A5BA0464983A}" type="presParOf" srcId="{AD2B482F-B2A3-4347-A48B-E2045A3637BB}" destId="{6D45ECAE-C539-49AC-A64F-4FE460A63FC9}" srcOrd="1" destOrd="0" presId="urn:microsoft.com/office/officeart/2018/2/layout/IconVerticalSolidList"/>
    <dgm:cxn modelId="{624D5601-8B78-436B-9694-E0AAB77B4AB9}" type="presParOf" srcId="{AD2B482F-B2A3-4347-A48B-E2045A3637BB}" destId="{E0101247-97E1-4903-82AB-362D3DD44FCD}" srcOrd="2" destOrd="0" presId="urn:microsoft.com/office/officeart/2018/2/layout/IconVerticalSolidList"/>
    <dgm:cxn modelId="{A6A5F42B-016C-4DB6-B1D8-4FBEE8F916C4}" type="presParOf" srcId="{AD2B482F-B2A3-4347-A48B-E2045A3637BB}" destId="{6CD68663-7623-4B5E-8834-5D3431239658}" srcOrd="3" destOrd="0" presId="urn:microsoft.com/office/officeart/2018/2/layout/IconVerticalSolidList"/>
    <dgm:cxn modelId="{BA8DD388-7AB3-4C94-90F2-C040C83BC033}" type="presParOf" srcId="{D2A23B31-82C6-4C01-83C9-7C1EFDFF5A79}" destId="{D1DE4CBF-5671-4786-BF1E-EFF81417B057}" srcOrd="5" destOrd="0" presId="urn:microsoft.com/office/officeart/2018/2/layout/IconVerticalSolidList"/>
    <dgm:cxn modelId="{44A7CDF6-6E70-4935-90F3-08D914D23FA0}" type="presParOf" srcId="{D2A23B31-82C6-4C01-83C9-7C1EFDFF5A79}" destId="{5EF8B2A0-215D-408B-AC90-E8B30554EB29}" srcOrd="6" destOrd="0" presId="urn:microsoft.com/office/officeart/2018/2/layout/IconVerticalSolidList"/>
    <dgm:cxn modelId="{4EEEEC97-471B-4670-934D-4162EE7B249D}" type="presParOf" srcId="{5EF8B2A0-215D-408B-AC90-E8B30554EB29}" destId="{BFCE47EF-FD7A-443B-94E0-D408B893EE14}" srcOrd="0" destOrd="0" presId="urn:microsoft.com/office/officeart/2018/2/layout/IconVerticalSolidList"/>
    <dgm:cxn modelId="{DB28AAED-801E-476E-8190-08B765540177}" type="presParOf" srcId="{5EF8B2A0-215D-408B-AC90-E8B30554EB29}" destId="{DB8532D8-B7C9-47BC-9390-1A0D42E614FF}" srcOrd="1" destOrd="0" presId="urn:microsoft.com/office/officeart/2018/2/layout/IconVerticalSolidList"/>
    <dgm:cxn modelId="{4AD806AC-135D-4D30-9AC1-E13116D08966}" type="presParOf" srcId="{5EF8B2A0-215D-408B-AC90-E8B30554EB29}" destId="{5E13C9B8-C56A-49F8-9A37-BA6372A5E9AC}" srcOrd="2" destOrd="0" presId="urn:microsoft.com/office/officeart/2018/2/layout/IconVerticalSolidList"/>
    <dgm:cxn modelId="{5080A332-1F4D-4EA6-9C9E-FE7361517337}" type="presParOf" srcId="{5EF8B2A0-215D-408B-AC90-E8B30554EB29}" destId="{9A64B44A-C9BE-4281-A2EF-38D4F30354A1}" srcOrd="3" destOrd="0" presId="urn:microsoft.com/office/officeart/2018/2/layout/IconVerticalSolidList"/>
    <dgm:cxn modelId="{4ADB8D06-C27B-4532-9F19-67719C95C9CA}" type="presParOf" srcId="{D2A23B31-82C6-4C01-83C9-7C1EFDFF5A79}" destId="{239FAF00-10C1-47F3-928D-918E1F4AE14B}" srcOrd="7" destOrd="0" presId="urn:microsoft.com/office/officeart/2018/2/layout/IconVerticalSolidList"/>
    <dgm:cxn modelId="{FCA275F1-6535-4B2B-A659-85D1286E47EF}" type="presParOf" srcId="{D2A23B31-82C6-4C01-83C9-7C1EFDFF5A79}" destId="{F7A963A0-3714-4464-A3A4-E7E93A53ABB6}" srcOrd="8" destOrd="0" presId="urn:microsoft.com/office/officeart/2018/2/layout/IconVerticalSolidList"/>
    <dgm:cxn modelId="{A1195415-F1CE-4829-9D0F-1CDDDB23CD19}" type="presParOf" srcId="{F7A963A0-3714-4464-A3A4-E7E93A53ABB6}" destId="{E40E2883-98D3-4440-9746-51C74471772B}" srcOrd="0" destOrd="0" presId="urn:microsoft.com/office/officeart/2018/2/layout/IconVerticalSolidList"/>
    <dgm:cxn modelId="{6EC86DE3-AB22-4A3F-A2AE-5DAA81CC52FD}" type="presParOf" srcId="{F7A963A0-3714-4464-A3A4-E7E93A53ABB6}" destId="{4630EFE3-A3EC-4021-AED2-154E2F0FA395}" srcOrd="1" destOrd="0" presId="urn:microsoft.com/office/officeart/2018/2/layout/IconVerticalSolidList"/>
    <dgm:cxn modelId="{E407ABF8-0736-46E1-BBA3-F8C6509482C5}" type="presParOf" srcId="{F7A963A0-3714-4464-A3A4-E7E93A53ABB6}" destId="{4729700D-9F2E-4042-B301-828E793B994C}" srcOrd="2" destOrd="0" presId="urn:microsoft.com/office/officeart/2018/2/layout/IconVerticalSolidList"/>
    <dgm:cxn modelId="{031F25D8-8150-4EC8-8376-DBD3D89122C2}" type="presParOf" srcId="{F7A963A0-3714-4464-A3A4-E7E93A53ABB6}" destId="{93BC251B-7467-4976-A102-6B39B653201C}" srcOrd="3" destOrd="0" presId="urn:microsoft.com/office/officeart/2018/2/layout/IconVerticalSolidList"/>
    <dgm:cxn modelId="{1F6D8AC2-81A9-4DA0-8604-D1C65617B0E2}" type="presParOf" srcId="{D2A23B31-82C6-4C01-83C9-7C1EFDFF5A79}" destId="{A6C444C4-8554-40A0-A174-574544109910}" srcOrd="9" destOrd="0" presId="urn:microsoft.com/office/officeart/2018/2/layout/IconVerticalSolidList"/>
    <dgm:cxn modelId="{FB07F401-9954-4224-B72C-2ACB4C941C70}" type="presParOf" srcId="{D2A23B31-82C6-4C01-83C9-7C1EFDFF5A79}" destId="{F2B43851-861F-43E0-A2B0-CCEDEDA097B5}" srcOrd="10" destOrd="0" presId="urn:microsoft.com/office/officeart/2018/2/layout/IconVerticalSolidList"/>
    <dgm:cxn modelId="{2B0D20F5-FF9F-4D7C-8E40-310532C8F1F6}" type="presParOf" srcId="{F2B43851-861F-43E0-A2B0-CCEDEDA097B5}" destId="{E1DA9146-B352-447C-8915-5EF672D26B70}" srcOrd="0" destOrd="0" presId="urn:microsoft.com/office/officeart/2018/2/layout/IconVerticalSolidList"/>
    <dgm:cxn modelId="{BD9E7912-77A4-4C32-A1CC-1ABDC1B4D527}" type="presParOf" srcId="{F2B43851-861F-43E0-A2B0-CCEDEDA097B5}" destId="{29EAC6F0-ECD6-4E13-8C56-AEA4DEB36FBD}" srcOrd="1" destOrd="0" presId="urn:microsoft.com/office/officeart/2018/2/layout/IconVerticalSolidList"/>
    <dgm:cxn modelId="{201C9C71-2D5A-4277-A104-16E8B9ED8D11}" type="presParOf" srcId="{F2B43851-861F-43E0-A2B0-CCEDEDA097B5}" destId="{BEDDE890-22F7-4480-AFC1-63B8F3A65A41}" srcOrd="2" destOrd="0" presId="urn:microsoft.com/office/officeart/2018/2/layout/IconVerticalSolidList"/>
    <dgm:cxn modelId="{3129AFCC-8C81-47D4-98DD-B9F67FDE1C7B}" type="presParOf" srcId="{F2B43851-861F-43E0-A2B0-CCEDEDA097B5}" destId="{55D07124-A9CC-4017-BB6A-66A20D06AE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0F40E9-D5A3-41A7-A102-555106469CF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A489D3D-0780-48CD-8413-AE83DB7812E3}">
      <dgm:prSet custT="1"/>
      <dgm:spPr/>
      <dgm:t>
        <a:bodyPr/>
        <a:lstStyle/>
        <a:p>
          <a:pPr algn="l"/>
          <a:r>
            <a:rPr lang="en-US" sz="1500" dirty="0"/>
            <a:t>Instacart receives the highest number of orders between 10:00 AM and 4:00 PM, and on weekends. </a:t>
          </a:r>
        </a:p>
        <a:p>
          <a:pPr algn="l"/>
          <a:r>
            <a:rPr lang="en-US" sz="1500" dirty="0"/>
            <a:t>This can be observed across all customer profiles.</a:t>
          </a:r>
        </a:p>
      </dgm:t>
    </dgm:pt>
    <dgm:pt modelId="{798F9200-3ADC-4679-B75E-0136E304E005}" type="parTrans" cxnId="{C1B67585-346F-4166-A6E3-FD4A7C2B44A9}">
      <dgm:prSet/>
      <dgm:spPr/>
      <dgm:t>
        <a:bodyPr/>
        <a:lstStyle/>
        <a:p>
          <a:endParaRPr lang="en-US"/>
        </a:p>
      </dgm:t>
    </dgm:pt>
    <dgm:pt modelId="{A4C38138-BC42-477B-8AE5-B9820CCC276E}" type="sibTrans" cxnId="{C1B67585-346F-4166-A6E3-FD4A7C2B44A9}">
      <dgm:prSet/>
      <dgm:spPr/>
      <dgm:t>
        <a:bodyPr/>
        <a:lstStyle/>
        <a:p>
          <a:endParaRPr lang="en-US"/>
        </a:p>
      </dgm:t>
    </dgm:pt>
    <dgm:pt modelId="{77CCDDB9-0B1E-4227-BC1F-1561A9E0FB4B}">
      <dgm:prSet/>
      <dgm:spPr/>
      <dgm:t>
        <a:bodyPr/>
        <a:lstStyle/>
        <a:p>
          <a:pPr algn="l"/>
          <a:r>
            <a:rPr lang="en-US" dirty="0"/>
            <a:t>Customers spend the most money in the evening and at night.</a:t>
          </a:r>
        </a:p>
      </dgm:t>
    </dgm:pt>
    <dgm:pt modelId="{D6D6A903-51D4-4142-BBB5-1B983BC90A3D}" type="parTrans" cxnId="{E627DF56-3239-43FA-A320-7F9CCE3B672C}">
      <dgm:prSet/>
      <dgm:spPr/>
      <dgm:t>
        <a:bodyPr/>
        <a:lstStyle/>
        <a:p>
          <a:endParaRPr lang="en-US"/>
        </a:p>
      </dgm:t>
    </dgm:pt>
    <dgm:pt modelId="{4222F026-E79B-41E2-A5F8-8CC699A17E05}" type="sibTrans" cxnId="{E627DF56-3239-43FA-A320-7F9CCE3B672C}">
      <dgm:prSet/>
      <dgm:spPr/>
      <dgm:t>
        <a:bodyPr/>
        <a:lstStyle/>
        <a:p>
          <a:endParaRPr lang="en-US"/>
        </a:p>
      </dgm:t>
    </dgm:pt>
    <dgm:pt modelId="{96DDA4BB-9B49-475B-802A-D5AA908E79E9}">
      <dgm:prSet/>
      <dgm:spPr/>
      <dgm:t>
        <a:bodyPr/>
        <a:lstStyle/>
        <a:p>
          <a:pPr algn="l"/>
          <a:r>
            <a:rPr lang="en-US" dirty="0"/>
            <a:t>Perishable grocery items, such as produce and dairy/eggs, are the most ordered items among all customer profiles.</a:t>
          </a:r>
        </a:p>
      </dgm:t>
    </dgm:pt>
    <dgm:pt modelId="{2BCC220C-3C6A-4CB1-92F0-FC6B20622DF8}" type="parTrans" cxnId="{96DDF05A-DF9F-4187-838B-DB4A76641D01}">
      <dgm:prSet/>
      <dgm:spPr/>
      <dgm:t>
        <a:bodyPr/>
        <a:lstStyle/>
        <a:p>
          <a:endParaRPr lang="en-US"/>
        </a:p>
      </dgm:t>
    </dgm:pt>
    <dgm:pt modelId="{14F87D97-8671-44A0-8AC5-92495AF09488}" type="sibTrans" cxnId="{96DDF05A-DF9F-4187-838B-DB4A76641D01}">
      <dgm:prSet/>
      <dgm:spPr/>
      <dgm:t>
        <a:bodyPr/>
        <a:lstStyle/>
        <a:p>
          <a:endParaRPr lang="en-US"/>
        </a:p>
      </dgm:t>
    </dgm:pt>
    <dgm:pt modelId="{6CF91568-F54D-4FBE-87E1-070B9B2E4FF9}">
      <dgm:prSet/>
      <dgm:spPr/>
      <dgm:t>
        <a:bodyPr/>
        <a:lstStyle/>
        <a:p>
          <a:pPr algn="l"/>
          <a:r>
            <a:rPr lang="en-US" dirty="0"/>
            <a:t>The South is the region with the largest number of customers.</a:t>
          </a:r>
        </a:p>
      </dgm:t>
    </dgm:pt>
    <dgm:pt modelId="{CF94AFD1-630C-4D82-911A-AEA42A532A0C}" type="parTrans" cxnId="{F0C39FDD-C08D-4B70-8B2A-4814FEE66820}">
      <dgm:prSet/>
      <dgm:spPr/>
      <dgm:t>
        <a:bodyPr/>
        <a:lstStyle/>
        <a:p>
          <a:endParaRPr lang="en-US"/>
        </a:p>
      </dgm:t>
    </dgm:pt>
    <dgm:pt modelId="{CE821071-D642-4A4C-A85C-7BBD58CE2985}" type="sibTrans" cxnId="{F0C39FDD-C08D-4B70-8B2A-4814FEE66820}">
      <dgm:prSet/>
      <dgm:spPr/>
      <dgm:t>
        <a:bodyPr/>
        <a:lstStyle/>
        <a:p>
          <a:endParaRPr lang="en-US"/>
        </a:p>
      </dgm:t>
    </dgm:pt>
    <dgm:pt modelId="{9C7BBE1A-75FB-408D-8324-A8C42084A5DC}">
      <dgm:prSet/>
      <dgm:spPr/>
      <dgm:t>
        <a:bodyPr/>
        <a:lstStyle/>
        <a:p>
          <a:pPr algn="l"/>
          <a:r>
            <a:rPr lang="en-US" dirty="0"/>
            <a:t>Married, mature adults between age 40 and 64 make up the largest group of customers.</a:t>
          </a:r>
        </a:p>
      </dgm:t>
    </dgm:pt>
    <dgm:pt modelId="{D434651A-F20D-471F-AE0D-1976EAF7D3A6}" type="parTrans" cxnId="{E0F545C9-C675-4B75-891A-9977DB77F211}">
      <dgm:prSet/>
      <dgm:spPr/>
      <dgm:t>
        <a:bodyPr/>
        <a:lstStyle/>
        <a:p>
          <a:endParaRPr lang="en-US"/>
        </a:p>
      </dgm:t>
    </dgm:pt>
    <dgm:pt modelId="{7141E2F8-2FAB-48BD-AC29-BB5759DFF6F9}" type="sibTrans" cxnId="{E0F545C9-C675-4B75-891A-9977DB77F211}">
      <dgm:prSet/>
      <dgm:spPr/>
      <dgm:t>
        <a:bodyPr/>
        <a:lstStyle/>
        <a:p>
          <a:endParaRPr lang="en-US"/>
        </a:p>
      </dgm:t>
    </dgm:pt>
    <dgm:pt modelId="{B85CAD7D-2429-4DE6-9215-7FCD0CD2ABEB}">
      <dgm:prSet/>
      <dgm:spPr/>
      <dgm:t>
        <a:bodyPr/>
        <a:lstStyle/>
        <a:p>
          <a:pPr algn="l"/>
          <a:r>
            <a:rPr lang="en-US" dirty="0"/>
            <a:t>The majority of customers earn at least a middle-level income ($50,000 or more per year).</a:t>
          </a:r>
        </a:p>
      </dgm:t>
    </dgm:pt>
    <dgm:pt modelId="{15EF9FB1-8224-4D10-B1E5-6B4D0607EE8D}" type="parTrans" cxnId="{0C2D697C-BA03-4DFD-9527-BB1D847E91D7}">
      <dgm:prSet/>
      <dgm:spPr/>
      <dgm:t>
        <a:bodyPr/>
        <a:lstStyle/>
        <a:p>
          <a:endParaRPr lang="en-US"/>
        </a:p>
      </dgm:t>
    </dgm:pt>
    <dgm:pt modelId="{AD70EC89-4964-41E9-B139-9A553B39AC41}" type="sibTrans" cxnId="{0C2D697C-BA03-4DFD-9527-BB1D847E91D7}">
      <dgm:prSet/>
      <dgm:spPr/>
      <dgm:t>
        <a:bodyPr/>
        <a:lstStyle/>
        <a:p>
          <a:endParaRPr lang="en-US"/>
        </a:p>
      </dgm:t>
    </dgm:pt>
    <dgm:pt modelId="{D3A2E3D7-8D50-4E83-829C-D3CCECE46A3C}" type="pres">
      <dgm:prSet presAssocID="{240F40E9-D5A3-41A7-A102-555106469CFD}" presName="diagram" presStyleCnt="0">
        <dgm:presLayoutVars>
          <dgm:dir/>
          <dgm:resizeHandles val="exact"/>
        </dgm:presLayoutVars>
      </dgm:prSet>
      <dgm:spPr/>
    </dgm:pt>
    <dgm:pt modelId="{95E52238-20C8-42EB-B10B-144508A78686}" type="pres">
      <dgm:prSet presAssocID="{6A489D3D-0780-48CD-8413-AE83DB7812E3}" presName="node" presStyleLbl="node1" presStyleIdx="0" presStyleCnt="6">
        <dgm:presLayoutVars>
          <dgm:bulletEnabled val="1"/>
        </dgm:presLayoutVars>
      </dgm:prSet>
      <dgm:spPr/>
    </dgm:pt>
    <dgm:pt modelId="{B1E74CCC-BFC8-40F5-8BDD-E4649DBE9361}" type="pres">
      <dgm:prSet presAssocID="{A4C38138-BC42-477B-8AE5-B9820CCC276E}" presName="sibTrans" presStyleCnt="0"/>
      <dgm:spPr/>
    </dgm:pt>
    <dgm:pt modelId="{5A57472E-05BD-4365-934A-00EA3E7FBD6E}" type="pres">
      <dgm:prSet presAssocID="{77CCDDB9-0B1E-4227-BC1F-1561A9E0FB4B}" presName="node" presStyleLbl="node1" presStyleIdx="1" presStyleCnt="6">
        <dgm:presLayoutVars>
          <dgm:bulletEnabled val="1"/>
        </dgm:presLayoutVars>
      </dgm:prSet>
      <dgm:spPr/>
    </dgm:pt>
    <dgm:pt modelId="{CBE6F3F0-7C07-429A-B314-731CB99361A2}" type="pres">
      <dgm:prSet presAssocID="{4222F026-E79B-41E2-A5F8-8CC699A17E05}" presName="sibTrans" presStyleCnt="0"/>
      <dgm:spPr/>
    </dgm:pt>
    <dgm:pt modelId="{8A3994EB-A82F-4524-96E3-088E961190BD}" type="pres">
      <dgm:prSet presAssocID="{96DDA4BB-9B49-475B-802A-D5AA908E79E9}" presName="node" presStyleLbl="node1" presStyleIdx="2" presStyleCnt="6">
        <dgm:presLayoutVars>
          <dgm:bulletEnabled val="1"/>
        </dgm:presLayoutVars>
      </dgm:prSet>
      <dgm:spPr/>
    </dgm:pt>
    <dgm:pt modelId="{C97030F7-1E5C-4F1E-983E-67EF9B8CCD45}" type="pres">
      <dgm:prSet presAssocID="{14F87D97-8671-44A0-8AC5-92495AF09488}" presName="sibTrans" presStyleCnt="0"/>
      <dgm:spPr/>
    </dgm:pt>
    <dgm:pt modelId="{577B0596-BD23-420A-8EE9-8A42C29A3BE9}" type="pres">
      <dgm:prSet presAssocID="{6CF91568-F54D-4FBE-87E1-070B9B2E4FF9}" presName="node" presStyleLbl="node1" presStyleIdx="3" presStyleCnt="6">
        <dgm:presLayoutVars>
          <dgm:bulletEnabled val="1"/>
        </dgm:presLayoutVars>
      </dgm:prSet>
      <dgm:spPr/>
    </dgm:pt>
    <dgm:pt modelId="{3CD6B606-BB7D-4DE8-813F-E6750FD3142B}" type="pres">
      <dgm:prSet presAssocID="{CE821071-D642-4A4C-A85C-7BBD58CE2985}" presName="sibTrans" presStyleCnt="0"/>
      <dgm:spPr/>
    </dgm:pt>
    <dgm:pt modelId="{7E803B98-070D-4F93-B67C-3DA97C1F7A34}" type="pres">
      <dgm:prSet presAssocID="{9C7BBE1A-75FB-408D-8324-A8C42084A5DC}" presName="node" presStyleLbl="node1" presStyleIdx="4" presStyleCnt="6">
        <dgm:presLayoutVars>
          <dgm:bulletEnabled val="1"/>
        </dgm:presLayoutVars>
      </dgm:prSet>
      <dgm:spPr/>
    </dgm:pt>
    <dgm:pt modelId="{D141BD22-5FFD-4AAE-ADBB-FD03EB7097A0}" type="pres">
      <dgm:prSet presAssocID="{7141E2F8-2FAB-48BD-AC29-BB5759DFF6F9}" presName="sibTrans" presStyleCnt="0"/>
      <dgm:spPr/>
    </dgm:pt>
    <dgm:pt modelId="{91AFBE95-B9D7-4531-B1EB-BF52D11F0AA6}" type="pres">
      <dgm:prSet presAssocID="{B85CAD7D-2429-4DE6-9215-7FCD0CD2ABEB}" presName="node" presStyleLbl="node1" presStyleIdx="5" presStyleCnt="6">
        <dgm:presLayoutVars>
          <dgm:bulletEnabled val="1"/>
        </dgm:presLayoutVars>
      </dgm:prSet>
      <dgm:spPr/>
    </dgm:pt>
  </dgm:ptLst>
  <dgm:cxnLst>
    <dgm:cxn modelId="{EB7B8902-2883-4A80-811A-59FF6553F2FB}" type="presOf" srcId="{6CF91568-F54D-4FBE-87E1-070B9B2E4FF9}" destId="{577B0596-BD23-420A-8EE9-8A42C29A3BE9}" srcOrd="0" destOrd="0" presId="urn:microsoft.com/office/officeart/2005/8/layout/default"/>
    <dgm:cxn modelId="{B7817716-A6EF-432F-910D-CC1D4FC1B2D2}" type="presOf" srcId="{96DDA4BB-9B49-475B-802A-D5AA908E79E9}" destId="{8A3994EB-A82F-4524-96E3-088E961190BD}" srcOrd="0" destOrd="0" presId="urn:microsoft.com/office/officeart/2005/8/layout/default"/>
    <dgm:cxn modelId="{5522C033-3D7D-48F2-B52A-4096E179C8F9}" type="presOf" srcId="{6A489D3D-0780-48CD-8413-AE83DB7812E3}" destId="{95E52238-20C8-42EB-B10B-144508A78686}" srcOrd="0" destOrd="0" presId="urn:microsoft.com/office/officeart/2005/8/layout/default"/>
    <dgm:cxn modelId="{D72B0849-C96B-4429-A1ED-CF1AF428CC6E}" type="presOf" srcId="{9C7BBE1A-75FB-408D-8324-A8C42084A5DC}" destId="{7E803B98-070D-4F93-B67C-3DA97C1F7A34}" srcOrd="0" destOrd="0" presId="urn:microsoft.com/office/officeart/2005/8/layout/default"/>
    <dgm:cxn modelId="{E627DF56-3239-43FA-A320-7F9CCE3B672C}" srcId="{240F40E9-D5A3-41A7-A102-555106469CFD}" destId="{77CCDDB9-0B1E-4227-BC1F-1561A9E0FB4B}" srcOrd="1" destOrd="0" parTransId="{D6D6A903-51D4-4142-BBB5-1B983BC90A3D}" sibTransId="{4222F026-E79B-41E2-A5F8-8CC699A17E05}"/>
    <dgm:cxn modelId="{96DDF05A-DF9F-4187-838B-DB4A76641D01}" srcId="{240F40E9-D5A3-41A7-A102-555106469CFD}" destId="{96DDA4BB-9B49-475B-802A-D5AA908E79E9}" srcOrd="2" destOrd="0" parTransId="{2BCC220C-3C6A-4CB1-92F0-FC6B20622DF8}" sibTransId="{14F87D97-8671-44A0-8AC5-92495AF09488}"/>
    <dgm:cxn modelId="{0C2D697C-BA03-4DFD-9527-BB1D847E91D7}" srcId="{240F40E9-D5A3-41A7-A102-555106469CFD}" destId="{B85CAD7D-2429-4DE6-9215-7FCD0CD2ABEB}" srcOrd="5" destOrd="0" parTransId="{15EF9FB1-8224-4D10-B1E5-6B4D0607EE8D}" sibTransId="{AD70EC89-4964-41E9-B139-9A553B39AC41}"/>
    <dgm:cxn modelId="{C1B67585-346F-4166-A6E3-FD4A7C2B44A9}" srcId="{240F40E9-D5A3-41A7-A102-555106469CFD}" destId="{6A489D3D-0780-48CD-8413-AE83DB7812E3}" srcOrd="0" destOrd="0" parTransId="{798F9200-3ADC-4679-B75E-0136E304E005}" sibTransId="{A4C38138-BC42-477B-8AE5-B9820CCC276E}"/>
    <dgm:cxn modelId="{CA33FE9C-3469-4D68-8A77-3F51E556BE5C}" type="presOf" srcId="{77CCDDB9-0B1E-4227-BC1F-1561A9E0FB4B}" destId="{5A57472E-05BD-4365-934A-00EA3E7FBD6E}" srcOrd="0" destOrd="0" presId="urn:microsoft.com/office/officeart/2005/8/layout/default"/>
    <dgm:cxn modelId="{E0F545C9-C675-4B75-891A-9977DB77F211}" srcId="{240F40E9-D5A3-41A7-A102-555106469CFD}" destId="{9C7BBE1A-75FB-408D-8324-A8C42084A5DC}" srcOrd="4" destOrd="0" parTransId="{D434651A-F20D-471F-AE0D-1976EAF7D3A6}" sibTransId="{7141E2F8-2FAB-48BD-AC29-BB5759DFF6F9}"/>
    <dgm:cxn modelId="{906D23D9-51A5-4AB1-B102-2F64EF061F5C}" type="presOf" srcId="{240F40E9-D5A3-41A7-A102-555106469CFD}" destId="{D3A2E3D7-8D50-4E83-829C-D3CCECE46A3C}" srcOrd="0" destOrd="0" presId="urn:microsoft.com/office/officeart/2005/8/layout/default"/>
    <dgm:cxn modelId="{F0C39FDD-C08D-4B70-8B2A-4814FEE66820}" srcId="{240F40E9-D5A3-41A7-A102-555106469CFD}" destId="{6CF91568-F54D-4FBE-87E1-070B9B2E4FF9}" srcOrd="3" destOrd="0" parTransId="{CF94AFD1-630C-4D82-911A-AEA42A532A0C}" sibTransId="{CE821071-D642-4A4C-A85C-7BBD58CE2985}"/>
    <dgm:cxn modelId="{25F6D4F3-08A9-4009-BC58-A9F907BB2585}" type="presOf" srcId="{B85CAD7D-2429-4DE6-9215-7FCD0CD2ABEB}" destId="{91AFBE95-B9D7-4531-B1EB-BF52D11F0AA6}" srcOrd="0" destOrd="0" presId="urn:microsoft.com/office/officeart/2005/8/layout/default"/>
    <dgm:cxn modelId="{C9BDF1A6-CB0B-4757-BFFC-53B3283BF5DF}" type="presParOf" srcId="{D3A2E3D7-8D50-4E83-829C-D3CCECE46A3C}" destId="{95E52238-20C8-42EB-B10B-144508A78686}" srcOrd="0" destOrd="0" presId="urn:microsoft.com/office/officeart/2005/8/layout/default"/>
    <dgm:cxn modelId="{0A4B3A99-3AF0-4828-9466-242D85D4E98C}" type="presParOf" srcId="{D3A2E3D7-8D50-4E83-829C-D3CCECE46A3C}" destId="{B1E74CCC-BFC8-40F5-8BDD-E4649DBE9361}" srcOrd="1" destOrd="0" presId="urn:microsoft.com/office/officeart/2005/8/layout/default"/>
    <dgm:cxn modelId="{D7ADE75D-251F-489D-AC36-C5B4F939826A}" type="presParOf" srcId="{D3A2E3D7-8D50-4E83-829C-D3CCECE46A3C}" destId="{5A57472E-05BD-4365-934A-00EA3E7FBD6E}" srcOrd="2" destOrd="0" presId="urn:microsoft.com/office/officeart/2005/8/layout/default"/>
    <dgm:cxn modelId="{99350377-2020-4D65-9BF6-F0FBEBE15BB3}" type="presParOf" srcId="{D3A2E3D7-8D50-4E83-829C-D3CCECE46A3C}" destId="{CBE6F3F0-7C07-429A-B314-731CB99361A2}" srcOrd="3" destOrd="0" presId="urn:microsoft.com/office/officeart/2005/8/layout/default"/>
    <dgm:cxn modelId="{BA80CCEF-0336-4E54-81B4-637EFFA6E92D}" type="presParOf" srcId="{D3A2E3D7-8D50-4E83-829C-D3CCECE46A3C}" destId="{8A3994EB-A82F-4524-96E3-088E961190BD}" srcOrd="4" destOrd="0" presId="urn:microsoft.com/office/officeart/2005/8/layout/default"/>
    <dgm:cxn modelId="{C8DFAD87-6654-4BFF-9561-D7F6F0433D38}" type="presParOf" srcId="{D3A2E3D7-8D50-4E83-829C-D3CCECE46A3C}" destId="{C97030F7-1E5C-4F1E-983E-67EF9B8CCD45}" srcOrd="5" destOrd="0" presId="urn:microsoft.com/office/officeart/2005/8/layout/default"/>
    <dgm:cxn modelId="{E8A08CB6-8ACE-497A-BA14-B5912E5866DE}" type="presParOf" srcId="{D3A2E3D7-8D50-4E83-829C-D3CCECE46A3C}" destId="{577B0596-BD23-420A-8EE9-8A42C29A3BE9}" srcOrd="6" destOrd="0" presId="urn:microsoft.com/office/officeart/2005/8/layout/default"/>
    <dgm:cxn modelId="{C76375C5-3FED-4130-B40B-7D3082FD8FAC}" type="presParOf" srcId="{D3A2E3D7-8D50-4E83-829C-D3CCECE46A3C}" destId="{3CD6B606-BB7D-4DE8-813F-E6750FD3142B}" srcOrd="7" destOrd="0" presId="urn:microsoft.com/office/officeart/2005/8/layout/default"/>
    <dgm:cxn modelId="{2C7688F8-D871-4F49-AD65-EA817FBD21AC}" type="presParOf" srcId="{D3A2E3D7-8D50-4E83-829C-D3CCECE46A3C}" destId="{7E803B98-070D-4F93-B67C-3DA97C1F7A34}" srcOrd="8" destOrd="0" presId="urn:microsoft.com/office/officeart/2005/8/layout/default"/>
    <dgm:cxn modelId="{FB82484A-6C7D-4C11-916B-F66D43371810}" type="presParOf" srcId="{D3A2E3D7-8D50-4E83-829C-D3CCECE46A3C}" destId="{D141BD22-5FFD-4AAE-ADBB-FD03EB7097A0}" srcOrd="9" destOrd="0" presId="urn:microsoft.com/office/officeart/2005/8/layout/default"/>
    <dgm:cxn modelId="{DE941E9A-2458-40D1-89D3-D2A16B49A9D8}" type="presParOf" srcId="{D3A2E3D7-8D50-4E83-829C-D3CCECE46A3C}" destId="{91AFBE95-B9D7-4531-B1EB-BF52D11F0AA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08D5BE-7040-4E40-82B0-68F274314A0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1C2071F-DFE1-4BEF-8164-B0689DEC106B}">
      <dgm:prSet/>
      <dgm:spPr/>
      <dgm:t>
        <a:bodyPr/>
        <a:lstStyle/>
        <a:p>
          <a:pPr>
            <a:lnSpc>
              <a:spcPct val="100000"/>
            </a:lnSpc>
          </a:pPr>
          <a:r>
            <a:rPr lang="en-GB" dirty="0">
              <a:solidFill>
                <a:schemeClr val="bg1"/>
              </a:solidFill>
            </a:rPr>
            <a:t>Data ethics and security principles</a:t>
          </a:r>
          <a:endParaRPr lang="en-US" dirty="0">
            <a:solidFill>
              <a:schemeClr val="bg1"/>
            </a:solidFill>
          </a:endParaRPr>
        </a:p>
      </dgm:t>
    </dgm:pt>
    <dgm:pt modelId="{1488E6C3-71BA-448B-9376-B03485B14A92}" type="parTrans" cxnId="{83E5CC64-880E-4076-84A6-B72622A1E197}">
      <dgm:prSet/>
      <dgm:spPr/>
      <dgm:t>
        <a:bodyPr/>
        <a:lstStyle/>
        <a:p>
          <a:endParaRPr lang="en-US"/>
        </a:p>
      </dgm:t>
    </dgm:pt>
    <dgm:pt modelId="{E08DBC70-CCE3-44C0-BC4F-DFFB88B13C2A}" type="sibTrans" cxnId="{83E5CC64-880E-4076-84A6-B72622A1E197}">
      <dgm:prSet/>
      <dgm:spPr/>
      <dgm:t>
        <a:bodyPr/>
        <a:lstStyle/>
        <a:p>
          <a:pPr>
            <a:lnSpc>
              <a:spcPct val="100000"/>
            </a:lnSpc>
          </a:pPr>
          <a:endParaRPr lang="en-US"/>
        </a:p>
      </dgm:t>
    </dgm:pt>
    <dgm:pt modelId="{7411C6DF-AB0A-4689-97FD-83BC301DD132}">
      <dgm:prSet/>
      <dgm:spPr/>
      <dgm:t>
        <a:bodyPr/>
        <a:lstStyle/>
        <a:p>
          <a:pPr>
            <a:lnSpc>
              <a:spcPct val="100000"/>
            </a:lnSpc>
          </a:pPr>
          <a:r>
            <a:rPr lang="en-GB" dirty="0">
              <a:solidFill>
                <a:schemeClr val="bg1"/>
              </a:solidFill>
            </a:rPr>
            <a:t>Identifying and dealing with bias</a:t>
          </a:r>
          <a:endParaRPr lang="en-US" dirty="0">
            <a:solidFill>
              <a:schemeClr val="bg1"/>
            </a:solidFill>
          </a:endParaRPr>
        </a:p>
      </dgm:t>
    </dgm:pt>
    <dgm:pt modelId="{EEA9BB28-54EE-4653-A157-D246AB09DF32}" type="parTrans" cxnId="{ED9855E1-6818-4735-9922-6D494B3C85CB}">
      <dgm:prSet/>
      <dgm:spPr/>
      <dgm:t>
        <a:bodyPr/>
        <a:lstStyle/>
        <a:p>
          <a:endParaRPr lang="en-US"/>
        </a:p>
      </dgm:t>
    </dgm:pt>
    <dgm:pt modelId="{520E764C-AE49-4D42-85BC-874BA8DE4874}" type="sibTrans" cxnId="{ED9855E1-6818-4735-9922-6D494B3C85CB}">
      <dgm:prSet/>
      <dgm:spPr/>
      <dgm:t>
        <a:bodyPr/>
        <a:lstStyle/>
        <a:p>
          <a:pPr>
            <a:lnSpc>
              <a:spcPct val="100000"/>
            </a:lnSpc>
          </a:pPr>
          <a:endParaRPr lang="en-US"/>
        </a:p>
      </dgm:t>
    </dgm:pt>
    <dgm:pt modelId="{1F5A78BB-9EF3-42A2-B9D6-7F4262FB2BA7}">
      <dgm:prSet/>
      <dgm:spPr/>
      <dgm:t>
        <a:bodyPr/>
        <a:lstStyle/>
        <a:p>
          <a:pPr>
            <a:lnSpc>
              <a:spcPct val="100000"/>
            </a:lnSpc>
          </a:pPr>
          <a:r>
            <a:rPr lang="en-GB" dirty="0">
              <a:solidFill>
                <a:schemeClr val="bg1"/>
              </a:solidFill>
            </a:rPr>
            <a:t>Data cleaning and descriptive statistics for data-mining</a:t>
          </a:r>
          <a:endParaRPr lang="en-US" dirty="0">
            <a:solidFill>
              <a:schemeClr val="bg1"/>
            </a:solidFill>
          </a:endParaRPr>
        </a:p>
      </dgm:t>
    </dgm:pt>
    <dgm:pt modelId="{1B1082B2-836D-49CD-AE12-AE39F89B28AA}" type="parTrans" cxnId="{867B3E22-7879-4339-9A69-CCE594C7D5A1}">
      <dgm:prSet/>
      <dgm:spPr/>
      <dgm:t>
        <a:bodyPr/>
        <a:lstStyle/>
        <a:p>
          <a:endParaRPr lang="en-US"/>
        </a:p>
      </dgm:t>
    </dgm:pt>
    <dgm:pt modelId="{8E95E7AF-749F-430D-A0D5-8704958A286F}" type="sibTrans" cxnId="{867B3E22-7879-4339-9A69-CCE594C7D5A1}">
      <dgm:prSet/>
      <dgm:spPr/>
      <dgm:t>
        <a:bodyPr/>
        <a:lstStyle/>
        <a:p>
          <a:pPr>
            <a:lnSpc>
              <a:spcPct val="100000"/>
            </a:lnSpc>
          </a:pPr>
          <a:endParaRPr lang="en-US"/>
        </a:p>
      </dgm:t>
    </dgm:pt>
    <dgm:pt modelId="{9CFCCF59-453A-4B59-BDE9-2609AACD04AE}">
      <dgm:prSet/>
      <dgm:spPr/>
      <dgm:t>
        <a:bodyPr/>
        <a:lstStyle/>
        <a:p>
          <a:pPr>
            <a:lnSpc>
              <a:spcPct val="100000"/>
            </a:lnSpc>
          </a:pPr>
          <a:r>
            <a:rPr lang="en-GB" dirty="0">
              <a:solidFill>
                <a:schemeClr val="bg1"/>
              </a:solidFill>
            </a:rPr>
            <a:t>Decision-tree models</a:t>
          </a:r>
          <a:endParaRPr lang="en-US" dirty="0">
            <a:solidFill>
              <a:schemeClr val="bg1"/>
            </a:solidFill>
          </a:endParaRPr>
        </a:p>
      </dgm:t>
    </dgm:pt>
    <dgm:pt modelId="{CFD31CE8-5C6E-4119-A6D7-79B6802E9BC6}" type="parTrans" cxnId="{9B8DCE29-6E2A-4C1C-8231-200D9D98B5B9}">
      <dgm:prSet/>
      <dgm:spPr/>
      <dgm:t>
        <a:bodyPr/>
        <a:lstStyle/>
        <a:p>
          <a:endParaRPr lang="en-US"/>
        </a:p>
      </dgm:t>
    </dgm:pt>
    <dgm:pt modelId="{DE1F768A-BCBC-4D11-8CB6-37F8F3890CA9}" type="sibTrans" cxnId="{9B8DCE29-6E2A-4C1C-8231-200D9D98B5B9}">
      <dgm:prSet/>
      <dgm:spPr/>
      <dgm:t>
        <a:bodyPr/>
        <a:lstStyle/>
        <a:p>
          <a:pPr>
            <a:lnSpc>
              <a:spcPct val="100000"/>
            </a:lnSpc>
          </a:pPr>
          <a:endParaRPr lang="en-US"/>
        </a:p>
      </dgm:t>
    </dgm:pt>
    <dgm:pt modelId="{75F3253C-7859-40D7-A88D-6C74033D1196}">
      <dgm:prSet/>
      <dgm:spPr/>
      <dgm:t>
        <a:bodyPr/>
        <a:lstStyle/>
        <a:p>
          <a:pPr>
            <a:lnSpc>
              <a:spcPct val="100000"/>
            </a:lnSpc>
          </a:pPr>
          <a:r>
            <a:rPr lang="en-GB" dirty="0">
              <a:solidFill>
                <a:schemeClr val="bg1"/>
              </a:solidFill>
            </a:rPr>
            <a:t>Linear and logistic regression</a:t>
          </a:r>
          <a:endParaRPr lang="en-US" dirty="0">
            <a:solidFill>
              <a:schemeClr val="bg1"/>
            </a:solidFill>
          </a:endParaRPr>
        </a:p>
      </dgm:t>
    </dgm:pt>
    <dgm:pt modelId="{7A769CEA-741C-4956-BC81-19A63097AE9D}" type="parTrans" cxnId="{5E2A2F4A-DF03-4BB7-BDCA-8D204BB65DA1}">
      <dgm:prSet/>
      <dgm:spPr/>
      <dgm:t>
        <a:bodyPr/>
        <a:lstStyle/>
        <a:p>
          <a:endParaRPr lang="en-US"/>
        </a:p>
      </dgm:t>
    </dgm:pt>
    <dgm:pt modelId="{F3768E98-C616-4C16-B65E-DDB09DA75625}" type="sibTrans" cxnId="{5E2A2F4A-DF03-4BB7-BDCA-8D204BB65DA1}">
      <dgm:prSet/>
      <dgm:spPr/>
      <dgm:t>
        <a:bodyPr/>
        <a:lstStyle/>
        <a:p>
          <a:pPr>
            <a:lnSpc>
              <a:spcPct val="100000"/>
            </a:lnSpc>
          </a:pPr>
          <a:endParaRPr lang="en-US"/>
        </a:p>
      </dgm:t>
    </dgm:pt>
    <dgm:pt modelId="{B8DD9250-87C8-468B-8DBE-E0D6ECCE8032}">
      <dgm:prSet/>
      <dgm:spPr/>
      <dgm:t>
        <a:bodyPr/>
        <a:lstStyle/>
        <a:p>
          <a:pPr>
            <a:lnSpc>
              <a:spcPct val="100000"/>
            </a:lnSpc>
          </a:pPr>
          <a:r>
            <a:rPr lang="en-GB" dirty="0">
              <a:solidFill>
                <a:schemeClr val="bg1"/>
              </a:solidFill>
            </a:rPr>
            <a:t>Time-series analysis and forecasting</a:t>
          </a:r>
          <a:endParaRPr lang="en-US" dirty="0">
            <a:solidFill>
              <a:schemeClr val="bg1"/>
            </a:solidFill>
          </a:endParaRPr>
        </a:p>
      </dgm:t>
    </dgm:pt>
    <dgm:pt modelId="{8B50CE11-F83C-4B78-A72F-C6FCAD3FA4BD}" type="parTrans" cxnId="{E61788C6-012E-4C74-A5FC-1C853C60B57B}">
      <dgm:prSet/>
      <dgm:spPr/>
      <dgm:t>
        <a:bodyPr/>
        <a:lstStyle/>
        <a:p>
          <a:endParaRPr lang="en-US"/>
        </a:p>
      </dgm:t>
    </dgm:pt>
    <dgm:pt modelId="{AFFFA738-5D0B-46EA-B967-D450A1267EE2}" type="sibTrans" cxnId="{E61788C6-012E-4C74-A5FC-1C853C60B57B}">
      <dgm:prSet/>
      <dgm:spPr/>
      <dgm:t>
        <a:bodyPr/>
        <a:lstStyle/>
        <a:p>
          <a:endParaRPr lang="en-US"/>
        </a:p>
      </dgm:t>
    </dgm:pt>
    <dgm:pt modelId="{15BEAC18-45A3-42B7-8836-C66A5383EF70}" type="pres">
      <dgm:prSet presAssocID="{4608D5BE-7040-4E40-82B0-68F274314A08}" presName="root" presStyleCnt="0">
        <dgm:presLayoutVars>
          <dgm:dir/>
          <dgm:resizeHandles val="exact"/>
        </dgm:presLayoutVars>
      </dgm:prSet>
      <dgm:spPr/>
    </dgm:pt>
    <dgm:pt modelId="{7D94088D-C6A4-4B24-8E47-482B770CE48C}" type="pres">
      <dgm:prSet presAssocID="{4608D5BE-7040-4E40-82B0-68F274314A08}" presName="container" presStyleCnt="0">
        <dgm:presLayoutVars>
          <dgm:dir/>
          <dgm:resizeHandles val="exact"/>
        </dgm:presLayoutVars>
      </dgm:prSet>
      <dgm:spPr/>
    </dgm:pt>
    <dgm:pt modelId="{E72171BB-9538-4CDC-8A45-D818010B2637}" type="pres">
      <dgm:prSet presAssocID="{01C2071F-DFE1-4BEF-8164-B0689DEC106B}" presName="compNode" presStyleCnt="0"/>
      <dgm:spPr/>
    </dgm:pt>
    <dgm:pt modelId="{9BBEC0F8-F6ED-433A-8A3C-52807C1F7129}" type="pres">
      <dgm:prSet presAssocID="{01C2071F-DFE1-4BEF-8164-B0689DEC106B}" presName="iconBgRect" presStyleLbl="bgShp" presStyleIdx="0" presStyleCnt="6"/>
      <dgm:spPr/>
    </dgm:pt>
    <dgm:pt modelId="{76EF35DF-9AB6-4015-8490-678B2F916875}" type="pres">
      <dgm:prSet presAssocID="{01C2071F-DFE1-4BEF-8164-B0689DEC10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0297ED2-C87C-4E3E-BDE2-C5733A853DDC}" type="pres">
      <dgm:prSet presAssocID="{01C2071F-DFE1-4BEF-8164-B0689DEC106B}" presName="spaceRect" presStyleCnt="0"/>
      <dgm:spPr/>
    </dgm:pt>
    <dgm:pt modelId="{D80E9D65-1154-4EE4-9B6C-F8A5CD716413}" type="pres">
      <dgm:prSet presAssocID="{01C2071F-DFE1-4BEF-8164-B0689DEC106B}" presName="textRect" presStyleLbl="revTx" presStyleIdx="0" presStyleCnt="6">
        <dgm:presLayoutVars>
          <dgm:chMax val="1"/>
          <dgm:chPref val="1"/>
        </dgm:presLayoutVars>
      </dgm:prSet>
      <dgm:spPr/>
    </dgm:pt>
    <dgm:pt modelId="{193C8AAC-E257-4FAB-9655-5A9543A8F77A}" type="pres">
      <dgm:prSet presAssocID="{E08DBC70-CCE3-44C0-BC4F-DFFB88B13C2A}" presName="sibTrans" presStyleLbl="sibTrans2D1" presStyleIdx="0" presStyleCnt="0"/>
      <dgm:spPr/>
    </dgm:pt>
    <dgm:pt modelId="{D0D86236-40FB-4DD1-95F2-CB5ABB99C05B}" type="pres">
      <dgm:prSet presAssocID="{7411C6DF-AB0A-4689-97FD-83BC301DD132}" presName="compNode" presStyleCnt="0"/>
      <dgm:spPr/>
    </dgm:pt>
    <dgm:pt modelId="{A93CD1D7-A0DB-44CF-8C17-83DF8D454C47}" type="pres">
      <dgm:prSet presAssocID="{7411C6DF-AB0A-4689-97FD-83BC301DD132}" presName="iconBgRect" presStyleLbl="bgShp" presStyleIdx="1" presStyleCnt="6"/>
      <dgm:spPr/>
    </dgm:pt>
    <dgm:pt modelId="{967AEF21-A2D6-4749-9291-12DF9862E1BC}" type="pres">
      <dgm:prSet presAssocID="{7411C6DF-AB0A-4689-97FD-83BC301DD13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0AEE807-0252-404F-8ECF-D4AF5A698569}" type="pres">
      <dgm:prSet presAssocID="{7411C6DF-AB0A-4689-97FD-83BC301DD132}" presName="spaceRect" presStyleCnt="0"/>
      <dgm:spPr/>
    </dgm:pt>
    <dgm:pt modelId="{D646E6F5-B546-457F-B264-7313C4E826AF}" type="pres">
      <dgm:prSet presAssocID="{7411C6DF-AB0A-4689-97FD-83BC301DD132}" presName="textRect" presStyleLbl="revTx" presStyleIdx="1" presStyleCnt="6">
        <dgm:presLayoutVars>
          <dgm:chMax val="1"/>
          <dgm:chPref val="1"/>
        </dgm:presLayoutVars>
      </dgm:prSet>
      <dgm:spPr/>
    </dgm:pt>
    <dgm:pt modelId="{AEA5F42D-C1BB-467C-A017-38535226131B}" type="pres">
      <dgm:prSet presAssocID="{520E764C-AE49-4D42-85BC-874BA8DE4874}" presName="sibTrans" presStyleLbl="sibTrans2D1" presStyleIdx="0" presStyleCnt="0"/>
      <dgm:spPr/>
    </dgm:pt>
    <dgm:pt modelId="{DC7613AE-EAE6-4C23-AFEC-07BDD52987E7}" type="pres">
      <dgm:prSet presAssocID="{1F5A78BB-9EF3-42A2-B9D6-7F4262FB2BA7}" presName="compNode" presStyleCnt="0"/>
      <dgm:spPr/>
    </dgm:pt>
    <dgm:pt modelId="{72042E5C-B961-42FC-9A9F-EA0168875B21}" type="pres">
      <dgm:prSet presAssocID="{1F5A78BB-9EF3-42A2-B9D6-7F4262FB2BA7}" presName="iconBgRect" presStyleLbl="bgShp" presStyleIdx="2" presStyleCnt="6"/>
      <dgm:spPr/>
    </dgm:pt>
    <dgm:pt modelId="{86B17791-041C-4973-B7D0-FDA81D3BF64D}" type="pres">
      <dgm:prSet presAssocID="{1F5A78BB-9EF3-42A2-B9D6-7F4262FB2BA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3C9B769C-3252-495E-B86D-9D273651B551}" type="pres">
      <dgm:prSet presAssocID="{1F5A78BB-9EF3-42A2-B9D6-7F4262FB2BA7}" presName="spaceRect" presStyleCnt="0"/>
      <dgm:spPr/>
    </dgm:pt>
    <dgm:pt modelId="{D37AC917-05AD-4A6A-845F-6DD0E8040456}" type="pres">
      <dgm:prSet presAssocID="{1F5A78BB-9EF3-42A2-B9D6-7F4262FB2BA7}" presName="textRect" presStyleLbl="revTx" presStyleIdx="2" presStyleCnt="6">
        <dgm:presLayoutVars>
          <dgm:chMax val="1"/>
          <dgm:chPref val="1"/>
        </dgm:presLayoutVars>
      </dgm:prSet>
      <dgm:spPr/>
    </dgm:pt>
    <dgm:pt modelId="{42CF0C43-62B8-48A9-B707-EB8DF648440D}" type="pres">
      <dgm:prSet presAssocID="{8E95E7AF-749F-430D-A0D5-8704958A286F}" presName="sibTrans" presStyleLbl="sibTrans2D1" presStyleIdx="0" presStyleCnt="0"/>
      <dgm:spPr/>
    </dgm:pt>
    <dgm:pt modelId="{BD317376-2388-4F64-90E5-81CC056D86F5}" type="pres">
      <dgm:prSet presAssocID="{9CFCCF59-453A-4B59-BDE9-2609AACD04AE}" presName="compNode" presStyleCnt="0"/>
      <dgm:spPr/>
    </dgm:pt>
    <dgm:pt modelId="{1DCF5274-8EED-4E70-8726-7642D83AAA55}" type="pres">
      <dgm:prSet presAssocID="{9CFCCF59-453A-4B59-BDE9-2609AACD04AE}" presName="iconBgRect" presStyleLbl="bgShp" presStyleIdx="3" presStyleCnt="6"/>
      <dgm:spPr/>
    </dgm:pt>
    <dgm:pt modelId="{8AA44B51-8574-43BC-AD9C-3518B0559CCB}" type="pres">
      <dgm:prSet presAssocID="{9CFCCF59-453A-4B59-BDE9-2609AACD04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sion chart"/>
        </a:ext>
      </dgm:extLst>
    </dgm:pt>
    <dgm:pt modelId="{6C66F5E4-D1AC-4404-B6F8-CD00B5ED84BF}" type="pres">
      <dgm:prSet presAssocID="{9CFCCF59-453A-4B59-BDE9-2609AACD04AE}" presName="spaceRect" presStyleCnt="0"/>
      <dgm:spPr/>
    </dgm:pt>
    <dgm:pt modelId="{17B685AF-5355-46BC-979D-5A70680B14E3}" type="pres">
      <dgm:prSet presAssocID="{9CFCCF59-453A-4B59-BDE9-2609AACD04AE}" presName="textRect" presStyleLbl="revTx" presStyleIdx="3" presStyleCnt="6">
        <dgm:presLayoutVars>
          <dgm:chMax val="1"/>
          <dgm:chPref val="1"/>
        </dgm:presLayoutVars>
      </dgm:prSet>
      <dgm:spPr/>
    </dgm:pt>
    <dgm:pt modelId="{2C0182CF-4445-4DB3-90D5-E6DC302C4F62}" type="pres">
      <dgm:prSet presAssocID="{DE1F768A-BCBC-4D11-8CB6-37F8F3890CA9}" presName="sibTrans" presStyleLbl="sibTrans2D1" presStyleIdx="0" presStyleCnt="0"/>
      <dgm:spPr/>
    </dgm:pt>
    <dgm:pt modelId="{22649551-7F02-4DA6-9AE8-7F09FAC2F2EA}" type="pres">
      <dgm:prSet presAssocID="{75F3253C-7859-40D7-A88D-6C74033D1196}" presName="compNode" presStyleCnt="0"/>
      <dgm:spPr/>
    </dgm:pt>
    <dgm:pt modelId="{7A78A7BB-0FAC-44AA-A902-90B77F556185}" type="pres">
      <dgm:prSet presAssocID="{75F3253C-7859-40D7-A88D-6C74033D1196}" presName="iconBgRect" presStyleLbl="bgShp" presStyleIdx="4" presStyleCnt="6"/>
      <dgm:spPr/>
    </dgm:pt>
    <dgm:pt modelId="{EF0A1409-DE15-4BD6-8AF6-B72C6E45AC06}" type="pres">
      <dgm:prSet presAssocID="{75F3253C-7859-40D7-A88D-6C74033D119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FD874A35-D77D-4C87-AAC2-C1349243516A}" type="pres">
      <dgm:prSet presAssocID="{75F3253C-7859-40D7-A88D-6C74033D1196}" presName="spaceRect" presStyleCnt="0"/>
      <dgm:spPr/>
    </dgm:pt>
    <dgm:pt modelId="{D90626CD-72F6-4F80-9EA0-51E9371C576D}" type="pres">
      <dgm:prSet presAssocID="{75F3253C-7859-40D7-A88D-6C74033D1196}" presName="textRect" presStyleLbl="revTx" presStyleIdx="4" presStyleCnt="6">
        <dgm:presLayoutVars>
          <dgm:chMax val="1"/>
          <dgm:chPref val="1"/>
        </dgm:presLayoutVars>
      </dgm:prSet>
      <dgm:spPr/>
    </dgm:pt>
    <dgm:pt modelId="{757E296E-C8FF-475B-BD7E-7815C25FCEC8}" type="pres">
      <dgm:prSet presAssocID="{F3768E98-C616-4C16-B65E-DDB09DA75625}" presName="sibTrans" presStyleLbl="sibTrans2D1" presStyleIdx="0" presStyleCnt="0"/>
      <dgm:spPr/>
    </dgm:pt>
    <dgm:pt modelId="{0982D0A6-8CC4-4F94-8924-4E6DB9867D39}" type="pres">
      <dgm:prSet presAssocID="{B8DD9250-87C8-468B-8DBE-E0D6ECCE8032}" presName="compNode" presStyleCnt="0"/>
      <dgm:spPr/>
    </dgm:pt>
    <dgm:pt modelId="{B27ABC3F-CCC3-41EC-A934-74268A24E4A4}" type="pres">
      <dgm:prSet presAssocID="{B8DD9250-87C8-468B-8DBE-E0D6ECCE8032}" presName="iconBgRect" presStyleLbl="bgShp" presStyleIdx="5" presStyleCnt="6"/>
      <dgm:spPr/>
    </dgm:pt>
    <dgm:pt modelId="{5B756F4C-90DC-40E7-91B4-8A007CD07124}" type="pres">
      <dgm:prSet presAssocID="{B8DD9250-87C8-468B-8DBE-E0D6ECCE80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opwatch"/>
        </a:ext>
      </dgm:extLst>
    </dgm:pt>
    <dgm:pt modelId="{60BF0D0A-5B87-4912-857D-07DDF76550B8}" type="pres">
      <dgm:prSet presAssocID="{B8DD9250-87C8-468B-8DBE-E0D6ECCE8032}" presName="spaceRect" presStyleCnt="0"/>
      <dgm:spPr/>
    </dgm:pt>
    <dgm:pt modelId="{7A4CF97E-EFC6-47B1-9B93-CFB6C191E108}" type="pres">
      <dgm:prSet presAssocID="{B8DD9250-87C8-468B-8DBE-E0D6ECCE8032}" presName="textRect" presStyleLbl="revTx" presStyleIdx="5" presStyleCnt="6">
        <dgm:presLayoutVars>
          <dgm:chMax val="1"/>
          <dgm:chPref val="1"/>
        </dgm:presLayoutVars>
      </dgm:prSet>
      <dgm:spPr/>
    </dgm:pt>
  </dgm:ptLst>
  <dgm:cxnLst>
    <dgm:cxn modelId="{867B3E22-7879-4339-9A69-CCE594C7D5A1}" srcId="{4608D5BE-7040-4E40-82B0-68F274314A08}" destId="{1F5A78BB-9EF3-42A2-B9D6-7F4262FB2BA7}" srcOrd="2" destOrd="0" parTransId="{1B1082B2-836D-49CD-AE12-AE39F89B28AA}" sibTransId="{8E95E7AF-749F-430D-A0D5-8704958A286F}"/>
    <dgm:cxn modelId="{80A55124-DC00-452A-84FE-03EFDC75E218}" type="presOf" srcId="{B8DD9250-87C8-468B-8DBE-E0D6ECCE8032}" destId="{7A4CF97E-EFC6-47B1-9B93-CFB6C191E108}" srcOrd="0" destOrd="0" presId="urn:microsoft.com/office/officeart/2018/2/layout/IconCircleList"/>
    <dgm:cxn modelId="{9B8DCE29-6E2A-4C1C-8231-200D9D98B5B9}" srcId="{4608D5BE-7040-4E40-82B0-68F274314A08}" destId="{9CFCCF59-453A-4B59-BDE9-2609AACD04AE}" srcOrd="3" destOrd="0" parTransId="{CFD31CE8-5C6E-4119-A6D7-79B6802E9BC6}" sibTransId="{DE1F768A-BCBC-4D11-8CB6-37F8F3890CA9}"/>
    <dgm:cxn modelId="{DF08DE2E-353D-462F-9688-BEDDDBB88F4C}" type="presOf" srcId="{F3768E98-C616-4C16-B65E-DDB09DA75625}" destId="{757E296E-C8FF-475B-BD7E-7815C25FCEC8}" srcOrd="0" destOrd="0" presId="urn:microsoft.com/office/officeart/2018/2/layout/IconCircleList"/>
    <dgm:cxn modelId="{DDACD131-1FA0-4B2D-88A5-BF7007777395}" type="presOf" srcId="{8E95E7AF-749F-430D-A0D5-8704958A286F}" destId="{42CF0C43-62B8-48A9-B707-EB8DF648440D}" srcOrd="0" destOrd="0" presId="urn:microsoft.com/office/officeart/2018/2/layout/IconCircleList"/>
    <dgm:cxn modelId="{A947BD40-B669-40CF-8E71-36199D77401B}" type="presOf" srcId="{DE1F768A-BCBC-4D11-8CB6-37F8F3890CA9}" destId="{2C0182CF-4445-4DB3-90D5-E6DC302C4F62}" srcOrd="0" destOrd="0" presId="urn:microsoft.com/office/officeart/2018/2/layout/IconCircleList"/>
    <dgm:cxn modelId="{2B83A344-049F-41AF-A487-EABEE3C8CED1}" type="presOf" srcId="{4608D5BE-7040-4E40-82B0-68F274314A08}" destId="{15BEAC18-45A3-42B7-8836-C66A5383EF70}" srcOrd="0" destOrd="0" presId="urn:microsoft.com/office/officeart/2018/2/layout/IconCircleList"/>
    <dgm:cxn modelId="{83E5CC64-880E-4076-84A6-B72622A1E197}" srcId="{4608D5BE-7040-4E40-82B0-68F274314A08}" destId="{01C2071F-DFE1-4BEF-8164-B0689DEC106B}" srcOrd="0" destOrd="0" parTransId="{1488E6C3-71BA-448B-9376-B03485B14A92}" sibTransId="{E08DBC70-CCE3-44C0-BC4F-DFFB88B13C2A}"/>
    <dgm:cxn modelId="{1311AF69-5962-4BC6-ADAF-CCC728447E0A}" type="presOf" srcId="{520E764C-AE49-4D42-85BC-874BA8DE4874}" destId="{AEA5F42D-C1BB-467C-A017-38535226131B}" srcOrd="0" destOrd="0" presId="urn:microsoft.com/office/officeart/2018/2/layout/IconCircleList"/>
    <dgm:cxn modelId="{5E2A2F4A-DF03-4BB7-BDCA-8D204BB65DA1}" srcId="{4608D5BE-7040-4E40-82B0-68F274314A08}" destId="{75F3253C-7859-40D7-A88D-6C74033D1196}" srcOrd="4" destOrd="0" parTransId="{7A769CEA-741C-4956-BC81-19A63097AE9D}" sibTransId="{F3768E98-C616-4C16-B65E-DDB09DA75625}"/>
    <dgm:cxn modelId="{E343EC93-037E-4248-B274-33814F459D80}" type="presOf" srcId="{7411C6DF-AB0A-4689-97FD-83BC301DD132}" destId="{D646E6F5-B546-457F-B264-7313C4E826AF}" srcOrd="0" destOrd="0" presId="urn:microsoft.com/office/officeart/2018/2/layout/IconCircleList"/>
    <dgm:cxn modelId="{AC7CBAA2-9868-4CB2-8383-2D8AB3785E88}" type="presOf" srcId="{75F3253C-7859-40D7-A88D-6C74033D1196}" destId="{D90626CD-72F6-4F80-9EA0-51E9371C576D}" srcOrd="0" destOrd="0" presId="urn:microsoft.com/office/officeart/2018/2/layout/IconCircleList"/>
    <dgm:cxn modelId="{11D4B2B2-D07E-4F42-8132-7E042F8B5976}" type="presOf" srcId="{9CFCCF59-453A-4B59-BDE9-2609AACD04AE}" destId="{17B685AF-5355-46BC-979D-5A70680B14E3}" srcOrd="0" destOrd="0" presId="urn:microsoft.com/office/officeart/2018/2/layout/IconCircleList"/>
    <dgm:cxn modelId="{E61788C6-012E-4C74-A5FC-1C853C60B57B}" srcId="{4608D5BE-7040-4E40-82B0-68F274314A08}" destId="{B8DD9250-87C8-468B-8DBE-E0D6ECCE8032}" srcOrd="5" destOrd="0" parTransId="{8B50CE11-F83C-4B78-A72F-C6FCAD3FA4BD}" sibTransId="{AFFFA738-5D0B-46EA-B967-D450A1267EE2}"/>
    <dgm:cxn modelId="{C4CFC6CD-8945-4A0A-A5B8-EED64EBCDF26}" type="presOf" srcId="{E08DBC70-CCE3-44C0-BC4F-DFFB88B13C2A}" destId="{193C8AAC-E257-4FAB-9655-5A9543A8F77A}" srcOrd="0" destOrd="0" presId="urn:microsoft.com/office/officeart/2018/2/layout/IconCircleList"/>
    <dgm:cxn modelId="{17D188D5-3BF7-454D-A891-C68564890290}" type="presOf" srcId="{01C2071F-DFE1-4BEF-8164-B0689DEC106B}" destId="{D80E9D65-1154-4EE4-9B6C-F8A5CD716413}" srcOrd="0" destOrd="0" presId="urn:microsoft.com/office/officeart/2018/2/layout/IconCircleList"/>
    <dgm:cxn modelId="{ED9855E1-6818-4735-9922-6D494B3C85CB}" srcId="{4608D5BE-7040-4E40-82B0-68F274314A08}" destId="{7411C6DF-AB0A-4689-97FD-83BC301DD132}" srcOrd="1" destOrd="0" parTransId="{EEA9BB28-54EE-4653-A157-D246AB09DF32}" sibTransId="{520E764C-AE49-4D42-85BC-874BA8DE4874}"/>
    <dgm:cxn modelId="{D71517F3-2A67-4AB4-9912-3B7CA826F325}" type="presOf" srcId="{1F5A78BB-9EF3-42A2-B9D6-7F4262FB2BA7}" destId="{D37AC917-05AD-4A6A-845F-6DD0E8040456}" srcOrd="0" destOrd="0" presId="urn:microsoft.com/office/officeart/2018/2/layout/IconCircleList"/>
    <dgm:cxn modelId="{E6FD11E7-5D1D-4BE5-A25D-475C7CDF5FB6}" type="presParOf" srcId="{15BEAC18-45A3-42B7-8836-C66A5383EF70}" destId="{7D94088D-C6A4-4B24-8E47-482B770CE48C}" srcOrd="0" destOrd="0" presId="urn:microsoft.com/office/officeart/2018/2/layout/IconCircleList"/>
    <dgm:cxn modelId="{D5C227BC-66FA-4013-A88F-E20D249B59BE}" type="presParOf" srcId="{7D94088D-C6A4-4B24-8E47-482B770CE48C}" destId="{E72171BB-9538-4CDC-8A45-D818010B2637}" srcOrd="0" destOrd="0" presId="urn:microsoft.com/office/officeart/2018/2/layout/IconCircleList"/>
    <dgm:cxn modelId="{AAA224C5-F321-4E12-9B99-45764C2F1796}" type="presParOf" srcId="{E72171BB-9538-4CDC-8A45-D818010B2637}" destId="{9BBEC0F8-F6ED-433A-8A3C-52807C1F7129}" srcOrd="0" destOrd="0" presId="urn:microsoft.com/office/officeart/2018/2/layout/IconCircleList"/>
    <dgm:cxn modelId="{3B606903-BE0E-487D-BF4C-3B81AE55C2F7}" type="presParOf" srcId="{E72171BB-9538-4CDC-8A45-D818010B2637}" destId="{76EF35DF-9AB6-4015-8490-678B2F916875}" srcOrd="1" destOrd="0" presId="urn:microsoft.com/office/officeart/2018/2/layout/IconCircleList"/>
    <dgm:cxn modelId="{1D1C4B4B-AC08-40D9-B0E1-731C84BF9FA6}" type="presParOf" srcId="{E72171BB-9538-4CDC-8A45-D818010B2637}" destId="{E0297ED2-C87C-4E3E-BDE2-C5733A853DDC}" srcOrd="2" destOrd="0" presId="urn:microsoft.com/office/officeart/2018/2/layout/IconCircleList"/>
    <dgm:cxn modelId="{5743D644-AD52-4D5E-BE43-E95016223B3B}" type="presParOf" srcId="{E72171BB-9538-4CDC-8A45-D818010B2637}" destId="{D80E9D65-1154-4EE4-9B6C-F8A5CD716413}" srcOrd="3" destOrd="0" presId="urn:microsoft.com/office/officeart/2018/2/layout/IconCircleList"/>
    <dgm:cxn modelId="{134F694E-DA0B-4440-9123-EF58EDFE2267}" type="presParOf" srcId="{7D94088D-C6A4-4B24-8E47-482B770CE48C}" destId="{193C8AAC-E257-4FAB-9655-5A9543A8F77A}" srcOrd="1" destOrd="0" presId="urn:microsoft.com/office/officeart/2018/2/layout/IconCircleList"/>
    <dgm:cxn modelId="{EF8F4CB8-4FD8-424C-AFB3-326533B811D3}" type="presParOf" srcId="{7D94088D-C6A4-4B24-8E47-482B770CE48C}" destId="{D0D86236-40FB-4DD1-95F2-CB5ABB99C05B}" srcOrd="2" destOrd="0" presId="urn:microsoft.com/office/officeart/2018/2/layout/IconCircleList"/>
    <dgm:cxn modelId="{2317A1BA-F050-493B-AA9E-99BDD86C842C}" type="presParOf" srcId="{D0D86236-40FB-4DD1-95F2-CB5ABB99C05B}" destId="{A93CD1D7-A0DB-44CF-8C17-83DF8D454C47}" srcOrd="0" destOrd="0" presId="urn:microsoft.com/office/officeart/2018/2/layout/IconCircleList"/>
    <dgm:cxn modelId="{A9AC426B-AADB-47C2-9E54-B15ABAFEB59A}" type="presParOf" srcId="{D0D86236-40FB-4DD1-95F2-CB5ABB99C05B}" destId="{967AEF21-A2D6-4749-9291-12DF9862E1BC}" srcOrd="1" destOrd="0" presId="urn:microsoft.com/office/officeart/2018/2/layout/IconCircleList"/>
    <dgm:cxn modelId="{FD443580-97D1-41F3-A4C1-92FB7D698A83}" type="presParOf" srcId="{D0D86236-40FB-4DD1-95F2-CB5ABB99C05B}" destId="{10AEE807-0252-404F-8ECF-D4AF5A698569}" srcOrd="2" destOrd="0" presId="urn:microsoft.com/office/officeart/2018/2/layout/IconCircleList"/>
    <dgm:cxn modelId="{E0B1E605-137A-438D-833C-1B0AD08FFA2A}" type="presParOf" srcId="{D0D86236-40FB-4DD1-95F2-CB5ABB99C05B}" destId="{D646E6F5-B546-457F-B264-7313C4E826AF}" srcOrd="3" destOrd="0" presId="urn:microsoft.com/office/officeart/2018/2/layout/IconCircleList"/>
    <dgm:cxn modelId="{4A4D66EB-C6E4-4B2A-8FA3-755B2B866C8E}" type="presParOf" srcId="{7D94088D-C6A4-4B24-8E47-482B770CE48C}" destId="{AEA5F42D-C1BB-467C-A017-38535226131B}" srcOrd="3" destOrd="0" presId="urn:microsoft.com/office/officeart/2018/2/layout/IconCircleList"/>
    <dgm:cxn modelId="{01E7544C-EAC7-4E34-88B4-1AFB5E780E48}" type="presParOf" srcId="{7D94088D-C6A4-4B24-8E47-482B770CE48C}" destId="{DC7613AE-EAE6-4C23-AFEC-07BDD52987E7}" srcOrd="4" destOrd="0" presId="urn:microsoft.com/office/officeart/2018/2/layout/IconCircleList"/>
    <dgm:cxn modelId="{6EA02B01-A30B-4D30-B89E-92D9EF2F9BC8}" type="presParOf" srcId="{DC7613AE-EAE6-4C23-AFEC-07BDD52987E7}" destId="{72042E5C-B961-42FC-9A9F-EA0168875B21}" srcOrd="0" destOrd="0" presId="urn:microsoft.com/office/officeart/2018/2/layout/IconCircleList"/>
    <dgm:cxn modelId="{23946668-BB7C-4DC2-AE13-25F0AD5DF504}" type="presParOf" srcId="{DC7613AE-EAE6-4C23-AFEC-07BDD52987E7}" destId="{86B17791-041C-4973-B7D0-FDA81D3BF64D}" srcOrd="1" destOrd="0" presId="urn:microsoft.com/office/officeart/2018/2/layout/IconCircleList"/>
    <dgm:cxn modelId="{36151D54-66F5-41E1-8144-157D758AD4CF}" type="presParOf" srcId="{DC7613AE-EAE6-4C23-AFEC-07BDD52987E7}" destId="{3C9B769C-3252-495E-B86D-9D273651B551}" srcOrd="2" destOrd="0" presId="urn:microsoft.com/office/officeart/2018/2/layout/IconCircleList"/>
    <dgm:cxn modelId="{DCA908C4-9D66-4DA2-B674-D08817CACD60}" type="presParOf" srcId="{DC7613AE-EAE6-4C23-AFEC-07BDD52987E7}" destId="{D37AC917-05AD-4A6A-845F-6DD0E8040456}" srcOrd="3" destOrd="0" presId="urn:microsoft.com/office/officeart/2018/2/layout/IconCircleList"/>
    <dgm:cxn modelId="{9444FA3B-904A-439E-9E72-BB3D659D422D}" type="presParOf" srcId="{7D94088D-C6A4-4B24-8E47-482B770CE48C}" destId="{42CF0C43-62B8-48A9-B707-EB8DF648440D}" srcOrd="5" destOrd="0" presId="urn:microsoft.com/office/officeart/2018/2/layout/IconCircleList"/>
    <dgm:cxn modelId="{B42B57ED-C48D-4A61-9871-340C495F4084}" type="presParOf" srcId="{7D94088D-C6A4-4B24-8E47-482B770CE48C}" destId="{BD317376-2388-4F64-90E5-81CC056D86F5}" srcOrd="6" destOrd="0" presId="urn:microsoft.com/office/officeart/2018/2/layout/IconCircleList"/>
    <dgm:cxn modelId="{555A7CE4-A328-4C99-964B-5522D4DEFED2}" type="presParOf" srcId="{BD317376-2388-4F64-90E5-81CC056D86F5}" destId="{1DCF5274-8EED-4E70-8726-7642D83AAA55}" srcOrd="0" destOrd="0" presId="urn:microsoft.com/office/officeart/2018/2/layout/IconCircleList"/>
    <dgm:cxn modelId="{B4402E81-A850-442B-93E4-81A193E2639B}" type="presParOf" srcId="{BD317376-2388-4F64-90E5-81CC056D86F5}" destId="{8AA44B51-8574-43BC-AD9C-3518B0559CCB}" srcOrd="1" destOrd="0" presId="urn:microsoft.com/office/officeart/2018/2/layout/IconCircleList"/>
    <dgm:cxn modelId="{057E67CE-8D0B-456C-ADAE-E12C4CE658E1}" type="presParOf" srcId="{BD317376-2388-4F64-90E5-81CC056D86F5}" destId="{6C66F5E4-D1AC-4404-B6F8-CD00B5ED84BF}" srcOrd="2" destOrd="0" presId="urn:microsoft.com/office/officeart/2018/2/layout/IconCircleList"/>
    <dgm:cxn modelId="{B0DCF43B-B75A-4D66-A9D8-EDE12006A781}" type="presParOf" srcId="{BD317376-2388-4F64-90E5-81CC056D86F5}" destId="{17B685AF-5355-46BC-979D-5A70680B14E3}" srcOrd="3" destOrd="0" presId="urn:microsoft.com/office/officeart/2018/2/layout/IconCircleList"/>
    <dgm:cxn modelId="{AEE006EA-6960-4AFF-9F50-2AB58AB42764}" type="presParOf" srcId="{7D94088D-C6A4-4B24-8E47-482B770CE48C}" destId="{2C0182CF-4445-4DB3-90D5-E6DC302C4F62}" srcOrd="7" destOrd="0" presId="urn:microsoft.com/office/officeart/2018/2/layout/IconCircleList"/>
    <dgm:cxn modelId="{E9FB1A02-BF53-44B8-A499-3A23FE7A6FB9}" type="presParOf" srcId="{7D94088D-C6A4-4B24-8E47-482B770CE48C}" destId="{22649551-7F02-4DA6-9AE8-7F09FAC2F2EA}" srcOrd="8" destOrd="0" presId="urn:microsoft.com/office/officeart/2018/2/layout/IconCircleList"/>
    <dgm:cxn modelId="{AA3D6866-A918-4D6F-B0C8-DA5C93848641}" type="presParOf" srcId="{22649551-7F02-4DA6-9AE8-7F09FAC2F2EA}" destId="{7A78A7BB-0FAC-44AA-A902-90B77F556185}" srcOrd="0" destOrd="0" presId="urn:microsoft.com/office/officeart/2018/2/layout/IconCircleList"/>
    <dgm:cxn modelId="{91B5A308-F3E9-4C8F-89C2-673C852546A0}" type="presParOf" srcId="{22649551-7F02-4DA6-9AE8-7F09FAC2F2EA}" destId="{EF0A1409-DE15-4BD6-8AF6-B72C6E45AC06}" srcOrd="1" destOrd="0" presId="urn:microsoft.com/office/officeart/2018/2/layout/IconCircleList"/>
    <dgm:cxn modelId="{E2E8D5EE-32D4-4EED-80B4-3F19EFB717EA}" type="presParOf" srcId="{22649551-7F02-4DA6-9AE8-7F09FAC2F2EA}" destId="{FD874A35-D77D-4C87-AAC2-C1349243516A}" srcOrd="2" destOrd="0" presId="urn:microsoft.com/office/officeart/2018/2/layout/IconCircleList"/>
    <dgm:cxn modelId="{A9C15F9B-CB64-4E4D-86F4-352BD2666A85}" type="presParOf" srcId="{22649551-7F02-4DA6-9AE8-7F09FAC2F2EA}" destId="{D90626CD-72F6-4F80-9EA0-51E9371C576D}" srcOrd="3" destOrd="0" presId="urn:microsoft.com/office/officeart/2018/2/layout/IconCircleList"/>
    <dgm:cxn modelId="{20E0F1C2-7FCA-4BCF-81E3-C9E87448F9FA}" type="presParOf" srcId="{7D94088D-C6A4-4B24-8E47-482B770CE48C}" destId="{757E296E-C8FF-475B-BD7E-7815C25FCEC8}" srcOrd="9" destOrd="0" presId="urn:microsoft.com/office/officeart/2018/2/layout/IconCircleList"/>
    <dgm:cxn modelId="{8B48ABA9-9284-46DB-881A-06EAC4D52C42}" type="presParOf" srcId="{7D94088D-C6A4-4B24-8E47-482B770CE48C}" destId="{0982D0A6-8CC4-4F94-8924-4E6DB9867D39}" srcOrd="10" destOrd="0" presId="urn:microsoft.com/office/officeart/2018/2/layout/IconCircleList"/>
    <dgm:cxn modelId="{903FBA62-F506-4C01-BCD7-B2CCF544E349}" type="presParOf" srcId="{0982D0A6-8CC4-4F94-8924-4E6DB9867D39}" destId="{B27ABC3F-CCC3-41EC-A934-74268A24E4A4}" srcOrd="0" destOrd="0" presId="urn:microsoft.com/office/officeart/2018/2/layout/IconCircleList"/>
    <dgm:cxn modelId="{54FB533C-2CA1-42A9-872C-98A88732BCFB}" type="presParOf" srcId="{0982D0A6-8CC4-4F94-8924-4E6DB9867D39}" destId="{5B756F4C-90DC-40E7-91B4-8A007CD07124}" srcOrd="1" destOrd="0" presId="urn:microsoft.com/office/officeart/2018/2/layout/IconCircleList"/>
    <dgm:cxn modelId="{4A54BBAD-C87E-4C40-8125-D71719A3D8DC}" type="presParOf" srcId="{0982D0A6-8CC4-4F94-8924-4E6DB9867D39}" destId="{60BF0D0A-5B87-4912-857D-07DDF76550B8}" srcOrd="2" destOrd="0" presId="urn:microsoft.com/office/officeart/2018/2/layout/IconCircleList"/>
    <dgm:cxn modelId="{756A6FE9-0A5F-4DB2-915A-F405491D3352}" type="presParOf" srcId="{0982D0A6-8CC4-4F94-8924-4E6DB9867D39}" destId="{7A4CF97E-EFC6-47B1-9B93-CFB6C191E10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0F40E9-D5A3-41A7-A102-555106469CF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A489D3D-0780-48CD-8413-AE83DB7812E3}">
      <dgm:prSet/>
      <dgm:spPr/>
      <dgm:t>
        <a:bodyPr/>
        <a:lstStyle/>
        <a:p>
          <a:r>
            <a:rPr lang="en-US"/>
            <a:t>The majority of customers who exited the bank (70%) were listed as inactive.</a:t>
          </a:r>
        </a:p>
      </dgm:t>
    </dgm:pt>
    <dgm:pt modelId="{798F9200-3ADC-4679-B75E-0136E304E005}" type="parTrans" cxnId="{C1B67585-346F-4166-A6E3-FD4A7C2B44A9}">
      <dgm:prSet/>
      <dgm:spPr/>
      <dgm:t>
        <a:bodyPr/>
        <a:lstStyle/>
        <a:p>
          <a:endParaRPr lang="en-US"/>
        </a:p>
      </dgm:t>
    </dgm:pt>
    <dgm:pt modelId="{A4C38138-BC42-477B-8AE5-B9820CCC276E}" type="sibTrans" cxnId="{C1B67585-346F-4166-A6E3-FD4A7C2B44A9}">
      <dgm:prSet/>
      <dgm:spPr/>
      <dgm:t>
        <a:bodyPr/>
        <a:lstStyle/>
        <a:p>
          <a:endParaRPr lang="en-US"/>
        </a:p>
      </dgm:t>
    </dgm:pt>
    <dgm:pt modelId="{77CCDDB9-0B1E-4227-BC1F-1561A9E0FB4B}">
      <dgm:prSet/>
      <dgm:spPr/>
      <dgm:t>
        <a:bodyPr/>
        <a:lstStyle/>
        <a:p>
          <a:r>
            <a:rPr lang="en-US"/>
            <a:t>Germany has a higher proportion of customers leaving the bank compared to total customers and customers remaining.</a:t>
          </a:r>
        </a:p>
      </dgm:t>
    </dgm:pt>
    <dgm:pt modelId="{D6D6A903-51D4-4142-BBB5-1B983BC90A3D}" type="parTrans" cxnId="{E627DF56-3239-43FA-A320-7F9CCE3B672C}">
      <dgm:prSet/>
      <dgm:spPr/>
      <dgm:t>
        <a:bodyPr/>
        <a:lstStyle/>
        <a:p>
          <a:endParaRPr lang="en-US"/>
        </a:p>
      </dgm:t>
    </dgm:pt>
    <dgm:pt modelId="{4222F026-E79B-41E2-A5F8-8CC699A17E05}" type="sibTrans" cxnId="{E627DF56-3239-43FA-A320-7F9CCE3B672C}">
      <dgm:prSet/>
      <dgm:spPr/>
      <dgm:t>
        <a:bodyPr/>
        <a:lstStyle/>
        <a:p>
          <a:endParaRPr lang="en-US"/>
        </a:p>
      </dgm:t>
    </dgm:pt>
    <dgm:pt modelId="{96DDA4BB-9B49-475B-802A-D5AA908E79E9}">
      <dgm:prSet/>
      <dgm:spPr/>
      <dgm:t>
        <a:bodyPr/>
        <a:lstStyle/>
        <a:p>
          <a:r>
            <a:rPr lang="en-US"/>
            <a:t>Customers who exited have an overall higher average age (45)</a:t>
          </a:r>
        </a:p>
      </dgm:t>
    </dgm:pt>
    <dgm:pt modelId="{2BCC220C-3C6A-4CB1-92F0-FC6B20622DF8}" type="parTrans" cxnId="{96DDF05A-DF9F-4187-838B-DB4A76641D01}">
      <dgm:prSet/>
      <dgm:spPr/>
      <dgm:t>
        <a:bodyPr/>
        <a:lstStyle/>
        <a:p>
          <a:endParaRPr lang="en-US"/>
        </a:p>
      </dgm:t>
    </dgm:pt>
    <dgm:pt modelId="{14F87D97-8671-44A0-8AC5-92495AF09488}" type="sibTrans" cxnId="{96DDF05A-DF9F-4187-838B-DB4A76641D01}">
      <dgm:prSet/>
      <dgm:spPr/>
      <dgm:t>
        <a:bodyPr/>
        <a:lstStyle/>
        <a:p>
          <a:endParaRPr lang="en-US"/>
        </a:p>
      </dgm:t>
    </dgm:pt>
    <dgm:pt modelId="{6CF91568-F54D-4FBE-87E1-070B9B2E4FF9}">
      <dgm:prSet/>
      <dgm:spPr/>
      <dgm:t>
        <a:bodyPr/>
        <a:lstStyle/>
        <a:p>
          <a:r>
            <a:rPr lang="en-US"/>
            <a:t>More women (59.3%) than men exited the bank</a:t>
          </a:r>
        </a:p>
      </dgm:t>
    </dgm:pt>
    <dgm:pt modelId="{CF94AFD1-630C-4D82-911A-AEA42A532A0C}" type="parTrans" cxnId="{F0C39FDD-C08D-4B70-8B2A-4814FEE66820}">
      <dgm:prSet/>
      <dgm:spPr/>
      <dgm:t>
        <a:bodyPr/>
        <a:lstStyle/>
        <a:p>
          <a:endParaRPr lang="en-US"/>
        </a:p>
      </dgm:t>
    </dgm:pt>
    <dgm:pt modelId="{CE821071-D642-4A4C-A85C-7BBD58CE2985}" type="sibTrans" cxnId="{F0C39FDD-C08D-4B70-8B2A-4814FEE66820}">
      <dgm:prSet/>
      <dgm:spPr/>
      <dgm:t>
        <a:bodyPr/>
        <a:lstStyle/>
        <a:p>
          <a:endParaRPr lang="en-US"/>
        </a:p>
      </dgm:t>
    </dgm:pt>
    <dgm:pt modelId="{9C7BBE1A-75FB-408D-8324-A8C42084A5DC}">
      <dgm:prSet/>
      <dgm:spPr/>
      <dgm:t>
        <a:bodyPr/>
        <a:lstStyle/>
        <a:p>
          <a:r>
            <a:rPr lang="en-US"/>
            <a:t>The biggest age group among customers who exited the bank were between 42 and 51</a:t>
          </a:r>
        </a:p>
      </dgm:t>
    </dgm:pt>
    <dgm:pt modelId="{D434651A-F20D-471F-AE0D-1976EAF7D3A6}" type="parTrans" cxnId="{E0F545C9-C675-4B75-891A-9977DB77F211}">
      <dgm:prSet/>
      <dgm:spPr/>
      <dgm:t>
        <a:bodyPr/>
        <a:lstStyle/>
        <a:p>
          <a:endParaRPr lang="en-US"/>
        </a:p>
      </dgm:t>
    </dgm:pt>
    <dgm:pt modelId="{7141E2F8-2FAB-48BD-AC29-BB5759DFF6F9}" type="sibTrans" cxnId="{E0F545C9-C675-4B75-891A-9977DB77F211}">
      <dgm:prSet/>
      <dgm:spPr/>
      <dgm:t>
        <a:bodyPr/>
        <a:lstStyle/>
        <a:p>
          <a:endParaRPr lang="en-US"/>
        </a:p>
      </dgm:t>
    </dgm:pt>
    <dgm:pt modelId="{B85CAD7D-2429-4DE6-9215-7FCD0CD2ABEB}">
      <dgm:prSet/>
      <dgm:spPr/>
      <dgm:t>
        <a:bodyPr/>
        <a:lstStyle/>
        <a:p>
          <a:r>
            <a:rPr lang="en-US"/>
            <a:t>Customers exiting the bank have a higher average balance compared to those remaining and to total customers.</a:t>
          </a:r>
        </a:p>
      </dgm:t>
    </dgm:pt>
    <dgm:pt modelId="{15EF9FB1-8224-4D10-B1E5-6B4D0607EE8D}" type="parTrans" cxnId="{0C2D697C-BA03-4DFD-9527-BB1D847E91D7}">
      <dgm:prSet/>
      <dgm:spPr/>
      <dgm:t>
        <a:bodyPr/>
        <a:lstStyle/>
        <a:p>
          <a:endParaRPr lang="en-US"/>
        </a:p>
      </dgm:t>
    </dgm:pt>
    <dgm:pt modelId="{AD70EC89-4964-41E9-B139-9A553B39AC41}" type="sibTrans" cxnId="{0C2D697C-BA03-4DFD-9527-BB1D847E91D7}">
      <dgm:prSet/>
      <dgm:spPr/>
      <dgm:t>
        <a:bodyPr/>
        <a:lstStyle/>
        <a:p>
          <a:endParaRPr lang="en-US"/>
        </a:p>
      </dgm:t>
    </dgm:pt>
    <dgm:pt modelId="{D3A2E3D7-8D50-4E83-829C-D3CCECE46A3C}" type="pres">
      <dgm:prSet presAssocID="{240F40E9-D5A3-41A7-A102-555106469CFD}" presName="diagram" presStyleCnt="0">
        <dgm:presLayoutVars>
          <dgm:dir/>
          <dgm:resizeHandles val="exact"/>
        </dgm:presLayoutVars>
      </dgm:prSet>
      <dgm:spPr/>
    </dgm:pt>
    <dgm:pt modelId="{95E52238-20C8-42EB-B10B-144508A78686}" type="pres">
      <dgm:prSet presAssocID="{6A489D3D-0780-48CD-8413-AE83DB7812E3}" presName="node" presStyleLbl="node1" presStyleIdx="0" presStyleCnt="6">
        <dgm:presLayoutVars>
          <dgm:bulletEnabled val="1"/>
        </dgm:presLayoutVars>
      </dgm:prSet>
      <dgm:spPr/>
    </dgm:pt>
    <dgm:pt modelId="{B1E74CCC-BFC8-40F5-8BDD-E4649DBE9361}" type="pres">
      <dgm:prSet presAssocID="{A4C38138-BC42-477B-8AE5-B9820CCC276E}" presName="sibTrans" presStyleCnt="0"/>
      <dgm:spPr/>
    </dgm:pt>
    <dgm:pt modelId="{5A57472E-05BD-4365-934A-00EA3E7FBD6E}" type="pres">
      <dgm:prSet presAssocID="{77CCDDB9-0B1E-4227-BC1F-1561A9E0FB4B}" presName="node" presStyleLbl="node1" presStyleIdx="1" presStyleCnt="6">
        <dgm:presLayoutVars>
          <dgm:bulletEnabled val="1"/>
        </dgm:presLayoutVars>
      </dgm:prSet>
      <dgm:spPr/>
    </dgm:pt>
    <dgm:pt modelId="{CBE6F3F0-7C07-429A-B314-731CB99361A2}" type="pres">
      <dgm:prSet presAssocID="{4222F026-E79B-41E2-A5F8-8CC699A17E05}" presName="sibTrans" presStyleCnt="0"/>
      <dgm:spPr/>
    </dgm:pt>
    <dgm:pt modelId="{8A3994EB-A82F-4524-96E3-088E961190BD}" type="pres">
      <dgm:prSet presAssocID="{96DDA4BB-9B49-475B-802A-D5AA908E79E9}" presName="node" presStyleLbl="node1" presStyleIdx="2" presStyleCnt="6">
        <dgm:presLayoutVars>
          <dgm:bulletEnabled val="1"/>
        </dgm:presLayoutVars>
      </dgm:prSet>
      <dgm:spPr/>
    </dgm:pt>
    <dgm:pt modelId="{C97030F7-1E5C-4F1E-983E-67EF9B8CCD45}" type="pres">
      <dgm:prSet presAssocID="{14F87D97-8671-44A0-8AC5-92495AF09488}" presName="sibTrans" presStyleCnt="0"/>
      <dgm:spPr/>
    </dgm:pt>
    <dgm:pt modelId="{577B0596-BD23-420A-8EE9-8A42C29A3BE9}" type="pres">
      <dgm:prSet presAssocID="{6CF91568-F54D-4FBE-87E1-070B9B2E4FF9}" presName="node" presStyleLbl="node1" presStyleIdx="3" presStyleCnt="6">
        <dgm:presLayoutVars>
          <dgm:bulletEnabled val="1"/>
        </dgm:presLayoutVars>
      </dgm:prSet>
      <dgm:spPr/>
    </dgm:pt>
    <dgm:pt modelId="{3CD6B606-BB7D-4DE8-813F-E6750FD3142B}" type="pres">
      <dgm:prSet presAssocID="{CE821071-D642-4A4C-A85C-7BBD58CE2985}" presName="sibTrans" presStyleCnt="0"/>
      <dgm:spPr/>
    </dgm:pt>
    <dgm:pt modelId="{7E803B98-070D-4F93-B67C-3DA97C1F7A34}" type="pres">
      <dgm:prSet presAssocID="{9C7BBE1A-75FB-408D-8324-A8C42084A5DC}" presName="node" presStyleLbl="node1" presStyleIdx="4" presStyleCnt="6">
        <dgm:presLayoutVars>
          <dgm:bulletEnabled val="1"/>
        </dgm:presLayoutVars>
      </dgm:prSet>
      <dgm:spPr/>
    </dgm:pt>
    <dgm:pt modelId="{D141BD22-5FFD-4AAE-ADBB-FD03EB7097A0}" type="pres">
      <dgm:prSet presAssocID="{7141E2F8-2FAB-48BD-AC29-BB5759DFF6F9}" presName="sibTrans" presStyleCnt="0"/>
      <dgm:spPr/>
    </dgm:pt>
    <dgm:pt modelId="{91AFBE95-B9D7-4531-B1EB-BF52D11F0AA6}" type="pres">
      <dgm:prSet presAssocID="{B85CAD7D-2429-4DE6-9215-7FCD0CD2ABEB}" presName="node" presStyleLbl="node1" presStyleIdx="5" presStyleCnt="6">
        <dgm:presLayoutVars>
          <dgm:bulletEnabled val="1"/>
        </dgm:presLayoutVars>
      </dgm:prSet>
      <dgm:spPr/>
    </dgm:pt>
  </dgm:ptLst>
  <dgm:cxnLst>
    <dgm:cxn modelId="{EB7B8902-2883-4A80-811A-59FF6553F2FB}" type="presOf" srcId="{6CF91568-F54D-4FBE-87E1-070B9B2E4FF9}" destId="{577B0596-BD23-420A-8EE9-8A42C29A3BE9}" srcOrd="0" destOrd="0" presId="urn:microsoft.com/office/officeart/2005/8/layout/default"/>
    <dgm:cxn modelId="{B7817716-A6EF-432F-910D-CC1D4FC1B2D2}" type="presOf" srcId="{96DDA4BB-9B49-475B-802A-D5AA908E79E9}" destId="{8A3994EB-A82F-4524-96E3-088E961190BD}" srcOrd="0" destOrd="0" presId="urn:microsoft.com/office/officeart/2005/8/layout/default"/>
    <dgm:cxn modelId="{5522C033-3D7D-48F2-B52A-4096E179C8F9}" type="presOf" srcId="{6A489D3D-0780-48CD-8413-AE83DB7812E3}" destId="{95E52238-20C8-42EB-B10B-144508A78686}" srcOrd="0" destOrd="0" presId="urn:microsoft.com/office/officeart/2005/8/layout/default"/>
    <dgm:cxn modelId="{D72B0849-C96B-4429-A1ED-CF1AF428CC6E}" type="presOf" srcId="{9C7BBE1A-75FB-408D-8324-A8C42084A5DC}" destId="{7E803B98-070D-4F93-B67C-3DA97C1F7A34}" srcOrd="0" destOrd="0" presId="urn:microsoft.com/office/officeart/2005/8/layout/default"/>
    <dgm:cxn modelId="{E627DF56-3239-43FA-A320-7F9CCE3B672C}" srcId="{240F40E9-D5A3-41A7-A102-555106469CFD}" destId="{77CCDDB9-0B1E-4227-BC1F-1561A9E0FB4B}" srcOrd="1" destOrd="0" parTransId="{D6D6A903-51D4-4142-BBB5-1B983BC90A3D}" sibTransId="{4222F026-E79B-41E2-A5F8-8CC699A17E05}"/>
    <dgm:cxn modelId="{96DDF05A-DF9F-4187-838B-DB4A76641D01}" srcId="{240F40E9-D5A3-41A7-A102-555106469CFD}" destId="{96DDA4BB-9B49-475B-802A-D5AA908E79E9}" srcOrd="2" destOrd="0" parTransId="{2BCC220C-3C6A-4CB1-92F0-FC6B20622DF8}" sibTransId="{14F87D97-8671-44A0-8AC5-92495AF09488}"/>
    <dgm:cxn modelId="{0C2D697C-BA03-4DFD-9527-BB1D847E91D7}" srcId="{240F40E9-D5A3-41A7-A102-555106469CFD}" destId="{B85CAD7D-2429-4DE6-9215-7FCD0CD2ABEB}" srcOrd="5" destOrd="0" parTransId="{15EF9FB1-8224-4D10-B1E5-6B4D0607EE8D}" sibTransId="{AD70EC89-4964-41E9-B139-9A553B39AC41}"/>
    <dgm:cxn modelId="{C1B67585-346F-4166-A6E3-FD4A7C2B44A9}" srcId="{240F40E9-D5A3-41A7-A102-555106469CFD}" destId="{6A489D3D-0780-48CD-8413-AE83DB7812E3}" srcOrd="0" destOrd="0" parTransId="{798F9200-3ADC-4679-B75E-0136E304E005}" sibTransId="{A4C38138-BC42-477B-8AE5-B9820CCC276E}"/>
    <dgm:cxn modelId="{CA33FE9C-3469-4D68-8A77-3F51E556BE5C}" type="presOf" srcId="{77CCDDB9-0B1E-4227-BC1F-1561A9E0FB4B}" destId="{5A57472E-05BD-4365-934A-00EA3E7FBD6E}" srcOrd="0" destOrd="0" presId="urn:microsoft.com/office/officeart/2005/8/layout/default"/>
    <dgm:cxn modelId="{E0F545C9-C675-4B75-891A-9977DB77F211}" srcId="{240F40E9-D5A3-41A7-A102-555106469CFD}" destId="{9C7BBE1A-75FB-408D-8324-A8C42084A5DC}" srcOrd="4" destOrd="0" parTransId="{D434651A-F20D-471F-AE0D-1976EAF7D3A6}" sibTransId="{7141E2F8-2FAB-48BD-AC29-BB5759DFF6F9}"/>
    <dgm:cxn modelId="{906D23D9-51A5-4AB1-B102-2F64EF061F5C}" type="presOf" srcId="{240F40E9-D5A3-41A7-A102-555106469CFD}" destId="{D3A2E3D7-8D50-4E83-829C-D3CCECE46A3C}" srcOrd="0" destOrd="0" presId="urn:microsoft.com/office/officeart/2005/8/layout/default"/>
    <dgm:cxn modelId="{F0C39FDD-C08D-4B70-8B2A-4814FEE66820}" srcId="{240F40E9-D5A3-41A7-A102-555106469CFD}" destId="{6CF91568-F54D-4FBE-87E1-070B9B2E4FF9}" srcOrd="3" destOrd="0" parTransId="{CF94AFD1-630C-4D82-911A-AEA42A532A0C}" sibTransId="{CE821071-D642-4A4C-A85C-7BBD58CE2985}"/>
    <dgm:cxn modelId="{25F6D4F3-08A9-4009-BC58-A9F907BB2585}" type="presOf" srcId="{B85CAD7D-2429-4DE6-9215-7FCD0CD2ABEB}" destId="{91AFBE95-B9D7-4531-B1EB-BF52D11F0AA6}" srcOrd="0" destOrd="0" presId="urn:microsoft.com/office/officeart/2005/8/layout/default"/>
    <dgm:cxn modelId="{C9BDF1A6-CB0B-4757-BFFC-53B3283BF5DF}" type="presParOf" srcId="{D3A2E3D7-8D50-4E83-829C-D3CCECE46A3C}" destId="{95E52238-20C8-42EB-B10B-144508A78686}" srcOrd="0" destOrd="0" presId="urn:microsoft.com/office/officeart/2005/8/layout/default"/>
    <dgm:cxn modelId="{0A4B3A99-3AF0-4828-9466-242D85D4E98C}" type="presParOf" srcId="{D3A2E3D7-8D50-4E83-829C-D3CCECE46A3C}" destId="{B1E74CCC-BFC8-40F5-8BDD-E4649DBE9361}" srcOrd="1" destOrd="0" presId="urn:microsoft.com/office/officeart/2005/8/layout/default"/>
    <dgm:cxn modelId="{D7ADE75D-251F-489D-AC36-C5B4F939826A}" type="presParOf" srcId="{D3A2E3D7-8D50-4E83-829C-D3CCECE46A3C}" destId="{5A57472E-05BD-4365-934A-00EA3E7FBD6E}" srcOrd="2" destOrd="0" presId="urn:microsoft.com/office/officeart/2005/8/layout/default"/>
    <dgm:cxn modelId="{99350377-2020-4D65-9BF6-F0FBEBE15BB3}" type="presParOf" srcId="{D3A2E3D7-8D50-4E83-829C-D3CCECE46A3C}" destId="{CBE6F3F0-7C07-429A-B314-731CB99361A2}" srcOrd="3" destOrd="0" presId="urn:microsoft.com/office/officeart/2005/8/layout/default"/>
    <dgm:cxn modelId="{BA80CCEF-0336-4E54-81B4-637EFFA6E92D}" type="presParOf" srcId="{D3A2E3D7-8D50-4E83-829C-D3CCECE46A3C}" destId="{8A3994EB-A82F-4524-96E3-088E961190BD}" srcOrd="4" destOrd="0" presId="urn:microsoft.com/office/officeart/2005/8/layout/default"/>
    <dgm:cxn modelId="{C8DFAD87-6654-4BFF-9561-D7F6F0433D38}" type="presParOf" srcId="{D3A2E3D7-8D50-4E83-829C-D3CCECE46A3C}" destId="{C97030F7-1E5C-4F1E-983E-67EF9B8CCD45}" srcOrd="5" destOrd="0" presId="urn:microsoft.com/office/officeart/2005/8/layout/default"/>
    <dgm:cxn modelId="{E8A08CB6-8ACE-497A-BA14-B5912E5866DE}" type="presParOf" srcId="{D3A2E3D7-8D50-4E83-829C-D3CCECE46A3C}" destId="{577B0596-BD23-420A-8EE9-8A42C29A3BE9}" srcOrd="6" destOrd="0" presId="urn:microsoft.com/office/officeart/2005/8/layout/default"/>
    <dgm:cxn modelId="{C76375C5-3FED-4130-B40B-7D3082FD8FAC}" type="presParOf" srcId="{D3A2E3D7-8D50-4E83-829C-D3CCECE46A3C}" destId="{3CD6B606-BB7D-4DE8-813F-E6750FD3142B}" srcOrd="7" destOrd="0" presId="urn:microsoft.com/office/officeart/2005/8/layout/default"/>
    <dgm:cxn modelId="{2C7688F8-D871-4F49-AD65-EA817FBD21AC}" type="presParOf" srcId="{D3A2E3D7-8D50-4E83-829C-D3CCECE46A3C}" destId="{7E803B98-070D-4F93-B67C-3DA97C1F7A34}" srcOrd="8" destOrd="0" presId="urn:microsoft.com/office/officeart/2005/8/layout/default"/>
    <dgm:cxn modelId="{FB82484A-6C7D-4C11-916B-F66D43371810}" type="presParOf" srcId="{D3A2E3D7-8D50-4E83-829C-D3CCECE46A3C}" destId="{D141BD22-5FFD-4AAE-ADBB-FD03EB7097A0}" srcOrd="9" destOrd="0" presId="urn:microsoft.com/office/officeart/2005/8/layout/default"/>
    <dgm:cxn modelId="{DE941E9A-2458-40D1-89D3-D2A16B49A9D8}" type="presParOf" srcId="{D3A2E3D7-8D50-4E83-829C-D3CCECE46A3C}" destId="{91AFBE95-B9D7-4531-B1EB-BF52D11F0AA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50FCC-F7AF-4136-B423-BB2B7630E058}">
      <dsp:nvSpPr>
        <dsp:cNvPr id="0" name=""/>
        <dsp:cNvSpPr/>
      </dsp:nvSpPr>
      <dsp:spPr>
        <a:xfrm>
          <a:off x="-98828" y="9730"/>
          <a:ext cx="5362587" cy="7369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236A3-6E0A-4AEF-87F0-2703A4399FC9}">
      <dsp:nvSpPr>
        <dsp:cNvPr id="0" name=""/>
        <dsp:cNvSpPr/>
      </dsp:nvSpPr>
      <dsp:spPr>
        <a:xfrm>
          <a:off x="124102" y="175546"/>
          <a:ext cx="405327" cy="405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B8CC2-3F0B-4F8B-87E1-287510E1BCB8}">
      <dsp:nvSpPr>
        <dsp:cNvPr id="0" name=""/>
        <dsp:cNvSpPr/>
      </dsp:nvSpPr>
      <dsp:spPr>
        <a:xfrm>
          <a:off x="619538" y="9730"/>
          <a:ext cx="2413164"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711200">
            <a:lnSpc>
              <a:spcPct val="100000"/>
            </a:lnSpc>
            <a:spcBef>
              <a:spcPct val="0"/>
            </a:spcBef>
            <a:spcAft>
              <a:spcPct val="35000"/>
            </a:spcAft>
            <a:buNone/>
          </a:pPr>
          <a:r>
            <a:rPr lang="en-GB" sz="1600" kern="1200" dirty="0" err="1"/>
            <a:t>GameCo</a:t>
          </a:r>
          <a:r>
            <a:rPr lang="en-GB" sz="1600" kern="1200" dirty="0"/>
            <a:t> International Marketing Budget 2017</a:t>
          </a:r>
          <a:endParaRPr lang="en-US" sz="1600" kern="1200" dirty="0"/>
        </a:p>
      </dsp:txBody>
      <dsp:txXfrm>
        <a:off x="619538" y="9730"/>
        <a:ext cx="2413164" cy="736958"/>
      </dsp:txXfrm>
    </dsp:sp>
    <dsp:sp modelId="{85B2B3B9-88F3-4F2C-99B2-FFFFB3B1BF19}">
      <dsp:nvSpPr>
        <dsp:cNvPr id="0" name=""/>
        <dsp:cNvSpPr/>
      </dsp:nvSpPr>
      <dsp:spPr>
        <a:xfrm>
          <a:off x="2866217" y="9730"/>
          <a:ext cx="2495212"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533400">
            <a:lnSpc>
              <a:spcPct val="100000"/>
            </a:lnSpc>
            <a:spcBef>
              <a:spcPct val="0"/>
            </a:spcBef>
            <a:spcAft>
              <a:spcPct val="35000"/>
            </a:spcAft>
            <a:buNone/>
          </a:pPr>
          <a:r>
            <a:rPr lang="en-GB" sz="1200" kern="1200" dirty="0" err="1"/>
            <a:t>Analyzing</a:t>
          </a:r>
          <a:r>
            <a:rPr lang="en-GB" sz="1200" kern="1200" dirty="0"/>
            <a:t> global video game sales   from 1980 to 2016 to inform marketing strategies for the upcoming year.  </a:t>
          </a:r>
          <a:endParaRPr lang="en-US" sz="1200" kern="1200" dirty="0"/>
        </a:p>
      </dsp:txBody>
      <dsp:txXfrm>
        <a:off x="2866217" y="9730"/>
        <a:ext cx="2495212" cy="736958"/>
      </dsp:txXfrm>
    </dsp:sp>
    <dsp:sp modelId="{68604690-FB2B-420B-A6B4-244B74E93215}">
      <dsp:nvSpPr>
        <dsp:cNvPr id="0" name=""/>
        <dsp:cNvSpPr/>
      </dsp:nvSpPr>
      <dsp:spPr>
        <a:xfrm>
          <a:off x="-98828" y="930929"/>
          <a:ext cx="5362587" cy="7369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650FF-B732-4B53-B0EA-4833A52E910F}">
      <dsp:nvSpPr>
        <dsp:cNvPr id="0" name=""/>
        <dsp:cNvSpPr/>
      </dsp:nvSpPr>
      <dsp:spPr>
        <a:xfrm>
          <a:off x="124102" y="1096745"/>
          <a:ext cx="405327" cy="405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182F7-0D27-4238-9162-3BF99BCD3B3B}">
      <dsp:nvSpPr>
        <dsp:cNvPr id="0" name=""/>
        <dsp:cNvSpPr/>
      </dsp:nvSpPr>
      <dsp:spPr>
        <a:xfrm>
          <a:off x="614640" y="909999"/>
          <a:ext cx="2413164"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711200">
            <a:lnSpc>
              <a:spcPct val="100000"/>
            </a:lnSpc>
            <a:spcBef>
              <a:spcPct val="0"/>
            </a:spcBef>
            <a:spcAft>
              <a:spcPct val="35000"/>
            </a:spcAft>
            <a:buNone/>
          </a:pPr>
          <a:r>
            <a:rPr lang="en-GB" sz="1600" kern="1200" dirty="0"/>
            <a:t>Influenza Prevention Report 2018</a:t>
          </a:r>
          <a:endParaRPr lang="en-US" sz="1600" kern="1200" dirty="0"/>
        </a:p>
      </dsp:txBody>
      <dsp:txXfrm>
        <a:off x="614640" y="909999"/>
        <a:ext cx="2413164" cy="736958"/>
      </dsp:txXfrm>
    </dsp:sp>
    <dsp:sp modelId="{8283CA24-EABA-4777-BCAC-B10C392465FE}">
      <dsp:nvSpPr>
        <dsp:cNvPr id="0" name=""/>
        <dsp:cNvSpPr/>
      </dsp:nvSpPr>
      <dsp:spPr>
        <a:xfrm>
          <a:off x="2875767" y="900544"/>
          <a:ext cx="2221630"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533400">
            <a:lnSpc>
              <a:spcPct val="100000"/>
            </a:lnSpc>
            <a:spcBef>
              <a:spcPct val="0"/>
            </a:spcBef>
            <a:spcAft>
              <a:spcPct val="35000"/>
            </a:spcAft>
            <a:buNone/>
          </a:pPr>
          <a:r>
            <a:rPr lang="en-GB" sz="1200" kern="1200" dirty="0"/>
            <a:t>Using historical data to prepare for upcoming influenza season.</a:t>
          </a:r>
          <a:endParaRPr lang="en-US" sz="1200" kern="1200" dirty="0"/>
        </a:p>
      </dsp:txBody>
      <dsp:txXfrm>
        <a:off x="2875767" y="900544"/>
        <a:ext cx="2221630" cy="736958"/>
      </dsp:txXfrm>
    </dsp:sp>
    <dsp:sp modelId="{CD7B5741-F72F-4982-9C25-58DA14956A07}">
      <dsp:nvSpPr>
        <dsp:cNvPr id="0" name=""/>
        <dsp:cNvSpPr/>
      </dsp:nvSpPr>
      <dsp:spPr>
        <a:xfrm>
          <a:off x="-98828" y="1852128"/>
          <a:ext cx="5362587" cy="7369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43741B-051E-4B9A-BE0A-0476E90EB768}">
      <dsp:nvSpPr>
        <dsp:cNvPr id="0" name=""/>
        <dsp:cNvSpPr/>
      </dsp:nvSpPr>
      <dsp:spPr>
        <a:xfrm>
          <a:off x="124102" y="2017943"/>
          <a:ext cx="405327" cy="40532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51A9F-7D5A-4A48-8F0C-903D80E67FAE}">
      <dsp:nvSpPr>
        <dsp:cNvPr id="0" name=""/>
        <dsp:cNvSpPr/>
      </dsp:nvSpPr>
      <dsp:spPr>
        <a:xfrm>
          <a:off x="614640" y="1843092"/>
          <a:ext cx="2413164"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711200">
            <a:lnSpc>
              <a:spcPct val="100000"/>
            </a:lnSpc>
            <a:spcBef>
              <a:spcPct val="0"/>
            </a:spcBef>
            <a:spcAft>
              <a:spcPct val="35000"/>
            </a:spcAft>
            <a:buNone/>
          </a:pPr>
          <a:r>
            <a:rPr lang="en-GB" sz="1600" kern="1200" dirty="0" err="1"/>
            <a:t>Rockbuster</a:t>
          </a:r>
          <a:r>
            <a:rPr lang="en-GB" sz="1600" kern="1200" dirty="0"/>
            <a:t> Stealth LLC Launch Strategy</a:t>
          </a:r>
          <a:endParaRPr lang="en-US" sz="1600" kern="1200" dirty="0"/>
        </a:p>
      </dsp:txBody>
      <dsp:txXfrm>
        <a:off x="614640" y="1843092"/>
        <a:ext cx="2413164" cy="736958"/>
      </dsp:txXfrm>
    </dsp:sp>
    <dsp:sp modelId="{66A4F77C-D381-4920-AC2A-61BBFD05D8E8}">
      <dsp:nvSpPr>
        <dsp:cNvPr id="0" name=""/>
        <dsp:cNvSpPr/>
      </dsp:nvSpPr>
      <dsp:spPr>
        <a:xfrm>
          <a:off x="2875850" y="1852128"/>
          <a:ext cx="2395897"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533400">
            <a:lnSpc>
              <a:spcPct val="100000"/>
            </a:lnSpc>
            <a:spcBef>
              <a:spcPct val="0"/>
            </a:spcBef>
            <a:spcAft>
              <a:spcPct val="35000"/>
            </a:spcAft>
            <a:buNone/>
          </a:pPr>
          <a:r>
            <a:rPr lang="en-GB" sz="1200" kern="1200" dirty="0"/>
            <a:t>Gathering insights on customer behaviour and preferences to  adapt to the current video streaming market. </a:t>
          </a:r>
          <a:endParaRPr lang="en-US" sz="1200" kern="1200" dirty="0"/>
        </a:p>
      </dsp:txBody>
      <dsp:txXfrm>
        <a:off x="2875850" y="1852128"/>
        <a:ext cx="2395897" cy="736958"/>
      </dsp:txXfrm>
    </dsp:sp>
    <dsp:sp modelId="{04D5B3EE-C73E-4941-92C0-0AE717E0152F}">
      <dsp:nvSpPr>
        <dsp:cNvPr id="0" name=""/>
        <dsp:cNvSpPr/>
      </dsp:nvSpPr>
      <dsp:spPr>
        <a:xfrm>
          <a:off x="-98828" y="2773326"/>
          <a:ext cx="5362587" cy="7369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39C0D-4A1B-423F-A9E7-3BFF3BB06A2E}">
      <dsp:nvSpPr>
        <dsp:cNvPr id="0" name=""/>
        <dsp:cNvSpPr/>
      </dsp:nvSpPr>
      <dsp:spPr>
        <a:xfrm>
          <a:off x="124102" y="2939142"/>
          <a:ext cx="405327" cy="4053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5B863-FCDE-4844-B0BB-E81A2C71FB4D}">
      <dsp:nvSpPr>
        <dsp:cNvPr id="0" name=""/>
        <dsp:cNvSpPr/>
      </dsp:nvSpPr>
      <dsp:spPr>
        <a:xfrm>
          <a:off x="628998" y="2773326"/>
          <a:ext cx="2413164"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711200">
            <a:lnSpc>
              <a:spcPct val="100000"/>
            </a:lnSpc>
            <a:spcBef>
              <a:spcPct val="0"/>
            </a:spcBef>
            <a:spcAft>
              <a:spcPct val="35000"/>
            </a:spcAft>
            <a:buNone/>
          </a:pPr>
          <a:r>
            <a:rPr lang="en-GB" sz="1600" kern="1200" dirty="0"/>
            <a:t>Instacart Grocery Basket Analysis</a:t>
          </a:r>
          <a:endParaRPr lang="en-US" sz="1600" kern="1200" dirty="0"/>
        </a:p>
      </dsp:txBody>
      <dsp:txXfrm>
        <a:off x="628998" y="2773326"/>
        <a:ext cx="2413164" cy="736958"/>
      </dsp:txXfrm>
    </dsp:sp>
    <dsp:sp modelId="{E4E7ECF6-0018-4F24-A6D0-3272CA074F7C}">
      <dsp:nvSpPr>
        <dsp:cNvPr id="0" name=""/>
        <dsp:cNvSpPr/>
      </dsp:nvSpPr>
      <dsp:spPr>
        <a:xfrm>
          <a:off x="2885631" y="2773326"/>
          <a:ext cx="2096570"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533400">
            <a:lnSpc>
              <a:spcPct val="100000"/>
            </a:lnSpc>
            <a:spcBef>
              <a:spcPct val="0"/>
            </a:spcBef>
            <a:spcAft>
              <a:spcPct val="35000"/>
            </a:spcAft>
            <a:buNone/>
          </a:pPr>
          <a:r>
            <a:rPr lang="en-GB" sz="1200" kern="1200" dirty="0"/>
            <a:t>Determining customer profile groups for targeted marketing strategies. </a:t>
          </a:r>
          <a:endParaRPr lang="en-US" sz="1200" kern="1200" dirty="0"/>
        </a:p>
      </dsp:txBody>
      <dsp:txXfrm>
        <a:off x="2885631" y="2773326"/>
        <a:ext cx="2096570" cy="736958"/>
      </dsp:txXfrm>
    </dsp:sp>
    <dsp:sp modelId="{BFDA79EF-BE46-40F4-BFA9-673B545F92DD}">
      <dsp:nvSpPr>
        <dsp:cNvPr id="0" name=""/>
        <dsp:cNvSpPr/>
      </dsp:nvSpPr>
      <dsp:spPr>
        <a:xfrm>
          <a:off x="-98828" y="3694525"/>
          <a:ext cx="5362587" cy="7369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AA52E3-4AB6-4EE8-9A58-A17E297DCCB9}">
      <dsp:nvSpPr>
        <dsp:cNvPr id="0" name=""/>
        <dsp:cNvSpPr/>
      </dsp:nvSpPr>
      <dsp:spPr>
        <a:xfrm>
          <a:off x="124102" y="3860340"/>
          <a:ext cx="405327" cy="4053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7EE1D7-22E0-4E17-B8FD-956CFDE065F7}">
      <dsp:nvSpPr>
        <dsp:cNvPr id="0" name=""/>
        <dsp:cNvSpPr/>
      </dsp:nvSpPr>
      <dsp:spPr>
        <a:xfrm>
          <a:off x="610031" y="3737666"/>
          <a:ext cx="2413164"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711200">
            <a:lnSpc>
              <a:spcPct val="100000"/>
            </a:lnSpc>
            <a:spcBef>
              <a:spcPct val="0"/>
            </a:spcBef>
            <a:spcAft>
              <a:spcPct val="35000"/>
            </a:spcAft>
            <a:buNone/>
          </a:pPr>
          <a:r>
            <a:rPr lang="en-GB" sz="1600" kern="1200" dirty="0"/>
            <a:t>Pig E. Bank – Customer Retention</a:t>
          </a:r>
          <a:endParaRPr lang="en-US" sz="1600" kern="1200" dirty="0"/>
        </a:p>
      </dsp:txBody>
      <dsp:txXfrm>
        <a:off x="610031" y="3737666"/>
        <a:ext cx="2413164" cy="736958"/>
      </dsp:txXfrm>
    </dsp:sp>
    <dsp:sp modelId="{EB4AEDE6-3F19-44E1-A034-DF1D18891568}">
      <dsp:nvSpPr>
        <dsp:cNvPr id="0" name=""/>
        <dsp:cNvSpPr/>
      </dsp:nvSpPr>
      <dsp:spPr>
        <a:xfrm>
          <a:off x="2885568" y="3694525"/>
          <a:ext cx="2096570"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533400">
            <a:lnSpc>
              <a:spcPct val="100000"/>
            </a:lnSpc>
            <a:spcBef>
              <a:spcPct val="0"/>
            </a:spcBef>
            <a:spcAft>
              <a:spcPct val="35000"/>
            </a:spcAft>
            <a:buNone/>
          </a:pPr>
          <a:r>
            <a:rPr lang="en-GB" sz="1200" kern="1200" dirty="0"/>
            <a:t>Data-mining analysis to improve customer retention at global financial institution.</a:t>
          </a:r>
          <a:endParaRPr lang="en-US" sz="1200" kern="1200" dirty="0"/>
        </a:p>
      </dsp:txBody>
      <dsp:txXfrm>
        <a:off x="2885568" y="3694525"/>
        <a:ext cx="2096570" cy="736958"/>
      </dsp:txXfrm>
    </dsp:sp>
    <dsp:sp modelId="{96311E9B-DA82-48DC-8AAA-806D21603B77}">
      <dsp:nvSpPr>
        <dsp:cNvPr id="0" name=""/>
        <dsp:cNvSpPr/>
      </dsp:nvSpPr>
      <dsp:spPr>
        <a:xfrm>
          <a:off x="-98828" y="4615723"/>
          <a:ext cx="5362587" cy="7369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E23E3-78BD-457F-AED3-1AEE83A45BDF}">
      <dsp:nvSpPr>
        <dsp:cNvPr id="0" name=""/>
        <dsp:cNvSpPr/>
      </dsp:nvSpPr>
      <dsp:spPr>
        <a:xfrm>
          <a:off x="124102" y="4781539"/>
          <a:ext cx="405327" cy="40532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F1577-C9A2-40AD-8B70-7339DD46A654}">
      <dsp:nvSpPr>
        <dsp:cNvPr id="0" name=""/>
        <dsp:cNvSpPr/>
      </dsp:nvSpPr>
      <dsp:spPr>
        <a:xfrm>
          <a:off x="581531" y="4644973"/>
          <a:ext cx="2413164"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711200">
            <a:lnSpc>
              <a:spcPct val="100000"/>
            </a:lnSpc>
            <a:spcBef>
              <a:spcPct val="0"/>
            </a:spcBef>
            <a:spcAft>
              <a:spcPct val="35000"/>
            </a:spcAft>
            <a:buNone/>
          </a:pPr>
          <a:r>
            <a:rPr lang="en-GB" sz="1600" kern="1200" dirty="0"/>
            <a:t>Airbnb Amsterdam 2019</a:t>
          </a:r>
          <a:endParaRPr lang="en-US" sz="1600" kern="1200" dirty="0"/>
        </a:p>
      </dsp:txBody>
      <dsp:txXfrm>
        <a:off x="581531" y="4644973"/>
        <a:ext cx="2413164" cy="736958"/>
      </dsp:txXfrm>
    </dsp:sp>
    <dsp:sp modelId="{4B581C77-3176-4039-BBDA-50CA875CF447}">
      <dsp:nvSpPr>
        <dsp:cNvPr id="0" name=""/>
        <dsp:cNvSpPr/>
      </dsp:nvSpPr>
      <dsp:spPr>
        <a:xfrm>
          <a:off x="2895632" y="4615723"/>
          <a:ext cx="2096570"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533400">
            <a:lnSpc>
              <a:spcPct val="100000"/>
            </a:lnSpc>
            <a:spcBef>
              <a:spcPct val="0"/>
            </a:spcBef>
            <a:spcAft>
              <a:spcPct val="35000"/>
            </a:spcAft>
            <a:buNone/>
          </a:pPr>
          <a:r>
            <a:rPr lang="en-GB" sz="1200" kern="1200" dirty="0"/>
            <a:t>Exploratory analysis of Airbnb listings in Amsterdam for the year 2019.</a:t>
          </a:r>
          <a:endParaRPr lang="en-US" sz="1200" kern="1200" dirty="0"/>
        </a:p>
      </dsp:txBody>
      <dsp:txXfrm>
        <a:off x="2895632" y="4615723"/>
        <a:ext cx="2096570" cy="736958"/>
      </dsp:txXfrm>
    </dsp:sp>
    <dsp:sp modelId="{E70D72C1-0A47-4679-96F3-A6D6FEA4F657}">
      <dsp:nvSpPr>
        <dsp:cNvPr id="0" name=""/>
        <dsp:cNvSpPr/>
      </dsp:nvSpPr>
      <dsp:spPr>
        <a:xfrm>
          <a:off x="-98828" y="5536922"/>
          <a:ext cx="5362587" cy="7369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75570-10B8-46ED-8851-1AA285187986}">
      <dsp:nvSpPr>
        <dsp:cNvPr id="0" name=""/>
        <dsp:cNvSpPr/>
      </dsp:nvSpPr>
      <dsp:spPr>
        <a:xfrm>
          <a:off x="124102" y="5702738"/>
          <a:ext cx="405327" cy="405327"/>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1F2D9-B6CF-461F-B148-42658D9AADD9}">
      <dsp:nvSpPr>
        <dsp:cNvPr id="0" name=""/>
        <dsp:cNvSpPr/>
      </dsp:nvSpPr>
      <dsp:spPr>
        <a:xfrm flipH="1">
          <a:off x="599840" y="5546653"/>
          <a:ext cx="2985444" cy="736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95" tIns="77995" rIns="77995" bIns="77995" numCol="1" spcCol="1270" anchor="ctr" anchorCtr="0">
          <a:noAutofit/>
        </a:bodyPr>
        <a:lstStyle/>
        <a:p>
          <a:pPr marL="0" lvl="0" indent="0" algn="l" defTabSz="711200">
            <a:lnSpc>
              <a:spcPct val="100000"/>
            </a:lnSpc>
            <a:spcBef>
              <a:spcPct val="0"/>
            </a:spcBef>
            <a:spcAft>
              <a:spcPct val="35000"/>
            </a:spcAft>
            <a:buNone/>
          </a:pPr>
          <a:r>
            <a:rPr lang="en-GB" sz="1600" kern="1200" baseline="0" dirty="0" err="1"/>
            <a:t>ClimateWins</a:t>
          </a:r>
          <a:r>
            <a:rPr lang="en-GB" sz="1600" kern="1200" baseline="0" dirty="0"/>
            <a:t> Weather Prediction</a:t>
          </a:r>
        </a:p>
      </dsp:txBody>
      <dsp:txXfrm>
        <a:off x="599840" y="5546653"/>
        <a:ext cx="2985444" cy="736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B1160-ACED-40EE-A073-B932DCE93BA2}">
      <dsp:nvSpPr>
        <dsp:cNvPr id="0" name=""/>
        <dsp:cNvSpPr/>
      </dsp:nvSpPr>
      <dsp:spPr>
        <a:xfrm>
          <a:off x="0" y="56647"/>
          <a:ext cx="5112773"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largest share of sales comes from Europe (38%) and not North America (32%)</a:t>
          </a:r>
        </a:p>
      </dsp:txBody>
      <dsp:txXfrm>
        <a:off x="49154" y="105801"/>
        <a:ext cx="5014465" cy="908623"/>
      </dsp:txXfrm>
    </dsp:sp>
    <dsp:sp modelId="{67325FE0-B25E-4811-A048-7F9124C17165}">
      <dsp:nvSpPr>
        <dsp:cNvPr id="0" name=""/>
        <dsp:cNvSpPr/>
      </dsp:nvSpPr>
      <dsp:spPr>
        <a:xfrm>
          <a:off x="0" y="1115419"/>
          <a:ext cx="5112773"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biggest changes to the regional makeup of global video game sales can be seen in the mid-2000s.</a:t>
          </a:r>
        </a:p>
      </dsp:txBody>
      <dsp:txXfrm>
        <a:off x="49154" y="1164573"/>
        <a:ext cx="5014465" cy="908623"/>
      </dsp:txXfrm>
    </dsp:sp>
    <dsp:sp modelId="{F32E40CA-971D-4722-97ED-B2E8346BE049}">
      <dsp:nvSpPr>
        <dsp:cNvPr id="0" name=""/>
        <dsp:cNvSpPr/>
      </dsp:nvSpPr>
      <dsp:spPr>
        <a:xfrm>
          <a:off x="0" y="2174190"/>
          <a:ext cx="5112773"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As in previous years, European sales, as well as sales from other parts of the world, continue to steadily increase.</a:t>
          </a:r>
        </a:p>
      </dsp:txBody>
      <dsp:txXfrm>
        <a:off x="49154" y="2223344"/>
        <a:ext cx="5014465" cy="908623"/>
      </dsp:txXfrm>
    </dsp:sp>
    <dsp:sp modelId="{79C6DB38-A372-466B-B4CB-E0000EAE366E}">
      <dsp:nvSpPr>
        <dsp:cNvPr id="0" name=""/>
        <dsp:cNvSpPr/>
      </dsp:nvSpPr>
      <dsp:spPr>
        <a:xfrm>
          <a:off x="0" y="3232961"/>
          <a:ext cx="5112773"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Japanese sales, after several years of decline and stagnation, have begun to increase once again.</a:t>
          </a:r>
        </a:p>
      </dsp:txBody>
      <dsp:txXfrm>
        <a:off x="49154" y="3282115"/>
        <a:ext cx="5014465" cy="908623"/>
      </dsp:txXfrm>
    </dsp:sp>
    <dsp:sp modelId="{B4E4BA01-8598-465E-A36F-68D53F7B207E}">
      <dsp:nvSpPr>
        <dsp:cNvPr id="0" name=""/>
        <dsp:cNvSpPr/>
      </dsp:nvSpPr>
      <dsp:spPr>
        <a:xfrm>
          <a:off x="0" y="4291732"/>
          <a:ext cx="5112773"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Sales of video games are challenged across regions by the rise of digitally-downloaded software.</a:t>
          </a:r>
        </a:p>
      </dsp:txBody>
      <dsp:txXfrm>
        <a:off x="49154" y="4340886"/>
        <a:ext cx="5014465"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CB6E2-CA3F-4136-8656-119798CCCC23}">
      <dsp:nvSpPr>
        <dsp:cNvPr id="0" name=""/>
        <dsp:cNvSpPr/>
      </dsp:nvSpPr>
      <dsp:spPr>
        <a:xfrm>
          <a:off x="1639" y="790454"/>
          <a:ext cx="530971" cy="5309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F9B2C-C66C-4E4F-8603-E7141DD6FED8}">
      <dsp:nvSpPr>
        <dsp:cNvPr id="0" name=""/>
        <dsp:cNvSpPr/>
      </dsp:nvSpPr>
      <dsp:spPr>
        <a:xfrm>
          <a:off x="113143" y="901958"/>
          <a:ext cx="307963" cy="307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0C492-4C28-4F3B-A58B-180072C1622B}">
      <dsp:nvSpPr>
        <dsp:cNvPr id="0" name=""/>
        <dsp:cNvSpPr/>
      </dsp:nvSpPr>
      <dsp:spPr>
        <a:xfrm>
          <a:off x="646390" y="790454"/>
          <a:ext cx="1251576" cy="53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Data profiling, checking data for integrity and applying additional quality measures.</a:t>
          </a:r>
          <a:endParaRPr lang="en-US" sz="1100" kern="1200" dirty="0">
            <a:solidFill>
              <a:schemeClr val="bg1"/>
            </a:solidFill>
          </a:endParaRPr>
        </a:p>
      </dsp:txBody>
      <dsp:txXfrm>
        <a:off x="646390" y="790454"/>
        <a:ext cx="1251576" cy="530971"/>
      </dsp:txXfrm>
    </dsp:sp>
    <dsp:sp modelId="{F653C28D-0AC7-4E01-8CB4-C662C5F34D70}">
      <dsp:nvSpPr>
        <dsp:cNvPr id="0" name=""/>
        <dsp:cNvSpPr/>
      </dsp:nvSpPr>
      <dsp:spPr>
        <a:xfrm>
          <a:off x="2116044" y="790454"/>
          <a:ext cx="530971" cy="5309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4A975-75DC-4A90-8ABA-4028F61C5F8E}">
      <dsp:nvSpPr>
        <dsp:cNvPr id="0" name=""/>
        <dsp:cNvSpPr/>
      </dsp:nvSpPr>
      <dsp:spPr>
        <a:xfrm>
          <a:off x="2227548" y="901958"/>
          <a:ext cx="307963" cy="307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613AAD-B1F8-4299-9573-FD232F78E41C}">
      <dsp:nvSpPr>
        <dsp:cNvPr id="0" name=""/>
        <dsp:cNvSpPr/>
      </dsp:nvSpPr>
      <dsp:spPr>
        <a:xfrm>
          <a:off x="2760796" y="790454"/>
          <a:ext cx="1251576" cy="53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Transforming and integrating data-sets from different sources (using tools such as Microsoft Excel </a:t>
          </a:r>
          <a:r>
            <a:rPr lang="en-GB" sz="1100" kern="1200" dirty="0" err="1">
              <a:solidFill>
                <a:schemeClr val="bg1"/>
              </a:solidFill>
            </a:rPr>
            <a:t>vlookup</a:t>
          </a:r>
          <a:r>
            <a:rPr lang="en-GB" sz="1100" kern="1200" dirty="0">
              <a:solidFill>
                <a:schemeClr val="bg1"/>
              </a:solidFill>
            </a:rPr>
            <a:t> and other functions).</a:t>
          </a:r>
          <a:endParaRPr lang="en-US" sz="1100" kern="1200" dirty="0">
            <a:solidFill>
              <a:schemeClr val="bg1"/>
            </a:solidFill>
          </a:endParaRPr>
        </a:p>
      </dsp:txBody>
      <dsp:txXfrm>
        <a:off x="2760796" y="790454"/>
        <a:ext cx="1251576" cy="530971"/>
      </dsp:txXfrm>
    </dsp:sp>
    <dsp:sp modelId="{4AAD673D-27FC-449B-8422-264AB3E5B75E}">
      <dsp:nvSpPr>
        <dsp:cNvPr id="0" name=""/>
        <dsp:cNvSpPr/>
      </dsp:nvSpPr>
      <dsp:spPr>
        <a:xfrm>
          <a:off x="1639" y="1996671"/>
          <a:ext cx="530971" cy="5309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8D3AA-23A2-4543-9790-7E6B9EDB8BC9}">
      <dsp:nvSpPr>
        <dsp:cNvPr id="0" name=""/>
        <dsp:cNvSpPr/>
      </dsp:nvSpPr>
      <dsp:spPr>
        <a:xfrm>
          <a:off x="113143" y="2108175"/>
          <a:ext cx="307963" cy="3079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27D8A-5F9D-44A0-AD20-F9F223A9B169}">
      <dsp:nvSpPr>
        <dsp:cNvPr id="0" name=""/>
        <dsp:cNvSpPr/>
      </dsp:nvSpPr>
      <dsp:spPr>
        <a:xfrm>
          <a:off x="646390" y="1996671"/>
          <a:ext cx="1251576" cy="53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solidFill>
                <a:schemeClr val="bg1"/>
              </a:solidFill>
            </a:rPr>
            <a:t>Conducting statistical analyses (calculating variance and standard deviation, testing for correlation).</a:t>
          </a:r>
          <a:endParaRPr lang="en-US" sz="1100" kern="1200">
            <a:solidFill>
              <a:schemeClr val="bg1"/>
            </a:solidFill>
          </a:endParaRPr>
        </a:p>
      </dsp:txBody>
      <dsp:txXfrm>
        <a:off x="646390" y="1996671"/>
        <a:ext cx="1251576" cy="530971"/>
      </dsp:txXfrm>
    </dsp:sp>
    <dsp:sp modelId="{EB6E20AA-9F04-4DF3-B974-BD632BE511B1}">
      <dsp:nvSpPr>
        <dsp:cNvPr id="0" name=""/>
        <dsp:cNvSpPr/>
      </dsp:nvSpPr>
      <dsp:spPr>
        <a:xfrm>
          <a:off x="2116044" y="1996671"/>
          <a:ext cx="530971" cy="5309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4C1E8-73FB-4242-82D7-C20D8A4E4743}">
      <dsp:nvSpPr>
        <dsp:cNvPr id="0" name=""/>
        <dsp:cNvSpPr/>
      </dsp:nvSpPr>
      <dsp:spPr>
        <a:xfrm>
          <a:off x="2227548" y="2108175"/>
          <a:ext cx="307963" cy="3079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A19C4A-78F5-42B3-BC1D-04C364CF1310}">
      <dsp:nvSpPr>
        <dsp:cNvPr id="0" name=""/>
        <dsp:cNvSpPr/>
      </dsp:nvSpPr>
      <dsp:spPr>
        <a:xfrm>
          <a:off x="2760796" y="1996671"/>
          <a:ext cx="1251576" cy="53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solidFill>
                <a:schemeClr val="bg1"/>
              </a:solidFill>
            </a:rPr>
            <a:t>Formulating and testing statistical hypotheses.</a:t>
          </a:r>
          <a:endParaRPr lang="en-US" sz="1100" kern="1200">
            <a:solidFill>
              <a:schemeClr val="bg1"/>
            </a:solidFill>
          </a:endParaRPr>
        </a:p>
      </dsp:txBody>
      <dsp:txXfrm>
        <a:off x="2760796" y="1996671"/>
        <a:ext cx="1251576" cy="530971"/>
      </dsp:txXfrm>
    </dsp:sp>
    <dsp:sp modelId="{B5FA4336-CDCC-4C44-B0CF-661FAA3D94E2}">
      <dsp:nvSpPr>
        <dsp:cNvPr id="0" name=""/>
        <dsp:cNvSpPr/>
      </dsp:nvSpPr>
      <dsp:spPr>
        <a:xfrm>
          <a:off x="1639" y="3202888"/>
          <a:ext cx="530971" cy="5309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4BBFC-D2D7-4535-BE19-53CF33660776}">
      <dsp:nvSpPr>
        <dsp:cNvPr id="0" name=""/>
        <dsp:cNvSpPr/>
      </dsp:nvSpPr>
      <dsp:spPr>
        <a:xfrm>
          <a:off x="113143" y="3314392"/>
          <a:ext cx="307963" cy="3079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1BF68-33A2-46E1-B25F-08EA06F9482B}">
      <dsp:nvSpPr>
        <dsp:cNvPr id="0" name=""/>
        <dsp:cNvSpPr/>
      </dsp:nvSpPr>
      <dsp:spPr>
        <a:xfrm>
          <a:off x="646390" y="3202888"/>
          <a:ext cx="1251576" cy="530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a:solidFill>
                <a:schemeClr val="bg1"/>
              </a:solidFill>
            </a:rPr>
            <a:t>Data visualization and storytelling using Tableau.</a:t>
          </a:r>
          <a:endParaRPr lang="en-US" sz="1100" kern="1200">
            <a:solidFill>
              <a:schemeClr val="bg1"/>
            </a:solidFill>
          </a:endParaRPr>
        </a:p>
      </dsp:txBody>
      <dsp:txXfrm>
        <a:off x="646390" y="3202888"/>
        <a:ext cx="1251576" cy="5309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F5C99-74CD-4B98-B53F-2BE23D675F03}">
      <dsp:nvSpPr>
        <dsp:cNvPr id="0" name=""/>
        <dsp:cNvSpPr/>
      </dsp:nvSpPr>
      <dsp:spPr>
        <a:xfrm>
          <a:off x="0" y="457556"/>
          <a:ext cx="5070987" cy="934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Individuals aged 75 and older accounted for just over half of all influenza deaths between 2009 and 2017.</a:t>
          </a:r>
          <a:endParaRPr lang="en-US" sz="1700" kern="1200"/>
        </a:p>
      </dsp:txBody>
      <dsp:txXfrm>
        <a:off x="45635" y="503191"/>
        <a:ext cx="4979717" cy="843560"/>
      </dsp:txXfrm>
    </dsp:sp>
    <dsp:sp modelId="{591D667E-26AE-403B-BE9E-DB2E676E0180}">
      <dsp:nvSpPr>
        <dsp:cNvPr id="0" name=""/>
        <dsp:cNvSpPr/>
      </dsp:nvSpPr>
      <dsp:spPr>
        <a:xfrm>
          <a:off x="0" y="1441347"/>
          <a:ext cx="5070987" cy="934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States with the largest populations also had the highest number of deaths.</a:t>
          </a:r>
          <a:endParaRPr lang="en-US" sz="1700" kern="1200"/>
        </a:p>
      </dsp:txBody>
      <dsp:txXfrm>
        <a:off x="45635" y="1486982"/>
        <a:ext cx="4979717" cy="843560"/>
      </dsp:txXfrm>
    </dsp:sp>
    <dsp:sp modelId="{5B793235-AC82-4E49-9553-E481048DD06D}">
      <dsp:nvSpPr>
        <dsp:cNvPr id="0" name=""/>
        <dsp:cNvSpPr/>
      </dsp:nvSpPr>
      <dsp:spPr>
        <a:xfrm>
          <a:off x="0" y="2425136"/>
          <a:ext cx="5070987" cy="934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States with the highest death rates (number of deaths divided by the population) also showed the largest percentage of inhabitants aged 75 and older.</a:t>
          </a:r>
          <a:endParaRPr lang="en-US" sz="1700" kern="1200"/>
        </a:p>
      </dsp:txBody>
      <dsp:txXfrm>
        <a:off x="45635" y="2470771"/>
        <a:ext cx="4979717" cy="843560"/>
      </dsp:txXfrm>
    </dsp:sp>
    <dsp:sp modelId="{6771A9A9-20B9-4170-9305-7FCD5D2092E0}">
      <dsp:nvSpPr>
        <dsp:cNvPr id="0" name=""/>
        <dsp:cNvSpPr/>
      </dsp:nvSpPr>
      <dsp:spPr>
        <a:xfrm>
          <a:off x="0" y="3408927"/>
          <a:ext cx="5070987" cy="9348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Large populations and a high percentage of elderly inhabitants can both significantly increase a region’s vulnerability to seasonal influenza. </a:t>
          </a:r>
          <a:endParaRPr lang="en-US" sz="1700" kern="1200"/>
        </a:p>
      </dsp:txBody>
      <dsp:txXfrm>
        <a:off x="45635" y="3454562"/>
        <a:ext cx="4979717" cy="843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2AB68-C89C-4359-8B46-EBF9C319DDEF}">
      <dsp:nvSpPr>
        <dsp:cNvPr id="0" name=""/>
        <dsp:cNvSpPr/>
      </dsp:nvSpPr>
      <dsp:spPr>
        <a:xfrm>
          <a:off x="683501" y="2375"/>
          <a:ext cx="595940" cy="5959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D399C-D583-40BB-80EE-2CDBADDEE10B}">
      <dsp:nvSpPr>
        <dsp:cNvPr id="0" name=""/>
        <dsp:cNvSpPr/>
      </dsp:nvSpPr>
      <dsp:spPr>
        <a:xfrm>
          <a:off x="808648" y="127522"/>
          <a:ext cx="345645" cy="3456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1CEA9-9B43-4605-ABAA-8C18280993D3}">
      <dsp:nvSpPr>
        <dsp:cNvPr id="0" name=""/>
        <dsp:cNvSpPr/>
      </dsp:nvSpPr>
      <dsp:spPr>
        <a:xfrm>
          <a:off x="1407143" y="2375"/>
          <a:ext cx="1404717" cy="59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Extracted an entity relationship diagram (ERD).</a:t>
          </a:r>
          <a:endParaRPr lang="en-US" sz="1100" kern="1200" dirty="0">
            <a:solidFill>
              <a:schemeClr val="bg1"/>
            </a:solidFill>
          </a:endParaRPr>
        </a:p>
      </dsp:txBody>
      <dsp:txXfrm>
        <a:off x="1407143" y="2375"/>
        <a:ext cx="1404717" cy="595940"/>
      </dsp:txXfrm>
    </dsp:sp>
    <dsp:sp modelId="{39BA951F-EECA-4B23-9884-38D4FC9AC984}">
      <dsp:nvSpPr>
        <dsp:cNvPr id="0" name=""/>
        <dsp:cNvSpPr/>
      </dsp:nvSpPr>
      <dsp:spPr>
        <a:xfrm>
          <a:off x="683501" y="1402582"/>
          <a:ext cx="595940" cy="5959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63E12-D6EA-439A-A347-E059115E5553}">
      <dsp:nvSpPr>
        <dsp:cNvPr id="0" name=""/>
        <dsp:cNvSpPr/>
      </dsp:nvSpPr>
      <dsp:spPr>
        <a:xfrm>
          <a:off x="808648" y="1527730"/>
          <a:ext cx="345645" cy="3456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82C6C1-EB5E-43C3-9F81-DE3CF6AC3B13}">
      <dsp:nvSpPr>
        <dsp:cNvPr id="0" name=""/>
        <dsp:cNvSpPr/>
      </dsp:nvSpPr>
      <dsp:spPr>
        <a:xfrm>
          <a:off x="1407143" y="1402582"/>
          <a:ext cx="1404717" cy="59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Database querying, filtering, summarizing and cleaning data; joining tables, performing subqueries and using common table expressions (CTEs) with SQL using PostgreSQL. </a:t>
          </a:r>
          <a:endParaRPr lang="en-US" sz="1100" kern="1200" dirty="0">
            <a:solidFill>
              <a:schemeClr val="bg1"/>
            </a:solidFill>
          </a:endParaRPr>
        </a:p>
      </dsp:txBody>
      <dsp:txXfrm>
        <a:off x="1407143" y="1402582"/>
        <a:ext cx="1404717" cy="595940"/>
      </dsp:txXfrm>
    </dsp:sp>
    <dsp:sp modelId="{E79F4AB3-6C2B-4066-9E52-0DD64F15888C}">
      <dsp:nvSpPr>
        <dsp:cNvPr id="0" name=""/>
        <dsp:cNvSpPr/>
      </dsp:nvSpPr>
      <dsp:spPr>
        <a:xfrm>
          <a:off x="683501" y="2802790"/>
          <a:ext cx="595940" cy="5959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286DB-0D94-46BB-B366-82F6EB9D7A01}">
      <dsp:nvSpPr>
        <dsp:cNvPr id="0" name=""/>
        <dsp:cNvSpPr/>
      </dsp:nvSpPr>
      <dsp:spPr>
        <a:xfrm>
          <a:off x="808648" y="2927938"/>
          <a:ext cx="345645" cy="3456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D18E9-00C6-4EA0-A623-217789C568FD}">
      <dsp:nvSpPr>
        <dsp:cNvPr id="0" name=""/>
        <dsp:cNvSpPr/>
      </dsp:nvSpPr>
      <dsp:spPr>
        <a:xfrm>
          <a:off x="1407143" y="2802790"/>
          <a:ext cx="1404717" cy="59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Visualizing insights using Tableau.</a:t>
          </a:r>
          <a:endParaRPr lang="en-US" sz="1100" kern="1200" dirty="0">
            <a:solidFill>
              <a:schemeClr val="bg1"/>
            </a:solidFill>
          </a:endParaRPr>
        </a:p>
      </dsp:txBody>
      <dsp:txXfrm>
        <a:off x="1407143" y="2802790"/>
        <a:ext cx="1404717" cy="595940"/>
      </dsp:txXfrm>
    </dsp:sp>
    <dsp:sp modelId="{C214B9EF-7202-49F8-9D99-C81057DCBF7D}">
      <dsp:nvSpPr>
        <dsp:cNvPr id="0" name=""/>
        <dsp:cNvSpPr/>
      </dsp:nvSpPr>
      <dsp:spPr>
        <a:xfrm>
          <a:off x="683501" y="3861249"/>
          <a:ext cx="595940" cy="5959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76B7F-AD21-45EB-9D45-85F1160160F4}">
      <dsp:nvSpPr>
        <dsp:cNvPr id="0" name=""/>
        <dsp:cNvSpPr/>
      </dsp:nvSpPr>
      <dsp:spPr>
        <a:xfrm>
          <a:off x="808648" y="3984017"/>
          <a:ext cx="345645" cy="3456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88D284-A6D0-4E3E-ADD2-9ED90B5F3706}">
      <dsp:nvSpPr>
        <dsp:cNvPr id="0" name=""/>
        <dsp:cNvSpPr/>
      </dsp:nvSpPr>
      <dsp:spPr>
        <a:xfrm>
          <a:off x="1407143" y="3920224"/>
          <a:ext cx="1404717" cy="595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SQL queries and data dictionary can be viewed on </a:t>
          </a:r>
          <a:r>
            <a:rPr lang="en-GB" sz="1100" kern="1200" dirty="0">
              <a:solidFill>
                <a:schemeClr val="bg1"/>
              </a:solidFill>
              <a:hlinkClick xmlns:r="http://schemas.openxmlformats.org/officeDocument/2006/relationships" r:id="rId9">
                <a:extLst>
                  <a:ext uri="{A12FA001-AC4F-418D-AE19-62706E023703}">
                    <ahyp:hlinkClr xmlns:ahyp="http://schemas.microsoft.com/office/drawing/2018/hyperlinkcolor" val="tx"/>
                  </a:ext>
                </a:extLst>
              </a:hlinkClick>
            </a:rPr>
            <a:t>GitHub</a:t>
          </a:r>
          <a:r>
            <a:rPr lang="en-GB" sz="1100" kern="1200" dirty="0">
              <a:solidFill>
                <a:schemeClr val="bg1"/>
              </a:solidFill>
            </a:rPr>
            <a:t>. </a:t>
          </a:r>
          <a:endParaRPr lang="en-US" sz="1100" kern="1200" dirty="0">
            <a:solidFill>
              <a:schemeClr val="bg1"/>
            </a:solidFill>
          </a:endParaRPr>
        </a:p>
      </dsp:txBody>
      <dsp:txXfrm>
        <a:off x="1407143" y="3920224"/>
        <a:ext cx="1404717" cy="595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97F11-1E1F-4526-8F7D-0981B6C04D29}">
      <dsp:nvSpPr>
        <dsp:cNvPr id="0" name=""/>
        <dsp:cNvSpPr/>
      </dsp:nvSpPr>
      <dsp:spPr>
        <a:xfrm>
          <a:off x="0" y="1642"/>
          <a:ext cx="5112773" cy="70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25143-4BAE-4833-852E-9537F212E25F}">
      <dsp:nvSpPr>
        <dsp:cNvPr id="0" name=""/>
        <dsp:cNvSpPr/>
      </dsp:nvSpPr>
      <dsp:spPr>
        <a:xfrm>
          <a:off x="211751" y="159143"/>
          <a:ext cx="385002" cy="385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934BBF-91E9-4659-81DE-E64A83B85BD0}">
      <dsp:nvSpPr>
        <dsp:cNvPr id="0" name=""/>
        <dsp:cNvSpPr/>
      </dsp:nvSpPr>
      <dsp:spPr>
        <a:xfrm>
          <a:off x="808504" y="1642"/>
          <a:ext cx="4304268" cy="70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4" tIns="74084" rIns="74084" bIns="74084" numCol="1" spcCol="1270" anchor="ctr" anchorCtr="0">
          <a:noAutofit/>
        </a:bodyPr>
        <a:lstStyle/>
        <a:p>
          <a:pPr marL="0" lvl="0" indent="0" algn="l" defTabSz="666750">
            <a:lnSpc>
              <a:spcPct val="100000"/>
            </a:lnSpc>
            <a:spcBef>
              <a:spcPct val="0"/>
            </a:spcBef>
            <a:spcAft>
              <a:spcPct val="35000"/>
            </a:spcAft>
            <a:buNone/>
          </a:pPr>
          <a:r>
            <a:rPr lang="en-US" sz="1500" kern="1200"/>
            <a:t>Rockbuster generated a total of 61312.04 in rental revenue.</a:t>
          </a:r>
        </a:p>
      </dsp:txBody>
      <dsp:txXfrm>
        <a:off x="808504" y="1642"/>
        <a:ext cx="4304268" cy="700003"/>
      </dsp:txXfrm>
    </dsp:sp>
    <dsp:sp modelId="{539FA6E8-CD65-4293-A9C5-9396968F286A}">
      <dsp:nvSpPr>
        <dsp:cNvPr id="0" name=""/>
        <dsp:cNvSpPr/>
      </dsp:nvSpPr>
      <dsp:spPr>
        <a:xfrm>
          <a:off x="0" y="876647"/>
          <a:ext cx="5112773" cy="70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67DD6-691A-4EFC-9E67-BA2CA268E41A}">
      <dsp:nvSpPr>
        <dsp:cNvPr id="0" name=""/>
        <dsp:cNvSpPr/>
      </dsp:nvSpPr>
      <dsp:spPr>
        <a:xfrm>
          <a:off x="211751" y="1034148"/>
          <a:ext cx="385002" cy="385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ADA035-0CB0-4239-ABFB-9FC81947D8B0}">
      <dsp:nvSpPr>
        <dsp:cNvPr id="0" name=""/>
        <dsp:cNvSpPr/>
      </dsp:nvSpPr>
      <dsp:spPr>
        <a:xfrm>
          <a:off x="808504" y="876647"/>
          <a:ext cx="4304268" cy="70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4" tIns="74084" rIns="74084" bIns="74084" numCol="1" spcCol="1270" anchor="ctr" anchorCtr="0">
          <a:noAutofit/>
        </a:bodyPr>
        <a:lstStyle/>
        <a:p>
          <a:pPr marL="0" lvl="0" indent="0" algn="l" defTabSz="666750">
            <a:lnSpc>
              <a:spcPct val="100000"/>
            </a:lnSpc>
            <a:spcBef>
              <a:spcPct val="0"/>
            </a:spcBef>
            <a:spcAft>
              <a:spcPct val="35000"/>
            </a:spcAft>
            <a:buNone/>
          </a:pPr>
          <a:r>
            <a:rPr lang="en-US" sz="1500" kern="1200"/>
            <a:t>Rockbuster's customers can be found in 109 countries around the world.</a:t>
          </a:r>
        </a:p>
      </dsp:txBody>
      <dsp:txXfrm>
        <a:off x="808504" y="876647"/>
        <a:ext cx="4304268" cy="700003"/>
      </dsp:txXfrm>
    </dsp:sp>
    <dsp:sp modelId="{22DF0C70-8BA5-45C9-B593-EC008D39E344}">
      <dsp:nvSpPr>
        <dsp:cNvPr id="0" name=""/>
        <dsp:cNvSpPr/>
      </dsp:nvSpPr>
      <dsp:spPr>
        <a:xfrm>
          <a:off x="0" y="1751652"/>
          <a:ext cx="5112773" cy="70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ECAE-C539-49AC-A64F-4FE460A63FC9}">
      <dsp:nvSpPr>
        <dsp:cNvPr id="0" name=""/>
        <dsp:cNvSpPr/>
      </dsp:nvSpPr>
      <dsp:spPr>
        <a:xfrm>
          <a:off x="211751" y="1909153"/>
          <a:ext cx="385002" cy="385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68663-7623-4B5E-8834-5D3431239658}">
      <dsp:nvSpPr>
        <dsp:cNvPr id="0" name=""/>
        <dsp:cNvSpPr/>
      </dsp:nvSpPr>
      <dsp:spPr>
        <a:xfrm>
          <a:off x="808504" y="1751652"/>
          <a:ext cx="4304268" cy="70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4" tIns="74084" rIns="74084" bIns="74084" numCol="1" spcCol="1270" anchor="ctr" anchorCtr="0">
          <a:noAutofit/>
        </a:bodyPr>
        <a:lstStyle/>
        <a:p>
          <a:pPr marL="0" lvl="0" indent="0" algn="l" defTabSz="666750">
            <a:lnSpc>
              <a:spcPct val="100000"/>
            </a:lnSpc>
            <a:spcBef>
              <a:spcPct val="0"/>
            </a:spcBef>
            <a:spcAft>
              <a:spcPct val="35000"/>
            </a:spcAft>
            <a:buNone/>
          </a:pPr>
          <a:r>
            <a:rPr lang="en-US" sz="1500" kern="1200"/>
            <a:t>India is home to the largest number of Rockbuster customers (60).</a:t>
          </a:r>
        </a:p>
      </dsp:txBody>
      <dsp:txXfrm>
        <a:off x="808504" y="1751652"/>
        <a:ext cx="4304268" cy="700003"/>
      </dsp:txXfrm>
    </dsp:sp>
    <dsp:sp modelId="{BFCE47EF-FD7A-443B-94E0-D408B893EE14}">
      <dsp:nvSpPr>
        <dsp:cNvPr id="0" name=""/>
        <dsp:cNvSpPr/>
      </dsp:nvSpPr>
      <dsp:spPr>
        <a:xfrm>
          <a:off x="0" y="2626656"/>
          <a:ext cx="5112773" cy="70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532D8-B7C9-47BC-9390-1A0D42E614FF}">
      <dsp:nvSpPr>
        <dsp:cNvPr id="0" name=""/>
        <dsp:cNvSpPr/>
      </dsp:nvSpPr>
      <dsp:spPr>
        <a:xfrm>
          <a:off x="211751" y="2784157"/>
          <a:ext cx="385002" cy="3850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64B44A-C9BE-4281-A2EF-38D4F30354A1}">
      <dsp:nvSpPr>
        <dsp:cNvPr id="0" name=""/>
        <dsp:cNvSpPr/>
      </dsp:nvSpPr>
      <dsp:spPr>
        <a:xfrm>
          <a:off x="808504" y="2626656"/>
          <a:ext cx="4304268" cy="70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4" tIns="74084" rIns="74084" bIns="74084" numCol="1" spcCol="1270" anchor="ctr" anchorCtr="0">
          <a:noAutofit/>
        </a:bodyPr>
        <a:lstStyle/>
        <a:p>
          <a:pPr marL="0" lvl="0" indent="0" algn="l" defTabSz="666750">
            <a:lnSpc>
              <a:spcPct val="100000"/>
            </a:lnSpc>
            <a:spcBef>
              <a:spcPct val="0"/>
            </a:spcBef>
            <a:spcAft>
              <a:spcPct val="35000"/>
            </a:spcAft>
            <a:buNone/>
          </a:pPr>
          <a:r>
            <a:rPr lang="en-US" sz="1500" kern="1200"/>
            <a:t>Customers have an inventory of 1000 films to choose from.</a:t>
          </a:r>
        </a:p>
      </dsp:txBody>
      <dsp:txXfrm>
        <a:off x="808504" y="2626656"/>
        <a:ext cx="4304268" cy="700003"/>
      </dsp:txXfrm>
    </dsp:sp>
    <dsp:sp modelId="{E40E2883-98D3-4440-9746-51C74471772B}">
      <dsp:nvSpPr>
        <dsp:cNvPr id="0" name=""/>
        <dsp:cNvSpPr/>
      </dsp:nvSpPr>
      <dsp:spPr>
        <a:xfrm>
          <a:off x="0" y="3501661"/>
          <a:ext cx="5112773" cy="70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0EFE3-A3EC-4021-AED2-154E2F0FA395}">
      <dsp:nvSpPr>
        <dsp:cNvPr id="0" name=""/>
        <dsp:cNvSpPr/>
      </dsp:nvSpPr>
      <dsp:spPr>
        <a:xfrm>
          <a:off x="211751" y="3659162"/>
          <a:ext cx="385002" cy="3850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C251B-7467-4976-A102-6B39B653201C}">
      <dsp:nvSpPr>
        <dsp:cNvPr id="0" name=""/>
        <dsp:cNvSpPr/>
      </dsp:nvSpPr>
      <dsp:spPr>
        <a:xfrm>
          <a:off x="808504" y="3501661"/>
          <a:ext cx="4304268" cy="70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4" tIns="74084" rIns="74084" bIns="74084" numCol="1" spcCol="1270" anchor="ctr" anchorCtr="0">
          <a:noAutofit/>
        </a:bodyPr>
        <a:lstStyle/>
        <a:p>
          <a:pPr marL="0" lvl="0" indent="0" algn="l" defTabSz="666750">
            <a:lnSpc>
              <a:spcPct val="100000"/>
            </a:lnSpc>
            <a:spcBef>
              <a:spcPct val="0"/>
            </a:spcBef>
            <a:spcAft>
              <a:spcPct val="35000"/>
            </a:spcAft>
            <a:buNone/>
          </a:pPr>
          <a:r>
            <a:rPr lang="en-US" sz="1500" kern="1200"/>
            <a:t>Sports is the best-performing film genre, followed by sci-fi, animation and drama.</a:t>
          </a:r>
        </a:p>
      </dsp:txBody>
      <dsp:txXfrm>
        <a:off x="808504" y="3501661"/>
        <a:ext cx="4304268" cy="700003"/>
      </dsp:txXfrm>
    </dsp:sp>
    <dsp:sp modelId="{E1DA9146-B352-447C-8915-5EF672D26B70}">
      <dsp:nvSpPr>
        <dsp:cNvPr id="0" name=""/>
        <dsp:cNvSpPr/>
      </dsp:nvSpPr>
      <dsp:spPr>
        <a:xfrm>
          <a:off x="0" y="4376666"/>
          <a:ext cx="5112773" cy="70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AC6F0-ECD6-4E13-8C56-AEA4DEB36FBD}">
      <dsp:nvSpPr>
        <dsp:cNvPr id="0" name=""/>
        <dsp:cNvSpPr/>
      </dsp:nvSpPr>
      <dsp:spPr>
        <a:xfrm>
          <a:off x="211751" y="4534167"/>
          <a:ext cx="385002" cy="3850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07124-A9CC-4017-BB6A-66A20D06AEBE}">
      <dsp:nvSpPr>
        <dsp:cNvPr id="0" name=""/>
        <dsp:cNvSpPr/>
      </dsp:nvSpPr>
      <dsp:spPr>
        <a:xfrm>
          <a:off x="808504" y="4376666"/>
          <a:ext cx="4304268" cy="70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4" tIns="74084" rIns="74084" bIns="74084" numCol="1" spcCol="1270" anchor="ctr" anchorCtr="0">
          <a:noAutofit/>
        </a:bodyPr>
        <a:lstStyle/>
        <a:p>
          <a:pPr marL="0" lvl="0" indent="0" algn="l" defTabSz="666750">
            <a:lnSpc>
              <a:spcPct val="100000"/>
            </a:lnSpc>
            <a:spcBef>
              <a:spcPct val="0"/>
            </a:spcBef>
            <a:spcAft>
              <a:spcPct val="35000"/>
            </a:spcAft>
            <a:buNone/>
          </a:pPr>
          <a:r>
            <a:rPr lang="en-US" sz="1500" kern="1200"/>
            <a:t>Films are rented from Rockbuster for an average of 4.99 days, at an average rate of 2.98 per day.</a:t>
          </a:r>
        </a:p>
      </dsp:txBody>
      <dsp:txXfrm>
        <a:off x="808504" y="4376666"/>
        <a:ext cx="4304268" cy="7000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52238-20C8-42EB-B10B-144508A78686}">
      <dsp:nvSpPr>
        <dsp:cNvPr id="0" name=""/>
        <dsp:cNvSpPr/>
      </dsp:nvSpPr>
      <dsp:spPr>
        <a:xfrm>
          <a:off x="664" y="116747"/>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Instacart receives the highest number of orders between 10:00 AM and 4:00 PM, and on weekends. </a:t>
          </a:r>
        </a:p>
        <a:p>
          <a:pPr marL="0" lvl="0" indent="0" algn="l" defTabSz="666750">
            <a:lnSpc>
              <a:spcPct val="90000"/>
            </a:lnSpc>
            <a:spcBef>
              <a:spcPct val="0"/>
            </a:spcBef>
            <a:spcAft>
              <a:spcPct val="35000"/>
            </a:spcAft>
            <a:buNone/>
          </a:pPr>
          <a:r>
            <a:rPr lang="en-US" sz="1500" kern="1200" dirty="0"/>
            <a:t>This can be observed across all customer profiles.</a:t>
          </a:r>
        </a:p>
      </dsp:txBody>
      <dsp:txXfrm>
        <a:off x="664" y="116747"/>
        <a:ext cx="2592039" cy="1555223"/>
      </dsp:txXfrm>
    </dsp:sp>
    <dsp:sp modelId="{5A57472E-05BD-4365-934A-00EA3E7FBD6E}">
      <dsp:nvSpPr>
        <dsp:cNvPr id="0" name=""/>
        <dsp:cNvSpPr/>
      </dsp:nvSpPr>
      <dsp:spPr>
        <a:xfrm>
          <a:off x="2851908" y="116747"/>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Customers spend the most money in the evening and at night.</a:t>
          </a:r>
        </a:p>
      </dsp:txBody>
      <dsp:txXfrm>
        <a:off x="2851908" y="116747"/>
        <a:ext cx="2592039" cy="1555223"/>
      </dsp:txXfrm>
    </dsp:sp>
    <dsp:sp modelId="{8A3994EB-A82F-4524-96E3-088E961190BD}">
      <dsp:nvSpPr>
        <dsp:cNvPr id="0" name=""/>
        <dsp:cNvSpPr/>
      </dsp:nvSpPr>
      <dsp:spPr>
        <a:xfrm>
          <a:off x="664" y="1931175"/>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Perishable grocery items, such as produce and dairy/eggs, are the most ordered items among all customer profiles.</a:t>
          </a:r>
        </a:p>
      </dsp:txBody>
      <dsp:txXfrm>
        <a:off x="664" y="1931175"/>
        <a:ext cx="2592039" cy="1555223"/>
      </dsp:txXfrm>
    </dsp:sp>
    <dsp:sp modelId="{577B0596-BD23-420A-8EE9-8A42C29A3BE9}">
      <dsp:nvSpPr>
        <dsp:cNvPr id="0" name=""/>
        <dsp:cNvSpPr/>
      </dsp:nvSpPr>
      <dsp:spPr>
        <a:xfrm>
          <a:off x="2851908" y="1931175"/>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South is the region with the largest number of customers.</a:t>
          </a:r>
        </a:p>
      </dsp:txBody>
      <dsp:txXfrm>
        <a:off x="2851908" y="1931175"/>
        <a:ext cx="2592039" cy="1555223"/>
      </dsp:txXfrm>
    </dsp:sp>
    <dsp:sp modelId="{7E803B98-070D-4F93-B67C-3DA97C1F7A34}">
      <dsp:nvSpPr>
        <dsp:cNvPr id="0" name=""/>
        <dsp:cNvSpPr/>
      </dsp:nvSpPr>
      <dsp:spPr>
        <a:xfrm>
          <a:off x="664" y="3745602"/>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Married, mature adults between age 40 and 64 make up the largest group of customers.</a:t>
          </a:r>
        </a:p>
      </dsp:txBody>
      <dsp:txXfrm>
        <a:off x="664" y="3745602"/>
        <a:ext cx="2592039" cy="1555223"/>
      </dsp:txXfrm>
    </dsp:sp>
    <dsp:sp modelId="{91AFBE95-B9D7-4531-B1EB-BF52D11F0AA6}">
      <dsp:nvSpPr>
        <dsp:cNvPr id="0" name=""/>
        <dsp:cNvSpPr/>
      </dsp:nvSpPr>
      <dsp:spPr>
        <a:xfrm>
          <a:off x="2851908" y="3745602"/>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majority of customers earn at least a middle-level income ($50,000 or more per year).</a:t>
          </a:r>
        </a:p>
      </dsp:txBody>
      <dsp:txXfrm>
        <a:off x="2851908" y="3745602"/>
        <a:ext cx="2592039" cy="15552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EC0F8-F6ED-433A-8A3C-52807C1F7129}">
      <dsp:nvSpPr>
        <dsp:cNvPr id="0" name=""/>
        <dsp:cNvSpPr/>
      </dsp:nvSpPr>
      <dsp:spPr>
        <a:xfrm>
          <a:off x="810" y="1510506"/>
          <a:ext cx="423478" cy="423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F35DF-9AB6-4015-8490-678B2F916875}">
      <dsp:nvSpPr>
        <dsp:cNvPr id="0" name=""/>
        <dsp:cNvSpPr/>
      </dsp:nvSpPr>
      <dsp:spPr>
        <a:xfrm>
          <a:off x="89740" y="1599436"/>
          <a:ext cx="245617" cy="245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E9D65-1154-4EE4-9B6C-F8A5CD716413}">
      <dsp:nvSpPr>
        <dsp:cNvPr id="0" name=""/>
        <dsp:cNvSpPr/>
      </dsp:nvSpPr>
      <dsp:spPr>
        <a:xfrm>
          <a:off x="515033" y="1510506"/>
          <a:ext cx="998198" cy="42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Data ethics and security principles</a:t>
          </a:r>
          <a:endParaRPr lang="en-US" sz="1100" kern="1200" dirty="0">
            <a:solidFill>
              <a:schemeClr val="bg1"/>
            </a:solidFill>
          </a:endParaRPr>
        </a:p>
      </dsp:txBody>
      <dsp:txXfrm>
        <a:off x="515033" y="1510506"/>
        <a:ext cx="998198" cy="423478"/>
      </dsp:txXfrm>
    </dsp:sp>
    <dsp:sp modelId="{A93CD1D7-A0DB-44CF-8C17-83DF8D454C47}">
      <dsp:nvSpPr>
        <dsp:cNvPr id="0" name=""/>
        <dsp:cNvSpPr/>
      </dsp:nvSpPr>
      <dsp:spPr>
        <a:xfrm>
          <a:off x="1687160" y="1510506"/>
          <a:ext cx="423478" cy="423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AEF21-A2D6-4749-9291-12DF9862E1BC}">
      <dsp:nvSpPr>
        <dsp:cNvPr id="0" name=""/>
        <dsp:cNvSpPr/>
      </dsp:nvSpPr>
      <dsp:spPr>
        <a:xfrm>
          <a:off x="1776091" y="1599436"/>
          <a:ext cx="245617" cy="245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46E6F5-B546-457F-B264-7313C4E826AF}">
      <dsp:nvSpPr>
        <dsp:cNvPr id="0" name=""/>
        <dsp:cNvSpPr/>
      </dsp:nvSpPr>
      <dsp:spPr>
        <a:xfrm>
          <a:off x="2201384" y="1510506"/>
          <a:ext cx="998198" cy="42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Identifying and dealing with bias</a:t>
          </a:r>
          <a:endParaRPr lang="en-US" sz="1100" kern="1200" dirty="0">
            <a:solidFill>
              <a:schemeClr val="bg1"/>
            </a:solidFill>
          </a:endParaRPr>
        </a:p>
      </dsp:txBody>
      <dsp:txXfrm>
        <a:off x="2201384" y="1510506"/>
        <a:ext cx="998198" cy="423478"/>
      </dsp:txXfrm>
    </dsp:sp>
    <dsp:sp modelId="{72042E5C-B961-42FC-9A9F-EA0168875B21}">
      <dsp:nvSpPr>
        <dsp:cNvPr id="0" name=""/>
        <dsp:cNvSpPr/>
      </dsp:nvSpPr>
      <dsp:spPr>
        <a:xfrm>
          <a:off x="810" y="2604416"/>
          <a:ext cx="423478" cy="423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17791-041C-4973-B7D0-FDA81D3BF64D}">
      <dsp:nvSpPr>
        <dsp:cNvPr id="0" name=""/>
        <dsp:cNvSpPr/>
      </dsp:nvSpPr>
      <dsp:spPr>
        <a:xfrm>
          <a:off x="89740" y="2693346"/>
          <a:ext cx="245617" cy="245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AC917-05AD-4A6A-845F-6DD0E8040456}">
      <dsp:nvSpPr>
        <dsp:cNvPr id="0" name=""/>
        <dsp:cNvSpPr/>
      </dsp:nvSpPr>
      <dsp:spPr>
        <a:xfrm>
          <a:off x="515033" y="2604416"/>
          <a:ext cx="998198" cy="42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Data cleaning and descriptive statistics for data-mining</a:t>
          </a:r>
          <a:endParaRPr lang="en-US" sz="1100" kern="1200" dirty="0">
            <a:solidFill>
              <a:schemeClr val="bg1"/>
            </a:solidFill>
          </a:endParaRPr>
        </a:p>
      </dsp:txBody>
      <dsp:txXfrm>
        <a:off x="515033" y="2604416"/>
        <a:ext cx="998198" cy="423478"/>
      </dsp:txXfrm>
    </dsp:sp>
    <dsp:sp modelId="{1DCF5274-8EED-4E70-8726-7642D83AAA55}">
      <dsp:nvSpPr>
        <dsp:cNvPr id="0" name=""/>
        <dsp:cNvSpPr/>
      </dsp:nvSpPr>
      <dsp:spPr>
        <a:xfrm>
          <a:off x="1687160" y="2604416"/>
          <a:ext cx="423478" cy="423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44B51-8574-43BC-AD9C-3518B0559CCB}">
      <dsp:nvSpPr>
        <dsp:cNvPr id="0" name=""/>
        <dsp:cNvSpPr/>
      </dsp:nvSpPr>
      <dsp:spPr>
        <a:xfrm>
          <a:off x="1776091" y="2693346"/>
          <a:ext cx="245617" cy="245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685AF-5355-46BC-979D-5A70680B14E3}">
      <dsp:nvSpPr>
        <dsp:cNvPr id="0" name=""/>
        <dsp:cNvSpPr/>
      </dsp:nvSpPr>
      <dsp:spPr>
        <a:xfrm>
          <a:off x="2201384" y="2604416"/>
          <a:ext cx="998198" cy="42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Decision-tree models</a:t>
          </a:r>
          <a:endParaRPr lang="en-US" sz="1100" kern="1200" dirty="0">
            <a:solidFill>
              <a:schemeClr val="bg1"/>
            </a:solidFill>
          </a:endParaRPr>
        </a:p>
      </dsp:txBody>
      <dsp:txXfrm>
        <a:off x="2201384" y="2604416"/>
        <a:ext cx="998198" cy="423478"/>
      </dsp:txXfrm>
    </dsp:sp>
    <dsp:sp modelId="{7A78A7BB-0FAC-44AA-A902-90B77F556185}">
      <dsp:nvSpPr>
        <dsp:cNvPr id="0" name=""/>
        <dsp:cNvSpPr/>
      </dsp:nvSpPr>
      <dsp:spPr>
        <a:xfrm>
          <a:off x="810" y="3698326"/>
          <a:ext cx="423478" cy="423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A1409-DE15-4BD6-8AF6-B72C6E45AC06}">
      <dsp:nvSpPr>
        <dsp:cNvPr id="0" name=""/>
        <dsp:cNvSpPr/>
      </dsp:nvSpPr>
      <dsp:spPr>
        <a:xfrm>
          <a:off x="89740" y="3787256"/>
          <a:ext cx="245617" cy="245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626CD-72F6-4F80-9EA0-51E9371C576D}">
      <dsp:nvSpPr>
        <dsp:cNvPr id="0" name=""/>
        <dsp:cNvSpPr/>
      </dsp:nvSpPr>
      <dsp:spPr>
        <a:xfrm>
          <a:off x="515033" y="3698326"/>
          <a:ext cx="998198" cy="42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Linear and logistic regression</a:t>
          </a:r>
          <a:endParaRPr lang="en-US" sz="1100" kern="1200" dirty="0">
            <a:solidFill>
              <a:schemeClr val="bg1"/>
            </a:solidFill>
          </a:endParaRPr>
        </a:p>
      </dsp:txBody>
      <dsp:txXfrm>
        <a:off x="515033" y="3698326"/>
        <a:ext cx="998198" cy="423478"/>
      </dsp:txXfrm>
    </dsp:sp>
    <dsp:sp modelId="{B27ABC3F-CCC3-41EC-A934-74268A24E4A4}">
      <dsp:nvSpPr>
        <dsp:cNvPr id="0" name=""/>
        <dsp:cNvSpPr/>
      </dsp:nvSpPr>
      <dsp:spPr>
        <a:xfrm>
          <a:off x="1687160" y="3698326"/>
          <a:ext cx="423478" cy="4234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56F4C-90DC-40E7-91B4-8A007CD07124}">
      <dsp:nvSpPr>
        <dsp:cNvPr id="0" name=""/>
        <dsp:cNvSpPr/>
      </dsp:nvSpPr>
      <dsp:spPr>
        <a:xfrm>
          <a:off x="1776091" y="3787256"/>
          <a:ext cx="245617" cy="245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4CF97E-EFC6-47B1-9B93-CFB6C191E108}">
      <dsp:nvSpPr>
        <dsp:cNvPr id="0" name=""/>
        <dsp:cNvSpPr/>
      </dsp:nvSpPr>
      <dsp:spPr>
        <a:xfrm>
          <a:off x="2201384" y="3698326"/>
          <a:ext cx="998198" cy="42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solidFill>
                <a:schemeClr val="bg1"/>
              </a:solidFill>
            </a:rPr>
            <a:t>Time-series analysis and forecasting</a:t>
          </a:r>
          <a:endParaRPr lang="en-US" sz="1100" kern="1200" dirty="0">
            <a:solidFill>
              <a:schemeClr val="bg1"/>
            </a:solidFill>
          </a:endParaRPr>
        </a:p>
      </dsp:txBody>
      <dsp:txXfrm>
        <a:off x="2201384" y="3698326"/>
        <a:ext cx="998198" cy="4234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52238-20C8-42EB-B10B-144508A78686}">
      <dsp:nvSpPr>
        <dsp:cNvPr id="0" name=""/>
        <dsp:cNvSpPr/>
      </dsp:nvSpPr>
      <dsp:spPr>
        <a:xfrm>
          <a:off x="664" y="116747"/>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majority of customers who exited the bank (70%) were listed as inactive.</a:t>
          </a:r>
        </a:p>
      </dsp:txBody>
      <dsp:txXfrm>
        <a:off x="664" y="116747"/>
        <a:ext cx="2592039" cy="1555223"/>
      </dsp:txXfrm>
    </dsp:sp>
    <dsp:sp modelId="{5A57472E-05BD-4365-934A-00EA3E7FBD6E}">
      <dsp:nvSpPr>
        <dsp:cNvPr id="0" name=""/>
        <dsp:cNvSpPr/>
      </dsp:nvSpPr>
      <dsp:spPr>
        <a:xfrm>
          <a:off x="2851908" y="116747"/>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Germany has a higher proportion of customers leaving the bank compared to total customers and customers remaining.</a:t>
          </a:r>
        </a:p>
      </dsp:txBody>
      <dsp:txXfrm>
        <a:off x="2851908" y="116747"/>
        <a:ext cx="2592039" cy="1555223"/>
      </dsp:txXfrm>
    </dsp:sp>
    <dsp:sp modelId="{8A3994EB-A82F-4524-96E3-088E961190BD}">
      <dsp:nvSpPr>
        <dsp:cNvPr id="0" name=""/>
        <dsp:cNvSpPr/>
      </dsp:nvSpPr>
      <dsp:spPr>
        <a:xfrm>
          <a:off x="664" y="1931175"/>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Customers who exited have an overall higher average age (45)</a:t>
          </a:r>
        </a:p>
      </dsp:txBody>
      <dsp:txXfrm>
        <a:off x="664" y="1931175"/>
        <a:ext cx="2592039" cy="1555223"/>
      </dsp:txXfrm>
    </dsp:sp>
    <dsp:sp modelId="{577B0596-BD23-420A-8EE9-8A42C29A3BE9}">
      <dsp:nvSpPr>
        <dsp:cNvPr id="0" name=""/>
        <dsp:cNvSpPr/>
      </dsp:nvSpPr>
      <dsp:spPr>
        <a:xfrm>
          <a:off x="2851908" y="1931175"/>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More women (59.3%) than men exited the bank</a:t>
          </a:r>
        </a:p>
      </dsp:txBody>
      <dsp:txXfrm>
        <a:off x="2851908" y="1931175"/>
        <a:ext cx="2592039" cy="1555223"/>
      </dsp:txXfrm>
    </dsp:sp>
    <dsp:sp modelId="{7E803B98-070D-4F93-B67C-3DA97C1F7A34}">
      <dsp:nvSpPr>
        <dsp:cNvPr id="0" name=""/>
        <dsp:cNvSpPr/>
      </dsp:nvSpPr>
      <dsp:spPr>
        <a:xfrm>
          <a:off x="664" y="3745602"/>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biggest age group among customers who exited the bank were between 42 and 51</a:t>
          </a:r>
        </a:p>
      </dsp:txBody>
      <dsp:txXfrm>
        <a:off x="664" y="3745602"/>
        <a:ext cx="2592039" cy="1555223"/>
      </dsp:txXfrm>
    </dsp:sp>
    <dsp:sp modelId="{91AFBE95-B9D7-4531-B1EB-BF52D11F0AA6}">
      <dsp:nvSpPr>
        <dsp:cNvPr id="0" name=""/>
        <dsp:cNvSpPr/>
      </dsp:nvSpPr>
      <dsp:spPr>
        <a:xfrm>
          <a:off x="2851908" y="3745602"/>
          <a:ext cx="2592039" cy="155522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Customers exiting the bank have a higher average balance compared to those remaining and to total customers.</a:t>
          </a:r>
        </a:p>
      </dsp:txBody>
      <dsp:txXfrm>
        <a:off x="2851908" y="3745602"/>
        <a:ext cx="2592039" cy="15552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74237-B222-4462-ABA3-60123C681443}" type="datetimeFigureOut">
              <a:rPr lang="en-FI" smtClean="0"/>
              <a:t>09/06/2025</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22012-BF0E-4D9A-90F0-3B8EF7D1DC96}" type="slidenum">
              <a:rPr lang="en-FI" smtClean="0"/>
              <a:t>‹#›</a:t>
            </a:fld>
            <a:endParaRPr lang="en-FI"/>
          </a:p>
        </p:txBody>
      </p:sp>
    </p:spTree>
    <p:extLst>
      <p:ext uri="{BB962C8B-B14F-4D97-AF65-F5344CB8AC3E}">
        <p14:creationId xmlns:p14="http://schemas.microsoft.com/office/powerpoint/2010/main" val="154356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AE322012-BF0E-4D9A-90F0-3B8EF7D1DC96}" type="slidenum">
              <a:rPr lang="en-FI" smtClean="0"/>
              <a:t>12</a:t>
            </a:fld>
            <a:endParaRPr lang="en-FI"/>
          </a:p>
        </p:txBody>
      </p:sp>
    </p:spTree>
    <p:extLst>
      <p:ext uri="{BB962C8B-B14F-4D97-AF65-F5344CB8AC3E}">
        <p14:creationId xmlns:p14="http://schemas.microsoft.com/office/powerpoint/2010/main" val="55996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342D-A6BB-4B38-F8B9-5DA65DC12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67F624FD-CA31-F28A-9056-764EA2C3E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5BB3C6B0-32F0-38CA-17CA-408114B65C61}"/>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5" name="Footer Placeholder 4">
            <a:extLst>
              <a:ext uri="{FF2B5EF4-FFF2-40B4-BE49-F238E27FC236}">
                <a16:creationId xmlns:a16="http://schemas.microsoft.com/office/drawing/2014/main" id="{6F0401A2-ABD8-72EF-F644-84C60CBACFF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D8476C3-3A37-B6B2-7E79-4DCE10F20873}"/>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282154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E121-03BF-859D-9AB2-0D7E10267804}"/>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2454AF57-F46E-0FDB-339A-ECBADBA2A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B157B54E-75B0-59B8-4B62-BAD13F21BB6A}"/>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5" name="Footer Placeholder 4">
            <a:extLst>
              <a:ext uri="{FF2B5EF4-FFF2-40B4-BE49-F238E27FC236}">
                <a16:creationId xmlns:a16="http://schemas.microsoft.com/office/drawing/2014/main" id="{4B5EB00B-8B4A-5801-4265-7C9848F24C6E}"/>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7AEFB3A6-C0E6-D1A7-1E5A-C8BA982B61F8}"/>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267973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31A88-B3DA-FA0E-0F18-AA3E96A96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32C6F719-6236-9900-A06B-491AC2D84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33B8A871-A475-F881-04D4-699B69DF1EB1}"/>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5" name="Footer Placeholder 4">
            <a:extLst>
              <a:ext uri="{FF2B5EF4-FFF2-40B4-BE49-F238E27FC236}">
                <a16:creationId xmlns:a16="http://schemas.microsoft.com/office/drawing/2014/main" id="{952A31D5-1464-D3E9-1B5A-CB6E64A0DD7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A9D96B36-EA9D-5872-F75F-9ECB60A31D49}"/>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150848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CA37-08AB-B7C2-E978-232DEF143045}"/>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EC37A8AC-9400-4EBB-ED73-599E2D365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6C683799-46FD-31D5-ADE3-1964E213DE33}"/>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5" name="Footer Placeholder 4">
            <a:extLst>
              <a:ext uri="{FF2B5EF4-FFF2-40B4-BE49-F238E27FC236}">
                <a16:creationId xmlns:a16="http://schemas.microsoft.com/office/drawing/2014/main" id="{AD62CDF8-FE32-9C02-D132-7ADB843C07F5}"/>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68E07574-D856-B586-3603-E46824D7ACA6}"/>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216247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36C-ED89-129C-B265-E666B4B4F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64243E0B-0FE6-3DA2-04B8-65CB7EA1F0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5B4F3-CC43-5262-DB90-6643804FC32A}"/>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5" name="Footer Placeholder 4">
            <a:extLst>
              <a:ext uri="{FF2B5EF4-FFF2-40B4-BE49-F238E27FC236}">
                <a16:creationId xmlns:a16="http://schemas.microsoft.com/office/drawing/2014/main" id="{E13472E2-1B16-2616-6501-BA7F5383073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8C7DFBA0-DF89-08DF-2A3B-DC414A1A6FA1}"/>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6380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8E8D-0FAB-695D-A2AE-1F810A0C448C}"/>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320AFD8C-4B93-7681-660A-A71C754DD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F8CC2A60-FEDD-F6A1-87F7-ECFE29938B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F8AC7789-8A8F-4298-238A-D12EEFAF1876}"/>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6" name="Footer Placeholder 5">
            <a:extLst>
              <a:ext uri="{FF2B5EF4-FFF2-40B4-BE49-F238E27FC236}">
                <a16:creationId xmlns:a16="http://schemas.microsoft.com/office/drawing/2014/main" id="{2528DBDB-CEE0-8F70-7E4B-729A5E9A625E}"/>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3C1CA8E3-FF5F-BEB3-D4CB-599B1CA4CA3A}"/>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382519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54A6-DF75-BC23-A057-8A77DDED703D}"/>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D33C379E-3C5A-43C3-B795-C0CDEDEA2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F1CC1-7DC4-7FF8-DDFF-6D4755CBA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E04A7F53-2F80-B0BF-1B46-CA350BD2C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B92BA6-67E3-3F35-9564-5F8BF6F44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8FEF5291-A1E4-64C3-64E2-F282DC028628}"/>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8" name="Footer Placeholder 7">
            <a:extLst>
              <a:ext uri="{FF2B5EF4-FFF2-40B4-BE49-F238E27FC236}">
                <a16:creationId xmlns:a16="http://schemas.microsoft.com/office/drawing/2014/main" id="{0C96F7F0-6C92-5927-33F2-860092A42AB9}"/>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02BACA00-BD70-0248-EFB9-B15EB511E61E}"/>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119350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CC28-7A00-3187-3AC8-44B8CBCE7F6C}"/>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FF62CCCD-360C-719D-DF38-2CCEE57229C0}"/>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4" name="Footer Placeholder 3">
            <a:extLst>
              <a:ext uri="{FF2B5EF4-FFF2-40B4-BE49-F238E27FC236}">
                <a16:creationId xmlns:a16="http://schemas.microsoft.com/office/drawing/2014/main" id="{002F8431-0523-861D-D01E-0F9D133CF0D5}"/>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EDD9B4D4-6361-D219-F1A5-B749EB5C98C2}"/>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1898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44F22-9B1E-D167-D010-9FE8CBAF0AA1}"/>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3" name="Footer Placeholder 2">
            <a:extLst>
              <a:ext uri="{FF2B5EF4-FFF2-40B4-BE49-F238E27FC236}">
                <a16:creationId xmlns:a16="http://schemas.microsoft.com/office/drawing/2014/main" id="{258361C0-5D33-45F3-A3B3-012770B6AD5C}"/>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C3B89214-9B1C-ECF0-D5BF-9D181EB43D47}"/>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67066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02FE-CBBB-5D3E-46E5-8CE281B3C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97C879E4-5577-B5B3-6117-5070CF999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12BEC866-4734-6220-EF2D-A03D66711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07E57-80C8-045A-35CF-EC61EBED57C7}"/>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6" name="Footer Placeholder 5">
            <a:extLst>
              <a:ext uri="{FF2B5EF4-FFF2-40B4-BE49-F238E27FC236}">
                <a16:creationId xmlns:a16="http://schemas.microsoft.com/office/drawing/2014/main" id="{1EDCB460-9669-1A43-6DD8-2F5469E1A426}"/>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A22911A9-ADF0-C10A-4D1E-5A5D5F90F409}"/>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177493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7DB3-8149-9707-E25A-114D0AA4E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FB426E52-0F3B-5D2A-E936-CF0B8585E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4164B33D-424A-5670-2841-60BB53702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31B44-96A0-5BED-2D08-635FE321C26E}"/>
              </a:ext>
            </a:extLst>
          </p:cNvPr>
          <p:cNvSpPr>
            <a:spLocks noGrp="1"/>
          </p:cNvSpPr>
          <p:nvPr>
            <p:ph type="dt" sz="half" idx="10"/>
          </p:nvPr>
        </p:nvSpPr>
        <p:spPr/>
        <p:txBody>
          <a:bodyPr/>
          <a:lstStyle/>
          <a:p>
            <a:fld id="{A44FDBF7-A46D-4C31-9CC6-01E750C2268B}" type="datetimeFigureOut">
              <a:rPr lang="en-FI" smtClean="0"/>
              <a:t>09/06/2025</a:t>
            </a:fld>
            <a:endParaRPr lang="en-FI"/>
          </a:p>
        </p:txBody>
      </p:sp>
      <p:sp>
        <p:nvSpPr>
          <p:cNvPr id="6" name="Footer Placeholder 5">
            <a:extLst>
              <a:ext uri="{FF2B5EF4-FFF2-40B4-BE49-F238E27FC236}">
                <a16:creationId xmlns:a16="http://schemas.microsoft.com/office/drawing/2014/main" id="{CFCC82EB-E78E-7FF8-EE65-CACC315B9041}"/>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78B742FE-65B9-5434-685B-6E5DD1AAE30B}"/>
              </a:ext>
            </a:extLst>
          </p:cNvPr>
          <p:cNvSpPr>
            <a:spLocks noGrp="1"/>
          </p:cNvSpPr>
          <p:nvPr>
            <p:ph type="sldNum" sz="quarter" idx="12"/>
          </p:nvPr>
        </p:nvSpPr>
        <p:spPr/>
        <p:txBody>
          <a:bodyPr/>
          <a:lstStyle/>
          <a:p>
            <a:fld id="{8575DA57-D552-437B-9DD5-457F163E0B50}" type="slidenum">
              <a:rPr lang="en-FI" smtClean="0"/>
              <a:t>‹#›</a:t>
            </a:fld>
            <a:endParaRPr lang="en-FI"/>
          </a:p>
        </p:txBody>
      </p:sp>
    </p:spTree>
    <p:extLst>
      <p:ext uri="{BB962C8B-B14F-4D97-AF65-F5344CB8AC3E}">
        <p14:creationId xmlns:p14="http://schemas.microsoft.com/office/powerpoint/2010/main" val="270319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966CD-9A10-C126-D461-E95C9ADBA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378016A0-E54A-6F3F-FF37-78CAF4BB4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15DED03E-339A-C2A7-FC6A-4D68C3B67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4FDBF7-A46D-4C31-9CC6-01E750C2268B}" type="datetimeFigureOut">
              <a:rPr lang="en-FI" smtClean="0"/>
              <a:t>09/06/2025</a:t>
            </a:fld>
            <a:endParaRPr lang="en-FI"/>
          </a:p>
        </p:txBody>
      </p:sp>
      <p:sp>
        <p:nvSpPr>
          <p:cNvPr id="5" name="Footer Placeholder 4">
            <a:extLst>
              <a:ext uri="{FF2B5EF4-FFF2-40B4-BE49-F238E27FC236}">
                <a16:creationId xmlns:a16="http://schemas.microsoft.com/office/drawing/2014/main" id="{3B8703EE-B6C4-A698-DE4F-3B53A36C9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FI"/>
          </a:p>
        </p:txBody>
      </p:sp>
      <p:sp>
        <p:nvSpPr>
          <p:cNvPr id="6" name="Slide Number Placeholder 5">
            <a:extLst>
              <a:ext uri="{FF2B5EF4-FFF2-40B4-BE49-F238E27FC236}">
                <a16:creationId xmlns:a16="http://schemas.microsoft.com/office/drawing/2014/main" id="{BF01D654-A91A-B556-BEF5-36C2B1FF1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75DA57-D552-437B-9DD5-457F163E0B50}" type="slidenum">
              <a:rPr lang="en-FI" smtClean="0"/>
              <a:t>‹#›</a:t>
            </a:fld>
            <a:endParaRPr lang="en-FI"/>
          </a:p>
        </p:txBody>
      </p:sp>
    </p:spTree>
    <p:extLst>
      <p:ext uri="{BB962C8B-B14F-4D97-AF65-F5344CB8AC3E}">
        <p14:creationId xmlns:p14="http://schemas.microsoft.com/office/powerpoint/2010/main" val="308497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public.tableau.com/app/profile/d.s5411/viz/Exercise2_9_17259903842140/Story1"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hyperlink" Target="https://github.com/sryds/instacart-basket-analysis" TargetMode="External"/><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Boroughs_of_Amsterdam" TargetMode="External"/><Relationship Id="rId2" Type="http://schemas.openxmlformats.org/officeDocument/2006/relationships/hyperlink" Target="https://www.kaggle.com/datasets/erikbruin/airbnb-amsterda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public.tableau.com/views/6_7dashboard/AirbnbAmsterdam2019?:language=en-US&amp;publish=yes&amp;:sid=&amp;:redirect=auth&amp;:display_count=n&amp;:origin=viz_share_link" TargetMode="External"/><Relationship Id="rId3" Type="http://schemas.openxmlformats.org/officeDocument/2006/relationships/image" Target="../media/image76.png"/><Relationship Id="rId7" Type="http://schemas.openxmlformats.org/officeDocument/2006/relationships/hyperlink" Target="https://github.com/sryds/amsterdam_airbnb_2019" TargetMode="External"/><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ecad.e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hyperlink" Target="https://github.com/sryds/climatewins" TargetMode="External"/><Relationship Id="rId5" Type="http://schemas.openxmlformats.org/officeDocument/2006/relationships/image" Target="../media/image83.png"/><Relationship Id="rId4" Type="http://schemas.openxmlformats.org/officeDocument/2006/relationships/image" Target="../media/image8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ryds" TargetMode="External"/><Relationship Id="rId2" Type="http://schemas.openxmlformats.org/officeDocument/2006/relationships/hyperlink" Target="mailto:suryd@proton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vgchartz.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s://public.tableau.com/app/profile/d.s5411/viz/Exercise2_9_17259903842140/Story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public.tableau.com/app/profile/d.s5411/viz/Exercise2_9_17259903842140/Story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68C94C-4EE3-834B-7F97-1896112B99F1}"/>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Data Analytics Portfolio</a:t>
            </a:r>
            <a:endParaRPr lang="en-FI" sz="5400">
              <a:solidFill>
                <a:schemeClr val="bg1"/>
              </a:solidFill>
            </a:endParaRPr>
          </a:p>
        </p:txBody>
      </p:sp>
      <p:sp>
        <p:nvSpPr>
          <p:cNvPr id="3" name="Subtitle 2">
            <a:extLst>
              <a:ext uri="{FF2B5EF4-FFF2-40B4-BE49-F238E27FC236}">
                <a16:creationId xmlns:a16="http://schemas.microsoft.com/office/drawing/2014/main" id="{C60D1987-00DE-37B0-B24A-DA6B116C00FD}"/>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Deepa Sury</a:t>
            </a:r>
            <a:endParaRPr lang="en-FI" sz="2000">
              <a:solidFill>
                <a:schemeClr val="bg1"/>
              </a:solidFill>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66450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B18929E-3546-F3F9-668A-CAAF4119A1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3109C-F96C-ADC6-1BEF-10D592E99A72}"/>
              </a:ext>
            </a:extLst>
          </p:cNvPr>
          <p:cNvSpPr>
            <a:spLocks noGrp="1"/>
          </p:cNvSpPr>
          <p:nvPr>
            <p:ph type="title"/>
          </p:nvPr>
        </p:nvSpPr>
        <p:spPr>
          <a:xfrm>
            <a:off x="838200" y="365125"/>
            <a:ext cx="10515600" cy="991727"/>
          </a:xfrm>
        </p:spPr>
        <p:txBody>
          <a:bodyPr>
            <a:normAutofit/>
          </a:bodyPr>
          <a:lstStyle/>
          <a:p>
            <a:r>
              <a:rPr lang="en-GB" sz="2800" dirty="0">
                <a:solidFill>
                  <a:schemeClr val="bg1"/>
                </a:solidFill>
              </a:rPr>
              <a:t>Analysis</a:t>
            </a:r>
            <a:endParaRPr lang="en-FI" sz="2800" dirty="0">
              <a:solidFill>
                <a:schemeClr val="bg1"/>
              </a:solidFill>
            </a:endParaRPr>
          </a:p>
        </p:txBody>
      </p:sp>
      <p:sp>
        <p:nvSpPr>
          <p:cNvPr id="9" name="TextBox 8">
            <a:extLst>
              <a:ext uri="{FF2B5EF4-FFF2-40B4-BE49-F238E27FC236}">
                <a16:creationId xmlns:a16="http://schemas.microsoft.com/office/drawing/2014/main" id="{D31A988F-6398-3FFD-0B63-C8F2E93F8243}"/>
              </a:ext>
            </a:extLst>
          </p:cNvPr>
          <p:cNvSpPr txBox="1"/>
          <p:nvPr/>
        </p:nvSpPr>
        <p:spPr>
          <a:xfrm>
            <a:off x="388071" y="5124305"/>
            <a:ext cx="5078664" cy="738664"/>
          </a:xfrm>
          <a:prstGeom prst="rect">
            <a:avLst/>
          </a:prstGeom>
          <a:noFill/>
        </p:spPr>
        <p:txBody>
          <a:bodyPr wrap="square" rtlCol="0">
            <a:spAutoFit/>
          </a:bodyPr>
          <a:lstStyle/>
          <a:p>
            <a:r>
              <a:rPr lang="en-GB" sz="1400" dirty="0">
                <a:solidFill>
                  <a:schemeClr val="bg1"/>
                </a:solidFill>
              </a:rPr>
              <a:t>Monthly influenza deaths by region, 2009-2017.</a:t>
            </a:r>
          </a:p>
          <a:p>
            <a:r>
              <a:rPr lang="en-GB" sz="1400" dirty="0">
                <a:solidFill>
                  <a:schemeClr val="bg1"/>
                </a:solidFill>
              </a:rPr>
              <a:t>This chart shows the seasonal pattern in the numbers of influenza deaths over the years. </a:t>
            </a:r>
            <a:endParaRPr lang="en-FI" sz="1400" dirty="0">
              <a:solidFill>
                <a:schemeClr val="bg1"/>
              </a:solidFill>
            </a:endParaRPr>
          </a:p>
        </p:txBody>
      </p:sp>
      <p:sp>
        <p:nvSpPr>
          <p:cNvPr id="10" name="TextBox 9">
            <a:extLst>
              <a:ext uri="{FF2B5EF4-FFF2-40B4-BE49-F238E27FC236}">
                <a16:creationId xmlns:a16="http://schemas.microsoft.com/office/drawing/2014/main" id="{E77BFE13-3B14-0D63-0B9F-CB14CA2FA3A7}"/>
              </a:ext>
            </a:extLst>
          </p:cNvPr>
          <p:cNvSpPr txBox="1"/>
          <p:nvPr/>
        </p:nvSpPr>
        <p:spPr>
          <a:xfrm>
            <a:off x="6275136" y="5062750"/>
            <a:ext cx="5078664" cy="738664"/>
          </a:xfrm>
          <a:prstGeom prst="rect">
            <a:avLst/>
          </a:prstGeom>
          <a:noFill/>
        </p:spPr>
        <p:txBody>
          <a:bodyPr wrap="square" rtlCol="0">
            <a:spAutoFit/>
          </a:bodyPr>
          <a:lstStyle/>
          <a:p>
            <a:r>
              <a:rPr lang="en-GB" sz="1400" dirty="0">
                <a:solidFill>
                  <a:schemeClr val="bg1"/>
                </a:solidFill>
              </a:rPr>
              <a:t>Comparing the total number of influenza deaths and the percentage of the population aged 75 and over between 2009 and 2017.</a:t>
            </a:r>
          </a:p>
        </p:txBody>
      </p:sp>
      <p:pic>
        <p:nvPicPr>
          <p:cNvPr id="4" name="Picture 3" descr="A graph of different colored lines&#10;&#10;Description automatically generated">
            <a:extLst>
              <a:ext uri="{FF2B5EF4-FFF2-40B4-BE49-F238E27FC236}">
                <a16:creationId xmlns:a16="http://schemas.microsoft.com/office/drawing/2014/main" id="{9C5D68C9-E3A9-D408-F6FE-6D4484E75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1" y="1514168"/>
            <a:ext cx="5879605" cy="3125314"/>
          </a:xfrm>
          <a:prstGeom prst="rect">
            <a:avLst/>
          </a:prstGeom>
        </p:spPr>
      </p:pic>
      <p:pic>
        <p:nvPicPr>
          <p:cNvPr id="8" name="Picture 7" descr="A screen shot of a graph&#10;&#10;Description automatically generated">
            <a:extLst>
              <a:ext uri="{FF2B5EF4-FFF2-40B4-BE49-F238E27FC236}">
                <a16:creationId xmlns:a16="http://schemas.microsoft.com/office/drawing/2014/main" id="{128F554C-1F49-41EF-11D0-76C0A1443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668" y="1514169"/>
            <a:ext cx="5857262" cy="3125314"/>
          </a:xfrm>
          <a:prstGeom prst="rect">
            <a:avLst/>
          </a:prstGeom>
        </p:spPr>
      </p:pic>
      <p:sp>
        <p:nvSpPr>
          <p:cNvPr id="11" name="TextBox 10">
            <a:extLst>
              <a:ext uri="{FF2B5EF4-FFF2-40B4-BE49-F238E27FC236}">
                <a16:creationId xmlns:a16="http://schemas.microsoft.com/office/drawing/2014/main" id="{BD16FD01-D9EF-5AA7-49F1-979FCE263C96}"/>
              </a:ext>
            </a:extLst>
          </p:cNvPr>
          <p:cNvSpPr txBox="1"/>
          <p:nvPr/>
        </p:nvSpPr>
        <p:spPr>
          <a:xfrm>
            <a:off x="924231" y="1111045"/>
            <a:ext cx="8200103" cy="276999"/>
          </a:xfrm>
          <a:prstGeom prst="rect">
            <a:avLst/>
          </a:prstGeom>
          <a:noFill/>
        </p:spPr>
        <p:txBody>
          <a:bodyPr wrap="square" rtlCol="0">
            <a:spAutoFit/>
          </a:bodyPr>
          <a:lstStyle/>
          <a:p>
            <a:r>
              <a:rPr lang="en-GB" sz="1200" dirty="0">
                <a:solidFill>
                  <a:schemeClr val="bg1"/>
                </a:solidFill>
              </a:rPr>
              <a:t>Full visual presentation here: </a:t>
            </a:r>
            <a:r>
              <a:rPr lang="en-GB" sz="1200" dirty="0">
                <a:solidFill>
                  <a:schemeClr val="bg1"/>
                </a:solidFill>
                <a:hlinkClick r:id="rId4">
                  <a:extLst>
                    <a:ext uri="{A12FA001-AC4F-418D-AE19-62706E023703}">
                      <ahyp:hlinkClr xmlns:ahyp="http://schemas.microsoft.com/office/drawing/2018/hyperlinkcolor" val="tx"/>
                    </a:ext>
                  </a:extLst>
                </a:hlinkClick>
              </a:rPr>
              <a:t>https://public.tableau.com/app/profile/d.s5411/viz/Exercise2_9_17259903842140/Story1</a:t>
            </a:r>
            <a:r>
              <a:rPr lang="en-GB" sz="1200" dirty="0">
                <a:solidFill>
                  <a:schemeClr val="bg1"/>
                </a:solidFill>
              </a:rPr>
              <a:t> </a:t>
            </a:r>
            <a:endParaRPr lang="en-FI" sz="1200" dirty="0">
              <a:solidFill>
                <a:schemeClr val="bg1"/>
              </a:solidFill>
            </a:endParaRPr>
          </a:p>
        </p:txBody>
      </p:sp>
    </p:spTree>
    <p:extLst>
      <p:ext uri="{BB962C8B-B14F-4D97-AF65-F5344CB8AC3E}">
        <p14:creationId xmlns:p14="http://schemas.microsoft.com/office/powerpoint/2010/main" val="196710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411C13B-D83D-F0BC-8736-4FF3ABCE6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3553E-1D5E-E840-4014-44A9132382E2}"/>
              </a:ext>
            </a:extLst>
          </p:cNvPr>
          <p:cNvSpPr>
            <a:spLocks noGrp="1"/>
          </p:cNvSpPr>
          <p:nvPr>
            <p:ph type="title"/>
          </p:nvPr>
        </p:nvSpPr>
        <p:spPr>
          <a:xfrm>
            <a:off x="838200" y="365125"/>
            <a:ext cx="4490884" cy="991727"/>
          </a:xfrm>
        </p:spPr>
        <p:txBody>
          <a:bodyPr>
            <a:normAutofit/>
          </a:bodyPr>
          <a:lstStyle/>
          <a:p>
            <a:pPr algn="ctr"/>
            <a:r>
              <a:rPr lang="en-GB" sz="2800" dirty="0">
                <a:solidFill>
                  <a:schemeClr val="bg1"/>
                </a:solidFill>
              </a:rPr>
              <a:t>Insights</a:t>
            </a:r>
            <a:endParaRPr lang="en-FI" sz="2800" dirty="0">
              <a:solidFill>
                <a:schemeClr val="bg1"/>
              </a:solidFill>
            </a:endParaRPr>
          </a:p>
        </p:txBody>
      </p:sp>
      <p:sp>
        <p:nvSpPr>
          <p:cNvPr id="4" name="Title 1">
            <a:extLst>
              <a:ext uri="{FF2B5EF4-FFF2-40B4-BE49-F238E27FC236}">
                <a16:creationId xmlns:a16="http://schemas.microsoft.com/office/drawing/2014/main" id="{0BD84C4A-DDD6-4DCC-D3A1-1F15534C6F73}"/>
              </a:ext>
            </a:extLst>
          </p:cNvPr>
          <p:cNvSpPr txBox="1">
            <a:spLocks/>
          </p:cNvSpPr>
          <p:nvPr/>
        </p:nvSpPr>
        <p:spPr>
          <a:xfrm>
            <a:off x="6096001" y="365125"/>
            <a:ext cx="5555226" cy="9917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rPr>
              <a:t>Recommendations</a:t>
            </a:r>
            <a:endParaRPr lang="en-FI" sz="2800" dirty="0">
              <a:solidFill>
                <a:schemeClr val="bg1"/>
              </a:solidFill>
            </a:endParaRPr>
          </a:p>
        </p:txBody>
      </p:sp>
      <p:sp>
        <p:nvSpPr>
          <p:cNvPr id="7" name="TextBox 6">
            <a:extLst>
              <a:ext uri="{FF2B5EF4-FFF2-40B4-BE49-F238E27FC236}">
                <a16:creationId xmlns:a16="http://schemas.microsoft.com/office/drawing/2014/main" id="{2CD8C190-09E5-80D7-90D9-3B98467D2992}"/>
              </a:ext>
            </a:extLst>
          </p:cNvPr>
          <p:cNvSpPr txBox="1"/>
          <p:nvPr/>
        </p:nvSpPr>
        <p:spPr>
          <a:xfrm>
            <a:off x="6338120" y="1455174"/>
            <a:ext cx="5070987" cy="424731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More medical staff should be allocated to regions with higher death rates (Alaska, Vermont and certain states in the Midwest).</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Highly-populated states like New York and California showed the highest death counts. Because influenza is a highly-transmissible disease, these states should have more medical staff on hand to deal with the higher number of severe infections. </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Promotion of preventative hygiene measures, such as routine vaccination, hand-washing and masking, aimed at the elderly and anyone in close contact with them.</a:t>
            </a:r>
            <a:endParaRPr lang="en-FI" dirty="0">
              <a:solidFill>
                <a:schemeClr val="bg1"/>
              </a:solidFill>
            </a:endParaRPr>
          </a:p>
        </p:txBody>
      </p:sp>
      <p:graphicFrame>
        <p:nvGraphicFramePr>
          <p:cNvPr id="9" name="TextBox 4">
            <a:extLst>
              <a:ext uri="{FF2B5EF4-FFF2-40B4-BE49-F238E27FC236}">
                <a16:creationId xmlns:a16="http://schemas.microsoft.com/office/drawing/2014/main" id="{B9E7D0E2-85C5-AC5A-4E3B-569D94FF7C2B}"/>
              </a:ext>
            </a:extLst>
          </p:cNvPr>
          <p:cNvGraphicFramePr/>
          <p:nvPr/>
        </p:nvGraphicFramePr>
        <p:xfrm>
          <a:off x="592395" y="1455174"/>
          <a:ext cx="5070987"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58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5B04-A847-FA46-BEEC-842AEE92C4CB}"/>
              </a:ext>
            </a:extLst>
          </p:cNvPr>
          <p:cNvSpPr>
            <a:spLocks noGrp="1"/>
          </p:cNvSpPr>
          <p:nvPr>
            <p:ph type="title"/>
          </p:nvPr>
        </p:nvSpPr>
        <p:spPr>
          <a:xfrm>
            <a:off x="838200" y="365126"/>
            <a:ext cx="10515600" cy="913068"/>
          </a:xfrm>
        </p:spPr>
        <p:txBody>
          <a:bodyPr>
            <a:normAutofit/>
          </a:bodyPr>
          <a:lstStyle/>
          <a:p>
            <a:pPr algn="ctr"/>
            <a:r>
              <a:rPr lang="en-GB" sz="3200" dirty="0" err="1">
                <a:solidFill>
                  <a:schemeClr val="bg1"/>
                </a:solidFill>
              </a:rPr>
              <a:t>Rockbuster</a:t>
            </a:r>
            <a:r>
              <a:rPr lang="en-GB" sz="3200" dirty="0">
                <a:solidFill>
                  <a:schemeClr val="bg1"/>
                </a:solidFill>
              </a:rPr>
              <a:t> Stealth LLC Launch Strategy</a:t>
            </a:r>
            <a:endParaRPr lang="en-FI" sz="3200" dirty="0">
              <a:solidFill>
                <a:schemeClr val="bg1"/>
              </a:solidFill>
            </a:endParaRPr>
          </a:p>
        </p:txBody>
      </p:sp>
      <p:sp>
        <p:nvSpPr>
          <p:cNvPr id="9" name="Content Placeholder 8">
            <a:extLst>
              <a:ext uri="{FF2B5EF4-FFF2-40B4-BE49-F238E27FC236}">
                <a16:creationId xmlns:a16="http://schemas.microsoft.com/office/drawing/2014/main" id="{C6EC6108-A525-3BC8-74D3-B35B743108D4}"/>
              </a:ext>
            </a:extLst>
          </p:cNvPr>
          <p:cNvSpPr>
            <a:spLocks noGrp="1"/>
          </p:cNvSpPr>
          <p:nvPr>
            <p:ph idx="1"/>
          </p:nvPr>
        </p:nvSpPr>
        <p:spPr>
          <a:xfrm>
            <a:off x="739876" y="1530657"/>
            <a:ext cx="3222523" cy="593110"/>
          </a:xfrm>
        </p:spPr>
        <p:txBody>
          <a:bodyPr>
            <a:normAutofit/>
          </a:bodyPr>
          <a:lstStyle/>
          <a:p>
            <a:pPr marL="0" indent="0" algn="ctr">
              <a:buNone/>
            </a:pPr>
            <a:r>
              <a:rPr lang="en-GB" dirty="0">
                <a:solidFill>
                  <a:schemeClr val="bg1"/>
                </a:solidFill>
              </a:rPr>
              <a:t>Objective</a:t>
            </a:r>
            <a:endParaRPr lang="en-FI" dirty="0">
              <a:solidFill>
                <a:schemeClr val="bg1"/>
              </a:solidFill>
            </a:endParaRPr>
          </a:p>
        </p:txBody>
      </p:sp>
      <p:sp>
        <p:nvSpPr>
          <p:cNvPr id="10" name="Content Placeholder 8">
            <a:extLst>
              <a:ext uri="{FF2B5EF4-FFF2-40B4-BE49-F238E27FC236}">
                <a16:creationId xmlns:a16="http://schemas.microsoft.com/office/drawing/2014/main" id="{E4CE1DD3-B9E5-8B6F-7DC4-30BA6D722D55}"/>
              </a:ext>
            </a:extLst>
          </p:cNvPr>
          <p:cNvSpPr txBox="1">
            <a:spLocks/>
          </p:cNvSpPr>
          <p:nvPr/>
        </p:nvSpPr>
        <p:spPr>
          <a:xfrm>
            <a:off x="4227872" y="1530657"/>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Data Used</a:t>
            </a:r>
            <a:endParaRPr lang="en-FI" dirty="0">
              <a:solidFill>
                <a:schemeClr val="bg1"/>
              </a:solidFill>
            </a:endParaRPr>
          </a:p>
        </p:txBody>
      </p:sp>
      <p:sp>
        <p:nvSpPr>
          <p:cNvPr id="11" name="Content Placeholder 8">
            <a:extLst>
              <a:ext uri="{FF2B5EF4-FFF2-40B4-BE49-F238E27FC236}">
                <a16:creationId xmlns:a16="http://schemas.microsoft.com/office/drawing/2014/main" id="{4D682A45-957D-84F8-E90B-F8489D21FBDF}"/>
              </a:ext>
            </a:extLst>
          </p:cNvPr>
          <p:cNvSpPr txBox="1">
            <a:spLocks/>
          </p:cNvSpPr>
          <p:nvPr/>
        </p:nvSpPr>
        <p:spPr>
          <a:xfrm>
            <a:off x="7954294" y="1530657"/>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Methods Used</a:t>
            </a:r>
            <a:endParaRPr lang="en-FI" dirty="0">
              <a:solidFill>
                <a:schemeClr val="bg1"/>
              </a:solidFill>
            </a:endParaRPr>
          </a:p>
        </p:txBody>
      </p:sp>
      <p:sp>
        <p:nvSpPr>
          <p:cNvPr id="13" name="TextBox 12">
            <a:extLst>
              <a:ext uri="{FF2B5EF4-FFF2-40B4-BE49-F238E27FC236}">
                <a16:creationId xmlns:a16="http://schemas.microsoft.com/office/drawing/2014/main" id="{A895849B-D976-C7C9-82F1-1E017E153ECD}"/>
              </a:ext>
            </a:extLst>
          </p:cNvPr>
          <p:cNvSpPr txBox="1"/>
          <p:nvPr/>
        </p:nvSpPr>
        <p:spPr>
          <a:xfrm>
            <a:off x="4451557" y="2000862"/>
            <a:ext cx="3067664" cy="2031325"/>
          </a:xfrm>
          <a:prstGeom prst="rect">
            <a:avLst/>
          </a:prstGeom>
          <a:noFill/>
        </p:spPr>
        <p:txBody>
          <a:bodyPr wrap="square" rtlCol="0">
            <a:spAutoFit/>
          </a:bodyPr>
          <a:lstStyle/>
          <a:p>
            <a:r>
              <a:rPr lang="en-GB" dirty="0" err="1">
                <a:solidFill>
                  <a:schemeClr val="bg1"/>
                </a:solidFill>
              </a:rPr>
              <a:t>Rockbuster</a:t>
            </a:r>
            <a:r>
              <a:rPr lang="en-GB" dirty="0">
                <a:solidFill>
                  <a:schemeClr val="bg1"/>
                </a:solidFill>
              </a:rPr>
              <a:t> Stealth LLC data on customers, inventory, sales and payments contained in a RDBMS (relational database management system) and </a:t>
            </a:r>
            <a:r>
              <a:rPr lang="en-GB" dirty="0" err="1">
                <a:solidFill>
                  <a:schemeClr val="bg1"/>
                </a:solidFill>
              </a:rPr>
              <a:t>analyzed</a:t>
            </a:r>
            <a:r>
              <a:rPr lang="en-GB" dirty="0">
                <a:solidFill>
                  <a:schemeClr val="bg1"/>
                </a:solidFill>
              </a:rPr>
              <a:t> using SQL. </a:t>
            </a:r>
            <a:endParaRPr lang="en-FI" dirty="0">
              <a:solidFill>
                <a:schemeClr val="bg1"/>
              </a:solidFill>
            </a:endParaRPr>
          </a:p>
        </p:txBody>
      </p:sp>
      <p:sp>
        <p:nvSpPr>
          <p:cNvPr id="15" name="TextBox 14">
            <a:extLst>
              <a:ext uri="{FF2B5EF4-FFF2-40B4-BE49-F238E27FC236}">
                <a16:creationId xmlns:a16="http://schemas.microsoft.com/office/drawing/2014/main" id="{654F4436-5879-69B7-06F5-E3D29D685574}"/>
              </a:ext>
            </a:extLst>
          </p:cNvPr>
          <p:cNvSpPr txBox="1"/>
          <p:nvPr/>
        </p:nvSpPr>
        <p:spPr>
          <a:xfrm>
            <a:off x="839431" y="2000862"/>
            <a:ext cx="3067664" cy="313932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Assist </a:t>
            </a:r>
            <a:r>
              <a:rPr lang="en-GB" dirty="0" err="1">
                <a:solidFill>
                  <a:schemeClr val="bg1"/>
                </a:solidFill>
              </a:rPr>
              <a:t>Rockbuster</a:t>
            </a:r>
            <a:r>
              <a:rPr lang="en-GB" dirty="0">
                <a:solidFill>
                  <a:schemeClr val="bg1"/>
                </a:solidFill>
              </a:rPr>
              <a:t> LLC with the launch strategy of their online streaming service.</a:t>
            </a:r>
          </a:p>
          <a:p>
            <a:pPr marL="285750" indent="-285750">
              <a:buFont typeface="Arial" panose="020B0604020202020204" pitchFamily="34" charset="0"/>
              <a:buChar char="•"/>
            </a:pPr>
            <a:r>
              <a:rPr lang="en-GB" dirty="0">
                <a:solidFill>
                  <a:schemeClr val="bg1"/>
                </a:solidFill>
              </a:rPr>
              <a:t>Use data to determine which titles contributed to revenue gain, how long movies are rented on average, sales figures and customer numbers across geographic regions.</a:t>
            </a:r>
            <a:endParaRPr lang="en-FI" dirty="0">
              <a:solidFill>
                <a:schemeClr val="bg1"/>
              </a:solidFill>
            </a:endParaRPr>
          </a:p>
        </p:txBody>
      </p:sp>
      <p:graphicFrame>
        <p:nvGraphicFramePr>
          <p:cNvPr id="17" name="TextBox 13">
            <a:extLst>
              <a:ext uri="{FF2B5EF4-FFF2-40B4-BE49-F238E27FC236}">
                <a16:creationId xmlns:a16="http://schemas.microsoft.com/office/drawing/2014/main" id="{DE8C0E6D-35D3-4270-64D7-389E19F27F51}"/>
              </a:ext>
            </a:extLst>
          </p:cNvPr>
          <p:cNvGraphicFramePr/>
          <p:nvPr>
            <p:extLst>
              <p:ext uri="{D42A27DB-BD31-4B8C-83A1-F6EECF244321}">
                <p14:modId xmlns:p14="http://schemas.microsoft.com/office/powerpoint/2010/main" val="1440635059"/>
              </p:ext>
            </p:extLst>
          </p:nvPr>
        </p:nvGraphicFramePr>
        <p:xfrm>
          <a:off x="7900219" y="2000862"/>
          <a:ext cx="3495362"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643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B940FE8-266D-AA43-B4A8-113968960D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282771-E639-8A3E-DA9C-E86F97126CA6}"/>
              </a:ext>
            </a:extLst>
          </p:cNvPr>
          <p:cNvSpPr>
            <a:spLocks noGrp="1"/>
          </p:cNvSpPr>
          <p:nvPr>
            <p:ph type="title"/>
          </p:nvPr>
        </p:nvSpPr>
        <p:spPr>
          <a:xfrm>
            <a:off x="535096" y="290875"/>
            <a:ext cx="10515600" cy="913068"/>
          </a:xfrm>
        </p:spPr>
        <p:txBody>
          <a:bodyPr>
            <a:normAutofit/>
          </a:bodyPr>
          <a:lstStyle/>
          <a:p>
            <a:r>
              <a:rPr lang="en-GB" sz="2800" dirty="0">
                <a:solidFill>
                  <a:schemeClr val="bg1"/>
                </a:solidFill>
              </a:rPr>
              <a:t>Entity Relationship Diagram (ERD)</a:t>
            </a:r>
            <a:endParaRPr lang="en-FI" sz="2800" dirty="0">
              <a:solidFill>
                <a:schemeClr val="bg1"/>
              </a:solidFill>
            </a:endParaRPr>
          </a:p>
        </p:txBody>
      </p:sp>
      <p:pic>
        <p:nvPicPr>
          <p:cNvPr id="5" name="Picture 4">
            <a:extLst>
              <a:ext uri="{FF2B5EF4-FFF2-40B4-BE49-F238E27FC236}">
                <a16:creationId xmlns:a16="http://schemas.microsoft.com/office/drawing/2014/main" id="{BCA5EF99-D1CA-6BDE-FD81-090C4B62F1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9028" y="1072055"/>
            <a:ext cx="10151213" cy="5305546"/>
          </a:xfrm>
          <a:prstGeom prst="rect">
            <a:avLst/>
          </a:prstGeom>
        </p:spPr>
      </p:pic>
      <p:sp>
        <p:nvSpPr>
          <p:cNvPr id="6" name="TextBox 5">
            <a:extLst>
              <a:ext uri="{FF2B5EF4-FFF2-40B4-BE49-F238E27FC236}">
                <a16:creationId xmlns:a16="http://schemas.microsoft.com/office/drawing/2014/main" id="{952423A6-05A8-8F57-A047-89AC92D289FF}"/>
              </a:ext>
            </a:extLst>
          </p:cNvPr>
          <p:cNvSpPr txBox="1"/>
          <p:nvPr/>
        </p:nvSpPr>
        <p:spPr>
          <a:xfrm>
            <a:off x="1589094" y="5560279"/>
            <a:ext cx="4803907" cy="738664"/>
          </a:xfrm>
          <a:prstGeom prst="rect">
            <a:avLst/>
          </a:prstGeom>
          <a:noFill/>
        </p:spPr>
        <p:txBody>
          <a:bodyPr wrap="square" rtlCol="0">
            <a:spAutoFit/>
          </a:bodyPr>
          <a:lstStyle/>
          <a:p>
            <a:r>
              <a:rPr lang="en-GB" sz="1400" dirty="0"/>
              <a:t>Entity Relationship Diagram (ERD) of the complete </a:t>
            </a:r>
            <a:r>
              <a:rPr lang="en-GB" sz="1400" dirty="0" err="1"/>
              <a:t>Rockbuster</a:t>
            </a:r>
            <a:r>
              <a:rPr lang="en-GB" sz="1400" dirty="0"/>
              <a:t> LLC database. </a:t>
            </a:r>
          </a:p>
          <a:p>
            <a:r>
              <a:rPr lang="en-GB" sz="1400" dirty="0"/>
              <a:t>This links all the tables of data using common key columns.</a:t>
            </a:r>
            <a:endParaRPr lang="en-FI" sz="1400" dirty="0"/>
          </a:p>
        </p:txBody>
      </p:sp>
    </p:spTree>
    <p:extLst>
      <p:ext uri="{BB962C8B-B14F-4D97-AF65-F5344CB8AC3E}">
        <p14:creationId xmlns:p14="http://schemas.microsoft.com/office/powerpoint/2010/main" val="92947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4E2BE0B-C023-FC59-02CB-E35005BA71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E1608-9FBA-F412-2D0D-B06AF55F5F09}"/>
              </a:ext>
            </a:extLst>
          </p:cNvPr>
          <p:cNvSpPr>
            <a:spLocks noGrp="1"/>
          </p:cNvSpPr>
          <p:nvPr>
            <p:ph type="title"/>
          </p:nvPr>
        </p:nvSpPr>
        <p:spPr>
          <a:xfrm>
            <a:off x="712077" y="483138"/>
            <a:ext cx="10515600" cy="689275"/>
          </a:xfrm>
        </p:spPr>
        <p:txBody>
          <a:bodyPr>
            <a:normAutofit/>
          </a:bodyPr>
          <a:lstStyle/>
          <a:p>
            <a:r>
              <a:rPr lang="en-GB" sz="2400" dirty="0">
                <a:solidFill>
                  <a:schemeClr val="bg1"/>
                </a:solidFill>
              </a:rPr>
              <a:t>Analysis</a:t>
            </a:r>
            <a:endParaRPr lang="en-FI" sz="2400" dirty="0">
              <a:solidFill>
                <a:schemeClr val="bg1"/>
              </a:solidFill>
            </a:endParaRPr>
          </a:p>
        </p:txBody>
      </p:sp>
      <p:pic>
        <p:nvPicPr>
          <p:cNvPr id="4" name="Picture 3" descr="A graph with blue and white stripes&#10;&#10;Description automatically generated with medium confidence">
            <a:extLst>
              <a:ext uri="{FF2B5EF4-FFF2-40B4-BE49-F238E27FC236}">
                <a16:creationId xmlns:a16="http://schemas.microsoft.com/office/drawing/2014/main" id="{531165CD-2E62-B35E-5853-E3755379B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61" y="1123950"/>
            <a:ext cx="11796017" cy="2690966"/>
          </a:xfrm>
          <a:prstGeom prst="rect">
            <a:avLst/>
          </a:prstGeom>
        </p:spPr>
      </p:pic>
      <p:pic>
        <p:nvPicPr>
          <p:cNvPr id="8" name="Picture 7" descr="A graph with blue and white bars&#10;&#10;Description automatically generated">
            <a:extLst>
              <a:ext uri="{FF2B5EF4-FFF2-40B4-BE49-F238E27FC236}">
                <a16:creationId xmlns:a16="http://schemas.microsoft.com/office/drawing/2014/main" id="{A4F21E36-7798-DE5B-6664-C50CA784B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13" y="3716607"/>
            <a:ext cx="11791266" cy="2580379"/>
          </a:xfrm>
          <a:prstGeom prst="rect">
            <a:avLst/>
          </a:prstGeom>
        </p:spPr>
      </p:pic>
    </p:spTree>
    <p:extLst>
      <p:ext uri="{BB962C8B-B14F-4D97-AF65-F5344CB8AC3E}">
        <p14:creationId xmlns:p14="http://schemas.microsoft.com/office/powerpoint/2010/main" val="155344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83558CA-5CFC-82AB-6EA6-B9B1FD9EE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24E11-31ED-ADEC-3627-31421584DEB8}"/>
              </a:ext>
            </a:extLst>
          </p:cNvPr>
          <p:cNvSpPr>
            <a:spLocks noGrp="1"/>
          </p:cNvSpPr>
          <p:nvPr>
            <p:ph type="title"/>
          </p:nvPr>
        </p:nvSpPr>
        <p:spPr>
          <a:xfrm>
            <a:off x="712077" y="483138"/>
            <a:ext cx="10515600" cy="689275"/>
          </a:xfrm>
        </p:spPr>
        <p:txBody>
          <a:bodyPr>
            <a:normAutofit/>
          </a:bodyPr>
          <a:lstStyle/>
          <a:p>
            <a:r>
              <a:rPr lang="en-GB" sz="2400" dirty="0">
                <a:solidFill>
                  <a:schemeClr val="bg1"/>
                </a:solidFill>
              </a:rPr>
              <a:t>Analysis</a:t>
            </a:r>
            <a:endParaRPr lang="en-FI" sz="2400" dirty="0">
              <a:solidFill>
                <a:schemeClr val="bg1"/>
              </a:solidFill>
            </a:endParaRPr>
          </a:p>
        </p:txBody>
      </p:sp>
      <p:pic>
        <p:nvPicPr>
          <p:cNvPr id="5" name="Picture 4" descr="A screenshot of a map&#10;&#10;Description automatically generated">
            <a:extLst>
              <a:ext uri="{FF2B5EF4-FFF2-40B4-BE49-F238E27FC236}">
                <a16:creationId xmlns:a16="http://schemas.microsoft.com/office/drawing/2014/main" id="{0F7D3986-112E-6EB7-EF41-D93931E9E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67" y="1025238"/>
            <a:ext cx="11685465" cy="4374901"/>
          </a:xfrm>
          <a:prstGeom prst="rect">
            <a:avLst/>
          </a:prstGeom>
        </p:spPr>
      </p:pic>
      <p:sp>
        <p:nvSpPr>
          <p:cNvPr id="6" name="TextBox 5">
            <a:extLst>
              <a:ext uri="{FF2B5EF4-FFF2-40B4-BE49-F238E27FC236}">
                <a16:creationId xmlns:a16="http://schemas.microsoft.com/office/drawing/2014/main" id="{E1EA16F8-321B-1203-B41D-CB2F3546F252}"/>
              </a:ext>
            </a:extLst>
          </p:cNvPr>
          <p:cNvSpPr txBox="1"/>
          <p:nvPr/>
        </p:nvSpPr>
        <p:spPr>
          <a:xfrm>
            <a:off x="178676" y="5666091"/>
            <a:ext cx="5696607" cy="461665"/>
          </a:xfrm>
          <a:prstGeom prst="rect">
            <a:avLst/>
          </a:prstGeom>
          <a:noFill/>
        </p:spPr>
        <p:txBody>
          <a:bodyPr wrap="square" rtlCol="0">
            <a:spAutoFit/>
          </a:bodyPr>
          <a:lstStyle/>
          <a:p>
            <a:r>
              <a:rPr lang="en-GB" sz="1200" dirty="0">
                <a:solidFill>
                  <a:schemeClr val="bg1"/>
                </a:solidFill>
              </a:rPr>
              <a:t>The top 10 countries with the most </a:t>
            </a:r>
            <a:r>
              <a:rPr lang="en-GB" sz="1200" dirty="0" err="1">
                <a:solidFill>
                  <a:schemeClr val="bg1"/>
                </a:solidFill>
              </a:rPr>
              <a:t>Rockbuster</a:t>
            </a:r>
            <a:r>
              <a:rPr lang="en-GB" sz="1200" dirty="0">
                <a:solidFill>
                  <a:schemeClr val="bg1"/>
                </a:solidFill>
              </a:rPr>
              <a:t> customers are: India, China, United States, Japan, Mexico, Brazil, Russian Federation, Philippines, Turkey and Indonesia.</a:t>
            </a:r>
            <a:endParaRPr lang="en-FI" sz="1200" dirty="0">
              <a:solidFill>
                <a:schemeClr val="bg1"/>
              </a:solidFill>
            </a:endParaRPr>
          </a:p>
        </p:txBody>
      </p:sp>
      <p:sp>
        <p:nvSpPr>
          <p:cNvPr id="7" name="TextBox 6">
            <a:extLst>
              <a:ext uri="{FF2B5EF4-FFF2-40B4-BE49-F238E27FC236}">
                <a16:creationId xmlns:a16="http://schemas.microsoft.com/office/drawing/2014/main" id="{55DD82C8-7416-3A62-7443-1EADB899FA3C}"/>
              </a:ext>
            </a:extLst>
          </p:cNvPr>
          <p:cNvSpPr txBox="1"/>
          <p:nvPr/>
        </p:nvSpPr>
        <p:spPr>
          <a:xfrm>
            <a:off x="5969877" y="5666090"/>
            <a:ext cx="5696607" cy="830997"/>
          </a:xfrm>
          <a:prstGeom prst="rect">
            <a:avLst/>
          </a:prstGeom>
          <a:noFill/>
        </p:spPr>
        <p:txBody>
          <a:bodyPr wrap="square" rtlCol="0">
            <a:spAutoFit/>
          </a:bodyPr>
          <a:lstStyle/>
          <a:p>
            <a:r>
              <a:rPr lang="en-GB" sz="1200" dirty="0">
                <a:solidFill>
                  <a:schemeClr val="bg1"/>
                </a:solidFill>
              </a:rPr>
              <a:t>The top 10 cities within the top 10 countries with the most </a:t>
            </a:r>
            <a:r>
              <a:rPr lang="en-GB" sz="1200" dirty="0" err="1">
                <a:solidFill>
                  <a:schemeClr val="bg1"/>
                </a:solidFill>
              </a:rPr>
              <a:t>Rockbuster</a:t>
            </a:r>
            <a:r>
              <a:rPr lang="en-GB" sz="1200" dirty="0">
                <a:solidFill>
                  <a:schemeClr val="bg1"/>
                </a:solidFill>
              </a:rPr>
              <a:t> customers are: Aurora (United States), </a:t>
            </a:r>
            <a:r>
              <a:rPr lang="en-GB" sz="1200" dirty="0" err="1">
                <a:solidFill>
                  <a:schemeClr val="bg1"/>
                </a:solidFill>
              </a:rPr>
              <a:t>Acua</a:t>
            </a:r>
            <a:r>
              <a:rPr lang="en-GB" sz="1200" dirty="0">
                <a:solidFill>
                  <a:schemeClr val="bg1"/>
                </a:solidFill>
              </a:rPr>
              <a:t> (Mexico), Citrus Heights (United States), Iwaki (Japan), Ambattur (India), </a:t>
            </a:r>
            <a:r>
              <a:rPr lang="en-GB" sz="1200" dirty="0" err="1">
                <a:solidFill>
                  <a:schemeClr val="bg1"/>
                </a:solidFill>
              </a:rPr>
              <a:t>Shanwei</a:t>
            </a:r>
            <a:r>
              <a:rPr lang="en-GB" sz="1200" dirty="0">
                <a:solidFill>
                  <a:schemeClr val="bg1"/>
                </a:solidFill>
              </a:rPr>
              <a:t> (China), So Leopoldo (Brazil), </a:t>
            </a:r>
            <a:r>
              <a:rPr lang="en-GB" sz="1200" dirty="0" err="1">
                <a:solidFill>
                  <a:schemeClr val="bg1"/>
                </a:solidFill>
              </a:rPr>
              <a:t>Teboksary</a:t>
            </a:r>
            <a:r>
              <a:rPr lang="en-GB" sz="1200" dirty="0">
                <a:solidFill>
                  <a:schemeClr val="bg1"/>
                </a:solidFill>
              </a:rPr>
              <a:t> (Russian Federation), Tianjin (China) and </a:t>
            </a:r>
            <a:r>
              <a:rPr lang="en-GB" sz="1200" dirty="0" err="1">
                <a:solidFill>
                  <a:schemeClr val="bg1"/>
                </a:solidFill>
              </a:rPr>
              <a:t>Cianjur</a:t>
            </a:r>
            <a:r>
              <a:rPr lang="en-GB" sz="1200" dirty="0">
                <a:solidFill>
                  <a:schemeClr val="bg1"/>
                </a:solidFill>
              </a:rPr>
              <a:t> (Indonesia).</a:t>
            </a:r>
            <a:endParaRPr lang="en-FI" sz="1200" dirty="0">
              <a:solidFill>
                <a:schemeClr val="bg1"/>
              </a:solidFill>
            </a:endParaRPr>
          </a:p>
        </p:txBody>
      </p:sp>
    </p:spTree>
    <p:extLst>
      <p:ext uri="{BB962C8B-B14F-4D97-AF65-F5344CB8AC3E}">
        <p14:creationId xmlns:p14="http://schemas.microsoft.com/office/powerpoint/2010/main" val="286488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7D28385-0D3F-0ADA-AF9D-39A717C4D71F}"/>
            </a:ext>
          </a:extLst>
        </p:cNvPr>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5095BF4-DC9B-2553-4F95-6EFE5A49A1C3}"/>
              </a:ext>
            </a:extLst>
          </p:cNvPr>
          <p:cNvSpPr>
            <a:spLocks noGrp="1"/>
          </p:cNvSpPr>
          <p:nvPr>
            <p:ph idx="1"/>
          </p:nvPr>
        </p:nvSpPr>
        <p:spPr>
          <a:xfrm>
            <a:off x="838200" y="629260"/>
            <a:ext cx="5257800" cy="481781"/>
          </a:xfrm>
        </p:spPr>
        <p:txBody>
          <a:bodyPr>
            <a:noAutofit/>
          </a:bodyPr>
          <a:lstStyle/>
          <a:p>
            <a:pPr marL="0" indent="0" algn="ctr">
              <a:buNone/>
            </a:pPr>
            <a:r>
              <a:rPr lang="en-GB" dirty="0">
                <a:solidFill>
                  <a:schemeClr val="bg1"/>
                </a:solidFill>
              </a:rPr>
              <a:t>Insights</a:t>
            </a:r>
            <a:endParaRPr lang="en-FI" dirty="0">
              <a:solidFill>
                <a:schemeClr val="bg1"/>
              </a:solidFill>
            </a:endParaRPr>
          </a:p>
        </p:txBody>
      </p:sp>
      <p:sp>
        <p:nvSpPr>
          <p:cNvPr id="11" name="Content Placeholder 2">
            <a:extLst>
              <a:ext uri="{FF2B5EF4-FFF2-40B4-BE49-F238E27FC236}">
                <a16:creationId xmlns:a16="http://schemas.microsoft.com/office/drawing/2014/main" id="{34208D10-5EEF-C216-3319-677C46E9DB0B}"/>
              </a:ext>
            </a:extLst>
          </p:cNvPr>
          <p:cNvSpPr txBox="1">
            <a:spLocks/>
          </p:cNvSpPr>
          <p:nvPr/>
        </p:nvSpPr>
        <p:spPr>
          <a:xfrm>
            <a:off x="6095999" y="629260"/>
            <a:ext cx="5257801" cy="4817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Recommendations</a:t>
            </a:r>
            <a:endParaRPr lang="en-FI" dirty="0">
              <a:solidFill>
                <a:schemeClr val="bg1"/>
              </a:solidFill>
            </a:endParaRPr>
          </a:p>
        </p:txBody>
      </p:sp>
      <p:sp>
        <p:nvSpPr>
          <p:cNvPr id="13" name="TextBox 12">
            <a:extLst>
              <a:ext uri="{FF2B5EF4-FFF2-40B4-BE49-F238E27FC236}">
                <a16:creationId xmlns:a16="http://schemas.microsoft.com/office/drawing/2014/main" id="{565BD88E-0EB7-7D65-1949-96DA1744FC9B}"/>
              </a:ext>
            </a:extLst>
          </p:cNvPr>
          <p:cNvSpPr txBox="1"/>
          <p:nvPr/>
        </p:nvSpPr>
        <p:spPr>
          <a:xfrm>
            <a:off x="6096001" y="1238863"/>
            <a:ext cx="5112773"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Expand the film inventory to include films in languages other than English, as this is a crucial step towards establishing and maintaining an international customer base.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Research the customer preferences within the top 10 countries and develop localization strategies based on these findings.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Develop and implement customer loyalty programs to encourage more frequent rentals and to reward existing top customers.</a:t>
            </a:r>
          </a:p>
          <a:p>
            <a:pPr marL="285750" indent="-285750">
              <a:buFont typeface="Arial" panose="020B0604020202020204" pitchFamily="34" charset="0"/>
              <a:buChar char="•"/>
            </a:pPr>
            <a:endParaRPr lang="en-FI" dirty="0">
              <a:solidFill>
                <a:schemeClr val="bg1"/>
              </a:solidFill>
            </a:endParaRPr>
          </a:p>
        </p:txBody>
      </p:sp>
      <p:graphicFrame>
        <p:nvGraphicFramePr>
          <p:cNvPr id="15" name="TextBox 11">
            <a:extLst>
              <a:ext uri="{FF2B5EF4-FFF2-40B4-BE49-F238E27FC236}">
                <a16:creationId xmlns:a16="http://schemas.microsoft.com/office/drawing/2014/main" id="{008B301A-5CBE-F78C-3376-A9DB4068BA04}"/>
              </a:ext>
            </a:extLst>
          </p:cNvPr>
          <p:cNvGraphicFramePr/>
          <p:nvPr/>
        </p:nvGraphicFramePr>
        <p:xfrm>
          <a:off x="806246" y="1238863"/>
          <a:ext cx="5112773"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299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1BEF-C222-EBF7-4193-9C795651F509}"/>
              </a:ext>
            </a:extLst>
          </p:cNvPr>
          <p:cNvSpPr>
            <a:spLocks noGrp="1"/>
          </p:cNvSpPr>
          <p:nvPr>
            <p:ph type="title"/>
          </p:nvPr>
        </p:nvSpPr>
        <p:spPr>
          <a:xfrm>
            <a:off x="838200" y="365125"/>
            <a:ext cx="10515600" cy="1001559"/>
          </a:xfrm>
        </p:spPr>
        <p:txBody>
          <a:bodyPr>
            <a:normAutofit/>
          </a:bodyPr>
          <a:lstStyle/>
          <a:p>
            <a:pPr algn="ctr"/>
            <a:r>
              <a:rPr lang="en-GB" sz="3200" dirty="0">
                <a:solidFill>
                  <a:schemeClr val="bg1"/>
                </a:solidFill>
              </a:rPr>
              <a:t>Instacart Grocery Basket Analysis</a:t>
            </a:r>
            <a:endParaRPr lang="en-FI" sz="3200" dirty="0">
              <a:solidFill>
                <a:schemeClr val="bg1"/>
              </a:solidFill>
            </a:endParaRPr>
          </a:p>
        </p:txBody>
      </p:sp>
      <p:sp>
        <p:nvSpPr>
          <p:cNvPr id="9" name="Content Placeholder 8">
            <a:extLst>
              <a:ext uri="{FF2B5EF4-FFF2-40B4-BE49-F238E27FC236}">
                <a16:creationId xmlns:a16="http://schemas.microsoft.com/office/drawing/2014/main" id="{1001C80B-ABBF-8566-BCFD-0F2DF9B27575}"/>
              </a:ext>
            </a:extLst>
          </p:cNvPr>
          <p:cNvSpPr>
            <a:spLocks noGrp="1"/>
          </p:cNvSpPr>
          <p:nvPr>
            <p:ph idx="1"/>
          </p:nvPr>
        </p:nvSpPr>
        <p:spPr>
          <a:xfrm>
            <a:off x="867696" y="1499804"/>
            <a:ext cx="3222523" cy="593110"/>
          </a:xfrm>
        </p:spPr>
        <p:txBody>
          <a:bodyPr>
            <a:normAutofit/>
          </a:bodyPr>
          <a:lstStyle/>
          <a:p>
            <a:pPr marL="0" indent="0" algn="ctr">
              <a:buNone/>
            </a:pPr>
            <a:r>
              <a:rPr lang="en-GB" dirty="0">
                <a:solidFill>
                  <a:schemeClr val="bg1"/>
                </a:solidFill>
              </a:rPr>
              <a:t>Objective</a:t>
            </a:r>
            <a:endParaRPr lang="en-FI" dirty="0">
              <a:solidFill>
                <a:schemeClr val="bg1"/>
              </a:solidFill>
            </a:endParaRPr>
          </a:p>
        </p:txBody>
      </p:sp>
      <p:sp>
        <p:nvSpPr>
          <p:cNvPr id="10" name="Content Placeholder 8">
            <a:extLst>
              <a:ext uri="{FF2B5EF4-FFF2-40B4-BE49-F238E27FC236}">
                <a16:creationId xmlns:a16="http://schemas.microsoft.com/office/drawing/2014/main" id="{97CEF5C5-12BF-FA97-F8EF-63EAC7EA7103}"/>
              </a:ext>
            </a:extLst>
          </p:cNvPr>
          <p:cNvSpPr txBox="1">
            <a:spLocks/>
          </p:cNvSpPr>
          <p:nvPr/>
        </p:nvSpPr>
        <p:spPr>
          <a:xfrm>
            <a:off x="4473678" y="1499804"/>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Data Used</a:t>
            </a:r>
            <a:endParaRPr lang="en-FI" dirty="0">
              <a:solidFill>
                <a:schemeClr val="bg1"/>
              </a:solidFill>
            </a:endParaRPr>
          </a:p>
        </p:txBody>
      </p:sp>
      <p:sp>
        <p:nvSpPr>
          <p:cNvPr id="11" name="Content Placeholder 8">
            <a:extLst>
              <a:ext uri="{FF2B5EF4-FFF2-40B4-BE49-F238E27FC236}">
                <a16:creationId xmlns:a16="http://schemas.microsoft.com/office/drawing/2014/main" id="{86E66212-3639-9C5C-EDD2-73DDC4BC6EF7}"/>
              </a:ext>
            </a:extLst>
          </p:cNvPr>
          <p:cNvSpPr txBox="1">
            <a:spLocks/>
          </p:cNvSpPr>
          <p:nvPr/>
        </p:nvSpPr>
        <p:spPr>
          <a:xfrm>
            <a:off x="8052617" y="1499804"/>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Methods Used</a:t>
            </a:r>
            <a:endParaRPr lang="en-FI" dirty="0">
              <a:solidFill>
                <a:schemeClr val="bg1"/>
              </a:solidFill>
            </a:endParaRPr>
          </a:p>
        </p:txBody>
      </p:sp>
      <p:sp>
        <p:nvSpPr>
          <p:cNvPr id="12" name="TextBox 11">
            <a:extLst>
              <a:ext uri="{FF2B5EF4-FFF2-40B4-BE49-F238E27FC236}">
                <a16:creationId xmlns:a16="http://schemas.microsoft.com/office/drawing/2014/main" id="{DBA0333F-A7F8-073C-0FBC-AE10244D0DCB}"/>
              </a:ext>
            </a:extLst>
          </p:cNvPr>
          <p:cNvSpPr txBox="1"/>
          <p:nvPr/>
        </p:nvSpPr>
        <p:spPr>
          <a:xfrm>
            <a:off x="1022556" y="2092914"/>
            <a:ext cx="3067664" cy="2862322"/>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Derive more information about Instacart sales patterns through the analysis of customer, order and product data.</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Inform decisions regarding customer profiling and market segmentation. </a:t>
            </a:r>
            <a:endParaRPr lang="en-FI" dirty="0">
              <a:solidFill>
                <a:schemeClr val="bg1"/>
              </a:solidFill>
            </a:endParaRPr>
          </a:p>
        </p:txBody>
      </p:sp>
      <p:sp>
        <p:nvSpPr>
          <p:cNvPr id="13" name="TextBox 12">
            <a:extLst>
              <a:ext uri="{FF2B5EF4-FFF2-40B4-BE49-F238E27FC236}">
                <a16:creationId xmlns:a16="http://schemas.microsoft.com/office/drawing/2014/main" id="{701562DE-6A1A-9063-74CF-F41139605A18}"/>
              </a:ext>
            </a:extLst>
          </p:cNvPr>
          <p:cNvSpPr txBox="1"/>
          <p:nvPr/>
        </p:nvSpPr>
        <p:spPr>
          <a:xfrm>
            <a:off x="4628537" y="2087997"/>
            <a:ext cx="3067664" cy="3139321"/>
          </a:xfrm>
          <a:prstGeom prst="rect">
            <a:avLst/>
          </a:prstGeom>
          <a:noFill/>
        </p:spPr>
        <p:txBody>
          <a:bodyPr wrap="square" rtlCol="0">
            <a:spAutoFit/>
          </a:bodyPr>
          <a:lstStyle/>
          <a:p>
            <a:r>
              <a:rPr lang="en-US" dirty="0">
                <a:solidFill>
                  <a:schemeClr val="bg1"/>
                </a:solidFill>
              </a:rPr>
              <a:t>“The Instacart Online Grocery Shopping</a:t>
            </a:r>
          </a:p>
          <a:p>
            <a:r>
              <a:rPr lang="en-US" dirty="0">
                <a:solidFill>
                  <a:schemeClr val="bg1"/>
                </a:solidFill>
              </a:rPr>
              <a:t>Dataset 2017”, Accessed from www.instacart.com/datasets/grocery-shopping-2017</a:t>
            </a:r>
          </a:p>
          <a:p>
            <a:r>
              <a:rPr lang="en-US" dirty="0">
                <a:solidFill>
                  <a:schemeClr val="bg1"/>
                </a:solidFill>
              </a:rPr>
              <a:t>via Kaggle on 25 November 2024.</a:t>
            </a:r>
          </a:p>
          <a:p>
            <a:r>
              <a:rPr lang="en-US" dirty="0">
                <a:solidFill>
                  <a:schemeClr val="bg1"/>
                </a:solidFill>
              </a:rPr>
              <a:t>Note that, while Instacart is a real company, the data used for this project is fictional.</a:t>
            </a:r>
            <a:endParaRPr lang="en-FI" dirty="0">
              <a:solidFill>
                <a:schemeClr val="bg1"/>
              </a:solidFill>
            </a:endParaRPr>
          </a:p>
        </p:txBody>
      </p:sp>
      <p:sp>
        <p:nvSpPr>
          <p:cNvPr id="14" name="TextBox 13">
            <a:extLst>
              <a:ext uri="{FF2B5EF4-FFF2-40B4-BE49-F238E27FC236}">
                <a16:creationId xmlns:a16="http://schemas.microsoft.com/office/drawing/2014/main" id="{11FFA4A1-4DB3-A91B-6E23-2D76522B046F}"/>
              </a:ext>
            </a:extLst>
          </p:cNvPr>
          <p:cNvSpPr txBox="1"/>
          <p:nvPr/>
        </p:nvSpPr>
        <p:spPr>
          <a:xfrm>
            <a:off x="8431163" y="2087997"/>
            <a:ext cx="3067664" cy="369331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Data wrangling, </a:t>
            </a:r>
            <a:r>
              <a:rPr lang="en-GB" dirty="0" err="1">
                <a:solidFill>
                  <a:schemeClr val="bg1"/>
                </a:solidFill>
              </a:rPr>
              <a:t>subsetting</a:t>
            </a:r>
            <a:r>
              <a:rPr lang="en-GB" dirty="0">
                <a:solidFill>
                  <a:schemeClr val="bg1"/>
                </a:solidFill>
              </a:rPr>
              <a:t>, merging, grouping, aggregating; checking for consistency and deriving new variables, using Python with pandas, NumPy and </a:t>
            </a:r>
            <a:r>
              <a:rPr lang="en-GB" dirty="0" err="1">
                <a:solidFill>
                  <a:schemeClr val="bg1"/>
                </a:solidFill>
              </a:rPr>
              <a:t>os</a:t>
            </a:r>
            <a:r>
              <a:rPr lang="en-GB" dirty="0">
                <a:solidFill>
                  <a:schemeClr val="bg1"/>
                </a:solidFill>
              </a:rPr>
              <a:t> libraries. </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Data visualization using Python with matplotlib, </a:t>
            </a:r>
            <a:r>
              <a:rPr lang="en-GB" dirty="0" err="1">
                <a:solidFill>
                  <a:schemeClr val="bg1"/>
                </a:solidFill>
              </a:rPr>
              <a:t>scipy</a:t>
            </a:r>
            <a:r>
              <a:rPr lang="en-GB" dirty="0">
                <a:solidFill>
                  <a:schemeClr val="bg1"/>
                </a:solidFill>
              </a:rPr>
              <a:t> and seaborn libraries.</a:t>
            </a:r>
          </a:p>
        </p:txBody>
      </p:sp>
    </p:spTree>
    <p:extLst>
      <p:ext uri="{BB962C8B-B14F-4D97-AF65-F5344CB8AC3E}">
        <p14:creationId xmlns:p14="http://schemas.microsoft.com/office/powerpoint/2010/main" val="242124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0289EA6-3F34-0E5B-BAD3-69891128B8FB}"/>
            </a:ext>
          </a:extLst>
        </p:cNvPr>
        <p:cNvGrpSpPr/>
        <p:nvPr/>
      </p:nvGrpSpPr>
      <p:grpSpPr>
        <a:xfrm>
          <a:off x="0" y="0"/>
          <a:ext cx="0" cy="0"/>
          <a:chOff x="0" y="0"/>
          <a:chExt cx="0" cy="0"/>
        </a:xfrm>
      </p:grpSpPr>
      <p:pic>
        <p:nvPicPr>
          <p:cNvPr id="17" name="Picture 16" descr="A graph of different colored lines&#10;&#10;Description automatically generated">
            <a:extLst>
              <a:ext uri="{FF2B5EF4-FFF2-40B4-BE49-F238E27FC236}">
                <a16:creationId xmlns:a16="http://schemas.microsoft.com/office/drawing/2014/main" id="{E7E146F5-D8C9-1BF3-083E-90A95B6F1DAD}"/>
              </a:ext>
            </a:extLst>
          </p:cNvPr>
          <p:cNvPicPr>
            <a:picLocks noChangeAspect="1"/>
          </p:cNvPicPr>
          <p:nvPr/>
        </p:nvPicPr>
        <p:blipFill>
          <a:blip r:embed="rId2">
            <a:extLst>
              <a:ext uri="{28A0092B-C50C-407E-A947-70E740481C1C}">
                <a14:useLocalDpi xmlns:a14="http://schemas.microsoft.com/office/drawing/2010/main" val="0"/>
              </a:ext>
            </a:extLst>
          </a:blip>
          <a:srcRect l="-7424" t="7910" r="8200" b="-7910"/>
          <a:stretch/>
        </p:blipFill>
        <p:spPr>
          <a:xfrm>
            <a:off x="-88499" y="4140000"/>
            <a:ext cx="3888000" cy="2882079"/>
          </a:xfrm>
          <a:prstGeom prst="rect">
            <a:avLst/>
          </a:prstGeom>
        </p:spPr>
      </p:pic>
      <p:pic>
        <p:nvPicPr>
          <p:cNvPr id="14" name="Picture 13" descr="A pie chart with numbers and a number of different colors&#10;&#10;Description automatically generated">
            <a:extLst>
              <a:ext uri="{FF2B5EF4-FFF2-40B4-BE49-F238E27FC236}">
                <a16:creationId xmlns:a16="http://schemas.microsoft.com/office/drawing/2014/main" id="{91A2AC72-A43E-6FAE-6B88-5BA2FBB7CAE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t="3330" b="-3330"/>
          <a:stretch/>
        </p:blipFill>
        <p:spPr>
          <a:xfrm>
            <a:off x="265380" y="1446504"/>
            <a:ext cx="3525853" cy="2644390"/>
          </a:xfrm>
          <a:prstGeom prst="rect">
            <a:avLst/>
          </a:prstGeom>
        </p:spPr>
      </p:pic>
      <p:sp>
        <p:nvSpPr>
          <p:cNvPr id="2" name="Title 1">
            <a:extLst>
              <a:ext uri="{FF2B5EF4-FFF2-40B4-BE49-F238E27FC236}">
                <a16:creationId xmlns:a16="http://schemas.microsoft.com/office/drawing/2014/main" id="{73A04737-89A9-B7DA-CA4E-AE3262E584C3}"/>
              </a:ext>
            </a:extLst>
          </p:cNvPr>
          <p:cNvSpPr>
            <a:spLocks noGrp="1"/>
          </p:cNvSpPr>
          <p:nvPr>
            <p:ph type="title"/>
          </p:nvPr>
        </p:nvSpPr>
        <p:spPr>
          <a:xfrm>
            <a:off x="722586" y="194585"/>
            <a:ext cx="10515600" cy="773281"/>
          </a:xfrm>
        </p:spPr>
        <p:txBody>
          <a:bodyPr>
            <a:normAutofit/>
          </a:bodyPr>
          <a:lstStyle/>
          <a:p>
            <a:r>
              <a:rPr lang="en-GB" sz="2800" dirty="0">
                <a:solidFill>
                  <a:schemeClr val="bg1"/>
                </a:solidFill>
              </a:rPr>
              <a:t>Analysis</a:t>
            </a:r>
            <a:endParaRPr lang="en-FI" sz="2800" dirty="0">
              <a:solidFill>
                <a:schemeClr val="bg1"/>
              </a:solidFill>
            </a:endParaRPr>
          </a:p>
        </p:txBody>
      </p:sp>
      <p:pic>
        <p:nvPicPr>
          <p:cNvPr id="5" name="Picture 4" descr="A diagram of a project&#10;&#10;Description automatically generated">
            <a:extLst>
              <a:ext uri="{FF2B5EF4-FFF2-40B4-BE49-F238E27FC236}">
                <a16:creationId xmlns:a16="http://schemas.microsoft.com/office/drawing/2014/main" id="{90F8ACB1-314D-4A09-2E27-C7881F158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8023" y="4172126"/>
            <a:ext cx="8135388" cy="2415484"/>
          </a:xfrm>
          <a:prstGeom prst="rect">
            <a:avLst/>
          </a:prstGeom>
        </p:spPr>
      </p:pic>
      <p:pic>
        <p:nvPicPr>
          <p:cNvPr id="9" name="Picture 8" descr="A graph of a number of people&#10;&#10;Description automatically generated with medium confidence">
            <a:extLst>
              <a:ext uri="{FF2B5EF4-FFF2-40B4-BE49-F238E27FC236}">
                <a16:creationId xmlns:a16="http://schemas.microsoft.com/office/drawing/2014/main" id="{88722D97-A106-EB9C-C3A4-3116651ACE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7994" y="194585"/>
            <a:ext cx="5116985" cy="3837738"/>
          </a:xfrm>
          <a:prstGeom prst="rect">
            <a:avLst/>
          </a:prstGeom>
        </p:spPr>
      </p:pic>
      <p:sp>
        <p:nvSpPr>
          <p:cNvPr id="10" name="TextBox 9">
            <a:extLst>
              <a:ext uri="{FF2B5EF4-FFF2-40B4-BE49-F238E27FC236}">
                <a16:creationId xmlns:a16="http://schemas.microsoft.com/office/drawing/2014/main" id="{BAE78F7E-7F46-60D4-8DE5-7D0232AAFD6E}"/>
              </a:ext>
            </a:extLst>
          </p:cNvPr>
          <p:cNvSpPr txBox="1"/>
          <p:nvPr/>
        </p:nvSpPr>
        <p:spPr>
          <a:xfrm>
            <a:off x="300590" y="766576"/>
            <a:ext cx="6468072" cy="461665"/>
          </a:xfrm>
          <a:prstGeom prst="rect">
            <a:avLst/>
          </a:prstGeom>
          <a:noFill/>
        </p:spPr>
        <p:txBody>
          <a:bodyPr wrap="square" rtlCol="0">
            <a:spAutoFit/>
          </a:bodyPr>
          <a:lstStyle/>
          <a:p>
            <a:r>
              <a:rPr lang="en-GB" sz="1200" dirty="0">
                <a:solidFill>
                  <a:schemeClr val="bg1"/>
                </a:solidFill>
              </a:rPr>
              <a:t>Some examples of visuals created for this project. </a:t>
            </a:r>
          </a:p>
          <a:p>
            <a:r>
              <a:rPr lang="en-GB" sz="1200" dirty="0">
                <a:solidFill>
                  <a:schemeClr val="bg1"/>
                </a:solidFill>
              </a:rPr>
              <a:t>Full project, including scripts and visuals, can be viewed on </a:t>
            </a:r>
            <a:r>
              <a:rPr lang="en-GB" sz="1200" dirty="0">
                <a:solidFill>
                  <a:schemeClr val="bg1"/>
                </a:solidFill>
                <a:hlinkClick r:id="rId6">
                  <a:extLst>
                    <a:ext uri="{A12FA001-AC4F-418D-AE19-62706E023703}">
                      <ahyp:hlinkClr xmlns:ahyp="http://schemas.microsoft.com/office/drawing/2018/hyperlinkcolor" val="tx"/>
                    </a:ext>
                  </a:extLst>
                </a:hlinkClick>
              </a:rPr>
              <a:t>GitHub</a:t>
            </a:r>
            <a:r>
              <a:rPr lang="en-GB" sz="1200" dirty="0">
                <a:solidFill>
                  <a:schemeClr val="bg1"/>
                </a:solidFill>
              </a:rPr>
              <a:t> </a:t>
            </a:r>
            <a:endParaRPr lang="en-FI" sz="1200" dirty="0">
              <a:solidFill>
                <a:schemeClr val="bg1"/>
              </a:solidFill>
            </a:endParaRPr>
          </a:p>
        </p:txBody>
      </p:sp>
      <p:sp>
        <p:nvSpPr>
          <p:cNvPr id="15" name="TextBox 14">
            <a:extLst>
              <a:ext uri="{FF2B5EF4-FFF2-40B4-BE49-F238E27FC236}">
                <a16:creationId xmlns:a16="http://schemas.microsoft.com/office/drawing/2014/main" id="{FD0376A3-DEF5-C188-1329-3285C1F84CB5}"/>
              </a:ext>
            </a:extLst>
          </p:cNvPr>
          <p:cNvSpPr txBox="1"/>
          <p:nvPr/>
        </p:nvSpPr>
        <p:spPr>
          <a:xfrm>
            <a:off x="806464" y="1446504"/>
            <a:ext cx="2418826" cy="230832"/>
          </a:xfrm>
          <a:prstGeom prst="rect">
            <a:avLst/>
          </a:prstGeom>
          <a:noFill/>
        </p:spPr>
        <p:txBody>
          <a:bodyPr wrap="square" rtlCol="0">
            <a:spAutoFit/>
          </a:bodyPr>
          <a:lstStyle/>
          <a:p>
            <a:r>
              <a:rPr lang="en-GB" sz="900" dirty="0"/>
              <a:t>Distribution of Customers by Region</a:t>
            </a:r>
            <a:endParaRPr lang="en-FI" sz="900" dirty="0"/>
          </a:p>
        </p:txBody>
      </p:sp>
    </p:spTree>
    <p:extLst>
      <p:ext uri="{BB962C8B-B14F-4D97-AF65-F5344CB8AC3E}">
        <p14:creationId xmlns:p14="http://schemas.microsoft.com/office/powerpoint/2010/main" val="122232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893BD1E-1FC2-3057-A3D3-1E4D4F65C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FE85F-D5F8-2E7D-D445-A589BCC3385E}"/>
              </a:ext>
            </a:extLst>
          </p:cNvPr>
          <p:cNvSpPr>
            <a:spLocks noGrp="1"/>
          </p:cNvSpPr>
          <p:nvPr>
            <p:ph type="title"/>
          </p:nvPr>
        </p:nvSpPr>
        <p:spPr>
          <a:xfrm>
            <a:off x="838200" y="365125"/>
            <a:ext cx="5257800" cy="913069"/>
          </a:xfrm>
        </p:spPr>
        <p:txBody>
          <a:bodyPr>
            <a:normAutofit/>
          </a:bodyPr>
          <a:lstStyle/>
          <a:p>
            <a:pPr algn="ctr"/>
            <a:r>
              <a:rPr lang="en-GB" sz="2800" dirty="0">
                <a:solidFill>
                  <a:schemeClr val="bg1"/>
                </a:solidFill>
              </a:rPr>
              <a:t>Insights</a:t>
            </a:r>
            <a:endParaRPr lang="en-FI" sz="2800" dirty="0">
              <a:solidFill>
                <a:schemeClr val="bg1"/>
              </a:solidFill>
            </a:endParaRPr>
          </a:p>
        </p:txBody>
      </p:sp>
      <p:graphicFrame>
        <p:nvGraphicFramePr>
          <p:cNvPr id="9" name="Content Placeholder 2">
            <a:extLst>
              <a:ext uri="{FF2B5EF4-FFF2-40B4-BE49-F238E27FC236}">
                <a16:creationId xmlns:a16="http://schemas.microsoft.com/office/drawing/2014/main" id="{F92879FF-DA45-4808-2AF7-4B681A0A8982}"/>
              </a:ext>
            </a:extLst>
          </p:cNvPr>
          <p:cNvGraphicFramePr>
            <a:graphicFrameLocks noGrp="1"/>
          </p:cNvGraphicFramePr>
          <p:nvPr>
            <p:ph idx="1"/>
            <p:extLst>
              <p:ext uri="{D42A27DB-BD31-4B8C-83A1-F6EECF244321}">
                <p14:modId xmlns:p14="http://schemas.microsoft.com/office/powerpoint/2010/main" val="1075683007"/>
              </p:ext>
            </p:extLst>
          </p:nvPr>
        </p:nvGraphicFramePr>
        <p:xfrm>
          <a:off x="838199" y="1189703"/>
          <a:ext cx="5444613" cy="5417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E2BF2504-B7F4-29E7-1C88-B6001927F191}"/>
              </a:ext>
            </a:extLst>
          </p:cNvPr>
          <p:cNvSpPr txBox="1">
            <a:spLocks/>
          </p:cNvSpPr>
          <p:nvPr/>
        </p:nvSpPr>
        <p:spPr>
          <a:xfrm>
            <a:off x="6096000" y="365125"/>
            <a:ext cx="5257800" cy="913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rPr>
              <a:t>Recommendations</a:t>
            </a:r>
            <a:endParaRPr lang="en-FI" sz="2800" dirty="0">
              <a:solidFill>
                <a:schemeClr val="bg1"/>
              </a:solidFill>
            </a:endParaRPr>
          </a:p>
        </p:txBody>
      </p:sp>
      <p:sp>
        <p:nvSpPr>
          <p:cNvPr id="5" name="Content Placeholder 2">
            <a:extLst>
              <a:ext uri="{FF2B5EF4-FFF2-40B4-BE49-F238E27FC236}">
                <a16:creationId xmlns:a16="http://schemas.microsoft.com/office/drawing/2014/main" id="{720BFA79-1F59-C985-B578-7327A5C083FB}"/>
              </a:ext>
            </a:extLst>
          </p:cNvPr>
          <p:cNvSpPr txBox="1">
            <a:spLocks/>
          </p:cNvSpPr>
          <p:nvPr/>
        </p:nvSpPr>
        <p:spPr>
          <a:xfrm>
            <a:off x="6282812" y="1189703"/>
            <a:ext cx="5444613" cy="54175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Increase promotions and offer discounts on Thursdays and Fridays, as this is when new customers are most active.</a:t>
            </a:r>
          </a:p>
          <a:p>
            <a:r>
              <a:rPr lang="en-US" sz="1800" dirty="0">
                <a:solidFill>
                  <a:schemeClr val="bg1"/>
                </a:solidFill>
              </a:rPr>
              <a:t>Increase promotion and marketing efforts towards younger customers (between age 18 and 39).</a:t>
            </a:r>
            <a:endParaRPr lang="en-FI" sz="1800" dirty="0">
              <a:solidFill>
                <a:schemeClr val="bg1"/>
              </a:solidFill>
            </a:endParaRPr>
          </a:p>
        </p:txBody>
      </p:sp>
    </p:spTree>
    <p:extLst>
      <p:ext uri="{BB962C8B-B14F-4D97-AF65-F5344CB8AC3E}">
        <p14:creationId xmlns:p14="http://schemas.microsoft.com/office/powerpoint/2010/main" val="421857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5FEB8-D0B3-DAE9-A6D1-E12360E3108C}"/>
              </a:ext>
            </a:extLst>
          </p:cNvPr>
          <p:cNvSpPr>
            <a:spLocks noGrp="1"/>
          </p:cNvSpPr>
          <p:nvPr>
            <p:ph type="title"/>
          </p:nvPr>
        </p:nvSpPr>
        <p:spPr>
          <a:xfrm>
            <a:off x="1102368" y="694268"/>
            <a:ext cx="3553510" cy="5477932"/>
          </a:xfrm>
        </p:spPr>
        <p:txBody>
          <a:bodyPr>
            <a:normAutofit/>
          </a:bodyPr>
          <a:lstStyle/>
          <a:p>
            <a:pPr algn="ctr"/>
            <a:r>
              <a:rPr lang="en-GB">
                <a:solidFill>
                  <a:schemeClr val="bg1"/>
                </a:solidFill>
              </a:rPr>
              <a:t>Data Analytics Projects</a:t>
            </a:r>
            <a:endParaRPr lang="en-FI">
              <a:solidFill>
                <a:schemeClr val="bg1"/>
              </a:solidFill>
            </a:endParaRPr>
          </a:p>
        </p:txBody>
      </p:sp>
      <p:grpSp>
        <p:nvGrpSpPr>
          <p:cNvPr id="4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94" name="Freeform: Shape 93">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4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09"/>
            <a:ext cx="975169" cy="975171"/>
            <a:chOff x="5829300" y="3162300"/>
            <a:chExt cx="532256" cy="532257"/>
          </a:xfrm>
          <a:solidFill>
            <a:schemeClr val="bg1"/>
          </a:solidFill>
        </p:grpSpPr>
        <p:sp>
          <p:nvSpPr>
            <p:cNvPr id="96" name="Freeform: Shape 95">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9" name="Oval 5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9" name="Content Placeholder 2">
            <a:extLst>
              <a:ext uri="{FF2B5EF4-FFF2-40B4-BE49-F238E27FC236}">
                <a16:creationId xmlns:a16="http://schemas.microsoft.com/office/drawing/2014/main" id="{C0820974-8FB9-1E2B-FC5D-646AEA66F1F2}"/>
              </a:ext>
            </a:extLst>
          </p:cNvPr>
          <p:cNvGraphicFramePr>
            <a:graphicFrameLocks/>
          </p:cNvGraphicFramePr>
          <p:nvPr>
            <p:ph idx="1"/>
            <p:extLst>
              <p:ext uri="{D42A27DB-BD31-4B8C-83A1-F6EECF244321}">
                <p14:modId xmlns:p14="http://schemas.microsoft.com/office/powerpoint/2010/main" val="3468189562"/>
              </p:ext>
            </p:extLst>
          </p:nvPr>
        </p:nvGraphicFramePr>
        <p:xfrm>
          <a:off x="6057887" y="202913"/>
          <a:ext cx="5362587" cy="6283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4ABEFE3-FE8C-DC80-510D-217681F2EE7E}"/>
              </a:ext>
            </a:extLst>
          </p:cNvPr>
          <p:cNvSpPr txBox="1"/>
          <p:nvPr/>
        </p:nvSpPr>
        <p:spPr>
          <a:xfrm>
            <a:off x="8803515" y="5706844"/>
            <a:ext cx="2446378" cy="830997"/>
          </a:xfrm>
          <a:prstGeom prst="rect">
            <a:avLst/>
          </a:prstGeom>
          <a:noFill/>
        </p:spPr>
        <p:txBody>
          <a:bodyPr wrap="square" rtlCol="0">
            <a:spAutoFit/>
          </a:bodyPr>
          <a:lstStyle/>
          <a:p>
            <a:r>
              <a:rPr lang="en-GB" sz="1200" dirty="0"/>
              <a:t>Using machine-learning techniques to predict and classify changing climate conditions in Europe. </a:t>
            </a:r>
            <a:endParaRPr lang="en-US" sz="1200" dirty="0"/>
          </a:p>
        </p:txBody>
      </p:sp>
    </p:spTree>
    <p:extLst>
      <p:ext uri="{BB962C8B-B14F-4D97-AF65-F5344CB8AC3E}">
        <p14:creationId xmlns:p14="http://schemas.microsoft.com/office/powerpoint/2010/main" val="252630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7540-CE94-CF4F-C498-519DBBE447E2}"/>
              </a:ext>
            </a:extLst>
          </p:cNvPr>
          <p:cNvSpPr>
            <a:spLocks noGrp="1"/>
          </p:cNvSpPr>
          <p:nvPr>
            <p:ph type="title"/>
          </p:nvPr>
        </p:nvSpPr>
        <p:spPr>
          <a:xfrm>
            <a:off x="838200" y="365125"/>
            <a:ext cx="10515600" cy="913069"/>
          </a:xfrm>
        </p:spPr>
        <p:txBody>
          <a:bodyPr>
            <a:normAutofit/>
          </a:bodyPr>
          <a:lstStyle/>
          <a:p>
            <a:pPr algn="ctr"/>
            <a:r>
              <a:rPr lang="en-GB" sz="3200" dirty="0">
                <a:solidFill>
                  <a:schemeClr val="bg1"/>
                </a:solidFill>
              </a:rPr>
              <a:t>Pig E. Bank – Customer Retention </a:t>
            </a:r>
            <a:endParaRPr lang="en-FI" sz="3200" dirty="0">
              <a:solidFill>
                <a:schemeClr val="bg1"/>
              </a:solidFill>
            </a:endParaRPr>
          </a:p>
        </p:txBody>
      </p:sp>
      <p:sp>
        <p:nvSpPr>
          <p:cNvPr id="9" name="Content Placeholder 8">
            <a:extLst>
              <a:ext uri="{FF2B5EF4-FFF2-40B4-BE49-F238E27FC236}">
                <a16:creationId xmlns:a16="http://schemas.microsoft.com/office/drawing/2014/main" id="{5EC3F72A-DE01-E2ED-CB2C-DD03E5E90B97}"/>
              </a:ext>
            </a:extLst>
          </p:cNvPr>
          <p:cNvSpPr>
            <a:spLocks noGrp="1"/>
          </p:cNvSpPr>
          <p:nvPr>
            <p:ph idx="1"/>
          </p:nvPr>
        </p:nvSpPr>
        <p:spPr>
          <a:xfrm>
            <a:off x="867696" y="1412671"/>
            <a:ext cx="3222523" cy="593110"/>
          </a:xfrm>
        </p:spPr>
        <p:txBody>
          <a:bodyPr>
            <a:normAutofit/>
          </a:bodyPr>
          <a:lstStyle/>
          <a:p>
            <a:pPr marL="0" indent="0" algn="ctr">
              <a:buNone/>
            </a:pPr>
            <a:r>
              <a:rPr lang="en-GB" dirty="0">
                <a:solidFill>
                  <a:schemeClr val="bg1"/>
                </a:solidFill>
              </a:rPr>
              <a:t>Objective</a:t>
            </a:r>
            <a:endParaRPr lang="en-FI" dirty="0">
              <a:solidFill>
                <a:schemeClr val="bg1"/>
              </a:solidFill>
            </a:endParaRPr>
          </a:p>
        </p:txBody>
      </p:sp>
      <p:sp>
        <p:nvSpPr>
          <p:cNvPr id="10" name="Content Placeholder 8">
            <a:extLst>
              <a:ext uri="{FF2B5EF4-FFF2-40B4-BE49-F238E27FC236}">
                <a16:creationId xmlns:a16="http://schemas.microsoft.com/office/drawing/2014/main" id="{48B778B9-37B0-3BCD-B551-883079CAD20A}"/>
              </a:ext>
            </a:extLst>
          </p:cNvPr>
          <p:cNvSpPr txBox="1">
            <a:spLocks/>
          </p:cNvSpPr>
          <p:nvPr/>
        </p:nvSpPr>
        <p:spPr>
          <a:xfrm>
            <a:off x="4473678" y="1412671"/>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Data Used</a:t>
            </a:r>
            <a:endParaRPr lang="en-FI" dirty="0">
              <a:solidFill>
                <a:schemeClr val="bg1"/>
              </a:solidFill>
            </a:endParaRPr>
          </a:p>
        </p:txBody>
      </p:sp>
      <p:sp>
        <p:nvSpPr>
          <p:cNvPr id="11" name="Content Placeholder 8">
            <a:extLst>
              <a:ext uri="{FF2B5EF4-FFF2-40B4-BE49-F238E27FC236}">
                <a16:creationId xmlns:a16="http://schemas.microsoft.com/office/drawing/2014/main" id="{BCC2A40E-74DE-E4F0-A309-8E400611F3EE}"/>
              </a:ext>
            </a:extLst>
          </p:cNvPr>
          <p:cNvSpPr txBox="1">
            <a:spLocks/>
          </p:cNvSpPr>
          <p:nvPr/>
        </p:nvSpPr>
        <p:spPr>
          <a:xfrm>
            <a:off x="8052617" y="1412671"/>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Methods Used</a:t>
            </a:r>
            <a:endParaRPr lang="en-FI" dirty="0">
              <a:solidFill>
                <a:schemeClr val="bg1"/>
              </a:solidFill>
            </a:endParaRPr>
          </a:p>
        </p:txBody>
      </p:sp>
      <p:sp>
        <p:nvSpPr>
          <p:cNvPr id="12" name="TextBox 11">
            <a:extLst>
              <a:ext uri="{FF2B5EF4-FFF2-40B4-BE49-F238E27FC236}">
                <a16:creationId xmlns:a16="http://schemas.microsoft.com/office/drawing/2014/main" id="{46280092-ACA4-0719-C299-0BF90253903E}"/>
              </a:ext>
            </a:extLst>
          </p:cNvPr>
          <p:cNvSpPr txBox="1"/>
          <p:nvPr/>
        </p:nvSpPr>
        <p:spPr>
          <a:xfrm>
            <a:off x="1022556" y="2005781"/>
            <a:ext cx="306766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Determine the characteristics of customers that exit Pig E. Bank and compare them with those of remaining customers. </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Identify factors that make a customer more likely to exit the bank and develop retention strategies based on these findings.</a:t>
            </a:r>
            <a:endParaRPr lang="en-FI" dirty="0">
              <a:solidFill>
                <a:schemeClr val="bg1"/>
              </a:solidFill>
            </a:endParaRPr>
          </a:p>
        </p:txBody>
      </p:sp>
      <p:sp>
        <p:nvSpPr>
          <p:cNvPr id="13" name="TextBox 12">
            <a:extLst>
              <a:ext uri="{FF2B5EF4-FFF2-40B4-BE49-F238E27FC236}">
                <a16:creationId xmlns:a16="http://schemas.microsoft.com/office/drawing/2014/main" id="{20293439-3522-2521-209F-3A5ACF185CD1}"/>
              </a:ext>
            </a:extLst>
          </p:cNvPr>
          <p:cNvSpPr txBox="1"/>
          <p:nvPr/>
        </p:nvSpPr>
        <p:spPr>
          <a:xfrm>
            <a:off x="4628537" y="2000864"/>
            <a:ext cx="3067664" cy="646331"/>
          </a:xfrm>
          <a:prstGeom prst="rect">
            <a:avLst/>
          </a:prstGeom>
          <a:noFill/>
        </p:spPr>
        <p:txBody>
          <a:bodyPr wrap="square" rtlCol="0">
            <a:spAutoFit/>
          </a:bodyPr>
          <a:lstStyle/>
          <a:p>
            <a:r>
              <a:rPr lang="en-GB" dirty="0">
                <a:solidFill>
                  <a:schemeClr val="bg1"/>
                </a:solidFill>
              </a:rPr>
              <a:t>Fictional data provided by </a:t>
            </a:r>
            <a:r>
              <a:rPr lang="en-GB" dirty="0" err="1">
                <a:solidFill>
                  <a:schemeClr val="bg1"/>
                </a:solidFill>
              </a:rPr>
              <a:t>CareerFoundry</a:t>
            </a:r>
            <a:r>
              <a:rPr lang="en-GB" dirty="0">
                <a:solidFill>
                  <a:schemeClr val="bg1"/>
                </a:solidFill>
              </a:rPr>
              <a:t>.</a:t>
            </a:r>
            <a:endParaRPr lang="en-FI" dirty="0">
              <a:solidFill>
                <a:schemeClr val="bg1"/>
              </a:solidFill>
            </a:endParaRPr>
          </a:p>
        </p:txBody>
      </p:sp>
      <p:graphicFrame>
        <p:nvGraphicFramePr>
          <p:cNvPr id="16" name="TextBox 13">
            <a:extLst>
              <a:ext uri="{FF2B5EF4-FFF2-40B4-BE49-F238E27FC236}">
                <a16:creationId xmlns:a16="http://schemas.microsoft.com/office/drawing/2014/main" id="{8F681C21-5973-A3D4-CD92-3D247823FFFE}"/>
              </a:ext>
            </a:extLst>
          </p:cNvPr>
          <p:cNvGraphicFramePr/>
          <p:nvPr>
            <p:extLst>
              <p:ext uri="{D42A27DB-BD31-4B8C-83A1-F6EECF244321}">
                <p14:modId xmlns:p14="http://schemas.microsoft.com/office/powerpoint/2010/main" val="1724986904"/>
              </p:ext>
            </p:extLst>
          </p:nvPr>
        </p:nvGraphicFramePr>
        <p:xfrm>
          <a:off x="8431162" y="1145454"/>
          <a:ext cx="3200393"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678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06FCE9D-90AD-D321-93C0-81C76D55C5B4}"/>
            </a:ext>
          </a:extLst>
        </p:cNvPr>
        <p:cNvGrpSpPr/>
        <p:nvPr/>
      </p:nvGrpSpPr>
      <p:grpSpPr>
        <a:xfrm>
          <a:off x="0" y="0"/>
          <a:ext cx="0" cy="0"/>
          <a:chOff x="0" y="0"/>
          <a:chExt cx="0" cy="0"/>
        </a:xfrm>
      </p:grpSpPr>
      <p:pic>
        <p:nvPicPr>
          <p:cNvPr id="5" name="Picture 4" descr="A diagram of a decision tree&#10;&#10;Description automatically generated">
            <a:extLst>
              <a:ext uri="{FF2B5EF4-FFF2-40B4-BE49-F238E27FC236}">
                <a16:creationId xmlns:a16="http://schemas.microsoft.com/office/drawing/2014/main" id="{19A5B9F2-078A-6831-9544-2B8E6E59B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69" y="251155"/>
            <a:ext cx="8096589" cy="4556111"/>
          </a:xfrm>
          <a:prstGeom prst="rect">
            <a:avLst/>
          </a:prstGeom>
        </p:spPr>
      </p:pic>
      <p:sp>
        <p:nvSpPr>
          <p:cNvPr id="6" name="Title 1">
            <a:extLst>
              <a:ext uri="{FF2B5EF4-FFF2-40B4-BE49-F238E27FC236}">
                <a16:creationId xmlns:a16="http://schemas.microsoft.com/office/drawing/2014/main" id="{FFB14F1A-43DC-CB01-E808-18D2AE68C3FA}"/>
              </a:ext>
            </a:extLst>
          </p:cNvPr>
          <p:cNvSpPr txBox="1">
            <a:spLocks/>
          </p:cNvSpPr>
          <p:nvPr/>
        </p:nvSpPr>
        <p:spPr>
          <a:xfrm>
            <a:off x="990600" y="517525"/>
            <a:ext cx="1482969" cy="6598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solidFill>
                  <a:schemeClr val="bg1"/>
                </a:solidFill>
              </a:rPr>
              <a:t>Analysis</a:t>
            </a:r>
            <a:endParaRPr lang="en-FI" sz="2800" dirty="0">
              <a:solidFill>
                <a:schemeClr val="bg1"/>
              </a:solidFill>
            </a:endParaRPr>
          </a:p>
        </p:txBody>
      </p:sp>
      <p:pic>
        <p:nvPicPr>
          <p:cNvPr id="12" name="Picture 11" descr="A screenshot of a computer screen&#10;&#10;Description automatically generated">
            <a:extLst>
              <a:ext uri="{FF2B5EF4-FFF2-40B4-BE49-F238E27FC236}">
                <a16:creationId xmlns:a16="http://schemas.microsoft.com/office/drawing/2014/main" id="{681116D4-F9E3-AB1F-0C94-FC4003869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873" y="4849526"/>
            <a:ext cx="9152222" cy="1732482"/>
          </a:xfrm>
          <a:prstGeom prst="rect">
            <a:avLst/>
          </a:prstGeom>
        </p:spPr>
      </p:pic>
    </p:spTree>
    <p:extLst>
      <p:ext uri="{BB962C8B-B14F-4D97-AF65-F5344CB8AC3E}">
        <p14:creationId xmlns:p14="http://schemas.microsoft.com/office/powerpoint/2010/main" val="64065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8AD360F-9E2D-9D8B-45B9-D642E92E8A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CD3765-0A4A-8287-C383-662AA3C1037F}"/>
              </a:ext>
            </a:extLst>
          </p:cNvPr>
          <p:cNvSpPr>
            <a:spLocks noGrp="1"/>
          </p:cNvSpPr>
          <p:nvPr>
            <p:ph type="title"/>
          </p:nvPr>
        </p:nvSpPr>
        <p:spPr>
          <a:xfrm>
            <a:off x="838200" y="365125"/>
            <a:ext cx="5257800" cy="913069"/>
          </a:xfrm>
        </p:spPr>
        <p:txBody>
          <a:bodyPr>
            <a:normAutofit/>
          </a:bodyPr>
          <a:lstStyle/>
          <a:p>
            <a:pPr algn="ctr"/>
            <a:r>
              <a:rPr lang="en-GB" sz="2800" dirty="0">
                <a:solidFill>
                  <a:schemeClr val="bg1"/>
                </a:solidFill>
              </a:rPr>
              <a:t>Insights</a:t>
            </a:r>
            <a:endParaRPr lang="en-FI" sz="2800" dirty="0">
              <a:solidFill>
                <a:schemeClr val="bg1"/>
              </a:solidFill>
            </a:endParaRPr>
          </a:p>
        </p:txBody>
      </p:sp>
      <p:graphicFrame>
        <p:nvGraphicFramePr>
          <p:cNvPr id="9" name="Content Placeholder 2">
            <a:extLst>
              <a:ext uri="{FF2B5EF4-FFF2-40B4-BE49-F238E27FC236}">
                <a16:creationId xmlns:a16="http://schemas.microsoft.com/office/drawing/2014/main" id="{FA51AAB4-0C4E-C9D5-198B-2D00BB04962D}"/>
              </a:ext>
            </a:extLst>
          </p:cNvPr>
          <p:cNvGraphicFramePr>
            <a:graphicFrameLocks noGrp="1"/>
          </p:cNvGraphicFramePr>
          <p:nvPr>
            <p:ph idx="1"/>
          </p:nvPr>
        </p:nvGraphicFramePr>
        <p:xfrm>
          <a:off x="838199" y="1189703"/>
          <a:ext cx="5444613" cy="5417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52F9B11A-BADC-EAEC-4DFF-3BB10DAF6A4F}"/>
              </a:ext>
            </a:extLst>
          </p:cNvPr>
          <p:cNvSpPr txBox="1">
            <a:spLocks/>
          </p:cNvSpPr>
          <p:nvPr/>
        </p:nvSpPr>
        <p:spPr>
          <a:xfrm>
            <a:off x="6096000" y="365125"/>
            <a:ext cx="5257800" cy="913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rPr>
              <a:t>Recommendations</a:t>
            </a:r>
            <a:endParaRPr lang="en-FI" sz="2800" dirty="0">
              <a:solidFill>
                <a:schemeClr val="bg1"/>
              </a:solidFill>
            </a:endParaRPr>
          </a:p>
        </p:txBody>
      </p:sp>
      <p:sp>
        <p:nvSpPr>
          <p:cNvPr id="5" name="Content Placeholder 2">
            <a:extLst>
              <a:ext uri="{FF2B5EF4-FFF2-40B4-BE49-F238E27FC236}">
                <a16:creationId xmlns:a16="http://schemas.microsoft.com/office/drawing/2014/main" id="{B5A26EFB-27D3-D280-2462-F9013A31B723}"/>
              </a:ext>
            </a:extLst>
          </p:cNvPr>
          <p:cNvSpPr txBox="1">
            <a:spLocks/>
          </p:cNvSpPr>
          <p:nvPr/>
        </p:nvSpPr>
        <p:spPr>
          <a:xfrm>
            <a:off x="6282812" y="1189703"/>
            <a:ext cx="5444613" cy="54175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Do further research into the customer groups most likely to leave (inactive customers, female, age 42-51, resident of Germany) to determine their reasons for exiting the bank. This could take the form of, for example, a customer satisfaction survey, or analyzing existing customer feedback if possible.</a:t>
            </a:r>
          </a:p>
          <a:p>
            <a:r>
              <a:rPr lang="en-US" sz="1800" dirty="0">
                <a:solidFill>
                  <a:schemeClr val="bg1"/>
                </a:solidFill>
              </a:rPr>
              <a:t>Develop targeted strategies to retain customers belonging to any of these groups based on the findings of this research.</a:t>
            </a:r>
            <a:endParaRPr lang="en-FI" sz="1800" dirty="0">
              <a:solidFill>
                <a:schemeClr val="bg1"/>
              </a:solidFill>
            </a:endParaRPr>
          </a:p>
        </p:txBody>
      </p:sp>
    </p:spTree>
    <p:extLst>
      <p:ext uri="{BB962C8B-B14F-4D97-AF65-F5344CB8AC3E}">
        <p14:creationId xmlns:p14="http://schemas.microsoft.com/office/powerpoint/2010/main" val="1348600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A2255A9-18B5-FEC0-68BE-0CCD95DBE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37178-0BD8-5987-E01C-82D8DA73564D}"/>
              </a:ext>
            </a:extLst>
          </p:cNvPr>
          <p:cNvSpPr>
            <a:spLocks noGrp="1"/>
          </p:cNvSpPr>
          <p:nvPr>
            <p:ph type="title"/>
          </p:nvPr>
        </p:nvSpPr>
        <p:spPr>
          <a:xfrm>
            <a:off x="838200" y="365125"/>
            <a:ext cx="10515600" cy="913069"/>
          </a:xfrm>
        </p:spPr>
        <p:txBody>
          <a:bodyPr>
            <a:normAutofit/>
          </a:bodyPr>
          <a:lstStyle/>
          <a:p>
            <a:pPr algn="ctr"/>
            <a:r>
              <a:rPr lang="en-GB" sz="3200" dirty="0">
                <a:solidFill>
                  <a:schemeClr val="bg1"/>
                </a:solidFill>
              </a:rPr>
              <a:t>Airbnb Amsterdam 2019</a:t>
            </a:r>
            <a:endParaRPr lang="en-FI" sz="3200" dirty="0">
              <a:solidFill>
                <a:schemeClr val="bg1"/>
              </a:solidFill>
            </a:endParaRPr>
          </a:p>
        </p:txBody>
      </p:sp>
      <p:sp>
        <p:nvSpPr>
          <p:cNvPr id="9" name="Content Placeholder 8">
            <a:extLst>
              <a:ext uri="{FF2B5EF4-FFF2-40B4-BE49-F238E27FC236}">
                <a16:creationId xmlns:a16="http://schemas.microsoft.com/office/drawing/2014/main" id="{21C8F64D-BEEF-A1EF-8D25-9A711D7FBF1B}"/>
              </a:ext>
            </a:extLst>
          </p:cNvPr>
          <p:cNvSpPr>
            <a:spLocks noGrp="1"/>
          </p:cNvSpPr>
          <p:nvPr>
            <p:ph idx="1"/>
          </p:nvPr>
        </p:nvSpPr>
        <p:spPr>
          <a:xfrm>
            <a:off x="867696" y="1412671"/>
            <a:ext cx="3222523" cy="593110"/>
          </a:xfrm>
        </p:spPr>
        <p:txBody>
          <a:bodyPr>
            <a:normAutofit/>
          </a:bodyPr>
          <a:lstStyle/>
          <a:p>
            <a:pPr marL="0" indent="0" algn="ctr">
              <a:buNone/>
            </a:pPr>
            <a:r>
              <a:rPr lang="en-GB" dirty="0">
                <a:solidFill>
                  <a:schemeClr val="bg1"/>
                </a:solidFill>
              </a:rPr>
              <a:t>Objective</a:t>
            </a:r>
            <a:endParaRPr lang="en-FI" dirty="0">
              <a:solidFill>
                <a:schemeClr val="bg1"/>
              </a:solidFill>
            </a:endParaRPr>
          </a:p>
        </p:txBody>
      </p:sp>
      <p:sp>
        <p:nvSpPr>
          <p:cNvPr id="10" name="Content Placeholder 8">
            <a:extLst>
              <a:ext uri="{FF2B5EF4-FFF2-40B4-BE49-F238E27FC236}">
                <a16:creationId xmlns:a16="http://schemas.microsoft.com/office/drawing/2014/main" id="{AAA78162-9DF9-B7B5-F5AE-A4E8316ACD6A}"/>
              </a:ext>
            </a:extLst>
          </p:cNvPr>
          <p:cNvSpPr txBox="1">
            <a:spLocks/>
          </p:cNvSpPr>
          <p:nvPr/>
        </p:nvSpPr>
        <p:spPr>
          <a:xfrm>
            <a:off x="4473678" y="1412671"/>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Data Used</a:t>
            </a:r>
            <a:endParaRPr lang="en-FI" dirty="0">
              <a:solidFill>
                <a:schemeClr val="bg1"/>
              </a:solidFill>
            </a:endParaRPr>
          </a:p>
        </p:txBody>
      </p:sp>
      <p:sp>
        <p:nvSpPr>
          <p:cNvPr id="11" name="Content Placeholder 8">
            <a:extLst>
              <a:ext uri="{FF2B5EF4-FFF2-40B4-BE49-F238E27FC236}">
                <a16:creationId xmlns:a16="http://schemas.microsoft.com/office/drawing/2014/main" id="{A9E6F866-0760-0828-B4EA-3402FD20475E}"/>
              </a:ext>
            </a:extLst>
          </p:cNvPr>
          <p:cNvSpPr txBox="1">
            <a:spLocks/>
          </p:cNvSpPr>
          <p:nvPr/>
        </p:nvSpPr>
        <p:spPr>
          <a:xfrm>
            <a:off x="8052617" y="1412671"/>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Methods Used</a:t>
            </a:r>
            <a:endParaRPr lang="en-FI" dirty="0">
              <a:solidFill>
                <a:schemeClr val="bg1"/>
              </a:solidFill>
            </a:endParaRPr>
          </a:p>
        </p:txBody>
      </p:sp>
      <p:sp>
        <p:nvSpPr>
          <p:cNvPr id="12" name="TextBox 11">
            <a:extLst>
              <a:ext uri="{FF2B5EF4-FFF2-40B4-BE49-F238E27FC236}">
                <a16:creationId xmlns:a16="http://schemas.microsoft.com/office/drawing/2014/main" id="{31BC8D41-5AD3-A263-D04E-776F96DC4070}"/>
              </a:ext>
            </a:extLst>
          </p:cNvPr>
          <p:cNvSpPr txBox="1"/>
          <p:nvPr/>
        </p:nvSpPr>
        <p:spPr>
          <a:xfrm>
            <a:off x="1022556" y="2005781"/>
            <a:ext cx="3067664" cy="397031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Identify different characteristics of neighbourhoods and boroughs in Amsterdam through the analysis of Airbnb rental listings for the year 2019. </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Determine which criteria are most important to Airbnb guests when choosing their accommodation in Amsterdam. </a:t>
            </a:r>
          </a:p>
        </p:txBody>
      </p:sp>
      <p:sp>
        <p:nvSpPr>
          <p:cNvPr id="13" name="TextBox 12">
            <a:extLst>
              <a:ext uri="{FF2B5EF4-FFF2-40B4-BE49-F238E27FC236}">
                <a16:creationId xmlns:a16="http://schemas.microsoft.com/office/drawing/2014/main" id="{1DAD965D-0C49-EEBE-2158-70B94F52F6B7}"/>
              </a:ext>
            </a:extLst>
          </p:cNvPr>
          <p:cNvSpPr txBox="1"/>
          <p:nvPr/>
        </p:nvSpPr>
        <p:spPr>
          <a:xfrm>
            <a:off x="4628537" y="2000864"/>
            <a:ext cx="3067664" cy="3139321"/>
          </a:xfrm>
          <a:prstGeom prst="rect">
            <a:avLst/>
          </a:prstGeom>
          <a:noFill/>
        </p:spPr>
        <p:txBody>
          <a:bodyPr wrap="square" rtlCol="0">
            <a:spAutoFit/>
          </a:bodyPr>
          <a:lstStyle/>
          <a:p>
            <a:r>
              <a:rPr lang="en-GB" dirty="0">
                <a:solidFill>
                  <a:schemeClr val="bg1"/>
                </a:solidFill>
              </a:rPr>
              <a:t>“Airbnb Amsterdam”. Retrieved from Kaggle on 21 December, 2024. </a:t>
            </a:r>
            <a:r>
              <a:rPr lang="en-GB" dirty="0">
                <a:solidFill>
                  <a:schemeClr val="bg1"/>
                </a:solidFill>
                <a:hlinkClick r:id="rId2"/>
              </a:rPr>
              <a:t>https://www.kaggle.com/datasets/erikbruin/airbnb-amsterdam/</a:t>
            </a:r>
            <a:r>
              <a:rPr lang="en-GB" dirty="0">
                <a:solidFill>
                  <a:schemeClr val="bg1"/>
                </a:solidFill>
              </a:rPr>
              <a:t> </a:t>
            </a:r>
          </a:p>
          <a:p>
            <a:endParaRPr lang="en-GB" dirty="0">
              <a:solidFill>
                <a:schemeClr val="bg1"/>
              </a:solidFill>
            </a:endParaRPr>
          </a:p>
          <a:p>
            <a:r>
              <a:rPr lang="en-GB" dirty="0">
                <a:solidFill>
                  <a:schemeClr val="bg1"/>
                </a:solidFill>
              </a:rPr>
              <a:t>“Boroughs of Amsterdam”, Wikipedia: </a:t>
            </a:r>
            <a:r>
              <a:rPr lang="en-GB" dirty="0">
                <a:solidFill>
                  <a:schemeClr val="bg1"/>
                </a:solidFill>
                <a:hlinkClick r:id="rId3"/>
              </a:rPr>
              <a:t>https://en.wikipedia.org/wiki/Boroughs_of_Amsterdam</a:t>
            </a:r>
            <a:r>
              <a:rPr lang="en-GB" dirty="0">
                <a:solidFill>
                  <a:schemeClr val="bg1"/>
                </a:solidFill>
              </a:rPr>
              <a:t> </a:t>
            </a:r>
            <a:endParaRPr lang="en-FI" dirty="0">
              <a:solidFill>
                <a:schemeClr val="bg1"/>
              </a:solidFill>
            </a:endParaRPr>
          </a:p>
        </p:txBody>
      </p:sp>
      <p:sp>
        <p:nvSpPr>
          <p:cNvPr id="4" name="TextBox 3">
            <a:extLst>
              <a:ext uri="{FF2B5EF4-FFF2-40B4-BE49-F238E27FC236}">
                <a16:creationId xmlns:a16="http://schemas.microsoft.com/office/drawing/2014/main" id="{178894E7-86DC-6E7C-1D85-39C156F5A92A}"/>
              </a:ext>
            </a:extLst>
          </p:cNvPr>
          <p:cNvSpPr txBox="1"/>
          <p:nvPr/>
        </p:nvSpPr>
        <p:spPr>
          <a:xfrm>
            <a:off x="8101783" y="2000864"/>
            <a:ext cx="3667430" cy="4293483"/>
          </a:xfrm>
          <a:prstGeom prst="rect">
            <a:avLst/>
          </a:prstGeom>
          <a:noFill/>
        </p:spPr>
        <p:txBody>
          <a:bodyPr wrap="square">
            <a:spAutoFit/>
          </a:bodyPr>
          <a:lstStyle/>
          <a:p>
            <a:pPr marL="285750" indent="-285750">
              <a:buFont typeface="Arial" panose="020B0604020202020204" pitchFamily="34" charset="0"/>
              <a:buChar char="•"/>
            </a:pPr>
            <a:r>
              <a:rPr lang="en-GB" sz="1300" dirty="0">
                <a:solidFill>
                  <a:schemeClr val="bg1"/>
                </a:solidFill>
              </a:rPr>
              <a:t>Data-cleaning, wrangling, </a:t>
            </a:r>
            <a:r>
              <a:rPr lang="en-GB" sz="1300" dirty="0" err="1">
                <a:solidFill>
                  <a:schemeClr val="bg1"/>
                </a:solidFill>
              </a:rPr>
              <a:t>subsetting</a:t>
            </a:r>
            <a:r>
              <a:rPr lang="en-GB" sz="1300" dirty="0">
                <a:solidFill>
                  <a:schemeClr val="bg1"/>
                </a:solidFill>
              </a:rPr>
              <a:t>, aggregating and merging with Python, using pandas and NumPy libraries.</a:t>
            </a:r>
          </a:p>
          <a:p>
            <a:endParaRPr lang="en-GB" sz="1300" dirty="0">
              <a:solidFill>
                <a:schemeClr val="bg1"/>
              </a:solidFill>
            </a:endParaRPr>
          </a:p>
          <a:p>
            <a:pPr marL="285750" indent="-285750">
              <a:buFont typeface="Arial" panose="020B0604020202020204" pitchFamily="34" charset="0"/>
              <a:buChar char="•"/>
            </a:pPr>
            <a:r>
              <a:rPr lang="en-GB" sz="1300" dirty="0">
                <a:solidFill>
                  <a:schemeClr val="bg1"/>
                </a:solidFill>
              </a:rPr>
              <a:t>Application of structured (linear regression) and unstructured (k-means clustering) machine-learning algorithms, using </a:t>
            </a:r>
            <a:r>
              <a:rPr lang="en-GB" sz="1300" dirty="0" err="1">
                <a:solidFill>
                  <a:schemeClr val="bg1"/>
                </a:solidFill>
              </a:rPr>
              <a:t>SciKitLearn</a:t>
            </a:r>
            <a:r>
              <a:rPr lang="en-GB" sz="1300" dirty="0">
                <a:solidFill>
                  <a:schemeClr val="bg1"/>
                </a:solidFill>
              </a:rPr>
              <a:t> library.</a:t>
            </a:r>
          </a:p>
          <a:p>
            <a:endParaRPr lang="en-GB" sz="1300" dirty="0">
              <a:solidFill>
                <a:schemeClr val="bg1"/>
              </a:solidFill>
            </a:endParaRPr>
          </a:p>
          <a:p>
            <a:pPr marL="285750" indent="-285750">
              <a:buFont typeface="Arial" panose="020B0604020202020204" pitchFamily="34" charset="0"/>
              <a:buChar char="•"/>
            </a:pPr>
            <a:r>
              <a:rPr lang="en-GB" sz="1300" dirty="0">
                <a:solidFill>
                  <a:schemeClr val="bg1"/>
                </a:solidFill>
              </a:rPr>
              <a:t>Time-series analysis: decomposing time-series data, checking for and adjusting stationarity, using </a:t>
            </a:r>
            <a:r>
              <a:rPr lang="en-GB" sz="1300" dirty="0" err="1">
                <a:solidFill>
                  <a:schemeClr val="bg1"/>
                </a:solidFill>
              </a:rPr>
              <a:t>statsmodels</a:t>
            </a:r>
            <a:r>
              <a:rPr lang="en-GB" sz="1300" dirty="0">
                <a:solidFill>
                  <a:schemeClr val="bg1"/>
                </a:solidFill>
              </a:rPr>
              <a:t> library.</a:t>
            </a:r>
          </a:p>
          <a:p>
            <a:endParaRPr lang="en-GB" sz="1300" dirty="0">
              <a:solidFill>
                <a:schemeClr val="bg1"/>
              </a:solidFill>
            </a:endParaRPr>
          </a:p>
          <a:p>
            <a:pPr marL="285750" indent="-285750">
              <a:buFont typeface="Arial" panose="020B0604020202020204" pitchFamily="34" charset="0"/>
              <a:buChar char="•"/>
            </a:pPr>
            <a:r>
              <a:rPr lang="en-GB" sz="1300" dirty="0">
                <a:solidFill>
                  <a:schemeClr val="bg1"/>
                </a:solidFill>
              </a:rPr>
              <a:t>Geospatial visualization of GEOJSON data, using folium library.</a:t>
            </a:r>
          </a:p>
          <a:p>
            <a:endParaRPr lang="en-GB" sz="1300" dirty="0">
              <a:solidFill>
                <a:schemeClr val="bg1"/>
              </a:solidFill>
            </a:endParaRPr>
          </a:p>
          <a:p>
            <a:pPr marL="285750" indent="-285750">
              <a:buFont typeface="Arial" panose="020B0604020202020204" pitchFamily="34" charset="0"/>
              <a:buChar char="•"/>
            </a:pPr>
            <a:r>
              <a:rPr lang="en-GB" sz="1300" dirty="0">
                <a:solidFill>
                  <a:schemeClr val="bg1"/>
                </a:solidFill>
              </a:rPr>
              <a:t>Visualizing data relationships using matplotlib and seaborn libraries.</a:t>
            </a:r>
          </a:p>
          <a:p>
            <a:pPr marL="285750" indent="-285750">
              <a:buFont typeface="Arial" panose="020B0604020202020204" pitchFamily="34" charset="0"/>
              <a:buChar char="•"/>
            </a:pPr>
            <a:endParaRPr lang="en-GB" sz="1300" dirty="0">
              <a:solidFill>
                <a:schemeClr val="bg1"/>
              </a:solidFill>
            </a:endParaRPr>
          </a:p>
          <a:p>
            <a:pPr marL="285750" indent="-285750">
              <a:buFont typeface="Arial" panose="020B0604020202020204" pitchFamily="34" charset="0"/>
              <a:buChar char="•"/>
            </a:pPr>
            <a:r>
              <a:rPr lang="en-GB" sz="1300" dirty="0">
                <a:solidFill>
                  <a:schemeClr val="bg1"/>
                </a:solidFill>
              </a:rPr>
              <a:t>Creating interactive dashboards on Tableau.</a:t>
            </a:r>
          </a:p>
          <a:p>
            <a:pPr marL="285750" indent="-285750">
              <a:buFont typeface="Arial" panose="020B0604020202020204" pitchFamily="34" charset="0"/>
              <a:buChar char="•"/>
            </a:pPr>
            <a:endParaRPr lang="en-US" sz="1300" dirty="0">
              <a:solidFill>
                <a:schemeClr val="bg1"/>
              </a:solidFill>
            </a:endParaRPr>
          </a:p>
        </p:txBody>
      </p:sp>
    </p:spTree>
    <p:extLst>
      <p:ext uri="{BB962C8B-B14F-4D97-AF65-F5344CB8AC3E}">
        <p14:creationId xmlns:p14="http://schemas.microsoft.com/office/powerpoint/2010/main" val="416256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EB026A-D1B5-9E88-AFF8-33C506EE75DA}"/>
              </a:ext>
            </a:extLst>
          </p:cNvPr>
          <p:cNvPicPr>
            <a:picLocks noChangeAspect="1"/>
          </p:cNvPicPr>
          <p:nvPr/>
        </p:nvPicPr>
        <p:blipFill>
          <a:blip r:embed="rId2"/>
          <a:srcRect l="4767" r="4497"/>
          <a:stretch/>
        </p:blipFill>
        <p:spPr>
          <a:xfrm>
            <a:off x="4381076" y="160997"/>
            <a:ext cx="3466686" cy="3012999"/>
          </a:xfrm>
          <a:prstGeom prst="rect">
            <a:avLst/>
          </a:prstGeom>
        </p:spPr>
      </p:pic>
      <p:pic>
        <p:nvPicPr>
          <p:cNvPr id="6" name="Picture 5" descr="A colorful squares with white text&#10;&#10;Description automatically generated">
            <a:extLst>
              <a:ext uri="{FF2B5EF4-FFF2-40B4-BE49-F238E27FC236}">
                <a16:creationId xmlns:a16="http://schemas.microsoft.com/office/drawing/2014/main" id="{1148A286-EE2A-F24F-5978-6A1ED7A8BC62}"/>
              </a:ext>
            </a:extLst>
          </p:cNvPr>
          <p:cNvPicPr>
            <a:picLocks noChangeAspect="1"/>
          </p:cNvPicPr>
          <p:nvPr/>
        </p:nvPicPr>
        <p:blipFill>
          <a:blip r:embed="rId3">
            <a:extLst>
              <a:ext uri="{28A0092B-C50C-407E-A947-70E740481C1C}">
                <a14:useLocalDpi xmlns:a14="http://schemas.microsoft.com/office/drawing/2010/main" val="0"/>
              </a:ext>
            </a:extLst>
          </a:blip>
          <a:srcRect l="5491" t="-1" r="-4" b="-4"/>
          <a:stretch/>
        </p:blipFill>
        <p:spPr>
          <a:xfrm>
            <a:off x="4381076" y="3244332"/>
            <a:ext cx="3487775" cy="3570477"/>
          </a:xfrm>
          <a:prstGeom prst="rect">
            <a:avLst/>
          </a:prstGeom>
        </p:spPr>
      </p:pic>
      <p:pic>
        <p:nvPicPr>
          <p:cNvPr id="1025" name="Picture 1">
            <a:extLst>
              <a:ext uri="{FF2B5EF4-FFF2-40B4-BE49-F238E27FC236}">
                <a16:creationId xmlns:a16="http://schemas.microsoft.com/office/drawing/2014/main" id="{41E25B63-68EF-5284-BB5C-8037FD526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0131" y="181093"/>
            <a:ext cx="3980648" cy="31090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3E85F45-5514-4FCE-11BA-B10D4A125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179" y="3356872"/>
            <a:ext cx="3980648" cy="31090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53FF29E-DE45-35A8-C732-5B97C68F1BF7}"/>
              </a:ext>
            </a:extLst>
          </p:cNvPr>
          <p:cNvPicPr>
            <a:picLocks noChangeAspect="1"/>
          </p:cNvPicPr>
          <p:nvPr/>
        </p:nvPicPr>
        <p:blipFill>
          <a:blip r:embed="rId6"/>
          <a:srcRect l="4133" r="3820"/>
          <a:stretch/>
        </p:blipFill>
        <p:spPr>
          <a:xfrm>
            <a:off x="195485" y="3234284"/>
            <a:ext cx="4103908" cy="3570477"/>
          </a:xfrm>
          <a:prstGeom prst="rect">
            <a:avLst/>
          </a:prstGeom>
        </p:spPr>
      </p:pic>
      <p:sp>
        <p:nvSpPr>
          <p:cNvPr id="10" name="TextBox 9">
            <a:extLst>
              <a:ext uri="{FF2B5EF4-FFF2-40B4-BE49-F238E27FC236}">
                <a16:creationId xmlns:a16="http://schemas.microsoft.com/office/drawing/2014/main" id="{B617DA9A-0A63-F4FC-F5E0-D61B39242F28}"/>
              </a:ext>
            </a:extLst>
          </p:cNvPr>
          <p:cNvSpPr txBox="1"/>
          <p:nvPr/>
        </p:nvSpPr>
        <p:spPr>
          <a:xfrm>
            <a:off x="452283" y="1229031"/>
            <a:ext cx="3466686" cy="1972848"/>
          </a:xfrm>
          <a:prstGeom prst="rect">
            <a:avLst/>
          </a:prstGeom>
          <a:noFill/>
        </p:spPr>
        <p:txBody>
          <a:bodyPr wrap="square" rtlCol="0">
            <a:spAutoFit/>
          </a:bodyPr>
          <a:lstStyle/>
          <a:p>
            <a:pPr>
              <a:lnSpc>
                <a:spcPct val="90000"/>
              </a:lnSpc>
              <a:spcAft>
                <a:spcPts val="600"/>
              </a:spcAft>
            </a:pPr>
            <a:r>
              <a:rPr lang="en-US" sz="1400" dirty="0">
                <a:solidFill>
                  <a:schemeClr val="bg2"/>
                </a:solidFill>
              </a:rPr>
              <a:t>Some examples of visualizations created for this project.</a:t>
            </a:r>
          </a:p>
          <a:p>
            <a:pPr>
              <a:lnSpc>
                <a:spcPct val="90000"/>
              </a:lnSpc>
              <a:spcAft>
                <a:spcPts val="600"/>
              </a:spcAft>
            </a:pPr>
            <a:endParaRPr lang="en-US" sz="1400" dirty="0">
              <a:solidFill>
                <a:schemeClr val="bg2"/>
              </a:solidFill>
            </a:endParaRPr>
          </a:p>
          <a:p>
            <a:pPr indent="-228600">
              <a:lnSpc>
                <a:spcPct val="90000"/>
              </a:lnSpc>
              <a:spcAft>
                <a:spcPts val="600"/>
              </a:spcAft>
              <a:buFont typeface="Arial" panose="020B0604020202020204" pitchFamily="34" charset="0"/>
              <a:buChar char="•"/>
            </a:pPr>
            <a:r>
              <a:rPr lang="en-US" sz="1400" dirty="0">
                <a:solidFill>
                  <a:schemeClr val="bg2"/>
                </a:solidFill>
              </a:rPr>
              <a:t>See </a:t>
            </a:r>
            <a:r>
              <a:rPr lang="en-US" sz="1400" dirty="0">
                <a:solidFill>
                  <a:schemeClr val="bg2"/>
                </a:solidFill>
                <a:hlinkClick r:id="rId7">
                  <a:extLst>
                    <a:ext uri="{A12FA001-AC4F-418D-AE19-62706E023703}">
                      <ahyp:hlinkClr xmlns:ahyp="http://schemas.microsoft.com/office/drawing/2018/hyperlinkcolor" val="tx"/>
                    </a:ext>
                  </a:extLst>
                </a:hlinkClick>
              </a:rPr>
              <a:t>GitHub</a:t>
            </a:r>
            <a:r>
              <a:rPr lang="en-US" sz="1400" dirty="0">
                <a:solidFill>
                  <a:schemeClr val="bg2"/>
                </a:solidFill>
              </a:rPr>
              <a:t> for complete project scripts and visualizations.</a:t>
            </a:r>
          </a:p>
          <a:p>
            <a:pPr indent="-228600">
              <a:lnSpc>
                <a:spcPct val="90000"/>
              </a:lnSpc>
              <a:spcAft>
                <a:spcPts val="600"/>
              </a:spcAft>
              <a:buFont typeface="Arial" panose="020B0604020202020204" pitchFamily="34" charset="0"/>
              <a:buChar char="•"/>
            </a:pPr>
            <a:r>
              <a:rPr lang="en-US" sz="1400" dirty="0">
                <a:solidFill>
                  <a:schemeClr val="bg2"/>
                </a:solidFill>
              </a:rPr>
              <a:t>See </a:t>
            </a:r>
            <a:r>
              <a:rPr lang="en-US" sz="1400" dirty="0">
                <a:solidFill>
                  <a:schemeClr val="bg2"/>
                </a:solidFill>
                <a:hlinkClick r:id="rId8">
                  <a:extLst>
                    <a:ext uri="{A12FA001-AC4F-418D-AE19-62706E023703}">
                      <ahyp:hlinkClr xmlns:ahyp="http://schemas.microsoft.com/office/drawing/2018/hyperlinkcolor" val="tx"/>
                    </a:ext>
                  </a:extLst>
                </a:hlinkClick>
              </a:rPr>
              <a:t>Tableau Public</a:t>
            </a:r>
            <a:r>
              <a:rPr lang="en-US" sz="1400" dirty="0">
                <a:solidFill>
                  <a:schemeClr val="bg2"/>
                </a:solidFill>
              </a:rPr>
              <a:t> for interactive data dashboards.</a:t>
            </a:r>
          </a:p>
          <a:p>
            <a:endParaRPr lang="en-US" sz="1400" dirty="0"/>
          </a:p>
        </p:txBody>
      </p:sp>
      <p:sp>
        <p:nvSpPr>
          <p:cNvPr id="11" name="TextBox 10">
            <a:extLst>
              <a:ext uri="{FF2B5EF4-FFF2-40B4-BE49-F238E27FC236}">
                <a16:creationId xmlns:a16="http://schemas.microsoft.com/office/drawing/2014/main" id="{BAFFFCE1-00FC-F216-D34F-B3B01F540338}"/>
              </a:ext>
            </a:extLst>
          </p:cNvPr>
          <p:cNvSpPr txBox="1"/>
          <p:nvPr/>
        </p:nvSpPr>
        <p:spPr>
          <a:xfrm>
            <a:off x="452283" y="422787"/>
            <a:ext cx="2998840" cy="523220"/>
          </a:xfrm>
          <a:prstGeom prst="rect">
            <a:avLst/>
          </a:prstGeom>
          <a:noFill/>
        </p:spPr>
        <p:txBody>
          <a:bodyPr wrap="square" rtlCol="0">
            <a:spAutoFit/>
          </a:bodyPr>
          <a:lstStyle/>
          <a:p>
            <a:r>
              <a:rPr lang="en-GB" sz="2800" dirty="0">
                <a:solidFill>
                  <a:schemeClr val="bg2"/>
                </a:solidFill>
              </a:rPr>
              <a:t>Analysis</a:t>
            </a:r>
            <a:endParaRPr lang="en-US" sz="2800" dirty="0">
              <a:solidFill>
                <a:schemeClr val="bg2"/>
              </a:solidFill>
            </a:endParaRPr>
          </a:p>
        </p:txBody>
      </p:sp>
    </p:spTree>
    <p:extLst>
      <p:ext uri="{BB962C8B-B14F-4D97-AF65-F5344CB8AC3E}">
        <p14:creationId xmlns:p14="http://schemas.microsoft.com/office/powerpoint/2010/main" val="3004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17C8B71-4B17-F6B9-2827-E357D3A70D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1C780-8CC3-DA5E-2D5B-D9ABDF1ED7B6}"/>
              </a:ext>
            </a:extLst>
          </p:cNvPr>
          <p:cNvSpPr>
            <a:spLocks noGrp="1"/>
          </p:cNvSpPr>
          <p:nvPr>
            <p:ph type="title"/>
          </p:nvPr>
        </p:nvSpPr>
        <p:spPr>
          <a:xfrm>
            <a:off x="6560575" y="517524"/>
            <a:ext cx="4746523" cy="1001559"/>
          </a:xfrm>
        </p:spPr>
        <p:txBody>
          <a:bodyPr>
            <a:normAutofit/>
          </a:bodyPr>
          <a:lstStyle/>
          <a:p>
            <a:pPr algn="ctr"/>
            <a:r>
              <a:rPr lang="en-GB" sz="2800" dirty="0">
                <a:solidFill>
                  <a:schemeClr val="bg1"/>
                </a:solidFill>
              </a:rPr>
              <a:t>Recommendations</a:t>
            </a:r>
            <a:endParaRPr lang="en-FI" sz="2800" dirty="0">
              <a:solidFill>
                <a:schemeClr val="bg1"/>
              </a:solidFill>
            </a:endParaRPr>
          </a:p>
        </p:txBody>
      </p:sp>
      <p:sp>
        <p:nvSpPr>
          <p:cNvPr id="3" name="Content Placeholder 2">
            <a:extLst>
              <a:ext uri="{FF2B5EF4-FFF2-40B4-BE49-F238E27FC236}">
                <a16:creationId xmlns:a16="http://schemas.microsoft.com/office/drawing/2014/main" id="{1BCB038B-788C-17AC-8D23-362B9606F762}"/>
              </a:ext>
            </a:extLst>
          </p:cNvPr>
          <p:cNvSpPr>
            <a:spLocks noGrp="1"/>
          </p:cNvSpPr>
          <p:nvPr>
            <p:ph idx="1"/>
          </p:nvPr>
        </p:nvSpPr>
        <p:spPr>
          <a:xfrm>
            <a:off x="6285272" y="1519083"/>
            <a:ext cx="5021826" cy="4694903"/>
          </a:xfrm>
        </p:spPr>
        <p:txBody>
          <a:bodyPr>
            <a:normAutofit/>
          </a:bodyPr>
          <a:lstStyle/>
          <a:p>
            <a:r>
              <a:rPr lang="en-GB" sz="1800" dirty="0">
                <a:solidFill>
                  <a:schemeClr val="bg1"/>
                </a:solidFill>
              </a:rPr>
              <a:t>Visitors can plan to visit Amsterdam during the winter months.</a:t>
            </a:r>
          </a:p>
          <a:p>
            <a:r>
              <a:rPr lang="en-GB" sz="1800" dirty="0">
                <a:solidFill>
                  <a:schemeClr val="bg1"/>
                </a:solidFill>
              </a:rPr>
              <a:t>Visitors should be aware of the higher prices if they choose to stay in the city </a:t>
            </a:r>
            <a:r>
              <a:rPr lang="en-GB" sz="1800" dirty="0" err="1">
                <a:solidFill>
                  <a:schemeClr val="bg1"/>
                </a:solidFill>
              </a:rPr>
              <a:t>center</a:t>
            </a:r>
            <a:r>
              <a:rPr lang="en-GB" sz="1800" dirty="0">
                <a:solidFill>
                  <a:schemeClr val="bg1"/>
                </a:solidFill>
              </a:rPr>
              <a:t>.</a:t>
            </a:r>
          </a:p>
          <a:p>
            <a:r>
              <a:rPr lang="en-GB" sz="1800" dirty="0">
                <a:solidFill>
                  <a:schemeClr val="bg1"/>
                </a:solidFill>
              </a:rPr>
              <a:t>Visitors should consider staying in less-popular and less-central neighbourhoods if they are interested in saving money.</a:t>
            </a:r>
          </a:p>
          <a:p>
            <a:r>
              <a:rPr lang="en-GB" sz="1800" dirty="0">
                <a:solidFill>
                  <a:schemeClr val="bg1"/>
                </a:solidFill>
              </a:rPr>
              <a:t>Hosts listing multiple accommodations for rent should put more effort into maintaining and caring for their properties in order to provide the best experience they can for their guests. </a:t>
            </a:r>
          </a:p>
          <a:p>
            <a:r>
              <a:rPr lang="en-GB" sz="1800" dirty="0">
                <a:solidFill>
                  <a:schemeClr val="bg1"/>
                </a:solidFill>
              </a:rPr>
              <a:t>Residents of certain neighbourhoods with particularly high </a:t>
            </a:r>
            <a:r>
              <a:rPr lang="en-GB" sz="1800">
                <a:solidFill>
                  <a:schemeClr val="bg1"/>
                </a:solidFill>
              </a:rPr>
              <a:t>demand can </a:t>
            </a:r>
            <a:r>
              <a:rPr lang="en-GB" sz="1800" dirty="0">
                <a:solidFill>
                  <a:schemeClr val="bg1"/>
                </a:solidFill>
              </a:rPr>
              <a:t>consider becoming an </a:t>
            </a:r>
            <a:r>
              <a:rPr lang="en-GB" sz="1800">
                <a:solidFill>
                  <a:schemeClr val="bg1"/>
                </a:solidFill>
              </a:rPr>
              <a:t>Airbnb host if they wish to.</a:t>
            </a:r>
            <a:endParaRPr lang="en-FI" sz="1800" dirty="0">
              <a:solidFill>
                <a:schemeClr val="bg1"/>
              </a:solidFill>
            </a:endParaRPr>
          </a:p>
        </p:txBody>
      </p:sp>
      <p:sp>
        <p:nvSpPr>
          <p:cNvPr id="4" name="Title 1">
            <a:extLst>
              <a:ext uri="{FF2B5EF4-FFF2-40B4-BE49-F238E27FC236}">
                <a16:creationId xmlns:a16="http://schemas.microsoft.com/office/drawing/2014/main" id="{B1B09545-9043-73F4-FC64-63607A0DFEF8}"/>
              </a:ext>
            </a:extLst>
          </p:cNvPr>
          <p:cNvSpPr txBox="1">
            <a:spLocks/>
          </p:cNvSpPr>
          <p:nvPr/>
        </p:nvSpPr>
        <p:spPr>
          <a:xfrm>
            <a:off x="931608" y="517525"/>
            <a:ext cx="4746523" cy="10015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rPr>
              <a:t>Insights</a:t>
            </a:r>
            <a:endParaRPr lang="en-FI" sz="2800" dirty="0">
              <a:solidFill>
                <a:schemeClr val="bg1"/>
              </a:solidFill>
            </a:endParaRPr>
          </a:p>
        </p:txBody>
      </p:sp>
      <p:sp>
        <p:nvSpPr>
          <p:cNvPr id="8" name="Content Placeholder 2">
            <a:extLst>
              <a:ext uri="{FF2B5EF4-FFF2-40B4-BE49-F238E27FC236}">
                <a16:creationId xmlns:a16="http://schemas.microsoft.com/office/drawing/2014/main" id="{DDB3CCD8-585A-88FD-F09B-4DC97A11AB43}"/>
              </a:ext>
            </a:extLst>
          </p:cNvPr>
          <p:cNvSpPr txBox="1">
            <a:spLocks/>
          </p:cNvSpPr>
          <p:nvPr/>
        </p:nvSpPr>
        <p:spPr>
          <a:xfrm>
            <a:off x="656305" y="1519083"/>
            <a:ext cx="5021826" cy="4821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The most popular </a:t>
            </a:r>
            <a:r>
              <a:rPr lang="en-US" sz="1800" dirty="0" err="1">
                <a:solidFill>
                  <a:schemeClr val="bg1"/>
                </a:solidFill>
              </a:rPr>
              <a:t>neighbourhoods</a:t>
            </a:r>
            <a:r>
              <a:rPr lang="en-US" sz="1800" dirty="0">
                <a:solidFill>
                  <a:schemeClr val="bg1"/>
                </a:solidFill>
              </a:rPr>
              <a:t> in Amsterdam for short-term guests are located in the boroughs of Amsterdam-West and Amsterdam-Zuid.</a:t>
            </a:r>
          </a:p>
          <a:p>
            <a:r>
              <a:rPr lang="en-US" sz="1800" dirty="0">
                <a:solidFill>
                  <a:schemeClr val="bg1"/>
                </a:solidFill>
              </a:rPr>
              <a:t>The center of the city has higher rates of vacancy than surrounding areas likely due to its higher-than-average prices.</a:t>
            </a:r>
          </a:p>
          <a:p>
            <a:r>
              <a:rPr lang="en-US" sz="1800" dirty="0">
                <a:solidFill>
                  <a:schemeClr val="bg1"/>
                </a:solidFill>
              </a:rPr>
              <a:t>Listings are more likely to be available across the city during the months of January and February.</a:t>
            </a:r>
          </a:p>
          <a:p>
            <a:r>
              <a:rPr lang="en-US" sz="1800" dirty="0">
                <a:solidFill>
                  <a:schemeClr val="bg1"/>
                </a:solidFill>
              </a:rPr>
              <a:t>The vast majority of Airbnb listings advertise entire homes and apartments. Shared rooms make up less than 1% of total Amsterdam listings. </a:t>
            </a:r>
          </a:p>
          <a:p>
            <a:r>
              <a:rPr lang="en-US" sz="1800" dirty="0">
                <a:solidFill>
                  <a:schemeClr val="bg1"/>
                </a:solidFill>
              </a:rPr>
              <a:t>Listings offered by hosts with multiple listings are more likely to receive a low review score from guests.</a:t>
            </a:r>
            <a:endParaRPr lang="en-GB" sz="1800" dirty="0">
              <a:solidFill>
                <a:schemeClr val="bg1"/>
              </a:solidFill>
            </a:endParaRPr>
          </a:p>
          <a:p>
            <a:endParaRPr lang="en-GB" sz="1800" dirty="0">
              <a:solidFill>
                <a:schemeClr val="bg1"/>
              </a:solidFill>
            </a:endParaRPr>
          </a:p>
          <a:p>
            <a:pPr marL="0" indent="0">
              <a:buFont typeface="Arial" panose="020B0604020202020204" pitchFamily="34" charset="0"/>
              <a:buNone/>
            </a:pPr>
            <a:endParaRPr lang="en-FI" sz="1800" dirty="0">
              <a:solidFill>
                <a:schemeClr val="bg1"/>
              </a:solidFill>
            </a:endParaRPr>
          </a:p>
        </p:txBody>
      </p:sp>
    </p:spTree>
    <p:extLst>
      <p:ext uri="{BB962C8B-B14F-4D97-AF65-F5344CB8AC3E}">
        <p14:creationId xmlns:p14="http://schemas.microsoft.com/office/powerpoint/2010/main" val="277363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3E23E49-5A94-6911-E41B-F84E32CB7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60280A-F812-77B2-DB84-C952F466CA7C}"/>
              </a:ext>
            </a:extLst>
          </p:cNvPr>
          <p:cNvSpPr>
            <a:spLocks noGrp="1"/>
          </p:cNvSpPr>
          <p:nvPr>
            <p:ph type="title"/>
          </p:nvPr>
        </p:nvSpPr>
        <p:spPr>
          <a:xfrm>
            <a:off x="838200" y="365125"/>
            <a:ext cx="10515600" cy="913069"/>
          </a:xfrm>
        </p:spPr>
        <p:txBody>
          <a:bodyPr>
            <a:normAutofit fontScale="90000"/>
          </a:bodyPr>
          <a:lstStyle/>
          <a:p>
            <a:pPr algn="ctr"/>
            <a:r>
              <a:rPr lang="en-GB" sz="3200" dirty="0" err="1">
                <a:solidFill>
                  <a:schemeClr val="bg1"/>
                </a:solidFill>
              </a:rPr>
              <a:t>ClimateWins</a:t>
            </a:r>
            <a:r>
              <a:rPr lang="en-GB" sz="3200" dirty="0">
                <a:solidFill>
                  <a:schemeClr val="bg1"/>
                </a:solidFill>
              </a:rPr>
              <a:t>: Predicting Weather Conditions and Climate Change </a:t>
            </a:r>
            <a:endParaRPr lang="en-FI" sz="3200" dirty="0">
              <a:solidFill>
                <a:schemeClr val="bg1"/>
              </a:solidFill>
            </a:endParaRPr>
          </a:p>
        </p:txBody>
      </p:sp>
      <p:sp>
        <p:nvSpPr>
          <p:cNvPr id="9" name="Content Placeholder 8">
            <a:extLst>
              <a:ext uri="{FF2B5EF4-FFF2-40B4-BE49-F238E27FC236}">
                <a16:creationId xmlns:a16="http://schemas.microsoft.com/office/drawing/2014/main" id="{E932DC47-5857-9B35-763F-63A5BF5370C7}"/>
              </a:ext>
            </a:extLst>
          </p:cNvPr>
          <p:cNvSpPr>
            <a:spLocks noGrp="1"/>
          </p:cNvSpPr>
          <p:nvPr>
            <p:ph idx="1"/>
          </p:nvPr>
        </p:nvSpPr>
        <p:spPr>
          <a:xfrm>
            <a:off x="867696" y="1412671"/>
            <a:ext cx="3222523" cy="593110"/>
          </a:xfrm>
        </p:spPr>
        <p:txBody>
          <a:bodyPr>
            <a:normAutofit/>
          </a:bodyPr>
          <a:lstStyle/>
          <a:p>
            <a:pPr marL="0" indent="0" algn="ctr">
              <a:buNone/>
            </a:pPr>
            <a:r>
              <a:rPr lang="en-GB" dirty="0">
                <a:solidFill>
                  <a:schemeClr val="bg1"/>
                </a:solidFill>
              </a:rPr>
              <a:t>Objective</a:t>
            </a:r>
            <a:endParaRPr lang="en-FI" dirty="0">
              <a:solidFill>
                <a:schemeClr val="bg1"/>
              </a:solidFill>
            </a:endParaRPr>
          </a:p>
        </p:txBody>
      </p:sp>
      <p:sp>
        <p:nvSpPr>
          <p:cNvPr id="10" name="Content Placeholder 8">
            <a:extLst>
              <a:ext uri="{FF2B5EF4-FFF2-40B4-BE49-F238E27FC236}">
                <a16:creationId xmlns:a16="http://schemas.microsoft.com/office/drawing/2014/main" id="{4A3935EF-85A2-FA69-8B7D-55E9347C9556}"/>
              </a:ext>
            </a:extLst>
          </p:cNvPr>
          <p:cNvSpPr txBox="1">
            <a:spLocks/>
          </p:cNvSpPr>
          <p:nvPr/>
        </p:nvSpPr>
        <p:spPr>
          <a:xfrm>
            <a:off x="4473678" y="1412671"/>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Data Used</a:t>
            </a:r>
            <a:endParaRPr lang="en-FI" dirty="0">
              <a:solidFill>
                <a:schemeClr val="bg1"/>
              </a:solidFill>
            </a:endParaRPr>
          </a:p>
        </p:txBody>
      </p:sp>
      <p:sp>
        <p:nvSpPr>
          <p:cNvPr id="11" name="Content Placeholder 8">
            <a:extLst>
              <a:ext uri="{FF2B5EF4-FFF2-40B4-BE49-F238E27FC236}">
                <a16:creationId xmlns:a16="http://schemas.microsoft.com/office/drawing/2014/main" id="{134D0D45-06CC-CE89-3B0E-ECC638379B37}"/>
              </a:ext>
            </a:extLst>
          </p:cNvPr>
          <p:cNvSpPr txBox="1">
            <a:spLocks/>
          </p:cNvSpPr>
          <p:nvPr/>
        </p:nvSpPr>
        <p:spPr>
          <a:xfrm>
            <a:off x="8052617" y="1412671"/>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Methods Used</a:t>
            </a:r>
            <a:endParaRPr lang="en-FI" dirty="0">
              <a:solidFill>
                <a:schemeClr val="bg1"/>
              </a:solidFill>
            </a:endParaRPr>
          </a:p>
        </p:txBody>
      </p:sp>
      <p:sp>
        <p:nvSpPr>
          <p:cNvPr id="12" name="TextBox 11">
            <a:extLst>
              <a:ext uri="{FF2B5EF4-FFF2-40B4-BE49-F238E27FC236}">
                <a16:creationId xmlns:a16="http://schemas.microsoft.com/office/drawing/2014/main" id="{5C7B505A-5101-FE87-3E03-83360A59F0DD}"/>
              </a:ext>
            </a:extLst>
          </p:cNvPr>
          <p:cNvSpPr txBox="1"/>
          <p:nvPr/>
        </p:nvSpPr>
        <p:spPr>
          <a:xfrm>
            <a:off x="1022556" y="2005781"/>
            <a:ext cx="3067664" cy="452431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Identify abnormal weather patterns in Europe and their increase in frequency over recent years.</a:t>
            </a:r>
          </a:p>
          <a:p>
            <a:pPr marL="285750" indent="-285750">
              <a:buFont typeface="Arial" panose="020B0604020202020204" pitchFamily="34" charset="0"/>
              <a:buChar char="•"/>
            </a:pPr>
            <a:r>
              <a:rPr lang="en-GB" dirty="0">
                <a:solidFill>
                  <a:schemeClr val="bg1"/>
                </a:solidFill>
              </a:rPr>
              <a:t>Generate predictions for climate conditions in Europe over the next 25 to 50 years.</a:t>
            </a:r>
          </a:p>
          <a:p>
            <a:pPr marL="285750" indent="-285750">
              <a:buFont typeface="Arial" panose="020B0604020202020204" pitchFamily="34" charset="0"/>
              <a:buChar char="•"/>
            </a:pPr>
            <a:r>
              <a:rPr lang="en-GB" dirty="0">
                <a:solidFill>
                  <a:schemeClr val="bg1"/>
                </a:solidFill>
              </a:rPr>
              <a:t>Determine which machine-learning techniques (or combinations thereof) are best suited for these purposes. </a:t>
            </a:r>
          </a:p>
          <a:p>
            <a:pPr marL="285750" indent="-285750">
              <a:buFont typeface="Arial" panose="020B0604020202020204" pitchFamily="34" charset="0"/>
              <a:buChar char="•"/>
            </a:pPr>
            <a:endParaRPr lang="en-GB" dirty="0">
              <a:solidFill>
                <a:schemeClr val="bg1"/>
              </a:solidFill>
            </a:endParaRPr>
          </a:p>
        </p:txBody>
      </p:sp>
      <p:sp>
        <p:nvSpPr>
          <p:cNvPr id="13" name="TextBox 12">
            <a:extLst>
              <a:ext uri="{FF2B5EF4-FFF2-40B4-BE49-F238E27FC236}">
                <a16:creationId xmlns:a16="http://schemas.microsoft.com/office/drawing/2014/main" id="{6F00C3E1-CB54-6931-0A9D-C460C393050B}"/>
              </a:ext>
            </a:extLst>
          </p:cNvPr>
          <p:cNvSpPr txBox="1"/>
          <p:nvPr/>
        </p:nvSpPr>
        <p:spPr>
          <a:xfrm>
            <a:off x="4628537" y="2000864"/>
            <a:ext cx="3067664" cy="3139321"/>
          </a:xfrm>
          <a:prstGeom prst="rect">
            <a:avLst/>
          </a:prstGeom>
          <a:noFill/>
        </p:spPr>
        <p:txBody>
          <a:bodyPr wrap="square" rtlCol="0">
            <a:spAutoFit/>
          </a:bodyPr>
          <a:lstStyle/>
          <a:p>
            <a:r>
              <a:rPr lang="en-GB" dirty="0">
                <a:solidFill>
                  <a:schemeClr val="bg1"/>
                </a:solidFill>
              </a:rPr>
              <a:t>Climate Data extracted from the European Climate Assessment and Data Set Project: </a:t>
            </a:r>
            <a:r>
              <a:rPr lang="en-GB" dirty="0">
                <a:solidFill>
                  <a:schemeClr val="bg1"/>
                </a:solidFill>
                <a:hlinkClick r:id="rId2"/>
              </a:rPr>
              <a:t>https://www.ecad.eu/</a:t>
            </a:r>
            <a:r>
              <a:rPr lang="en-GB" dirty="0">
                <a:solidFill>
                  <a:schemeClr val="bg1"/>
                </a:solidFill>
              </a:rPr>
              <a:t> </a:t>
            </a:r>
          </a:p>
          <a:p>
            <a:endParaRPr lang="en-GB" dirty="0">
              <a:solidFill>
                <a:schemeClr val="bg1"/>
              </a:solidFill>
            </a:endParaRPr>
          </a:p>
          <a:p>
            <a:r>
              <a:rPr lang="en-GB" dirty="0">
                <a:solidFill>
                  <a:schemeClr val="bg1"/>
                </a:solidFill>
              </a:rPr>
              <a:t>“Pleasant Weather Data”, answers to a fictional survey regarding weather conditions, created for the purpose of this project. </a:t>
            </a:r>
          </a:p>
        </p:txBody>
      </p:sp>
      <p:sp>
        <p:nvSpPr>
          <p:cNvPr id="4" name="TextBox 3">
            <a:extLst>
              <a:ext uri="{FF2B5EF4-FFF2-40B4-BE49-F238E27FC236}">
                <a16:creationId xmlns:a16="http://schemas.microsoft.com/office/drawing/2014/main" id="{6986F537-61B4-4307-F61E-E3976D93AB28}"/>
              </a:ext>
            </a:extLst>
          </p:cNvPr>
          <p:cNvSpPr txBox="1"/>
          <p:nvPr/>
        </p:nvSpPr>
        <p:spPr>
          <a:xfrm>
            <a:off x="8101783" y="2000864"/>
            <a:ext cx="3667430" cy="3893374"/>
          </a:xfrm>
          <a:prstGeom prst="rect">
            <a:avLst/>
          </a:prstGeom>
          <a:noFill/>
        </p:spPr>
        <p:txBody>
          <a:bodyPr wrap="square">
            <a:spAutoFit/>
          </a:bodyPr>
          <a:lstStyle/>
          <a:p>
            <a:pPr marL="285750" indent="-285750">
              <a:buFont typeface="Arial" panose="020B0604020202020204" pitchFamily="34" charset="0"/>
              <a:buChar char="•"/>
            </a:pPr>
            <a:r>
              <a:rPr lang="en-GB" sz="1300" dirty="0">
                <a:solidFill>
                  <a:schemeClr val="bg1"/>
                </a:solidFill>
              </a:rPr>
              <a:t>Data-cleaning, wrangling, </a:t>
            </a:r>
            <a:r>
              <a:rPr lang="en-GB" sz="1300" dirty="0" err="1">
                <a:solidFill>
                  <a:schemeClr val="bg1"/>
                </a:solidFill>
              </a:rPr>
              <a:t>subsetting</a:t>
            </a:r>
            <a:r>
              <a:rPr lang="en-GB" sz="1300" dirty="0">
                <a:solidFill>
                  <a:schemeClr val="bg1"/>
                </a:solidFill>
              </a:rPr>
              <a:t>, aggregating and merging with Python, using pandas and NumPy libraries.</a:t>
            </a:r>
          </a:p>
          <a:p>
            <a:endParaRPr lang="en-GB" sz="1300" dirty="0">
              <a:solidFill>
                <a:schemeClr val="bg1"/>
              </a:solidFill>
            </a:endParaRPr>
          </a:p>
          <a:p>
            <a:pPr marL="285750" indent="-285750">
              <a:buFont typeface="Arial" panose="020B0604020202020204" pitchFamily="34" charset="0"/>
              <a:buChar char="•"/>
            </a:pPr>
            <a:r>
              <a:rPr lang="en-US" sz="1300" dirty="0">
                <a:solidFill>
                  <a:schemeClr val="bg1"/>
                </a:solidFill>
              </a:rPr>
              <a:t>Optimization techniques for data and hyperparameter values, such as gradient descent and Bayesian optimizer. </a:t>
            </a:r>
          </a:p>
          <a:p>
            <a:pPr marL="285750" indent="-285750">
              <a:buFont typeface="Arial" panose="020B0604020202020204" pitchFamily="34" charset="0"/>
              <a:buChar char="•"/>
            </a:pPr>
            <a:endParaRPr lang="en-US" sz="1300" dirty="0">
              <a:solidFill>
                <a:schemeClr val="bg1"/>
              </a:solidFill>
            </a:endParaRPr>
          </a:p>
          <a:p>
            <a:pPr marL="285750" indent="-285750">
              <a:buFont typeface="Arial" panose="020B0604020202020204" pitchFamily="34" charset="0"/>
              <a:buChar char="•"/>
            </a:pPr>
            <a:r>
              <a:rPr lang="en-US" sz="1300" dirty="0">
                <a:solidFill>
                  <a:schemeClr val="bg1"/>
                </a:solidFill>
              </a:rPr>
              <a:t>Supervised machine-learning algorithms such as k-nearest </a:t>
            </a:r>
            <a:r>
              <a:rPr lang="en-US" sz="1300" dirty="0" err="1">
                <a:solidFill>
                  <a:schemeClr val="bg1"/>
                </a:solidFill>
              </a:rPr>
              <a:t>neighbours</a:t>
            </a:r>
            <a:r>
              <a:rPr lang="en-US" sz="1300" dirty="0">
                <a:solidFill>
                  <a:schemeClr val="bg1"/>
                </a:solidFill>
              </a:rPr>
              <a:t>, decision trees and ANNs (artificial neural </a:t>
            </a:r>
            <a:r>
              <a:rPr lang="en-US" sz="1300">
                <a:solidFill>
                  <a:schemeClr val="bg1"/>
                </a:solidFill>
              </a:rPr>
              <a:t>networks).</a:t>
            </a:r>
            <a:endParaRPr lang="en-US" sz="1300" dirty="0">
              <a:solidFill>
                <a:schemeClr val="bg1"/>
              </a:solidFill>
            </a:endParaRPr>
          </a:p>
          <a:p>
            <a:pPr marL="285750" indent="-285750">
              <a:buFont typeface="Arial" panose="020B0604020202020204" pitchFamily="34" charset="0"/>
              <a:buChar char="•"/>
            </a:pPr>
            <a:endParaRPr lang="en-US" sz="1300" dirty="0">
              <a:solidFill>
                <a:schemeClr val="bg1"/>
              </a:solidFill>
            </a:endParaRPr>
          </a:p>
          <a:p>
            <a:pPr marL="285750" indent="-285750">
              <a:buFont typeface="Arial" panose="020B0604020202020204" pitchFamily="34" charset="0"/>
              <a:buChar char="•"/>
            </a:pPr>
            <a:r>
              <a:rPr lang="en-US" sz="1300" dirty="0">
                <a:solidFill>
                  <a:schemeClr val="bg1"/>
                </a:solidFill>
              </a:rPr>
              <a:t>Unsupervised machine-learning techniques such as random forest classifier using </a:t>
            </a:r>
            <a:r>
              <a:rPr lang="en-US" sz="1300" dirty="0" err="1">
                <a:solidFill>
                  <a:schemeClr val="bg1"/>
                </a:solidFill>
              </a:rPr>
              <a:t>SciKitLearn</a:t>
            </a:r>
            <a:r>
              <a:rPr lang="en-US" sz="1300" dirty="0">
                <a:solidFill>
                  <a:schemeClr val="bg1"/>
                </a:solidFill>
              </a:rPr>
              <a:t>. </a:t>
            </a:r>
          </a:p>
          <a:p>
            <a:pPr marL="285750" indent="-285750">
              <a:buFont typeface="Arial" panose="020B0604020202020204" pitchFamily="34" charset="0"/>
              <a:buChar char="•"/>
            </a:pPr>
            <a:endParaRPr lang="en-US" sz="1300" dirty="0">
              <a:solidFill>
                <a:schemeClr val="bg1"/>
              </a:solidFill>
            </a:endParaRPr>
          </a:p>
          <a:p>
            <a:pPr marL="285750" indent="-285750">
              <a:buFont typeface="Arial" panose="020B0604020202020204" pitchFamily="34" charset="0"/>
              <a:buChar char="•"/>
            </a:pPr>
            <a:r>
              <a:rPr lang="en-US" sz="1300" dirty="0">
                <a:solidFill>
                  <a:schemeClr val="bg1"/>
                </a:solidFill>
              </a:rPr>
              <a:t>Deep-learning models using </a:t>
            </a:r>
            <a:r>
              <a:rPr lang="en-US" sz="1300" dirty="0" err="1">
                <a:solidFill>
                  <a:schemeClr val="bg1"/>
                </a:solidFill>
              </a:rPr>
              <a:t>Keras</a:t>
            </a:r>
            <a:r>
              <a:rPr lang="en-US" sz="1300" dirty="0">
                <a:solidFill>
                  <a:schemeClr val="bg1"/>
                </a:solidFill>
              </a:rPr>
              <a:t>, such as convolution neural networks (CNNs) and generative-adversarial networks (GANs).</a:t>
            </a:r>
          </a:p>
        </p:txBody>
      </p:sp>
    </p:spTree>
    <p:extLst>
      <p:ext uri="{BB962C8B-B14F-4D97-AF65-F5344CB8AC3E}">
        <p14:creationId xmlns:p14="http://schemas.microsoft.com/office/powerpoint/2010/main" val="1012312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77DD6A7-92A3-D8BE-1317-B75D7385B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16ADB-DF2B-D3C2-2FD6-52D38E4B70D7}"/>
              </a:ext>
            </a:extLst>
          </p:cNvPr>
          <p:cNvSpPr>
            <a:spLocks noGrp="1"/>
          </p:cNvSpPr>
          <p:nvPr>
            <p:ph type="title"/>
          </p:nvPr>
        </p:nvSpPr>
        <p:spPr>
          <a:xfrm>
            <a:off x="311426" y="193123"/>
            <a:ext cx="1790700" cy="913069"/>
          </a:xfrm>
        </p:spPr>
        <p:txBody>
          <a:bodyPr>
            <a:normAutofit/>
          </a:bodyPr>
          <a:lstStyle/>
          <a:p>
            <a:pPr algn="ctr"/>
            <a:r>
              <a:rPr lang="en-GB" sz="3200" dirty="0">
                <a:solidFill>
                  <a:schemeClr val="bg1"/>
                </a:solidFill>
              </a:rPr>
              <a:t>Analysis</a:t>
            </a:r>
            <a:endParaRPr lang="en-FI" sz="3200" dirty="0">
              <a:solidFill>
                <a:schemeClr val="bg1"/>
              </a:solidFill>
            </a:endParaRPr>
          </a:p>
        </p:txBody>
      </p:sp>
      <p:pic>
        <p:nvPicPr>
          <p:cNvPr id="16" name="Picture 15" descr="A screenshot of a table&#10;&#10;AI-generated content may be incorrect.">
            <a:extLst>
              <a:ext uri="{FF2B5EF4-FFF2-40B4-BE49-F238E27FC236}">
                <a16:creationId xmlns:a16="http://schemas.microsoft.com/office/drawing/2014/main" id="{17A92B36-8BFD-787F-90A0-C3916D6A8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055" y="3520965"/>
            <a:ext cx="3166445" cy="3100660"/>
          </a:xfrm>
          <a:prstGeom prst="rect">
            <a:avLst/>
          </a:prstGeom>
        </p:spPr>
      </p:pic>
      <p:pic>
        <p:nvPicPr>
          <p:cNvPr id="17" name="Picture 16" descr="A table of numbers and letters&#10;&#10;AI-generated content may be incorrect.">
            <a:extLst>
              <a:ext uri="{FF2B5EF4-FFF2-40B4-BE49-F238E27FC236}">
                <a16:creationId xmlns:a16="http://schemas.microsoft.com/office/drawing/2014/main" id="{78584496-05EB-FB16-0563-308FA2311AD6}"/>
              </a:ext>
            </a:extLst>
          </p:cNvPr>
          <p:cNvPicPr>
            <a:picLocks noChangeAspect="1"/>
          </p:cNvPicPr>
          <p:nvPr/>
        </p:nvPicPr>
        <p:blipFill>
          <a:blip r:embed="rId3">
            <a:extLst>
              <a:ext uri="{28A0092B-C50C-407E-A947-70E740481C1C}">
                <a14:useLocalDpi xmlns:a14="http://schemas.microsoft.com/office/drawing/2010/main" val="0"/>
              </a:ext>
            </a:extLst>
          </a:blip>
          <a:srcRect l="985" t="3942" r="-1037" b="3384"/>
          <a:stretch>
            <a:fillRect/>
          </a:stretch>
        </p:blipFill>
        <p:spPr>
          <a:xfrm>
            <a:off x="8668055" y="406531"/>
            <a:ext cx="3212519" cy="2945573"/>
          </a:xfrm>
          <a:prstGeom prst="rect">
            <a:avLst/>
          </a:prstGeom>
        </p:spPr>
      </p:pic>
      <p:pic>
        <p:nvPicPr>
          <p:cNvPr id="18" name="Picture 17" descr="A screenshot of a computer screen&#10;&#10;AI-generated content may be incorrect.">
            <a:extLst>
              <a:ext uri="{FF2B5EF4-FFF2-40B4-BE49-F238E27FC236}">
                <a16:creationId xmlns:a16="http://schemas.microsoft.com/office/drawing/2014/main" id="{F3521C41-DB45-A8F2-4D21-25FDF9E398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734338" y="406531"/>
            <a:ext cx="4789550" cy="2945573"/>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9" name="Picture 18">
            <a:extLst>
              <a:ext uri="{FF2B5EF4-FFF2-40B4-BE49-F238E27FC236}">
                <a16:creationId xmlns:a16="http://schemas.microsoft.com/office/drawing/2014/main" id="{E26DE9FA-3410-A7F1-838D-0FEC9D2AC38E}"/>
              </a:ext>
            </a:extLst>
          </p:cNvPr>
          <p:cNvPicPr>
            <a:picLocks noChangeAspect="1"/>
          </p:cNvPicPr>
          <p:nvPr/>
        </p:nvPicPr>
        <p:blipFill>
          <a:blip r:embed="rId5"/>
          <a:stretch>
            <a:fillRect/>
          </a:stretch>
        </p:blipFill>
        <p:spPr>
          <a:xfrm>
            <a:off x="2932534" y="3518424"/>
            <a:ext cx="5591354" cy="3103201"/>
          </a:xfrm>
          <a:prstGeom prst="rect">
            <a:avLst/>
          </a:prstGeom>
        </p:spPr>
      </p:pic>
      <p:sp>
        <p:nvSpPr>
          <p:cNvPr id="20" name="TextBox 19">
            <a:extLst>
              <a:ext uri="{FF2B5EF4-FFF2-40B4-BE49-F238E27FC236}">
                <a16:creationId xmlns:a16="http://schemas.microsoft.com/office/drawing/2014/main" id="{A19AC59D-982C-C2F3-F252-EBBAC5F909AC}"/>
              </a:ext>
            </a:extLst>
          </p:cNvPr>
          <p:cNvSpPr txBox="1"/>
          <p:nvPr/>
        </p:nvSpPr>
        <p:spPr>
          <a:xfrm>
            <a:off x="123825" y="1210967"/>
            <a:ext cx="3466345" cy="203132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2"/>
                </a:solidFill>
              </a:rPr>
              <a:t>Some examples of visualizations and analysis performed for this project. </a:t>
            </a:r>
          </a:p>
          <a:p>
            <a:pPr marL="285750" indent="-285750">
              <a:buFont typeface="Arial" panose="020B0604020202020204" pitchFamily="34" charset="0"/>
              <a:buChar char="•"/>
            </a:pPr>
            <a:endParaRPr lang="en-GB" dirty="0">
              <a:solidFill>
                <a:schemeClr val="bg2"/>
              </a:solidFill>
            </a:endParaRPr>
          </a:p>
          <a:p>
            <a:pPr marL="285750" indent="-285750">
              <a:buFont typeface="Arial" panose="020B0604020202020204" pitchFamily="34" charset="0"/>
              <a:buChar char="•"/>
            </a:pPr>
            <a:r>
              <a:rPr lang="en-GB" dirty="0">
                <a:solidFill>
                  <a:schemeClr val="bg2"/>
                </a:solidFill>
              </a:rPr>
              <a:t>Full set of Python scripts, visualizations and reports can be found on </a:t>
            </a:r>
            <a:r>
              <a:rPr lang="en-GB" dirty="0">
                <a:solidFill>
                  <a:schemeClr val="bg2"/>
                </a:solidFill>
                <a:hlinkClick r:id="rId6"/>
              </a:rPr>
              <a:t>GitHub</a:t>
            </a:r>
            <a:r>
              <a:rPr lang="en-GB" dirty="0">
                <a:solidFill>
                  <a:schemeClr val="bg2"/>
                </a:solidFill>
              </a:rPr>
              <a:t>. </a:t>
            </a:r>
            <a:endParaRPr lang="en-US" dirty="0">
              <a:solidFill>
                <a:schemeClr val="bg2"/>
              </a:solidFill>
            </a:endParaRPr>
          </a:p>
        </p:txBody>
      </p:sp>
    </p:spTree>
    <p:extLst>
      <p:ext uri="{BB962C8B-B14F-4D97-AF65-F5344CB8AC3E}">
        <p14:creationId xmlns:p14="http://schemas.microsoft.com/office/powerpoint/2010/main" val="231756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0DC5EFA-2DE5-E34E-B8E1-A10F07370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4C39A-B8F7-68F7-A228-A7AC37E11620}"/>
              </a:ext>
            </a:extLst>
          </p:cNvPr>
          <p:cNvSpPr>
            <a:spLocks noGrp="1"/>
          </p:cNvSpPr>
          <p:nvPr>
            <p:ph type="title"/>
          </p:nvPr>
        </p:nvSpPr>
        <p:spPr>
          <a:xfrm>
            <a:off x="6560575" y="517524"/>
            <a:ext cx="4746523" cy="1001559"/>
          </a:xfrm>
        </p:spPr>
        <p:txBody>
          <a:bodyPr>
            <a:normAutofit/>
          </a:bodyPr>
          <a:lstStyle/>
          <a:p>
            <a:pPr algn="ctr"/>
            <a:r>
              <a:rPr lang="en-GB" sz="2800" dirty="0">
                <a:solidFill>
                  <a:schemeClr val="bg1"/>
                </a:solidFill>
              </a:rPr>
              <a:t>Recommendations</a:t>
            </a:r>
            <a:endParaRPr lang="en-FI" sz="2800" dirty="0">
              <a:solidFill>
                <a:schemeClr val="bg1"/>
              </a:solidFill>
            </a:endParaRPr>
          </a:p>
        </p:txBody>
      </p:sp>
      <p:sp>
        <p:nvSpPr>
          <p:cNvPr id="3" name="Content Placeholder 2">
            <a:extLst>
              <a:ext uri="{FF2B5EF4-FFF2-40B4-BE49-F238E27FC236}">
                <a16:creationId xmlns:a16="http://schemas.microsoft.com/office/drawing/2014/main" id="{FA014F3B-1E7B-559F-F7F8-6229954A79A7}"/>
              </a:ext>
            </a:extLst>
          </p:cNvPr>
          <p:cNvSpPr>
            <a:spLocks noGrp="1"/>
          </p:cNvSpPr>
          <p:nvPr>
            <p:ph idx="1"/>
          </p:nvPr>
        </p:nvSpPr>
        <p:spPr>
          <a:xfrm>
            <a:off x="6285272" y="1519083"/>
            <a:ext cx="5021826" cy="4694903"/>
          </a:xfrm>
        </p:spPr>
        <p:txBody>
          <a:bodyPr>
            <a:normAutofit/>
          </a:bodyPr>
          <a:lstStyle/>
          <a:p>
            <a:r>
              <a:rPr lang="en-GB" sz="1800" dirty="0">
                <a:solidFill>
                  <a:schemeClr val="bg1"/>
                </a:solidFill>
              </a:rPr>
              <a:t>Use a generative adversarial network (GAN) consisting of at least one CNN to </a:t>
            </a:r>
            <a:r>
              <a:rPr lang="en-GB" sz="1800" dirty="0" err="1">
                <a:solidFill>
                  <a:schemeClr val="bg1"/>
                </a:solidFill>
              </a:rPr>
              <a:t>analyze</a:t>
            </a:r>
            <a:r>
              <a:rPr lang="en-GB" sz="1800" dirty="0">
                <a:solidFill>
                  <a:schemeClr val="bg1"/>
                </a:solidFill>
              </a:rPr>
              <a:t> weather satellite and radar images and create accurate visual predictions of future weather conditions in Europe. </a:t>
            </a:r>
          </a:p>
          <a:p>
            <a:r>
              <a:rPr lang="en-GB" sz="1800" dirty="0">
                <a:solidFill>
                  <a:schemeClr val="bg1"/>
                </a:solidFill>
              </a:rPr>
              <a:t>Use a random forest model to identify weather patterns within a smaller region and, using a second set of data such as survey answers or healthcare data, determine the impact of these weather conditions on the local population. </a:t>
            </a:r>
          </a:p>
        </p:txBody>
      </p:sp>
      <p:sp>
        <p:nvSpPr>
          <p:cNvPr id="4" name="Title 1">
            <a:extLst>
              <a:ext uri="{FF2B5EF4-FFF2-40B4-BE49-F238E27FC236}">
                <a16:creationId xmlns:a16="http://schemas.microsoft.com/office/drawing/2014/main" id="{165C77A7-5C7D-FF92-4DFD-10A03D0CDFD6}"/>
              </a:ext>
            </a:extLst>
          </p:cNvPr>
          <p:cNvSpPr txBox="1">
            <a:spLocks/>
          </p:cNvSpPr>
          <p:nvPr/>
        </p:nvSpPr>
        <p:spPr>
          <a:xfrm>
            <a:off x="931608" y="517525"/>
            <a:ext cx="4746523" cy="10015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rPr>
              <a:t>Insights</a:t>
            </a:r>
            <a:endParaRPr lang="en-FI" sz="2800" dirty="0">
              <a:solidFill>
                <a:schemeClr val="bg1"/>
              </a:solidFill>
            </a:endParaRPr>
          </a:p>
        </p:txBody>
      </p:sp>
      <p:sp>
        <p:nvSpPr>
          <p:cNvPr id="8" name="Content Placeholder 2">
            <a:extLst>
              <a:ext uri="{FF2B5EF4-FFF2-40B4-BE49-F238E27FC236}">
                <a16:creationId xmlns:a16="http://schemas.microsoft.com/office/drawing/2014/main" id="{85E9A2DE-125C-86D1-FAE7-AC6B30B7FF9F}"/>
              </a:ext>
            </a:extLst>
          </p:cNvPr>
          <p:cNvSpPr txBox="1">
            <a:spLocks/>
          </p:cNvSpPr>
          <p:nvPr/>
        </p:nvSpPr>
        <p:spPr>
          <a:xfrm>
            <a:off x="656305" y="1519083"/>
            <a:ext cx="5021826" cy="4821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bg1"/>
                </a:solidFill>
              </a:rPr>
              <a:t>Classification algorithms such as k-nearest neighbours are the most suitable for identifying and predicting changing weather conditions within a region. </a:t>
            </a:r>
          </a:p>
          <a:p>
            <a:r>
              <a:rPr lang="en-GB" sz="1800" dirty="0">
                <a:solidFill>
                  <a:schemeClr val="bg1"/>
                </a:solidFill>
              </a:rPr>
              <a:t>Unsupervised classification models, such as random forests, work best when applied to a smaller, less-varied set of data, e.g. climate data from a single city or region. </a:t>
            </a:r>
          </a:p>
          <a:p>
            <a:r>
              <a:rPr lang="en-GB" sz="1800" dirty="0">
                <a:solidFill>
                  <a:schemeClr val="bg1"/>
                </a:solidFill>
              </a:rPr>
              <a:t>Optimized data and hyperparameter values ensure that a machine-learning model performs as intended and generates accurate results. </a:t>
            </a:r>
          </a:p>
          <a:p>
            <a:r>
              <a:rPr lang="en-GB" sz="1800" dirty="0">
                <a:solidFill>
                  <a:schemeClr val="bg1"/>
                </a:solidFill>
              </a:rPr>
              <a:t>Visual data can be accurately interpreted using a convolutional neural network (CNN) and may be the most effective way to identify and predict changing weather conditions in Europe.</a:t>
            </a:r>
          </a:p>
        </p:txBody>
      </p:sp>
    </p:spTree>
    <p:extLst>
      <p:ext uri="{BB962C8B-B14F-4D97-AF65-F5344CB8AC3E}">
        <p14:creationId xmlns:p14="http://schemas.microsoft.com/office/powerpoint/2010/main" val="616652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9A20D-0372-EC92-61AC-D40C1FA4DC2E}"/>
              </a:ext>
            </a:extLst>
          </p:cNvPr>
          <p:cNvSpPr>
            <a:spLocks noGrp="1"/>
          </p:cNvSpPr>
          <p:nvPr>
            <p:ph type="title"/>
          </p:nvPr>
        </p:nvSpPr>
        <p:spPr>
          <a:xfrm>
            <a:off x="838200" y="1748452"/>
            <a:ext cx="4974771" cy="3587786"/>
          </a:xfrm>
        </p:spPr>
        <p:txBody>
          <a:bodyPr>
            <a:normAutofit/>
          </a:bodyPr>
          <a:lstStyle/>
          <a:p>
            <a:pPr algn="ctr"/>
            <a:r>
              <a:rPr lang="en-GB" dirty="0">
                <a:solidFill>
                  <a:schemeClr val="bg1"/>
                </a:solidFill>
              </a:rPr>
              <a:t>Contact</a:t>
            </a:r>
            <a:endParaRPr lang="en-FI"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15F4BECA-D50B-DBE3-6172-76518E5505B2}"/>
              </a:ext>
            </a:extLst>
          </p:cNvPr>
          <p:cNvSpPr>
            <a:spLocks noGrp="1"/>
          </p:cNvSpPr>
          <p:nvPr>
            <p:ph idx="1"/>
          </p:nvPr>
        </p:nvSpPr>
        <p:spPr>
          <a:xfrm>
            <a:off x="6477270" y="1130846"/>
            <a:ext cx="4974771" cy="4351338"/>
          </a:xfrm>
        </p:spPr>
        <p:txBody>
          <a:bodyPr>
            <a:normAutofit/>
          </a:bodyPr>
          <a:lstStyle/>
          <a:p>
            <a:pPr marL="0" indent="0">
              <a:buNone/>
            </a:pPr>
            <a:r>
              <a:rPr lang="en-GB">
                <a:solidFill>
                  <a:schemeClr val="bg1"/>
                </a:solidFill>
              </a:rPr>
              <a:t>E-mail: </a:t>
            </a:r>
            <a:r>
              <a:rPr lang="en-GB">
                <a:solidFill>
                  <a:schemeClr val="bg1"/>
                </a:solidFill>
                <a:hlinkClick r:id="rId2"/>
              </a:rPr>
              <a:t>suryd@protonmail.com</a:t>
            </a:r>
            <a:r>
              <a:rPr lang="en-GB">
                <a:solidFill>
                  <a:schemeClr val="bg1"/>
                </a:solidFill>
              </a:rPr>
              <a:t> </a:t>
            </a:r>
          </a:p>
          <a:p>
            <a:pPr marL="0" indent="0">
              <a:buNone/>
            </a:pPr>
            <a:r>
              <a:rPr lang="en-GB">
                <a:solidFill>
                  <a:schemeClr val="bg1"/>
                </a:solidFill>
              </a:rPr>
              <a:t>GitHub: </a:t>
            </a:r>
            <a:r>
              <a:rPr lang="en-GB">
                <a:solidFill>
                  <a:schemeClr val="bg1"/>
                </a:solidFill>
                <a:hlinkClick r:id="rId3"/>
              </a:rPr>
              <a:t>https://github.com/sryds</a:t>
            </a:r>
            <a:r>
              <a:rPr lang="en-GB">
                <a:solidFill>
                  <a:schemeClr val="bg1"/>
                </a:solidFill>
              </a:rPr>
              <a:t> </a:t>
            </a:r>
            <a:endParaRPr lang="en-FI">
              <a:solidFill>
                <a:schemeClr val="bg1"/>
              </a:solidFill>
            </a:endParaRPr>
          </a:p>
        </p:txBody>
      </p:sp>
    </p:spTree>
    <p:extLst>
      <p:ext uri="{BB962C8B-B14F-4D97-AF65-F5344CB8AC3E}">
        <p14:creationId xmlns:p14="http://schemas.microsoft.com/office/powerpoint/2010/main" val="104843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634F-649E-C642-562F-4E5BA253D62F}"/>
              </a:ext>
            </a:extLst>
          </p:cNvPr>
          <p:cNvSpPr>
            <a:spLocks noGrp="1"/>
          </p:cNvSpPr>
          <p:nvPr>
            <p:ph type="title"/>
          </p:nvPr>
        </p:nvSpPr>
        <p:spPr>
          <a:xfrm>
            <a:off x="838200" y="365126"/>
            <a:ext cx="10515600" cy="962230"/>
          </a:xfrm>
        </p:spPr>
        <p:txBody>
          <a:bodyPr>
            <a:normAutofit/>
          </a:bodyPr>
          <a:lstStyle/>
          <a:p>
            <a:pPr algn="ctr"/>
            <a:r>
              <a:rPr lang="en-GB" sz="3200" dirty="0" err="1">
                <a:solidFill>
                  <a:schemeClr val="bg1"/>
                </a:solidFill>
              </a:rPr>
              <a:t>GameCo</a:t>
            </a:r>
            <a:r>
              <a:rPr lang="en-GB" sz="3200" dirty="0">
                <a:solidFill>
                  <a:schemeClr val="bg1"/>
                </a:solidFill>
              </a:rPr>
              <a:t>: International Marketing Strategy 2017</a:t>
            </a:r>
            <a:endParaRPr lang="en-FI" sz="3200" dirty="0">
              <a:solidFill>
                <a:schemeClr val="bg1"/>
              </a:solidFill>
            </a:endParaRPr>
          </a:p>
        </p:txBody>
      </p:sp>
      <p:sp>
        <p:nvSpPr>
          <p:cNvPr id="9" name="Content Placeholder 8">
            <a:extLst>
              <a:ext uri="{FF2B5EF4-FFF2-40B4-BE49-F238E27FC236}">
                <a16:creationId xmlns:a16="http://schemas.microsoft.com/office/drawing/2014/main" id="{038183D5-A20F-BD6E-384B-A597FFD588F1}"/>
              </a:ext>
            </a:extLst>
          </p:cNvPr>
          <p:cNvSpPr>
            <a:spLocks noGrp="1"/>
          </p:cNvSpPr>
          <p:nvPr>
            <p:ph idx="1"/>
          </p:nvPr>
        </p:nvSpPr>
        <p:spPr>
          <a:xfrm>
            <a:off x="867696" y="1530657"/>
            <a:ext cx="3222523" cy="593110"/>
          </a:xfrm>
        </p:spPr>
        <p:txBody>
          <a:bodyPr>
            <a:normAutofit/>
          </a:bodyPr>
          <a:lstStyle/>
          <a:p>
            <a:pPr marL="0" indent="0" algn="ctr">
              <a:buNone/>
            </a:pPr>
            <a:r>
              <a:rPr lang="en-GB" dirty="0">
                <a:solidFill>
                  <a:schemeClr val="bg1"/>
                </a:solidFill>
              </a:rPr>
              <a:t>Project Goals</a:t>
            </a:r>
            <a:endParaRPr lang="en-FI" dirty="0">
              <a:solidFill>
                <a:schemeClr val="bg1"/>
              </a:solidFill>
            </a:endParaRPr>
          </a:p>
        </p:txBody>
      </p:sp>
      <p:sp>
        <p:nvSpPr>
          <p:cNvPr id="10" name="Content Placeholder 8">
            <a:extLst>
              <a:ext uri="{FF2B5EF4-FFF2-40B4-BE49-F238E27FC236}">
                <a16:creationId xmlns:a16="http://schemas.microsoft.com/office/drawing/2014/main" id="{7FE72F4E-6D38-E88C-546B-663858957168}"/>
              </a:ext>
            </a:extLst>
          </p:cNvPr>
          <p:cNvSpPr txBox="1">
            <a:spLocks/>
          </p:cNvSpPr>
          <p:nvPr/>
        </p:nvSpPr>
        <p:spPr>
          <a:xfrm>
            <a:off x="4473678" y="1530657"/>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Data Used</a:t>
            </a:r>
            <a:endParaRPr lang="en-FI" dirty="0">
              <a:solidFill>
                <a:schemeClr val="bg1"/>
              </a:solidFill>
            </a:endParaRPr>
          </a:p>
        </p:txBody>
      </p:sp>
      <p:sp>
        <p:nvSpPr>
          <p:cNvPr id="11" name="Content Placeholder 8">
            <a:extLst>
              <a:ext uri="{FF2B5EF4-FFF2-40B4-BE49-F238E27FC236}">
                <a16:creationId xmlns:a16="http://schemas.microsoft.com/office/drawing/2014/main" id="{9EC88F68-C217-13B8-AFD6-5D923720FE1A}"/>
              </a:ext>
            </a:extLst>
          </p:cNvPr>
          <p:cNvSpPr txBox="1">
            <a:spLocks/>
          </p:cNvSpPr>
          <p:nvPr/>
        </p:nvSpPr>
        <p:spPr>
          <a:xfrm>
            <a:off x="8052617" y="1530657"/>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Methods Used</a:t>
            </a:r>
            <a:endParaRPr lang="en-FI" dirty="0">
              <a:solidFill>
                <a:schemeClr val="bg1"/>
              </a:solidFill>
            </a:endParaRPr>
          </a:p>
        </p:txBody>
      </p:sp>
      <p:sp>
        <p:nvSpPr>
          <p:cNvPr id="12" name="TextBox 11">
            <a:extLst>
              <a:ext uri="{FF2B5EF4-FFF2-40B4-BE49-F238E27FC236}">
                <a16:creationId xmlns:a16="http://schemas.microsoft.com/office/drawing/2014/main" id="{58F0D4A5-A6B7-F66A-D7D1-2647A48F49C5}"/>
              </a:ext>
            </a:extLst>
          </p:cNvPr>
          <p:cNvSpPr txBox="1"/>
          <p:nvPr/>
        </p:nvSpPr>
        <p:spPr>
          <a:xfrm>
            <a:off x="1022556" y="2153265"/>
            <a:ext cx="3067664" cy="4247317"/>
          </a:xfrm>
          <a:prstGeom prst="rect">
            <a:avLst/>
          </a:prstGeom>
          <a:noFill/>
        </p:spPr>
        <p:txBody>
          <a:bodyPr wrap="square" rtlCol="0">
            <a:spAutoFit/>
          </a:bodyPr>
          <a:lstStyle/>
          <a:p>
            <a:r>
              <a:rPr lang="en-GB" dirty="0" err="1">
                <a:solidFill>
                  <a:schemeClr val="bg1"/>
                </a:solidFill>
              </a:rPr>
              <a:t>GameCo</a:t>
            </a:r>
            <a:r>
              <a:rPr lang="en-GB" dirty="0">
                <a:solidFill>
                  <a:schemeClr val="bg1"/>
                </a:solidFill>
              </a:rPr>
              <a:t> is a video game company interested in using insights from data to inform the development of new games as well as to optimize their marketing campaigns. </a:t>
            </a:r>
          </a:p>
          <a:p>
            <a:r>
              <a:rPr lang="en-GB" dirty="0">
                <a:solidFill>
                  <a:schemeClr val="bg1"/>
                </a:solidFill>
              </a:rPr>
              <a:t>This project aims to answer key questions such as the geographical distribution of video game sales, the popularity of certain game titles and genres, and which publishers are likely to be the main competitors in certain markets.</a:t>
            </a:r>
            <a:endParaRPr lang="en-FI" dirty="0">
              <a:solidFill>
                <a:schemeClr val="bg1"/>
              </a:solidFill>
            </a:endParaRPr>
          </a:p>
        </p:txBody>
      </p:sp>
      <p:sp>
        <p:nvSpPr>
          <p:cNvPr id="13" name="TextBox 12">
            <a:extLst>
              <a:ext uri="{FF2B5EF4-FFF2-40B4-BE49-F238E27FC236}">
                <a16:creationId xmlns:a16="http://schemas.microsoft.com/office/drawing/2014/main" id="{815E01DE-957A-4E1C-CFE4-63EF0FAC0895}"/>
              </a:ext>
            </a:extLst>
          </p:cNvPr>
          <p:cNvSpPr txBox="1"/>
          <p:nvPr/>
        </p:nvSpPr>
        <p:spPr>
          <a:xfrm>
            <a:off x="4628537" y="2148348"/>
            <a:ext cx="3067664" cy="3139321"/>
          </a:xfrm>
          <a:prstGeom prst="rect">
            <a:avLst/>
          </a:prstGeom>
          <a:noFill/>
        </p:spPr>
        <p:txBody>
          <a:bodyPr wrap="square" rtlCol="0">
            <a:spAutoFit/>
          </a:bodyPr>
          <a:lstStyle/>
          <a:p>
            <a:r>
              <a:rPr lang="en-GB" dirty="0">
                <a:solidFill>
                  <a:schemeClr val="bg1"/>
                </a:solidFill>
              </a:rPr>
              <a:t>The data used for this project was collected from </a:t>
            </a:r>
            <a:r>
              <a:rPr lang="en-GB" dirty="0" err="1">
                <a:solidFill>
                  <a:schemeClr val="bg1"/>
                </a:solidFill>
                <a:hlinkClick r:id="rId2">
                  <a:extLst>
                    <a:ext uri="{A12FA001-AC4F-418D-AE19-62706E023703}">
                      <ahyp:hlinkClr xmlns:ahyp="http://schemas.microsoft.com/office/drawing/2018/hyperlinkcolor" val="tx"/>
                    </a:ext>
                  </a:extLst>
                </a:hlinkClick>
              </a:rPr>
              <a:t>VGChartz</a:t>
            </a:r>
            <a:r>
              <a:rPr lang="en-GB" dirty="0">
                <a:solidFill>
                  <a:schemeClr val="bg1"/>
                </a:solidFill>
              </a:rPr>
              <a:t> and consists of historical sales data of video games across the world from 1980 to 2016. The data-set contains information on games across a variety of genres, platforms and publishers, having sold 10,000 or more copies. </a:t>
            </a:r>
            <a:endParaRPr lang="en-FI" dirty="0">
              <a:solidFill>
                <a:schemeClr val="bg1"/>
              </a:solidFill>
            </a:endParaRPr>
          </a:p>
        </p:txBody>
      </p:sp>
      <p:sp>
        <p:nvSpPr>
          <p:cNvPr id="14" name="TextBox 13">
            <a:extLst>
              <a:ext uri="{FF2B5EF4-FFF2-40B4-BE49-F238E27FC236}">
                <a16:creationId xmlns:a16="http://schemas.microsoft.com/office/drawing/2014/main" id="{0AE416BE-BC17-CD9D-0831-99270DA93373}"/>
              </a:ext>
            </a:extLst>
          </p:cNvPr>
          <p:cNvSpPr txBox="1"/>
          <p:nvPr/>
        </p:nvSpPr>
        <p:spPr>
          <a:xfrm>
            <a:off x="8234518" y="2148348"/>
            <a:ext cx="3264309" cy="258532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Basic data sorting, cleaning and filtering techniques in Microsoft Excel</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Pivot Tables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Descriptive analysis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Data visualization with Excel</a:t>
            </a:r>
            <a:endParaRPr lang="en-FI" dirty="0">
              <a:solidFill>
                <a:schemeClr val="bg1"/>
              </a:solidFill>
            </a:endParaRPr>
          </a:p>
        </p:txBody>
      </p:sp>
    </p:spTree>
    <p:extLst>
      <p:ext uri="{BB962C8B-B14F-4D97-AF65-F5344CB8AC3E}">
        <p14:creationId xmlns:p14="http://schemas.microsoft.com/office/powerpoint/2010/main" val="86297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D43EA31-A5AF-BD2B-262C-5C5497FA9CA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26A773-082F-66A2-20AF-0DF0007AF12D}"/>
              </a:ext>
            </a:extLst>
          </p:cNvPr>
          <p:cNvSpPr txBox="1"/>
          <p:nvPr/>
        </p:nvSpPr>
        <p:spPr>
          <a:xfrm>
            <a:off x="865240" y="481776"/>
            <a:ext cx="4227871" cy="523220"/>
          </a:xfrm>
          <a:prstGeom prst="rect">
            <a:avLst/>
          </a:prstGeom>
          <a:noFill/>
        </p:spPr>
        <p:txBody>
          <a:bodyPr wrap="square" rtlCol="0">
            <a:spAutoFit/>
          </a:bodyPr>
          <a:lstStyle/>
          <a:p>
            <a:r>
              <a:rPr lang="en-GB" sz="2800" dirty="0">
                <a:solidFill>
                  <a:schemeClr val="bg1"/>
                </a:solidFill>
              </a:rPr>
              <a:t>Analysis</a:t>
            </a:r>
            <a:endParaRPr lang="en-FI" sz="2800" dirty="0">
              <a:solidFill>
                <a:schemeClr val="bg1"/>
              </a:solidFill>
            </a:endParaRPr>
          </a:p>
        </p:txBody>
      </p:sp>
      <p:pic>
        <p:nvPicPr>
          <p:cNvPr id="13" name="Picture 12" descr="A graph of sales and values&#10;&#10;Description automatically generated">
            <a:extLst>
              <a:ext uri="{FF2B5EF4-FFF2-40B4-BE49-F238E27FC236}">
                <a16:creationId xmlns:a16="http://schemas.microsoft.com/office/drawing/2014/main" id="{355DB3B9-6126-E892-7ECE-F1E441BA7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58" y="1484671"/>
            <a:ext cx="4832649" cy="2903098"/>
          </a:xfrm>
          <a:prstGeom prst="rect">
            <a:avLst/>
          </a:prstGeom>
        </p:spPr>
      </p:pic>
      <p:pic>
        <p:nvPicPr>
          <p:cNvPr id="15" name="Picture 14" descr="A graph of sales and values&#10;&#10;Description automatically generated">
            <a:extLst>
              <a:ext uri="{FF2B5EF4-FFF2-40B4-BE49-F238E27FC236}">
                <a16:creationId xmlns:a16="http://schemas.microsoft.com/office/drawing/2014/main" id="{B5CF6397-B028-B8B6-63AD-FF8E76893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11" y="1484669"/>
            <a:ext cx="4832649" cy="2903097"/>
          </a:xfrm>
          <a:prstGeom prst="rect">
            <a:avLst/>
          </a:prstGeom>
        </p:spPr>
      </p:pic>
      <p:sp>
        <p:nvSpPr>
          <p:cNvPr id="16" name="TextBox 15">
            <a:extLst>
              <a:ext uri="{FF2B5EF4-FFF2-40B4-BE49-F238E27FC236}">
                <a16:creationId xmlns:a16="http://schemas.microsoft.com/office/drawing/2014/main" id="{6509CDCB-0DC0-3E50-46FF-B17171F412D1}"/>
              </a:ext>
            </a:extLst>
          </p:cNvPr>
          <p:cNvSpPr txBox="1"/>
          <p:nvPr/>
        </p:nvSpPr>
        <p:spPr>
          <a:xfrm>
            <a:off x="844058" y="4642338"/>
            <a:ext cx="4832649" cy="954107"/>
          </a:xfrm>
          <a:prstGeom prst="rect">
            <a:avLst/>
          </a:prstGeom>
          <a:noFill/>
        </p:spPr>
        <p:txBody>
          <a:bodyPr wrap="square" rtlCol="0">
            <a:spAutoFit/>
          </a:bodyPr>
          <a:lstStyle/>
          <a:p>
            <a:r>
              <a:rPr lang="en-GB" sz="1400" dirty="0">
                <a:solidFill>
                  <a:schemeClr val="bg1"/>
                </a:solidFill>
              </a:rPr>
              <a:t>Total annual video game sales by region, 1980-1999. </a:t>
            </a:r>
          </a:p>
          <a:p>
            <a:r>
              <a:rPr lang="en-GB" sz="1400" dirty="0">
                <a:solidFill>
                  <a:schemeClr val="bg1"/>
                </a:solidFill>
              </a:rPr>
              <a:t>Sales in all regions except Japan sharply increased in the mid 1990s. </a:t>
            </a:r>
          </a:p>
          <a:p>
            <a:r>
              <a:rPr lang="en-GB" sz="1400" dirty="0">
                <a:solidFill>
                  <a:schemeClr val="bg1"/>
                </a:solidFill>
              </a:rPr>
              <a:t>EU sales begin to surpass Japanese sales after 1996.</a:t>
            </a:r>
            <a:endParaRPr lang="en-FI" sz="1400" dirty="0">
              <a:solidFill>
                <a:schemeClr val="bg1"/>
              </a:solidFill>
            </a:endParaRPr>
          </a:p>
        </p:txBody>
      </p:sp>
      <p:sp>
        <p:nvSpPr>
          <p:cNvPr id="17" name="TextBox 16">
            <a:extLst>
              <a:ext uri="{FF2B5EF4-FFF2-40B4-BE49-F238E27FC236}">
                <a16:creationId xmlns:a16="http://schemas.microsoft.com/office/drawing/2014/main" id="{BADF2D46-FFD1-51C9-3D8A-BA7B7DBFF211}"/>
              </a:ext>
            </a:extLst>
          </p:cNvPr>
          <p:cNvSpPr txBox="1"/>
          <p:nvPr/>
        </p:nvSpPr>
        <p:spPr>
          <a:xfrm>
            <a:off x="6340811" y="4719483"/>
            <a:ext cx="5007131" cy="1600438"/>
          </a:xfrm>
          <a:prstGeom prst="rect">
            <a:avLst/>
          </a:prstGeom>
          <a:noFill/>
        </p:spPr>
        <p:txBody>
          <a:bodyPr wrap="square" rtlCol="0">
            <a:spAutoFit/>
          </a:bodyPr>
          <a:lstStyle/>
          <a:p>
            <a:r>
              <a:rPr lang="en-GB" sz="1400" dirty="0">
                <a:solidFill>
                  <a:schemeClr val="bg1"/>
                </a:solidFill>
              </a:rPr>
              <a:t>Total annual video game sales by region, 2000-2016.</a:t>
            </a:r>
          </a:p>
          <a:p>
            <a:r>
              <a:rPr lang="en-GB" sz="1400" dirty="0">
                <a:solidFill>
                  <a:schemeClr val="bg1"/>
                </a:solidFill>
              </a:rPr>
              <a:t>Sales in all regions except Japan continue to increase until 2008. </a:t>
            </a:r>
          </a:p>
          <a:p>
            <a:r>
              <a:rPr lang="en-GB" sz="1400" dirty="0">
                <a:solidFill>
                  <a:schemeClr val="bg1"/>
                </a:solidFill>
              </a:rPr>
              <a:t>Japanese sales remain relatively stagnant, at one point showing the lowest numbers out of all regions. </a:t>
            </a:r>
          </a:p>
          <a:p>
            <a:r>
              <a:rPr lang="en-GB" sz="1400" dirty="0">
                <a:solidFill>
                  <a:schemeClr val="bg1"/>
                </a:solidFill>
              </a:rPr>
              <a:t>From 2015-2016, sales across all regions appear to be decreasing sharply. </a:t>
            </a:r>
          </a:p>
        </p:txBody>
      </p:sp>
    </p:spTree>
    <p:extLst>
      <p:ext uri="{BB962C8B-B14F-4D97-AF65-F5344CB8AC3E}">
        <p14:creationId xmlns:p14="http://schemas.microsoft.com/office/powerpoint/2010/main" val="206212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0C552E2-B303-851C-078D-4AA18A9AB0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1C66A0-8785-CFE5-27A3-FC343CC65034}"/>
              </a:ext>
            </a:extLst>
          </p:cNvPr>
          <p:cNvSpPr txBox="1"/>
          <p:nvPr/>
        </p:nvSpPr>
        <p:spPr>
          <a:xfrm>
            <a:off x="865240" y="481776"/>
            <a:ext cx="4227871" cy="523220"/>
          </a:xfrm>
          <a:prstGeom prst="rect">
            <a:avLst/>
          </a:prstGeom>
          <a:noFill/>
        </p:spPr>
        <p:txBody>
          <a:bodyPr wrap="square" rtlCol="0">
            <a:spAutoFit/>
          </a:bodyPr>
          <a:lstStyle/>
          <a:p>
            <a:r>
              <a:rPr lang="en-GB" sz="2800" dirty="0">
                <a:solidFill>
                  <a:schemeClr val="bg1"/>
                </a:solidFill>
              </a:rPr>
              <a:t>Analysis</a:t>
            </a:r>
            <a:endParaRPr lang="en-FI" sz="2800" dirty="0">
              <a:solidFill>
                <a:schemeClr val="bg1"/>
              </a:solidFill>
            </a:endParaRPr>
          </a:p>
        </p:txBody>
      </p:sp>
      <p:pic>
        <p:nvPicPr>
          <p:cNvPr id="6" name="Picture 5" descr="A graph of different colored lines&#10;&#10;Description automatically generated">
            <a:extLst>
              <a:ext uri="{FF2B5EF4-FFF2-40B4-BE49-F238E27FC236}">
                <a16:creationId xmlns:a16="http://schemas.microsoft.com/office/drawing/2014/main" id="{8BD261C6-09CA-9F65-5C76-BD9039D4D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 y="1219199"/>
            <a:ext cx="5441118" cy="3570204"/>
          </a:xfrm>
          <a:prstGeom prst="rect">
            <a:avLst/>
          </a:prstGeom>
        </p:spPr>
      </p:pic>
      <p:pic>
        <p:nvPicPr>
          <p:cNvPr id="3" name="Picture 2" descr="A graph with numbers and text&#10;&#10;Description automatically generated with medium confidence">
            <a:extLst>
              <a:ext uri="{FF2B5EF4-FFF2-40B4-BE49-F238E27FC236}">
                <a16:creationId xmlns:a16="http://schemas.microsoft.com/office/drawing/2014/main" id="{3F18F10F-B164-59ED-B43C-571FD69F6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303" y="1219199"/>
            <a:ext cx="5581557" cy="3570204"/>
          </a:xfrm>
          <a:prstGeom prst="rect">
            <a:avLst/>
          </a:prstGeom>
        </p:spPr>
      </p:pic>
      <p:sp>
        <p:nvSpPr>
          <p:cNvPr id="5" name="TextBox 4">
            <a:extLst>
              <a:ext uri="{FF2B5EF4-FFF2-40B4-BE49-F238E27FC236}">
                <a16:creationId xmlns:a16="http://schemas.microsoft.com/office/drawing/2014/main" id="{CAFBE4C7-058C-5B3F-3423-E4CE3D63D164}"/>
              </a:ext>
            </a:extLst>
          </p:cNvPr>
          <p:cNvSpPr txBox="1"/>
          <p:nvPr/>
        </p:nvSpPr>
        <p:spPr>
          <a:xfrm>
            <a:off x="452462" y="5043948"/>
            <a:ext cx="5441118" cy="1384995"/>
          </a:xfrm>
          <a:prstGeom prst="rect">
            <a:avLst/>
          </a:prstGeom>
          <a:noFill/>
        </p:spPr>
        <p:txBody>
          <a:bodyPr wrap="square" rtlCol="0">
            <a:spAutoFit/>
          </a:bodyPr>
          <a:lstStyle/>
          <a:p>
            <a:r>
              <a:rPr lang="en-GB" sz="1400" dirty="0">
                <a:solidFill>
                  <a:schemeClr val="bg1"/>
                </a:solidFill>
              </a:rPr>
              <a:t>Regional proportion of global video game sales, 1980-2016.</a:t>
            </a:r>
          </a:p>
          <a:p>
            <a:r>
              <a:rPr lang="en-GB" sz="1400" dirty="0">
                <a:solidFill>
                  <a:schemeClr val="bg1"/>
                </a:solidFill>
              </a:rPr>
              <a:t>Between 1980-1982, North America dominated global sales.</a:t>
            </a:r>
          </a:p>
          <a:p>
            <a:r>
              <a:rPr lang="en-GB" sz="1400" dirty="0">
                <a:solidFill>
                  <a:schemeClr val="bg1"/>
                </a:solidFill>
              </a:rPr>
              <a:t>The proportion of Japanese sales peaked in 1982, 1986-1988 and at various points in the 1990s.</a:t>
            </a:r>
          </a:p>
          <a:p>
            <a:r>
              <a:rPr lang="en-GB" sz="1400" dirty="0">
                <a:solidFill>
                  <a:schemeClr val="bg1"/>
                </a:solidFill>
              </a:rPr>
              <a:t>EU and other regions have shown a steady overall increase in their share of global video game sales. </a:t>
            </a:r>
            <a:endParaRPr lang="en-FI" sz="1400" dirty="0">
              <a:solidFill>
                <a:schemeClr val="bg1"/>
              </a:solidFill>
            </a:endParaRPr>
          </a:p>
        </p:txBody>
      </p:sp>
      <p:sp>
        <p:nvSpPr>
          <p:cNvPr id="7" name="TextBox 6">
            <a:extLst>
              <a:ext uri="{FF2B5EF4-FFF2-40B4-BE49-F238E27FC236}">
                <a16:creationId xmlns:a16="http://schemas.microsoft.com/office/drawing/2014/main" id="{2D36314A-32EA-90AF-9D88-B49F1D0CCD62}"/>
              </a:ext>
            </a:extLst>
          </p:cNvPr>
          <p:cNvSpPr txBox="1"/>
          <p:nvPr/>
        </p:nvSpPr>
        <p:spPr>
          <a:xfrm>
            <a:off x="6044303" y="4965290"/>
            <a:ext cx="5441118" cy="1169551"/>
          </a:xfrm>
          <a:prstGeom prst="rect">
            <a:avLst/>
          </a:prstGeom>
          <a:noFill/>
        </p:spPr>
        <p:txBody>
          <a:bodyPr wrap="square" rtlCol="0">
            <a:spAutoFit/>
          </a:bodyPr>
          <a:lstStyle/>
          <a:p>
            <a:r>
              <a:rPr lang="en-GB" sz="1400" dirty="0">
                <a:solidFill>
                  <a:schemeClr val="bg1"/>
                </a:solidFill>
              </a:rPr>
              <a:t>Regional distribution of global video game sales, 2012-2016.</a:t>
            </a:r>
          </a:p>
          <a:p>
            <a:r>
              <a:rPr lang="en-GB" sz="1400" dirty="0">
                <a:solidFill>
                  <a:schemeClr val="bg1"/>
                </a:solidFill>
              </a:rPr>
              <a:t>Japanese proportion of global sales increased 6% in 2016. </a:t>
            </a:r>
          </a:p>
          <a:p>
            <a:r>
              <a:rPr lang="en-GB" sz="1400" dirty="0">
                <a:solidFill>
                  <a:schemeClr val="bg1"/>
                </a:solidFill>
              </a:rPr>
              <a:t>Proportion of EU sales have steadily increased, proportion of North American sales have steadily decreased. </a:t>
            </a:r>
          </a:p>
          <a:p>
            <a:r>
              <a:rPr lang="en-GB" sz="1400" dirty="0">
                <a:solidFill>
                  <a:schemeClr val="bg1"/>
                </a:solidFill>
              </a:rPr>
              <a:t>Proportion of sales from other regions remains relatively constant. </a:t>
            </a:r>
            <a:endParaRPr lang="en-FI" sz="1400" dirty="0">
              <a:solidFill>
                <a:schemeClr val="bg1"/>
              </a:solidFill>
            </a:endParaRPr>
          </a:p>
        </p:txBody>
      </p:sp>
    </p:spTree>
    <p:extLst>
      <p:ext uri="{BB962C8B-B14F-4D97-AF65-F5344CB8AC3E}">
        <p14:creationId xmlns:p14="http://schemas.microsoft.com/office/powerpoint/2010/main" val="85043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0BD753D-9C67-DF05-D03F-B9C70C81A5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265E6-3DD4-897F-D2A8-6103A5D85D7F}"/>
              </a:ext>
            </a:extLst>
          </p:cNvPr>
          <p:cNvSpPr>
            <a:spLocks noGrp="1"/>
          </p:cNvSpPr>
          <p:nvPr>
            <p:ph idx="1"/>
          </p:nvPr>
        </p:nvSpPr>
        <p:spPr>
          <a:xfrm>
            <a:off x="838200" y="786576"/>
            <a:ext cx="5257800" cy="481781"/>
          </a:xfrm>
        </p:spPr>
        <p:txBody>
          <a:bodyPr>
            <a:noAutofit/>
          </a:bodyPr>
          <a:lstStyle/>
          <a:p>
            <a:pPr marL="0" indent="0" algn="ctr">
              <a:buNone/>
            </a:pPr>
            <a:r>
              <a:rPr lang="en-GB" dirty="0">
                <a:solidFill>
                  <a:schemeClr val="bg1"/>
                </a:solidFill>
              </a:rPr>
              <a:t>Insights</a:t>
            </a:r>
            <a:endParaRPr lang="en-FI" dirty="0">
              <a:solidFill>
                <a:schemeClr val="bg1"/>
              </a:solidFill>
            </a:endParaRPr>
          </a:p>
        </p:txBody>
      </p:sp>
      <p:sp>
        <p:nvSpPr>
          <p:cNvPr id="6" name="Content Placeholder 2">
            <a:extLst>
              <a:ext uri="{FF2B5EF4-FFF2-40B4-BE49-F238E27FC236}">
                <a16:creationId xmlns:a16="http://schemas.microsoft.com/office/drawing/2014/main" id="{08BFB9C2-C466-8381-DDB9-677B7F595A79}"/>
              </a:ext>
            </a:extLst>
          </p:cNvPr>
          <p:cNvSpPr txBox="1">
            <a:spLocks/>
          </p:cNvSpPr>
          <p:nvPr/>
        </p:nvSpPr>
        <p:spPr>
          <a:xfrm>
            <a:off x="6095999" y="786576"/>
            <a:ext cx="5257801" cy="4817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Recommendations</a:t>
            </a:r>
            <a:endParaRPr lang="en-FI" dirty="0">
              <a:solidFill>
                <a:schemeClr val="bg1"/>
              </a:solidFill>
            </a:endParaRPr>
          </a:p>
        </p:txBody>
      </p:sp>
      <p:sp>
        <p:nvSpPr>
          <p:cNvPr id="9" name="TextBox 8">
            <a:extLst>
              <a:ext uri="{FF2B5EF4-FFF2-40B4-BE49-F238E27FC236}">
                <a16:creationId xmlns:a16="http://schemas.microsoft.com/office/drawing/2014/main" id="{13EB29FB-FECF-33FC-E572-8323C042CCD4}"/>
              </a:ext>
            </a:extLst>
          </p:cNvPr>
          <p:cNvSpPr txBox="1"/>
          <p:nvPr/>
        </p:nvSpPr>
        <p:spPr>
          <a:xfrm>
            <a:off x="6096001" y="1396179"/>
            <a:ext cx="5112773" cy="507831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Allocate more of the budget towards overseas marketing.</a:t>
            </a:r>
          </a:p>
          <a:p>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Focus especially on regions outside of North America, Europe and Japan (listed under the “Other” category in the sales data), as many countries known to be emerging markets are in these regions. </a:t>
            </a:r>
          </a:p>
          <a:p>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Develop strategies to revive customer interest in physical video game media.</a:t>
            </a:r>
          </a:p>
          <a:p>
            <a:pPr marL="285750" indent="-285750">
              <a:buFont typeface="Arial" panose="020B0604020202020204" pitchFamily="34" charset="0"/>
              <a:buChar char="•"/>
            </a:pPr>
            <a:endParaRPr lang="en-US" sz="1800" dirty="0">
              <a:solidFill>
                <a:schemeClr val="bg1"/>
              </a:solidFill>
            </a:endParaRPr>
          </a:p>
          <a:p>
            <a:pPr marL="285750" indent="-285750">
              <a:buFont typeface="Arial" panose="020B0604020202020204" pitchFamily="34" charset="0"/>
              <a:buChar char="•"/>
            </a:pPr>
            <a:r>
              <a:rPr lang="en-US" dirty="0">
                <a:solidFill>
                  <a:schemeClr val="bg1"/>
                </a:solidFill>
              </a:rPr>
              <a:t>Focus these efforts on the North American market at first, as it continues to make up a significant enough share of global sales, despite declining numbers in recent years.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FI" dirty="0">
              <a:solidFill>
                <a:schemeClr val="bg1"/>
              </a:solidFill>
            </a:endParaRPr>
          </a:p>
        </p:txBody>
      </p:sp>
      <p:graphicFrame>
        <p:nvGraphicFramePr>
          <p:cNvPr id="11" name="TextBox 6">
            <a:extLst>
              <a:ext uri="{FF2B5EF4-FFF2-40B4-BE49-F238E27FC236}">
                <a16:creationId xmlns:a16="http://schemas.microsoft.com/office/drawing/2014/main" id="{F2036012-105F-C416-B6BF-CCDDA5F6233E}"/>
              </a:ext>
            </a:extLst>
          </p:cNvPr>
          <p:cNvGraphicFramePr/>
          <p:nvPr/>
        </p:nvGraphicFramePr>
        <p:xfrm>
          <a:off x="983226" y="1396179"/>
          <a:ext cx="5112773"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68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D896-E602-9067-62CA-B56FCE10ECAE}"/>
              </a:ext>
            </a:extLst>
          </p:cNvPr>
          <p:cNvSpPr>
            <a:spLocks noGrp="1"/>
          </p:cNvSpPr>
          <p:nvPr>
            <p:ph type="title"/>
          </p:nvPr>
        </p:nvSpPr>
        <p:spPr>
          <a:xfrm>
            <a:off x="838200" y="365125"/>
            <a:ext cx="10515600" cy="991727"/>
          </a:xfrm>
        </p:spPr>
        <p:txBody>
          <a:bodyPr>
            <a:normAutofit/>
          </a:bodyPr>
          <a:lstStyle/>
          <a:p>
            <a:pPr algn="ctr"/>
            <a:r>
              <a:rPr lang="en-GB" sz="3200" dirty="0">
                <a:solidFill>
                  <a:schemeClr val="bg1"/>
                </a:solidFill>
              </a:rPr>
              <a:t>Influenza Prevention Measures for 2018</a:t>
            </a:r>
            <a:endParaRPr lang="en-FI" sz="3200" dirty="0">
              <a:solidFill>
                <a:schemeClr val="bg1"/>
              </a:solidFill>
            </a:endParaRPr>
          </a:p>
        </p:txBody>
      </p:sp>
      <p:sp>
        <p:nvSpPr>
          <p:cNvPr id="9" name="Content Placeholder 8">
            <a:extLst>
              <a:ext uri="{FF2B5EF4-FFF2-40B4-BE49-F238E27FC236}">
                <a16:creationId xmlns:a16="http://schemas.microsoft.com/office/drawing/2014/main" id="{D792B8AC-A705-18F5-5BE6-90EFD7F8ECBD}"/>
              </a:ext>
            </a:extLst>
          </p:cNvPr>
          <p:cNvSpPr>
            <a:spLocks noGrp="1"/>
          </p:cNvSpPr>
          <p:nvPr>
            <p:ph idx="1"/>
          </p:nvPr>
        </p:nvSpPr>
        <p:spPr>
          <a:xfrm>
            <a:off x="867696" y="1373339"/>
            <a:ext cx="3222523" cy="593110"/>
          </a:xfrm>
        </p:spPr>
        <p:txBody>
          <a:bodyPr>
            <a:normAutofit/>
          </a:bodyPr>
          <a:lstStyle/>
          <a:p>
            <a:pPr marL="0" indent="0" algn="ctr">
              <a:buNone/>
            </a:pPr>
            <a:r>
              <a:rPr lang="en-GB" dirty="0">
                <a:solidFill>
                  <a:schemeClr val="bg1"/>
                </a:solidFill>
              </a:rPr>
              <a:t>Project Goals</a:t>
            </a:r>
            <a:endParaRPr lang="en-FI" dirty="0">
              <a:solidFill>
                <a:schemeClr val="bg1"/>
              </a:solidFill>
            </a:endParaRPr>
          </a:p>
        </p:txBody>
      </p:sp>
      <p:sp>
        <p:nvSpPr>
          <p:cNvPr id="10" name="Content Placeholder 8">
            <a:extLst>
              <a:ext uri="{FF2B5EF4-FFF2-40B4-BE49-F238E27FC236}">
                <a16:creationId xmlns:a16="http://schemas.microsoft.com/office/drawing/2014/main" id="{AB41D651-2BBC-DFA5-7A10-D102E798D7C2}"/>
              </a:ext>
            </a:extLst>
          </p:cNvPr>
          <p:cNvSpPr txBox="1">
            <a:spLocks/>
          </p:cNvSpPr>
          <p:nvPr/>
        </p:nvSpPr>
        <p:spPr>
          <a:xfrm>
            <a:off x="4473678" y="1373339"/>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Data Used</a:t>
            </a:r>
            <a:endParaRPr lang="en-FI" dirty="0">
              <a:solidFill>
                <a:schemeClr val="bg1"/>
              </a:solidFill>
            </a:endParaRPr>
          </a:p>
        </p:txBody>
      </p:sp>
      <p:sp>
        <p:nvSpPr>
          <p:cNvPr id="11" name="Content Placeholder 8">
            <a:extLst>
              <a:ext uri="{FF2B5EF4-FFF2-40B4-BE49-F238E27FC236}">
                <a16:creationId xmlns:a16="http://schemas.microsoft.com/office/drawing/2014/main" id="{4BEB64EF-0114-8DF3-C9BE-ADF96D5C4D87}"/>
              </a:ext>
            </a:extLst>
          </p:cNvPr>
          <p:cNvSpPr txBox="1">
            <a:spLocks/>
          </p:cNvSpPr>
          <p:nvPr/>
        </p:nvSpPr>
        <p:spPr>
          <a:xfrm>
            <a:off x="8052617" y="1373339"/>
            <a:ext cx="3222523" cy="593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rPr>
              <a:t>Methods Used</a:t>
            </a:r>
            <a:endParaRPr lang="en-FI" dirty="0">
              <a:solidFill>
                <a:schemeClr val="bg1"/>
              </a:solidFill>
            </a:endParaRPr>
          </a:p>
        </p:txBody>
      </p:sp>
      <p:sp>
        <p:nvSpPr>
          <p:cNvPr id="12" name="TextBox 11">
            <a:extLst>
              <a:ext uri="{FF2B5EF4-FFF2-40B4-BE49-F238E27FC236}">
                <a16:creationId xmlns:a16="http://schemas.microsoft.com/office/drawing/2014/main" id="{BDBB4137-5281-8D22-89C9-7ACC57D6CC99}"/>
              </a:ext>
            </a:extLst>
          </p:cNvPr>
          <p:cNvSpPr txBox="1"/>
          <p:nvPr/>
        </p:nvSpPr>
        <p:spPr>
          <a:xfrm>
            <a:off x="639098" y="1966449"/>
            <a:ext cx="3451122" cy="397031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The objective of this project is to help a medical staffing agency allocate temporary workers to hospitals ahead of the upcoming influenza season. </a:t>
            </a:r>
          </a:p>
          <a:p>
            <a:pPr marL="285750" indent="-285750">
              <a:buFont typeface="Arial" panose="020B0604020202020204" pitchFamily="34" charset="0"/>
              <a:buChar char="•"/>
            </a:pPr>
            <a:r>
              <a:rPr lang="en-GB" dirty="0">
                <a:solidFill>
                  <a:schemeClr val="bg1"/>
                </a:solidFill>
              </a:rPr>
              <a:t>Using insights from historical influenza data, this project helps identify areas that are likely to need additional staffing with factors such as high rates of mortality and large numbers of inhabitants aged 75 and older. </a:t>
            </a:r>
            <a:endParaRPr lang="en-FI" dirty="0">
              <a:solidFill>
                <a:schemeClr val="bg1"/>
              </a:solidFill>
            </a:endParaRPr>
          </a:p>
        </p:txBody>
      </p:sp>
      <p:sp>
        <p:nvSpPr>
          <p:cNvPr id="13" name="TextBox 12">
            <a:extLst>
              <a:ext uri="{FF2B5EF4-FFF2-40B4-BE49-F238E27FC236}">
                <a16:creationId xmlns:a16="http://schemas.microsoft.com/office/drawing/2014/main" id="{F894AD00-5A29-0BFE-CFDD-0AC0D3FBB0FA}"/>
              </a:ext>
            </a:extLst>
          </p:cNvPr>
          <p:cNvSpPr txBox="1"/>
          <p:nvPr/>
        </p:nvSpPr>
        <p:spPr>
          <a:xfrm>
            <a:off x="4139385" y="1961532"/>
            <a:ext cx="3451122" cy="1754326"/>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Influenza deaths by geography, 2009-2017 (CDC).</a:t>
            </a:r>
          </a:p>
          <a:p>
            <a:pPr marL="285750" indent="-285750">
              <a:buFont typeface="Arial" panose="020B0604020202020204" pitchFamily="34" charset="0"/>
              <a:buChar char="•"/>
            </a:pPr>
            <a:r>
              <a:rPr lang="en-GB" dirty="0">
                <a:solidFill>
                  <a:schemeClr val="bg1"/>
                </a:solidFill>
              </a:rPr>
              <a:t>US Census data by geography, time, age and gender (US Census Bureau).</a:t>
            </a:r>
          </a:p>
          <a:p>
            <a:pPr marL="285750" indent="-285750">
              <a:buFont typeface="Arial" panose="020B0604020202020204" pitchFamily="34" charset="0"/>
              <a:buChar char="•"/>
            </a:pPr>
            <a:endParaRPr lang="en-GB" dirty="0">
              <a:solidFill>
                <a:schemeClr val="bg1"/>
              </a:solidFill>
            </a:endParaRPr>
          </a:p>
        </p:txBody>
      </p:sp>
      <p:graphicFrame>
        <p:nvGraphicFramePr>
          <p:cNvPr id="18" name="TextBox 13">
            <a:extLst>
              <a:ext uri="{FF2B5EF4-FFF2-40B4-BE49-F238E27FC236}">
                <a16:creationId xmlns:a16="http://schemas.microsoft.com/office/drawing/2014/main" id="{F4886B80-BC4E-B772-3EEC-75D79EBA735D}"/>
              </a:ext>
            </a:extLst>
          </p:cNvPr>
          <p:cNvGraphicFramePr/>
          <p:nvPr>
            <p:extLst>
              <p:ext uri="{D42A27DB-BD31-4B8C-83A1-F6EECF244321}">
                <p14:modId xmlns:p14="http://schemas.microsoft.com/office/powerpoint/2010/main" val="3800942492"/>
              </p:ext>
            </p:extLst>
          </p:nvPr>
        </p:nvGraphicFramePr>
        <p:xfrm>
          <a:off x="7639673" y="1961532"/>
          <a:ext cx="4014012"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792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51DB5CE-B882-93B8-61A0-1055B46F30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07086C-74A5-C697-70BC-6E17F8787704}"/>
              </a:ext>
            </a:extLst>
          </p:cNvPr>
          <p:cNvSpPr>
            <a:spLocks noGrp="1"/>
          </p:cNvSpPr>
          <p:nvPr>
            <p:ph type="title"/>
          </p:nvPr>
        </p:nvSpPr>
        <p:spPr>
          <a:xfrm>
            <a:off x="838200" y="365125"/>
            <a:ext cx="10515600" cy="991727"/>
          </a:xfrm>
        </p:spPr>
        <p:txBody>
          <a:bodyPr>
            <a:normAutofit/>
          </a:bodyPr>
          <a:lstStyle/>
          <a:p>
            <a:r>
              <a:rPr lang="en-GB" sz="2800" dirty="0">
                <a:solidFill>
                  <a:schemeClr val="bg1"/>
                </a:solidFill>
              </a:rPr>
              <a:t>Analysis</a:t>
            </a:r>
            <a:endParaRPr lang="en-FI" sz="2800" dirty="0">
              <a:solidFill>
                <a:schemeClr val="bg1"/>
              </a:solidFill>
            </a:endParaRPr>
          </a:p>
        </p:txBody>
      </p:sp>
      <p:pic>
        <p:nvPicPr>
          <p:cNvPr id="5" name="Picture 4" descr="A graph of a number of blue bars&#10;&#10;Description automatically generated with medium confidence">
            <a:extLst>
              <a:ext uri="{FF2B5EF4-FFF2-40B4-BE49-F238E27FC236}">
                <a16:creationId xmlns:a16="http://schemas.microsoft.com/office/drawing/2014/main" id="{623B8D7D-73DC-710E-187F-C32EDECBF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82" y="1437239"/>
            <a:ext cx="6570244" cy="3707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0AE747D-779A-35CA-DD96-A5BDED694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777" y="1352443"/>
            <a:ext cx="3714941" cy="4153113"/>
          </a:xfrm>
          <a:prstGeom prst="rect">
            <a:avLst/>
          </a:prstGeom>
        </p:spPr>
      </p:pic>
      <p:sp>
        <p:nvSpPr>
          <p:cNvPr id="9" name="TextBox 8">
            <a:extLst>
              <a:ext uri="{FF2B5EF4-FFF2-40B4-BE49-F238E27FC236}">
                <a16:creationId xmlns:a16="http://schemas.microsoft.com/office/drawing/2014/main" id="{0085BD25-08BC-B95C-275C-95BC849C6FF3}"/>
              </a:ext>
            </a:extLst>
          </p:cNvPr>
          <p:cNvSpPr txBox="1"/>
          <p:nvPr/>
        </p:nvSpPr>
        <p:spPr>
          <a:xfrm>
            <a:off x="647282" y="5385916"/>
            <a:ext cx="6570244" cy="307777"/>
          </a:xfrm>
          <a:prstGeom prst="rect">
            <a:avLst/>
          </a:prstGeom>
          <a:noFill/>
        </p:spPr>
        <p:txBody>
          <a:bodyPr wrap="square" rtlCol="0">
            <a:spAutoFit/>
          </a:bodyPr>
          <a:lstStyle/>
          <a:p>
            <a:r>
              <a:rPr lang="en-GB" sz="1400" dirty="0">
                <a:solidFill>
                  <a:schemeClr val="bg1"/>
                </a:solidFill>
              </a:rPr>
              <a:t>Total influenza-related deaths per year in the US, 2009-2017.</a:t>
            </a:r>
            <a:endParaRPr lang="en-FI" sz="1400" dirty="0">
              <a:solidFill>
                <a:schemeClr val="bg1"/>
              </a:solidFill>
            </a:endParaRPr>
          </a:p>
        </p:txBody>
      </p:sp>
      <p:sp>
        <p:nvSpPr>
          <p:cNvPr id="10" name="TextBox 9">
            <a:extLst>
              <a:ext uri="{FF2B5EF4-FFF2-40B4-BE49-F238E27FC236}">
                <a16:creationId xmlns:a16="http://schemas.microsoft.com/office/drawing/2014/main" id="{51D9D455-87BB-A516-9BF0-170F9C15D769}"/>
              </a:ext>
            </a:extLst>
          </p:cNvPr>
          <p:cNvSpPr txBox="1"/>
          <p:nvPr/>
        </p:nvSpPr>
        <p:spPr>
          <a:xfrm>
            <a:off x="7728996" y="5278194"/>
            <a:ext cx="3624804" cy="523220"/>
          </a:xfrm>
          <a:prstGeom prst="rect">
            <a:avLst/>
          </a:prstGeom>
          <a:noFill/>
        </p:spPr>
        <p:txBody>
          <a:bodyPr wrap="square" rtlCol="0">
            <a:spAutoFit/>
          </a:bodyPr>
          <a:lstStyle/>
          <a:p>
            <a:r>
              <a:rPr lang="en-GB" sz="1400" dirty="0">
                <a:solidFill>
                  <a:schemeClr val="bg1"/>
                </a:solidFill>
              </a:rPr>
              <a:t>Proportion of total deaths attributable to persons aged 75 and older (darker portion).</a:t>
            </a:r>
            <a:endParaRPr lang="en-FI" sz="1400" dirty="0">
              <a:solidFill>
                <a:schemeClr val="bg1"/>
              </a:solidFill>
            </a:endParaRPr>
          </a:p>
        </p:txBody>
      </p:sp>
      <p:sp>
        <p:nvSpPr>
          <p:cNvPr id="11" name="TextBox 10">
            <a:extLst>
              <a:ext uri="{FF2B5EF4-FFF2-40B4-BE49-F238E27FC236}">
                <a16:creationId xmlns:a16="http://schemas.microsoft.com/office/drawing/2014/main" id="{BC094090-84CE-5437-403B-FBC5452D6D91}"/>
              </a:ext>
            </a:extLst>
          </p:cNvPr>
          <p:cNvSpPr txBox="1"/>
          <p:nvPr/>
        </p:nvSpPr>
        <p:spPr>
          <a:xfrm>
            <a:off x="924231" y="1111045"/>
            <a:ext cx="8200103" cy="276999"/>
          </a:xfrm>
          <a:prstGeom prst="rect">
            <a:avLst/>
          </a:prstGeom>
          <a:noFill/>
        </p:spPr>
        <p:txBody>
          <a:bodyPr wrap="square" rtlCol="0">
            <a:spAutoFit/>
          </a:bodyPr>
          <a:lstStyle/>
          <a:p>
            <a:r>
              <a:rPr lang="en-GB" sz="1200" dirty="0">
                <a:solidFill>
                  <a:schemeClr val="bg1"/>
                </a:solidFill>
              </a:rPr>
              <a:t>Full visual presentation here: </a:t>
            </a:r>
            <a:r>
              <a:rPr lang="en-GB" sz="1200" dirty="0">
                <a:solidFill>
                  <a:schemeClr val="bg1"/>
                </a:solidFill>
                <a:hlinkClick r:id="rId4">
                  <a:extLst>
                    <a:ext uri="{A12FA001-AC4F-418D-AE19-62706E023703}">
                      <ahyp:hlinkClr xmlns:ahyp="http://schemas.microsoft.com/office/drawing/2018/hyperlinkcolor" val="tx"/>
                    </a:ext>
                  </a:extLst>
                </a:hlinkClick>
              </a:rPr>
              <a:t>https://public.tableau.com/app/profile/d.s5411/viz/Exercise2_9_17259903842140/Story1</a:t>
            </a:r>
            <a:r>
              <a:rPr lang="en-GB" sz="1200" dirty="0">
                <a:solidFill>
                  <a:schemeClr val="bg1"/>
                </a:solidFill>
              </a:rPr>
              <a:t> </a:t>
            </a:r>
            <a:endParaRPr lang="en-FI" sz="1200" dirty="0">
              <a:solidFill>
                <a:schemeClr val="bg1"/>
              </a:solidFill>
            </a:endParaRPr>
          </a:p>
        </p:txBody>
      </p:sp>
    </p:spTree>
    <p:extLst>
      <p:ext uri="{BB962C8B-B14F-4D97-AF65-F5344CB8AC3E}">
        <p14:creationId xmlns:p14="http://schemas.microsoft.com/office/powerpoint/2010/main" val="283648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D8516F3-5968-6185-7FEB-0A8F1BEF6F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A36793-BFC7-CE0A-830A-59A45F134DC0}"/>
              </a:ext>
            </a:extLst>
          </p:cNvPr>
          <p:cNvSpPr>
            <a:spLocks noGrp="1"/>
          </p:cNvSpPr>
          <p:nvPr>
            <p:ph type="title"/>
          </p:nvPr>
        </p:nvSpPr>
        <p:spPr>
          <a:xfrm>
            <a:off x="838200" y="365125"/>
            <a:ext cx="10515600" cy="991727"/>
          </a:xfrm>
        </p:spPr>
        <p:txBody>
          <a:bodyPr>
            <a:normAutofit/>
          </a:bodyPr>
          <a:lstStyle/>
          <a:p>
            <a:r>
              <a:rPr lang="en-GB" sz="2800" dirty="0">
                <a:solidFill>
                  <a:schemeClr val="bg1"/>
                </a:solidFill>
              </a:rPr>
              <a:t>Analysis</a:t>
            </a:r>
            <a:endParaRPr lang="en-FI" sz="2800" dirty="0">
              <a:solidFill>
                <a:schemeClr val="bg1"/>
              </a:solidFill>
            </a:endParaRPr>
          </a:p>
        </p:txBody>
      </p:sp>
      <p:sp>
        <p:nvSpPr>
          <p:cNvPr id="9" name="TextBox 8">
            <a:extLst>
              <a:ext uri="{FF2B5EF4-FFF2-40B4-BE49-F238E27FC236}">
                <a16:creationId xmlns:a16="http://schemas.microsoft.com/office/drawing/2014/main" id="{432FA840-75CB-B7D9-CFD0-98125A2CE9AC}"/>
              </a:ext>
            </a:extLst>
          </p:cNvPr>
          <p:cNvSpPr txBox="1"/>
          <p:nvPr/>
        </p:nvSpPr>
        <p:spPr>
          <a:xfrm>
            <a:off x="558792" y="5169608"/>
            <a:ext cx="10795008" cy="738664"/>
          </a:xfrm>
          <a:prstGeom prst="rect">
            <a:avLst/>
          </a:prstGeom>
          <a:noFill/>
        </p:spPr>
        <p:txBody>
          <a:bodyPr wrap="square" rtlCol="0">
            <a:spAutoFit/>
          </a:bodyPr>
          <a:lstStyle/>
          <a:p>
            <a:r>
              <a:rPr lang="en-GB" sz="1400" dirty="0">
                <a:solidFill>
                  <a:schemeClr val="bg1"/>
                </a:solidFill>
              </a:rPr>
              <a:t>Maps depicting the distribution of death rates and percentage of the population aged 75 and older across states. </a:t>
            </a:r>
          </a:p>
          <a:p>
            <a:r>
              <a:rPr lang="en-GB" sz="1400" dirty="0">
                <a:solidFill>
                  <a:schemeClr val="bg1"/>
                </a:solidFill>
              </a:rPr>
              <a:t>These maps aim to visualize regions which are more likely to be affected by seasonal influenza and where more medical staff should be allocated during influenza season. </a:t>
            </a:r>
            <a:endParaRPr lang="en-FI" sz="1400" dirty="0">
              <a:solidFill>
                <a:schemeClr val="bg1"/>
              </a:solidFill>
            </a:endParaRPr>
          </a:p>
        </p:txBody>
      </p:sp>
      <p:pic>
        <p:nvPicPr>
          <p:cNvPr id="4" name="Picture 3" descr="A map of the united states&#10;&#10;Description automatically generated">
            <a:extLst>
              <a:ext uri="{FF2B5EF4-FFF2-40B4-BE49-F238E27FC236}">
                <a16:creationId xmlns:a16="http://schemas.microsoft.com/office/drawing/2014/main" id="{CAC8E2AA-7B57-62B1-E6A0-D07F517AB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6" y="1454590"/>
            <a:ext cx="5991074" cy="3148077"/>
          </a:xfrm>
          <a:prstGeom prst="rect">
            <a:avLst/>
          </a:prstGeom>
        </p:spPr>
      </p:pic>
      <p:pic>
        <p:nvPicPr>
          <p:cNvPr id="8" name="Picture 7" descr="A map of the united states&#10;&#10;Description automatically generated">
            <a:extLst>
              <a:ext uri="{FF2B5EF4-FFF2-40B4-BE49-F238E27FC236}">
                <a16:creationId xmlns:a16="http://schemas.microsoft.com/office/drawing/2014/main" id="{031287AF-E992-6C44-07A1-EA0B65F50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54589"/>
            <a:ext cx="5995497" cy="3148078"/>
          </a:xfrm>
          <a:prstGeom prst="rect">
            <a:avLst/>
          </a:prstGeom>
        </p:spPr>
      </p:pic>
      <p:sp>
        <p:nvSpPr>
          <p:cNvPr id="11" name="TextBox 10">
            <a:extLst>
              <a:ext uri="{FF2B5EF4-FFF2-40B4-BE49-F238E27FC236}">
                <a16:creationId xmlns:a16="http://schemas.microsoft.com/office/drawing/2014/main" id="{3DDDE0A5-9389-65FF-A437-C5D7F26AA6EB}"/>
              </a:ext>
            </a:extLst>
          </p:cNvPr>
          <p:cNvSpPr txBox="1"/>
          <p:nvPr/>
        </p:nvSpPr>
        <p:spPr>
          <a:xfrm>
            <a:off x="924231" y="1111045"/>
            <a:ext cx="8200103" cy="276999"/>
          </a:xfrm>
          <a:prstGeom prst="rect">
            <a:avLst/>
          </a:prstGeom>
          <a:noFill/>
        </p:spPr>
        <p:txBody>
          <a:bodyPr wrap="square" rtlCol="0">
            <a:spAutoFit/>
          </a:bodyPr>
          <a:lstStyle/>
          <a:p>
            <a:r>
              <a:rPr lang="en-GB" sz="1200" dirty="0">
                <a:solidFill>
                  <a:schemeClr val="bg1"/>
                </a:solidFill>
              </a:rPr>
              <a:t>Full visual presentation here: </a:t>
            </a:r>
            <a:r>
              <a:rPr lang="en-GB" sz="1200" dirty="0">
                <a:solidFill>
                  <a:schemeClr val="bg1"/>
                </a:solidFill>
                <a:hlinkClick r:id="rId4">
                  <a:extLst>
                    <a:ext uri="{A12FA001-AC4F-418D-AE19-62706E023703}">
                      <ahyp:hlinkClr xmlns:ahyp="http://schemas.microsoft.com/office/drawing/2018/hyperlinkcolor" val="tx"/>
                    </a:ext>
                  </a:extLst>
                </a:hlinkClick>
              </a:rPr>
              <a:t>https://public.tableau.com/app/profile/d.s5411/viz/Exercise2_9_17259903842140/Story1</a:t>
            </a:r>
            <a:r>
              <a:rPr lang="en-GB" sz="1200" dirty="0">
                <a:solidFill>
                  <a:schemeClr val="bg1"/>
                </a:solidFill>
              </a:rPr>
              <a:t> </a:t>
            </a:r>
            <a:endParaRPr lang="en-FI" sz="1200" dirty="0">
              <a:solidFill>
                <a:schemeClr val="bg1"/>
              </a:solidFill>
            </a:endParaRPr>
          </a:p>
        </p:txBody>
      </p:sp>
    </p:spTree>
    <p:extLst>
      <p:ext uri="{BB962C8B-B14F-4D97-AF65-F5344CB8AC3E}">
        <p14:creationId xmlns:p14="http://schemas.microsoft.com/office/powerpoint/2010/main" val="37811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3274</TotalTime>
  <Words>2945</Words>
  <Application>Microsoft Office PowerPoint</Application>
  <PresentationFormat>Widescreen</PresentationFormat>
  <Paragraphs>257</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Aptos Display</vt:lpstr>
      <vt:lpstr>Arial</vt:lpstr>
      <vt:lpstr>Office Theme</vt:lpstr>
      <vt:lpstr>Data Analytics Portfolio</vt:lpstr>
      <vt:lpstr>Data Analytics Projects</vt:lpstr>
      <vt:lpstr>GameCo: International Marketing Strategy 2017</vt:lpstr>
      <vt:lpstr>PowerPoint Presentation</vt:lpstr>
      <vt:lpstr>PowerPoint Presentation</vt:lpstr>
      <vt:lpstr>PowerPoint Presentation</vt:lpstr>
      <vt:lpstr>Influenza Prevention Measures for 2018</vt:lpstr>
      <vt:lpstr>Analysis</vt:lpstr>
      <vt:lpstr>Analysis</vt:lpstr>
      <vt:lpstr>Analysis</vt:lpstr>
      <vt:lpstr>Insights</vt:lpstr>
      <vt:lpstr>Rockbuster Stealth LLC Launch Strategy</vt:lpstr>
      <vt:lpstr>Entity Relationship Diagram (ERD)</vt:lpstr>
      <vt:lpstr>Analysis</vt:lpstr>
      <vt:lpstr>Analysis</vt:lpstr>
      <vt:lpstr>PowerPoint Presentation</vt:lpstr>
      <vt:lpstr>Instacart Grocery Basket Analysis</vt:lpstr>
      <vt:lpstr>Analysis</vt:lpstr>
      <vt:lpstr>Insights</vt:lpstr>
      <vt:lpstr>Pig E. Bank – Customer Retention </vt:lpstr>
      <vt:lpstr>PowerPoint Presentation</vt:lpstr>
      <vt:lpstr>Insights</vt:lpstr>
      <vt:lpstr>Airbnb Amsterdam 2019</vt:lpstr>
      <vt:lpstr>PowerPoint Presentation</vt:lpstr>
      <vt:lpstr>Recommendations</vt:lpstr>
      <vt:lpstr>ClimateWins: Predicting Weather Conditions and Climate Change </vt:lpstr>
      <vt:lpstr>Analysis</vt:lpstr>
      <vt:lpstr>Recommendations</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 S</dc:creator>
  <cp:lastModifiedBy>D S</cp:lastModifiedBy>
  <cp:revision>175</cp:revision>
  <dcterms:created xsi:type="dcterms:W3CDTF">2024-12-12T14:34:35Z</dcterms:created>
  <dcterms:modified xsi:type="dcterms:W3CDTF">2025-06-09T13:39:49Z</dcterms:modified>
</cp:coreProperties>
</file>