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7" r:id="rId2"/>
    <p:sldId id="258" r:id="rId3"/>
    <p:sldId id="259" r:id="rId4"/>
    <p:sldId id="266" r:id="rId5"/>
    <p:sldId id="295" r:id="rId6"/>
    <p:sldId id="296" r:id="rId7"/>
    <p:sldId id="319" r:id="rId8"/>
    <p:sldId id="29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E"/>
    <a:srgbClr val="0AE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73" autoAdjust="0"/>
    <p:restoredTop sz="86901" autoAdjust="0"/>
  </p:normalViewPr>
  <p:slideViewPr>
    <p:cSldViewPr snapToGrid="0">
      <p:cViewPr>
        <p:scale>
          <a:sx n="108" d="100"/>
          <a:sy n="108" d="100"/>
        </p:scale>
        <p:origin x="1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1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11A7C-E6D0-4080-BD00-B0EB0C377D0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37941-5004-4AAF-A1AB-AF7A5116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61C0E-5368-4CF4-8367-57DB5D6107A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AB79-7A91-40F8-B41E-8321B2EA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ja104419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Shrec</a:t>
            </a:r>
            <a:r>
              <a:rPr lang="en-US" baseline="0" dirty="0"/>
              <a:t> -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 nm resolution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Two color FIONA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produced in the sample plane is split into two images by wavelength that are recorded separately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Cy3 and Cy5 are dyes with different emission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spectra</a:t>
            </a: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Photoactivatable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PA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Storm ~ 60 repetitions to build image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Takes 2-12hrs of imaging</a:t>
            </a:r>
          </a:p>
          <a:p>
            <a:endParaRPr lang="en-US" dirty="0"/>
          </a:p>
          <a:p>
            <a:r>
              <a:rPr lang="en-US" dirty="0"/>
              <a:t>single-molecule active control microscopies (SMACM)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OI URL"/>
              </a:rPr>
              <a:t>https://doi.org/10.1021/ja1044192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353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437"/>
            <a:ext cx="7886700" cy="4995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444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45558"/>
          </a:xfrm>
          <a:prstGeom prst="rect">
            <a:avLst/>
          </a:prstGeom>
          <a:solidFill>
            <a:srgbClr val="E1D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7003085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4CC09-5A08-4AA3-AF0D-660EB35B17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39217" y="299513"/>
            <a:ext cx="219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Group Meeting  10/25/2021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Shawn Yoshida, Caltech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671639" y="1064916"/>
            <a:ext cx="7843711" cy="511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Placeholder 19"/>
          <p:cNvSpPr>
            <a:spLocks noGrp="1"/>
          </p:cNvSpPr>
          <p:nvPr>
            <p:ph type="title"/>
          </p:nvPr>
        </p:nvSpPr>
        <p:spPr>
          <a:xfrm>
            <a:off x="0" y="7102"/>
            <a:ext cx="7003085" cy="7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699805F-0D85-6249-9418-7CB9406FE7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4" t="15807" r="8995" b="27610"/>
          <a:stretch/>
        </p:blipFill>
        <p:spPr>
          <a:xfrm>
            <a:off x="7258556" y="70951"/>
            <a:ext cx="1650054" cy="22856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F27A064-B52A-B548-AF84-4F458133D2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44" y="6456935"/>
            <a:ext cx="1366520" cy="3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small" baseline="0">
          <a:solidFill>
            <a:schemeClr val="tx1">
              <a:lumMod val="65000"/>
              <a:lumOff val="35000"/>
            </a:schemeClr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4BBA0-CCFB-D649-B006-E2811BFE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002" y="1941679"/>
            <a:ext cx="6950998" cy="1920683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Highly-resolved diffusion dynamics, super-resolution alphabet soup, </a:t>
            </a:r>
            <a:br>
              <a:rPr lang="en-US" sz="3400" dirty="0"/>
            </a:br>
            <a:r>
              <a:rPr lang="en-US" sz="3400" dirty="0"/>
              <a:t>and lcd-lcd hubs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37ED1-B805-544D-8D36-EBE4165B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002" y="4434120"/>
            <a:ext cx="6858000" cy="1655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Shawn Yoshida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Chong Lab, Caltech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October 25</a:t>
            </a:r>
            <a:r>
              <a:rPr lang="en-US" sz="1800" baseline="30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2021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6EDE6-98A2-4942-9364-F1B180ECE3F8}"/>
              </a:ext>
            </a:extLst>
          </p:cNvPr>
          <p:cNvGrpSpPr>
            <a:grpSpLocks noChangeAspect="1"/>
          </p:cNvGrpSpPr>
          <p:nvPr/>
        </p:nvGrpSpPr>
        <p:grpSpPr>
          <a:xfrm>
            <a:off x="186201" y="963747"/>
            <a:ext cx="1913598" cy="5712235"/>
            <a:chOff x="3734931" y="3097071"/>
            <a:chExt cx="1650429" cy="49266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4A039B-4768-BC4A-8116-1CE8D93BC2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9602" y="3097071"/>
              <a:ext cx="1645758" cy="1659600"/>
              <a:chOff x="4930346" y="1888870"/>
              <a:chExt cx="3100078" cy="312615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3998D13-DD7A-7B4E-B0A8-A8EDDD5ECA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30346" y="1888870"/>
                <a:ext cx="3100078" cy="3126151"/>
                <a:chOff x="-12357" y="-12357"/>
                <a:chExt cx="2286000" cy="230522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2B00288-045D-E742-8C8B-E17F74937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3" t="-184" r="33029" b="184"/>
                <a:stretch/>
              </p:blipFill>
              <p:spPr>
                <a:xfrm>
                  <a:off x="-12357" y="-12357"/>
                  <a:ext cx="2286000" cy="22860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BACBEA-916C-334D-987B-67C31F99FBA0}"/>
                    </a:ext>
                  </a:extLst>
                </p:cNvPr>
                <p:cNvSpPr txBox="1"/>
                <p:nvPr/>
              </p:nvSpPr>
              <p:spPr>
                <a:xfrm>
                  <a:off x="1622562" y="2092814"/>
                  <a:ext cx="40748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bg1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2 µm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576581-6179-9F49-B2F8-C7EB18FE82A4}"/>
                    </a:ext>
                  </a:extLst>
                </p:cNvPr>
                <p:cNvSpPr/>
                <p:nvPr/>
              </p:nvSpPr>
              <p:spPr>
                <a:xfrm>
                  <a:off x="1504416" y="2088242"/>
                  <a:ext cx="658368" cy="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5CB171-AF90-D244-8AF1-FB9E216C7977}"/>
                  </a:ext>
                </a:extLst>
              </p:cNvPr>
              <p:cNvSpPr/>
              <p:nvPr/>
            </p:nvSpPr>
            <p:spPr>
              <a:xfrm>
                <a:off x="6833538" y="4622201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50C7113-5754-B441-AA36-020534E93B09}"/>
                  </a:ext>
                </a:extLst>
              </p:cNvPr>
              <p:cNvSpPr/>
              <p:nvPr/>
            </p:nvSpPr>
            <p:spPr>
              <a:xfrm>
                <a:off x="6744832" y="3440317"/>
                <a:ext cx="1041657" cy="1195057"/>
              </a:xfrm>
              <a:custGeom>
                <a:avLst/>
                <a:gdLst>
                  <a:gd name="connsiteX0" fmla="*/ 162962 w 1041657"/>
                  <a:gd name="connsiteY0" fmla="*/ 1195057 h 1195057"/>
                  <a:gd name="connsiteX1" fmla="*/ 162962 w 1041657"/>
                  <a:gd name="connsiteY1" fmla="*/ 1195057 h 1195057"/>
                  <a:gd name="connsiteX2" fmla="*/ 226336 w 1041657"/>
                  <a:gd name="connsiteY2" fmla="*/ 1149790 h 1195057"/>
                  <a:gd name="connsiteX3" fmla="*/ 271604 w 1041657"/>
                  <a:gd name="connsiteY3" fmla="*/ 1104523 h 1195057"/>
                  <a:gd name="connsiteX4" fmla="*/ 280657 w 1041657"/>
                  <a:gd name="connsiteY4" fmla="*/ 1077362 h 1195057"/>
                  <a:gd name="connsiteX5" fmla="*/ 316871 w 1041657"/>
                  <a:gd name="connsiteY5" fmla="*/ 1050202 h 1195057"/>
                  <a:gd name="connsiteX6" fmla="*/ 316871 w 1041657"/>
                  <a:gd name="connsiteY6" fmla="*/ 1050202 h 1195057"/>
                  <a:gd name="connsiteX7" fmla="*/ 190122 w 1041657"/>
                  <a:gd name="connsiteY7" fmla="*/ 1041148 h 1195057"/>
                  <a:gd name="connsiteX8" fmla="*/ 126748 w 1041657"/>
                  <a:gd name="connsiteY8" fmla="*/ 1032095 h 1195057"/>
                  <a:gd name="connsiteX9" fmla="*/ 0 w 1041657"/>
                  <a:gd name="connsiteY9" fmla="*/ 1032095 h 1195057"/>
                  <a:gd name="connsiteX10" fmla="*/ 0 w 1041657"/>
                  <a:gd name="connsiteY10" fmla="*/ 1032095 h 1195057"/>
                  <a:gd name="connsiteX11" fmla="*/ 72427 w 1041657"/>
                  <a:gd name="connsiteY11" fmla="*/ 1004934 h 1195057"/>
                  <a:gd name="connsiteX12" fmla="*/ 126748 w 1041657"/>
                  <a:gd name="connsiteY12" fmla="*/ 995881 h 1195057"/>
                  <a:gd name="connsiteX13" fmla="*/ 153909 w 1041657"/>
                  <a:gd name="connsiteY13" fmla="*/ 986828 h 1195057"/>
                  <a:gd name="connsiteX14" fmla="*/ 181069 w 1041657"/>
                  <a:gd name="connsiteY14" fmla="*/ 968721 h 1195057"/>
                  <a:gd name="connsiteX15" fmla="*/ 199176 w 1041657"/>
                  <a:gd name="connsiteY15" fmla="*/ 941560 h 1195057"/>
                  <a:gd name="connsiteX16" fmla="*/ 226336 w 1041657"/>
                  <a:gd name="connsiteY16" fmla="*/ 932507 h 1195057"/>
                  <a:gd name="connsiteX17" fmla="*/ 271604 w 1041657"/>
                  <a:gd name="connsiteY17" fmla="*/ 932507 h 1195057"/>
                  <a:gd name="connsiteX18" fmla="*/ 190122 w 1041657"/>
                  <a:gd name="connsiteY18" fmla="*/ 923453 h 1195057"/>
                  <a:gd name="connsiteX19" fmla="*/ 181069 w 1041657"/>
                  <a:gd name="connsiteY19" fmla="*/ 896293 h 1195057"/>
                  <a:gd name="connsiteX20" fmla="*/ 181069 w 1041657"/>
                  <a:gd name="connsiteY20" fmla="*/ 896293 h 1195057"/>
                  <a:gd name="connsiteX21" fmla="*/ 262550 w 1041657"/>
                  <a:gd name="connsiteY21" fmla="*/ 923453 h 1195057"/>
                  <a:gd name="connsiteX22" fmla="*/ 307818 w 1041657"/>
                  <a:gd name="connsiteY22" fmla="*/ 977774 h 1195057"/>
                  <a:gd name="connsiteX23" fmla="*/ 316871 w 1041657"/>
                  <a:gd name="connsiteY23" fmla="*/ 1004934 h 1195057"/>
                  <a:gd name="connsiteX24" fmla="*/ 334978 w 1041657"/>
                  <a:gd name="connsiteY24" fmla="*/ 1032095 h 1195057"/>
                  <a:gd name="connsiteX25" fmla="*/ 353085 w 1041657"/>
                  <a:gd name="connsiteY25" fmla="*/ 1086416 h 1195057"/>
                  <a:gd name="connsiteX26" fmla="*/ 298764 w 1041657"/>
                  <a:gd name="connsiteY26" fmla="*/ 1122630 h 1195057"/>
                  <a:gd name="connsiteX27" fmla="*/ 271604 w 1041657"/>
                  <a:gd name="connsiteY27" fmla="*/ 1131683 h 1195057"/>
                  <a:gd name="connsiteX28" fmla="*/ 271604 w 1041657"/>
                  <a:gd name="connsiteY28" fmla="*/ 1158843 h 1195057"/>
                  <a:gd name="connsiteX29" fmla="*/ 271604 w 1041657"/>
                  <a:gd name="connsiteY29" fmla="*/ 1158843 h 1195057"/>
                  <a:gd name="connsiteX30" fmla="*/ 398352 w 1041657"/>
                  <a:gd name="connsiteY30" fmla="*/ 1149790 h 1195057"/>
                  <a:gd name="connsiteX31" fmla="*/ 425513 w 1041657"/>
                  <a:gd name="connsiteY31" fmla="*/ 1140736 h 1195057"/>
                  <a:gd name="connsiteX32" fmla="*/ 443619 w 1041657"/>
                  <a:gd name="connsiteY32" fmla="*/ 1113576 h 1195057"/>
                  <a:gd name="connsiteX33" fmla="*/ 470780 w 1041657"/>
                  <a:gd name="connsiteY33" fmla="*/ 1095469 h 1195057"/>
                  <a:gd name="connsiteX34" fmla="*/ 479833 w 1041657"/>
                  <a:gd name="connsiteY34" fmla="*/ 1023041 h 1195057"/>
                  <a:gd name="connsiteX35" fmla="*/ 452673 w 1041657"/>
                  <a:gd name="connsiteY35" fmla="*/ 1013988 h 1195057"/>
                  <a:gd name="connsiteX36" fmla="*/ 434566 w 1041657"/>
                  <a:gd name="connsiteY36" fmla="*/ 986828 h 1195057"/>
                  <a:gd name="connsiteX37" fmla="*/ 380245 w 1041657"/>
                  <a:gd name="connsiteY37" fmla="*/ 968721 h 1195057"/>
                  <a:gd name="connsiteX38" fmla="*/ 334978 w 1041657"/>
                  <a:gd name="connsiteY38" fmla="*/ 923453 h 1195057"/>
                  <a:gd name="connsiteX39" fmla="*/ 307818 w 1041657"/>
                  <a:gd name="connsiteY39" fmla="*/ 905346 h 1195057"/>
                  <a:gd name="connsiteX40" fmla="*/ 289711 w 1041657"/>
                  <a:gd name="connsiteY40" fmla="*/ 851026 h 1195057"/>
                  <a:gd name="connsiteX41" fmla="*/ 280657 w 1041657"/>
                  <a:gd name="connsiteY41" fmla="*/ 823865 h 1195057"/>
                  <a:gd name="connsiteX42" fmla="*/ 289711 w 1041657"/>
                  <a:gd name="connsiteY42" fmla="*/ 769544 h 1195057"/>
                  <a:gd name="connsiteX43" fmla="*/ 316871 w 1041657"/>
                  <a:gd name="connsiteY43" fmla="*/ 760491 h 1195057"/>
                  <a:gd name="connsiteX44" fmla="*/ 334978 w 1041657"/>
                  <a:gd name="connsiteY44" fmla="*/ 706170 h 1195057"/>
                  <a:gd name="connsiteX45" fmla="*/ 344031 w 1041657"/>
                  <a:gd name="connsiteY45" fmla="*/ 642796 h 1195057"/>
                  <a:gd name="connsiteX46" fmla="*/ 362138 w 1041657"/>
                  <a:gd name="connsiteY46" fmla="*/ 588475 h 1195057"/>
                  <a:gd name="connsiteX47" fmla="*/ 334978 w 1041657"/>
                  <a:gd name="connsiteY47" fmla="*/ 579422 h 1195057"/>
                  <a:gd name="connsiteX48" fmla="*/ 217283 w 1041657"/>
                  <a:gd name="connsiteY48" fmla="*/ 570368 h 1195057"/>
                  <a:gd name="connsiteX49" fmla="*/ 226336 w 1041657"/>
                  <a:gd name="connsiteY49" fmla="*/ 543208 h 1195057"/>
                  <a:gd name="connsiteX50" fmla="*/ 253497 w 1041657"/>
                  <a:gd name="connsiteY50" fmla="*/ 534154 h 1195057"/>
                  <a:gd name="connsiteX51" fmla="*/ 307818 w 1041657"/>
                  <a:gd name="connsiteY51" fmla="*/ 488887 h 1195057"/>
                  <a:gd name="connsiteX52" fmla="*/ 334978 w 1041657"/>
                  <a:gd name="connsiteY52" fmla="*/ 479833 h 1195057"/>
                  <a:gd name="connsiteX53" fmla="*/ 362138 w 1041657"/>
                  <a:gd name="connsiteY53" fmla="*/ 461727 h 1195057"/>
                  <a:gd name="connsiteX54" fmla="*/ 389299 w 1041657"/>
                  <a:gd name="connsiteY54" fmla="*/ 452673 h 1195057"/>
                  <a:gd name="connsiteX55" fmla="*/ 443619 w 1041657"/>
                  <a:gd name="connsiteY55" fmla="*/ 416459 h 1195057"/>
                  <a:gd name="connsiteX56" fmla="*/ 470780 w 1041657"/>
                  <a:gd name="connsiteY56" fmla="*/ 398352 h 1195057"/>
                  <a:gd name="connsiteX57" fmla="*/ 497940 w 1041657"/>
                  <a:gd name="connsiteY57" fmla="*/ 380245 h 1195057"/>
                  <a:gd name="connsiteX58" fmla="*/ 552261 w 1041657"/>
                  <a:gd name="connsiteY58" fmla="*/ 325925 h 1195057"/>
                  <a:gd name="connsiteX59" fmla="*/ 606582 w 1041657"/>
                  <a:gd name="connsiteY59" fmla="*/ 289711 h 1195057"/>
                  <a:gd name="connsiteX60" fmla="*/ 633742 w 1041657"/>
                  <a:gd name="connsiteY60" fmla="*/ 271604 h 1195057"/>
                  <a:gd name="connsiteX61" fmla="*/ 669956 w 1041657"/>
                  <a:gd name="connsiteY61" fmla="*/ 244443 h 1195057"/>
                  <a:gd name="connsiteX62" fmla="*/ 724277 w 1041657"/>
                  <a:gd name="connsiteY62" fmla="*/ 226336 h 1195057"/>
                  <a:gd name="connsiteX63" fmla="*/ 787651 w 1041657"/>
                  <a:gd name="connsiteY63" fmla="*/ 190123 h 1195057"/>
                  <a:gd name="connsiteX64" fmla="*/ 814812 w 1041657"/>
                  <a:gd name="connsiteY64" fmla="*/ 181069 h 1195057"/>
                  <a:gd name="connsiteX65" fmla="*/ 841972 w 1041657"/>
                  <a:gd name="connsiteY65" fmla="*/ 162962 h 1195057"/>
                  <a:gd name="connsiteX66" fmla="*/ 896293 w 1041657"/>
                  <a:gd name="connsiteY66" fmla="*/ 144855 h 1195057"/>
                  <a:gd name="connsiteX67" fmla="*/ 950614 w 1041657"/>
                  <a:gd name="connsiteY67" fmla="*/ 117695 h 1195057"/>
                  <a:gd name="connsiteX68" fmla="*/ 977774 w 1041657"/>
                  <a:gd name="connsiteY68" fmla="*/ 99588 h 1195057"/>
                  <a:gd name="connsiteX69" fmla="*/ 1032095 w 1041657"/>
                  <a:gd name="connsiteY69" fmla="*/ 72428 h 1195057"/>
                  <a:gd name="connsiteX70" fmla="*/ 1032095 w 1041657"/>
                  <a:gd name="connsiteY70" fmla="*/ 18107 h 1195057"/>
                  <a:gd name="connsiteX71" fmla="*/ 1013988 w 1041657"/>
                  <a:gd name="connsiteY71" fmla="*/ 18107 h 1195057"/>
                  <a:gd name="connsiteX72" fmla="*/ 914400 w 1041657"/>
                  <a:gd name="connsiteY72" fmla="*/ 0 h 119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041657" h="1195057">
                    <a:moveTo>
                      <a:pt x="162962" y="1195057"/>
                    </a:moveTo>
                    <a:lnTo>
                      <a:pt x="162962" y="1195057"/>
                    </a:lnTo>
                    <a:cubicBezTo>
                      <a:pt x="184087" y="1179968"/>
                      <a:pt x="206933" y="1167037"/>
                      <a:pt x="226336" y="1149790"/>
                    </a:cubicBezTo>
                    <a:cubicBezTo>
                      <a:pt x="316868" y="1069318"/>
                      <a:pt x="168999" y="1172925"/>
                      <a:pt x="271604" y="1104523"/>
                    </a:cubicBezTo>
                    <a:cubicBezTo>
                      <a:pt x="274622" y="1095469"/>
                      <a:pt x="273909" y="1084110"/>
                      <a:pt x="280657" y="1077362"/>
                    </a:cubicBezTo>
                    <a:cubicBezTo>
                      <a:pt x="336593" y="1021426"/>
                      <a:pt x="287730" y="1108487"/>
                      <a:pt x="316871" y="1050202"/>
                    </a:cubicBezTo>
                    <a:lnTo>
                      <a:pt x="316871" y="1050202"/>
                    </a:lnTo>
                    <a:cubicBezTo>
                      <a:pt x="274621" y="1047184"/>
                      <a:pt x="232289" y="1045164"/>
                      <a:pt x="190122" y="1041148"/>
                    </a:cubicBezTo>
                    <a:cubicBezTo>
                      <a:pt x="168879" y="1039125"/>
                      <a:pt x="148063" y="1033110"/>
                      <a:pt x="126748" y="1032095"/>
                    </a:cubicBezTo>
                    <a:cubicBezTo>
                      <a:pt x="84546" y="1030085"/>
                      <a:pt x="42249" y="1032095"/>
                      <a:pt x="0" y="1032095"/>
                    </a:cubicBezTo>
                    <a:lnTo>
                      <a:pt x="0" y="1032095"/>
                    </a:lnTo>
                    <a:cubicBezTo>
                      <a:pt x="24142" y="1023041"/>
                      <a:pt x="47635" y="1012017"/>
                      <a:pt x="72427" y="1004934"/>
                    </a:cubicBezTo>
                    <a:cubicBezTo>
                      <a:pt x="90077" y="999891"/>
                      <a:pt x="108828" y="999863"/>
                      <a:pt x="126748" y="995881"/>
                    </a:cubicBezTo>
                    <a:cubicBezTo>
                      <a:pt x="136064" y="993811"/>
                      <a:pt x="144855" y="989846"/>
                      <a:pt x="153909" y="986828"/>
                    </a:cubicBezTo>
                    <a:cubicBezTo>
                      <a:pt x="162962" y="980792"/>
                      <a:pt x="173375" y="976415"/>
                      <a:pt x="181069" y="968721"/>
                    </a:cubicBezTo>
                    <a:cubicBezTo>
                      <a:pt x="188763" y="961027"/>
                      <a:pt x="190679" y="948357"/>
                      <a:pt x="199176" y="941560"/>
                    </a:cubicBezTo>
                    <a:cubicBezTo>
                      <a:pt x="206628" y="935598"/>
                      <a:pt x="217283" y="935525"/>
                      <a:pt x="226336" y="932507"/>
                    </a:cubicBezTo>
                    <a:cubicBezTo>
                      <a:pt x="291010" y="889391"/>
                      <a:pt x="285935" y="875181"/>
                      <a:pt x="271604" y="932507"/>
                    </a:cubicBezTo>
                    <a:cubicBezTo>
                      <a:pt x="244443" y="929489"/>
                      <a:pt x="215495" y="933602"/>
                      <a:pt x="190122" y="923453"/>
                    </a:cubicBezTo>
                    <a:cubicBezTo>
                      <a:pt x="181262" y="919909"/>
                      <a:pt x="181069" y="896293"/>
                      <a:pt x="181069" y="896293"/>
                    </a:cubicBezTo>
                    <a:lnTo>
                      <a:pt x="181069" y="896293"/>
                    </a:lnTo>
                    <a:cubicBezTo>
                      <a:pt x="208229" y="905346"/>
                      <a:pt x="236943" y="910650"/>
                      <a:pt x="262550" y="923453"/>
                    </a:cubicBezTo>
                    <a:cubicBezTo>
                      <a:pt x="279977" y="932166"/>
                      <a:pt x="297419" y="962176"/>
                      <a:pt x="307818" y="977774"/>
                    </a:cubicBezTo>
                    <a:cubicBezTo>
                      <a:pt x="310836" y="986827"/>
                      <a:pt x="312603" y="996398"/>
                      <a:pt x="316871" y="1004934"/>
                    </a:cubicBezTo>
                    <a:cubicBezTo>
                      <a:pt x="321737" y="1014666"/>
                      <a:pt x="330559" y="1022152"/>
                      <a:pt x="334978" y="1032095"/>
                    </a:cubicBezTo>
                    <a:cubicBezTo>
                      <a:pt x="342730" y="1049536"/>
                      <a:pt x="353085" y="1086416"/>
                      <a:pt x="353085" y="1086416"/>
                    </a:cubicBezTo>
                    <a:cubicBezTo>
                      <a:pt x="334978" y="1098487"/>
                      <a:pt x="319409" y="1115749"/>
                      <a:pt x="298764" y="1122630"/>
                    </a:cubicBezTo>
                    <a:cubicBezTo>
                      <a:pt x="289711" y="1125648"/>
                      <a:pt x="277330" y="1124049"/>
                      <a:pt x="271604" y="1131683"/>
                    </a:cubicBezTo>
                    <a:cubicBezTo>
                      <a:pt x="266172" y="1138926"/>
                      <a:pt x="271604" y="1149790"/>
                      <a:pt x="271604" y="1158843"/>
                    </a:cubicBezTo>
                    <a:lnTo>
                      <a:pt x="271604" y="1158843"/>
                    </a:lnTo>
                    <a:cubicBezTo>
                      <a:pt x="313853" y="1155825"/>
                      <a:pt x="356285" y="1154739"/>
                      <a:pt x="398352" y="1149790"/>
                    </a:cubicBezTo>
                    <a:cubicBezTo>
                      <a:pt x="407830" y="1148675"/>
                      <a:pt x="418061" y="1146698"/>
                      <a:pt x="425513" y="1140736"/>
                    </a:cubicBezTo>
                    <a:cubicBezTo>
                      <a:pt x="434009" y="1133939"/>
                      <a:pt x="435925" y="1121270"/>
                      <a:pt x="443619" y="1113576"/>
                    </a:cubicBezTo>
                    <a:cubicBezTo>
                      <a:pt x="451313" y="1105882"/>
                      <a:pt x="461726" y="1101505"/>
                      <a:pt x="470780" y="1095469"/>
                    </a:cubicBezTo>
                    <a:cubicBezTo>
                      <a:pt x="488194" y="1069348"/>
                      <a:pt x="504073" y="1059401"/>
                      <a:pt x="479833" y="1023041"/>
                    </a:cubicBezTo>
                    <a:cubicBezTo>
                      <a:pt x="474539" y="1015101"/>
                      <a:pt x="461726" y="1017006"/>
                      <a:pt x="452673" y="1013988"/>
                    </a:cubicBezTo>
                    <a:cubicBezTo>
                      <a:pt x="446637" y="1004935"/>
                      <a:pt x="443793" y="992595"/>
                      <a:pt x="434566" y="986828"/>
                    </a:cubicBezTo>
                    <a:cubicBezTo>
                      <a:pt x="418381" y="976712"/>
                      <a:pt x="380245" y="968721"/>
                      <a:pt x="380245" y="968721"/>
                    </a:cubicBezTo>
                    <a:cubicBezTo>
                      <a:pt x="307819" y="920436"/>
                      <a:pt x="395334" y="983810"/>
                      <a:pt x="334978" y="923453"/>
                    </a:cubicBezTo>
                    <a:cubicBezTo>
                      <a:pt x="327284" y="915759"/>
                      <a:pt x="316871" y="911382"/>
                      <a:pt x="307818" y="905346"/>
                    </a:cubicBezTo>
                    <a:lnTo>
                      <a:pt x="289711" y="851026"/>
                    </a:lnTo>
                    <a:lnTo>
                      <a:pt x="280657" y="823865"/>
                    </a:lnTo>
                    <a:cubicBezTo>
                      <a:pt x="283675" y="805758"/>
                      <a:pt x="280603" y="785482"/>
                      <a:pt x="289711" y="769544"/>
                    </a:cubicBezTo>
                    <a:cubicBezTo>
                      <a:pt x="294446" y="761258"/>
                      <a:pt x="311324" y="768256"/>
                      <a:pt x="316871" y="760491"/>
                    </a:cubicBezTo>
                    <a:cubicBezTo>
                      <a:pt x="327965" y="744960"/>
                      <a:pt x="334978" y="706170"/>
                      <a:pt x="334978" y="706170"/>
                    </a:cubicBezTo>
                    <a:cubicBezTo>
                      <a:pt x="337996" y="685045"/>
                      <a:pt x="339233" y="663589"/>
                      <a:pt x="344031" y="642796"/>
                    </a:cubicBezTo>
                    <a:cubicBezTo>
                      <a:pt x="348323" y="624198"/>
                      <a:pt x="362138" y="588475"/>
                      <a:pt x="362138" y="588475"/>
                    </a:cubicBezTo>
                    <a:cubicBezTo>
                      <a:pt x="353085" y="585457"/>
                      <a:pt x="344447" y="580606"/>
                      <a:pt x="334978" y="579422"/>
                    </a:cubicBezTo>
                    <a:cubicBezTo>
                      <a:pt x="295934" y="574542"/>
                      <a:pt x="254611" y="582811"/>
                      <a:pt x="217283" y="570368"/>
                    </a:cubicBezTo>
                    <a:cubicBezTo>
                      <a:pt x="208230" y="567350"/>
                      <a:pt x="219588" y="549956"/>
                      <a:pt x="226336" y="543208"/>
                    </a:cubicBezTo>
                    <a:cubicBezTo>
                      <a:pt x="233084" y="536460"/>
                      <a:pt x="244443" y="537172"/>
                      <a:pt x="253497" y="534154"/>
                    </a:cubicBezTo>
                    <a:cubicBezTo>
                      <a:pt x="273521" y="514130"/>
                      <a:pt x="282607" y="501493"/>
                      <a:pt x="307818" y="488887"/>
                    </a:cubicBezTo>
                    <a:cubicBezTo>
                      <a:pt x="316354" y="484619"/>
                      <a:pt x="326442" y="484101"/>
                      <a:pt x="334978" y="479833"/>
                    </a:cubicBezTo>
                    <a:cubicBezTo>
                      <a:pt x="344710" y="474967"/>
                      <a:pt x="352406" y="466593"/>
                      <a:pt x="362138" y="461727"/>
                    </a:cubicBezTo>
                    <a:cubicBezTo>
                      <a:pt x="370674" y="457459"/>
                      <a:pt x="380957" y="457308"/>
                      <a:pt x="389299" y="452673"/>
                    </a:cubicBezTo>
                    <a:cubicBezTo>
                      <a:pt x="408322" y="442104"/>
                      <a:pt x="425512" y="428530"/>
                      <a:pt x="443619" y="416459"/>
                    </a:cubicBezTo>
                    <a:lnTo>
                      <a:pt x="470780" y="398352"/>
                    </a:lnTo>
                    <a:cubicBezTo>
                      <a:pt x="479833" y="392316"/>
                      <a:pt x="490246" y="387939"/>
                      <a:pt x="497940" y="380245"/>
                    </a:cubicBezTo>
                    <a:cubicBezTo>
                      <a:pt x="516047" y="362138"/>
                      <a:pt x="530955" y="340129"/>
                      <a:pt x="552261" y="325925"/>
                    </a:cubicBezTo>
                    <a:lnTo>
                      <a:pt x="606582" y="289711"/>
                    </a:lnTo>
                    <a:cubicBezTo>
                      <a:pt x="615635" y="283675"/>
                      <a:pt x="625037" y="278133"/>
                      <a:pt x="633742" y="271604"/>
                    </a:cubicBezTo>
                    <a:cubicBezTo>
                      <a:pt x="645813" y="262550"/>
                      <a:pt x="656460" y="251191"/>
                      <a:pt x="669956" y="244443"/>
                    </a:cubicBezTo>
                    <a:cubicBezTo>
                      <a:pt x="687027" y="235907"/>
                      <a:pt x="708396" y="236923"/>
                      <a:pt x="724277" y="226336"/>
                    </a:cubicBezTo>
                    <a:cubicBezTo>
                      <a:pt x="751553" y="208152"/>
                      <a:pt x="755490" y="203907"/>
                      <a:pt x="787651" y="190123"/>
                    </a:cubicBezTo>
                    <a:cubicBezTo>
                      <a:pt x="796423" y="186364"/>
                      <a:pt x="806276" y="185337"/>
                      <a:pt x="814812" y="181069"/>
                    </a:cubicBezTo>
                    <a:cubicBezTo>
                      <a:pt x="824544" y="176203"/>
                      <a:pt x="832029" y="167381"/>
                      <a:pt x="841972" y="162962"/>
                    </a:cubicBezTo>
                    <a:cubicBezTo>
                      <a:pt x="859413" y="155210"/>
                      <a:pt x="880412" y="155442"/>
                      <a:pt x="896293" y="144855"/>
                    </a:cubicBezTo>
                    <a:cubicBezTo>
                      <a:pt x="931393" y="121454"/>
                      <a:pt x="913130" y="130189"/>
                      <a:pt x="950614" y="117695"/>
                    </a:cubicBezTo>
                    <a:cubicBezTo>
                      <a:pt x="959667" y="111659"/>
                      <a:pt x="968042" y="104454"/>
                      <a:pt x="977774" y="99588"/>
                    </a:cubicBezTo>
                    <a:cubicBezTo>
                      <a:pt x="1052753" y="62097"/>
                      <a:pt x="954241" y="124327"/>
                      <a:pt x="1032095" y="72428"/>
                    </a:cubicBezTo>
                    <a:cubicBezTo>
                      <a:pt x="1038130" y="54322"/>
                      <a:pt x="1050201" y="36213"/>
                      <a:pt x="1032095" y="18107"/>
                    </a:cubicBezTo>
                    <a:cubicBezTo>
                      <a:pt x="1027827" y="13839"/>
                      <a:pt x="1020024" y="18107"/>
                      <a:pt x="1013988" y="18107"/>
                    </a:cubicBezTo>
                    <a:lnTo>
                      <a:pt x="914400" y="0"/>
                    </a:lnTo>
                  </a:path>
                </a:pathLst>
              </a:custGeom>
              <a:ln w="12700">
                <a:solidFill>
                  <a:srgbClr val="0AEA2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4CCD5A-A573-7F4D-85EC-61AE817FE7B3}"/>
                  </a:ext>
                </a:extLst>
              </p:cNvPr>
              <p:cNvSpPr/>
              <p:nvPr/>
            </p:nvSpPr>
            <p:spPr>
              <a:xfrm>
                <a:off x="7547248" y="3380365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image">
              <a:extLst>
                <a:ext uri="{FF2B5EF4-FFF2-40B4-BE49-F238E27FC236}">
                  <a16:creationId xmlns:a16="http://schemas.microsoft.com/office/drawing/2014/main" id="{01BFD4CA-2649-424B-8B39-ED92D140E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7" t="53875" r="25460" b="8788"/>
            <a:stretch/>
          </p:blipFill>
          <p:spPr bwMode="auto">
            <a:xfrm>
              <a:off x="3734931" y="4738007"/>
              <a:ext cx="1645758" cy="16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icture containing outdoor object, star&#10;&#10;Description automatically generated">
              <a:extLst>
                <a:ext uri="{FF2B5EF4-FFF2-40B4-BE49-F238E27FC236}">
                  <a16:creationId xmlns:a16="http://schemas.microsoft.com/office/drawing/2014/main" id="{37F9FF21-AAF1-5746-A99A-4ED7D24B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931" y="6380867"/>
              <a:ext cx="1645758" cy="1642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5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86151" cy="744467"/>
          </a:xfrm>
        </p:spPr>
        <p:txBody>
          <a:bodyPr>
            <a:noAutofit/>
          </a:bodyPr>
          <a:lstStyle/>
          <a:p>
            <a:r>
              <a:rPr lang="en-US" cap="small" dirty="0"/>
              <a:t>Light microscopy is diffraction 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1276" y="1090645"/>
                <a:ext cx="5152767" cy="252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The diffraction limit of light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𝑁𝐴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250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b="0" dirty="0">
                  <a:latin typeface="Malgun Gothic" panose="020B0503020000020004" pitchFamily="34" charset="-127"/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Green Light,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λ</m:t>
                    </m:r>
                  </m:oMath>
                </a14:m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= 500nm</a:t>
                </a:r>
              </a:p>
              <a:p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Numerical Aperture, NA = 1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r>
                  <a:rPr lang="en-US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Without changes, we are only able to resolve images down to ~250nm</a:t>
                </a: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6" y="1090645"/>
                <a:ext cx="5152767" cy="2529154"/>
              </a:xfrm>
              <a:prstGeom prst="rect">
                <a:avLst/>
              </a:prstGeom>
              <a:blipFill>
                <a:blip r:embed="rId2"/>
                <a:stretch>
                  <a:fillRect l="-1065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23" y="1925337"/>
            <a:ext cx="3365284" cy="36944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76619" y="3793208"/>
            <a:ext cx="3871547" cy="1828800"/>
            <a:chOff x="676619" y="3793208"/>
            <a:chExt cx="3871547" cy="18288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>
            <a:xfrm>
              <a:off x="676619" y="3793208"/>
              <a:ext cx="1828800" cy="1828800"/>
              <a:chOff x="3365501" y="1647825"/>
              <a:chExt cx="1420813" cy="1335088"/>
            </a:xfrm>
          </p:grpSpPr>
          <p:sp>
            <p:nvSpPr>
              <p:cNvPr id="32" name="Rectangle 111"/>
              <p:cNvSpPr>
                <a:spLocks noChangeArrowheads="1"/>
              </p:cNvSpPr>
              <p:nvPr/>
            </p:nvSpPr>
            <p:spPr bwMode="auto">
              <a:xfrm>
                <a:off x="3365501" y="1649413"/>
                <a:ext cx="1420813" cy="1333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12"/>
              <p:cNvSpPr>
                <a:spLocks noChangeArrowheads="1"/>
              </p:cNvSpPr>
              <p:nvPr/>
            </p:nvSpPr>
            <p:spPr bwMode="auto">
              <a:xfrm>
                <a:off x="3365501" y="1649413"/>
                <a:ext cx="1420813" cy="133350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Picture 11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501" y="1647825"/>
                <a:ext cx="1420813" cy="133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7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951" y="1647825"/>
                <a:ext cx="106363" cy="133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" name="Group 35"/>
            <p:cNvGrpSpPr>
              <a:grpSpLocks/>
            </p:cNvGrpSpPr>
            <p:nvPr/>
          </p:nvGrpSpPr>
          <p:grpSpPr>
            <a:xfrm>
              <a:off x="2719366" y="3793208"/>
              <a:ext cx="1828800" cy="1828800"/>
              <a:chOff x="6334125" y="2266950"/>
              <a:chExt cx="3467100" cy="3257550"/>
            </a:xfrm>
          </p:grpSpPr>
          <p:sp>
            <p:nvSpPr>
              <p:cNvPr id="37" name="Rectangle 321"/>
              <p:cNvSpPr>
                <a:spLocks noChangeArrowheads="1"/>
              </p:cNvSpPr>
              <p:nvPr/>
            </p:nvSpPr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22"/>
              <p:cNvSpPr>
                <a:spLocks noChangeArrowheads="1"/>
              </p:cNvSpPr>
              <p:nvPr/>
            </p:nvSpPr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32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38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4050" y="2266950"/>
                <a:ext cx="257175" cy="325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" name="Oval 40"/>
            <p:cNvSpPr/>
            <p:nvPr/>
          </p:nvSpPr>
          <p:spPr>
            <a:xfrm>
              <a:off x="1504777" y="4634971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374159" y="4608955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738313" y="4608955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2141" cy="735391"/>
          </a:xfrm>
        </p:spPr>
        <p:txBody>
          <a:bodyPr>
            <a:normAutofit fontScale="90000"/>
          </a:bodyPr>
          <a:lstStyle/>
          <a:p>
            <a:r>
              <a:rPr lang="en-US" dirty="0"/>
              <a:t>Super-localization in super-resolution microscopy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350" y="1205125"/>
            <a:ext cx="47130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Requisites for localization-based super-resolution imaging</a:t>
            </a:r>
          </a:p>
          <a:p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Sufficient sensitivity to enable single molecule imaging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Ability to localize particles with better precision than diffraction-limit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Way to limit the number of fluorescing particles at a given time</a:t>
            </a:r>
          </a:p>
          <a:p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SHREC (single‐molecule high‐resolution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colocalization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of fluorescent probes)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Cy3 and Cy5 attached to two different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calmodulin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molecules that bind to the ‘legs’ of the same single molecule of myosin V </a:t>
            </a:r>
          </a:p>
          <a:p>
            <a:pPr marL="0" lvl="1"/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14"/>
          <a:stretch/>
        </p:blipFill>
        <p:spPr>
          <a:xfrm>
            <a:off x="5530850" y="1487907"/>
            <a:ext cx="2635250" cy="2056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0" y="4242773"/>
            <a:ext cx="2635250" cy="2059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1950" y="1087797"/>
            <a:ext cx="263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One emitter per diffraction limited region</a:t>
            </a:r>
          </a:p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Each can be localized independently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1950" y="3850046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Two emitters in diffraction limited region</a:t>
            </a:r>
          </a:p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19616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30995" cy="735391"/>
          </a:xfrm>
        </p:spPr>
        <p:txBody>
          <a:bodyPr>
            <a:normAutofit/>
          </a:bodyPr>
          <a:lstStyle/>
          <a:p>
            <a:r>
              <a:rPr lang="en-US" dirty="0"/>
              <a:t>Principle behind </a:t>
            </a:r>
            <a:r>
              <a:rPr lang="en-US" dirty="0" err="1"/>
              <a:t>smacm</a:t>
            </a:r>
            <a:r>
              <a:rPr lang="en-US" dirty="0"/>
              <a:t>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42" y="1253005"/>
            <a:ext cx="48361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Method for imaging more complex structures with many emitters</a:t>
            </a:r>
          </a:p>
          <a:p>
            <a:pPr marL="0" lvl="1"/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Structure is labeled with low concentration of emitters and set in a dark state 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Weak activating light is used to turn on a small subset of emitters such that the activated emitters are sufficiently far apart and can be super-localized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An image is taken, and the emitters eventually </a:t>
            </a:r>
            <a:r>
              <a:rPr lang="en-US" sz="1600" dirty="0" err="1">
                <a:sym typeface="Wingdings" panose="05000000000000000000" pitchFamily="2" charset="2"/>
              </a:rPr>
              <a:t>photobleach</a:t>
            </a:r>
            <a:r>
              <a:rPr lang="en-US" sz="1600" dirty="0">
                <a:sym typeface="Wingdings" panose="05000000000000000000" pitchFamily="2" charset="2"/>
              </a:rPr>
              <a:t>. The activating laser is turned on again, and a different subset of emitters are turned on. (B)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Another image is taken and the process is repeated until the underlying structure (blue) can be reconstructed. (C)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Can determine positions to ~20nm resolution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88996" y="1261736"/>
            <a:ext cx="2601869" cy="5005827"/>
            <a:chOff x="5688996" y="1261736"/>
            <a:chExt cx="2601869" cy="5005827"/>
          </a:xfrm>
        </p:grpSpPr>
        <p:pic>
          <p:nvPicPr>
            <p:cNvPr id="5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3" r="21686"/>
            <a:stretch/>
          </p:blipFill>
          <p:spPr bwMode="auto">
            <a:xfrm>
              <a:off x="5688996" y="3043715"/>
              <a:ext cx="2601869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73"/>
            <a:stretch/>
          </p:blipFill>
          <p:spPr bwMode="auto">
            <a:xfrm>
              <a:off x="5688996" y="1261736"/>
              <a:ext cx="1200665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49"/>
            <a:stretch/>
          </p:blipFill>
          <p:spPr bwMode="auto">
            <a:xfrm>
              <a:off x="5688996" y="4494315"/>
              <a:ext cx="1124465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64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5EF-64FB-2342-9467-308E170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Super-resolution of </a:t>
            </a:r>
            <a:r>
              <a:rPr lang="en-US" dirty="0" err="1"/>
              <a:t>ews</a:t>
            </a:r>
            <a:r>
              <a:rPr lang="en-US" dirty="0"/>
              <a:t>/fli1 hubs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A6675-8C0F-034F-AFF7-286D09ABB623}"/>
              </a:ext>
            </a:extLst>
          </p:cNvPr>
          <p:cNvSpPr/>
          <p:nvPr/>
        </p:nvSpPr>
        <p:spPr>
          <a:xfrm>
            <a:off x="4878105" y="1059232"/>
            <a:ext cx="397986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Hubs are typically on the order of hundreds of nm, i.e. diffraction limited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Super-resolution (PALM) techniques can give us order of magnitude estimates of absolute protein number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 highly resolved characterization of hub sizes can allow for quantitative drug testing analysis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 be combined with RNA FISH to identify spatiotemporal correlation with transcriptional bursting and hub formation</a:t>
            </a:r>
          </a:p>
          <a:p>
            <a:pPr marL="285750" indent="-285750">
              <a:buFontTx/>
              <a:buChar char="-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6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5EF-64FB-2342-9467-308E170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Super-resolution of </a:t>
            </a:r>
            <a:r>
              <a:rPr lang="en-US" dirty="0" err="1"/>
              <a:t>ews</a:t>
            </a:r>
            <a:r>
              <a:rPr lang="en-US" dirty="0"/>
              <a:t>/fli1 hubs</a:t>
            </a:r>
          </a:p>
        </p:txBody>
      </p:sp>
      <p:pic>
        <p:nvPicPr>
          <p:cNvPr id="8" name="Picture 7" descr="A picture containing star, outdoor object&#10;&#10;Description automatically generated">
            <a:extLst>
              <a:ext uri="{FF2B5EF4-FFF2-40B4-BE49-F238E27FC236}">
                <a16:creationId xmlns:a16="http://schemas.microsoft.com/office/drawing/2014/main" id="{C62A3DA4-A095-DF48-9791-3416079E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1" y="1048123"/>
            <a:ext cx="2717800" cy="2717800"/>
          </a:xfrm>
          <a:prstGeom prst="rect">
            <a:avLst/>
          </a:prstGeom>
        </p:spPr>
      </p:pic>
      <p:pic>
        <p:nvPicPr>
          <p:cNvPr id="10" name="Picture 9" descr="A picture containing star, dark, outdoor object, night sky&#10;&#10;Description automatically generated">
            <a:extLst>
              <a:ext uri="{FF2B5EF4-FFF2-40B4-BE49-F238E27FC236}">
                <a16:creationId xmlns:a16="http://schemas.microsoft.com/office/drawing/2014/main" id="{9B398901-71DF-2A41-8917-34337838F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31" y="1048123"/>
            <a:ext cx="2717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6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4BBA0-CCFB-D649-B006-E2811BFE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002" y="1941679"/>
            <a:ext cx="6950998" cy="1920683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Highly-resolved diffusion dynamics, super-resolution alphabet soup, </a:t>
            </a:r>
            <a:br>
              <a:rPr lang="en-US" sz="3400" dirty="0"/>
            </a:br>
            <a:r>
              <a:rPr lang="en-US" sz="3400" dirty="0"/>
              <a:t>and lcd-lcd hubs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37ED1-B805-544D-8D36-EBE4165B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002" y="4434120"/>
            <a:ext cx="6858000" cy="1655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Shawn Yoshida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Chong Lab, Caltech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October 25</a:t>
            </a:r>
            <a:r>
              <a:rPr lang="en-US" sz="1800" baseline="30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2021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6EDE6-98A2-4942-9364-F1B180ECE3F8}"/>
              </a:ext>
            </a:extLst>
          </p:cNvPr>
          <p:cNvGrpSpPr>
            <a:grpSpLocks noChangeAspect="1"/>
          </p:cNvGrpSpPr>
          <p:nvPr/>
        </p:nvGrpSpPr>
        <p:grpSpPr>
          <a:xfrm>
            <a:off x="186201" y="963747"/>
            <a:ext cx="1913598" cy="5712235"/>
            <a:chOff x="3734931" y="3097071"/>
            <a:chExt cx="1650429" cy="49266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4A039B-4768-BC4A-8116-1CE8D93BC2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9602" y="3097071"/>
              <a:ext cx="1645758" cy="1659600"/>
              <a:chOff x="4930346" y="1888870"/>
              <a:chExt cx="3100078" cy="312615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3998D13-DD7A-7B4E-B0A8-A8EDDD5ECA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30346" y="1888870"/>
                <a:ext cx="3100078" cy="3126151"/>
                <a:chOff x="-12357" y="-12357"/>
                <a:chExt cx="2286000" cy="230522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2B00288-045D-E742-8C8B-E17F74937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3" t="-184" r="33029" b="184"/>
                <a:stretch/>
              </p:blipFill>
              <p:spPr>
                <a:xfrm>
                  <a:off x="-12357" y="-12357"/>
                  <a:ext cx="2286000" cy="22860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BACBEA-916C-334D-987B-67C31F99FBA0}"/>
                    </a:ext>
                  </a:extLst>
                </p:cNvPr>
                <p:cNvSpPr txBox="1"/>
                <p:nvPr/>
              </p:nvSpPr>
              <p:spPr>
                <a:xfrm>
                  <a:off x="1622562" y="2092814"/>
                  <a:ext cx="40748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bg1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2 µm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576581-6179-9F49-B2F8-C7EB18FE82A4}"/>
                    </a:ext>
                  </a:extLst>
                </p:cNvPr>
                <p:cNvSpPr/>
                <p:nvPr/>
              </p:nvSpPr>
              <p:spPr>
                <a:xfrm>
                  <a:off x="1504416" y="2088242"/>
                  <a:ext cx="658368" cy="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5CB171-AF90-D244-8AF1-FB9E216C7977}"/>
                  </a:ext>
                </a:extLst>
              </p:cNvPr>
              <p:cNvSpPr/>
              <p:nvPr/>
            </p:nvSpPr>
            <p:spPr>
              <a:xfrm>
                <a:off x="6833538" y="4622201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50C7113-5754-B441-AA36-020534E93B09}"/>
                  </a:ext>
                </a:extLst>
              </p:cNvPr>
              <p:cNvSpPr/>
              <p:nvPr/>
            </p:nvSpPr>
            <p:spPr>
              <a:xfrm>
                <a:off x="6744832" y="3440317"/>
                <a:ext cx="1041657" cy="1195057"/>
              </a:xfrm>
              <a:custGeom>
                <a:avLst/>
                <a:gdLst>
                  <a:gd name="connsiteX0" fmla="*/ 162962 w 1041657"/>
                  <a:gd name="connsiteY0" fmla="*/ 1195057 h 1195057"/>
                  <a:gd name="connsiteX1" fmla="*/ 162962 w 1041657"/>
                  <a:gd name="connsiteY1" fmla="*/ 1195057 h 1195057"/>
                  <a:gd name="connsiteX2" fmla="*/ 226336 w 1041657"/>
                  <a:gd name="connsiteY2" fmla="*/ 1149790 h 1195057"/>
                  <a:gd name="connsiteX3" fmla="*/ 271604 w 1041657"/>
                  <a:gd name="connsiteY3" fmla="*/ 1104523 h 1195057"/>
                  <a:gd name="connsiteX4" fmla="*/ 280657 w 1041657"/>
                  <a:gd name="connsiteY4" fmla="*/ 1077362 h 1195057"/>
                  <a:gd name="connsiteX5" fmla="*/ 316871 w 1041657"/>
                  <a:gd name="connsiteY5" fmla="*/ 1050202 h 1195057"/>
                  <a:gd name="connsiteX6" fmla="*/ 316871 w 1041657"/>
                  <a:gd name="connsiteY6" fmla="*/ 1050202 h 1195057"/>
                  <a:gd name="connsiteX7" fmla="*/ 190122 w 1041657"/>
                  <a:gd name="connsiteY7" fmla="*/ 1041148 h 1195057"/>
                  <a:gd name="connsiteX8" fmla="*/ 126748 w 1041657"/>
                  <a:gd name="connsiteY8" fmla="*/ 1032095 h 1195057"/>
                  <a:gd name="connsiteX9" fmla="*/ 0 w 1041657"/>
                  <a:gd name="connsiteY9" fmla="*/ 1032095 h 1195057"/>
                  <a:gd name="connsiteX10" fmla="*/ 0 w 1041657"/>
                  <a:gd name="connsiteY10" fmla="*/ 1032095 h 1195057"/>
                  <a:gd name="connsiteX11" fmla="*/ 72427 w 1041657"/>
                  <a:gd name="connsiteY11" fmla="*/ 1004934 h 1195057"/>
                  <a:gd name="connsiteX12" fmla="*/ 126748 w 1041657"/>
                  <a:gd name="connsiteY12" fmla="*/ 995881 h 1195057"/>
                  <a:gd name="connsiteX13" fmla="*/ 153909 w 1041657"/>
                  <a:gd name="connsiteY13" fmla="*/ 986828 h 1195057"/>
                  <a:gd name="connsiteX14" fmla="*/ 181069 w 1041657"/>
                  <a:gd name="connsiteY14" fmla="*/ 968721 h 1195057"/>
                  <a:gd name="connsiteX15" fmla="*/ 199176 w 1041657"/>
                  <a:gd name="connsiteY15" fmla="*/ 941560 h 1195057"/>
                  <a:gd name="connsiteX16" fmla="*/ 226336 w 1041657"/>
                  <a:gd name="connsiteY16" fmla="*/ 932507 h 1195057"/>
                  <a:gd name="connsiteX17" fmla="*/ 271604 w 1041657"/>
                  <a:gd name="connsiteY17" fmla="*/ 932507 h 1195057"/>
                  <a:gd name="connsiteX18" fmla="*/ 190122 w 1041657"/>
                  <a:gd name="connsiteY18" fmla="*/ 923453 h 1195057"/>
                  <a:gd name="connsiteX19" fmla="*/ 181069 w 1041657"/>
                  <a:gd name="connsiteY19" fmla="*/ 896293 h 1195057"/>
                  <a:gd name="connsiteX20" fmla="*/ 181069 w 1041657"/>
                  <a:gd name="connsiteY20" fmla="*/ 896293 h 1195057"/>
                  <a:gd name="connsiteX21" fmla="*/ 262550 w 1041657"/>
                  <a:gd name="connsiteY21" fmla="*/ 923453 h 1195057"/>
                  <a:gd name="connsiteX22" fmla="*/ 307818 w 1041657"/>
                  <a:gd name="connsiteY22" fmla="*/ 977774 h 1195057"/>
                  <a:gd name="connsiteX23" fmla="*/ 316871 w 1041657"/>
                  <a:gd name="connsiteY23" fmla="*/ 1004934 h 1195057"/>
                  <a:gd name="connsiteX24" fmla="*/ 334978 w 1041657"/>
                  <a:gd name="connsiteY24" fmla="*/ 1032095 h 1195057"/>
                  <a:gd name="connsiteX25" fmla="*/ 353085 w 1041657"/>
                  <a:gd name="connsiteY25" fmla="*/ 1086416 h 1195057"/>
                  <a:gd name="connsiteX26" fmla="*/ 298764 w 1041657"/>
                  <a:gd name="connsiteY26" fmla="*/ 1122630 h 1195057"/>
                  <a:gd name="connsiteX27" fmla="*/ 271604 w 1041657"/>
                  <a:gd name="connsiteY27" fmla="*/ 1131683 h 1195057"/>
                  <a:gd name="connsiteX28" fmla="*/ 271604 w 1041657"/>
                  <a:gd name="connsiteY28" fmla="*/ 1158843 h 1195057"/>
                  <a:gd name="connsiteX29" fmla="*/ 271604 w 1041657"/>
                  <a:gd name="connsiteY29" fmla="*/ 1158843 h 1195057"/>
                  <a:gd name="connsiteX30" fmla="*/ 398352 w 1041657"/>
                  <a:gd name="connsiteY30" fmla="*/ 1149790 h 1195057"/>
                  <a:gd name="connsiteX31" fmla="*/ 425513 w 1041657"/>
                  <a:gd name="connsiteY31" fmla="*/ 1140736 h 1195057"/>
                  <a:gd name="connsiteX32" fmla="*/ 443619 w 1041657"/>
                  <a:gd name="connsiteY32" fmla="*/ 1113576 h 1195057"/>
                  <a:gd name="connsiteX33" fmla="*/ 470780 w 1041657"/>
                  <a:gd name="connsiteY33" fmla="*/ 1095469 h 1195057"/>
                  <a:gd name="connsiteX34" fmla="*/ 479833 w 1041657"/>
                  <a:gd name="connsiteY34" fmla="*/ 1023041 h 1195057"/>
                  <a:gd name="connsiteX35" fmla="*/ 452673 w 1041657"/>
                  <a:gd name="connsiteY35" fmla="*/ 1013988 h 1195057"/>
                  <a:gd name="connsiteX36" fmla="*/ 434566 w 1041657"/>
                  <a:gd name="connsiteY36" fmla="*/ 986828 h 1195057"/>
                  <a:gd name="connsiteX37" fmla="*/ 380245 w 1041657"/>
                  <a:gd name="connsiteY37" fmla="*/ 968721 h 1195057"/>
                  <a:gd name="connsiteX38" fmla="*/ 334978 w 1041657"/>
                  <a:gd name="connsiteY38" fmla="*/ 923453 h 1195057"/>
                  <a:gd name="connsiteX39" fmla="*/ 307818 w 1041657"/>
                  <a:gd name="connsiteY39" fmla="*/ 905346 h 1195057"/>
                  <a:gd name="connsiteX40" fmla="*/ 289711 w 1041657"/>
                  <a:gd name="connsiteY40" fmla="*/ 851026 h 1195057"/>
                  <a:gd name="connsiteX41" fmla="*/ 280657 w 1041657"/>
                  <a:gd name="connsiteY41" fmla="*/ 823865 h 1195057"/>
                  <a:gd name="connsiteX42" fmla="*/ 289711 w 1041657"/>
                  <a:gd name="connsiteY42" fmla="*/ 769544 h 1195057"/>
                  <a:gd name="connsiteX43" fmla="*/ 316871 w 1041657"/>
                  <a:gd name="connsiteY43" fmla="*/ 760491 h 1195057"/>
                  <a:gd name="connsiteX44" fmla="*/ 334978 w 1041657"/>
                  <a:gd name="connsiteY44" fmla="*/ 706170 h 1195057"/>
                  <a:gd name="connsiteX45" fmla="*/ 344031 w 1041657"/>
                  <a:gd name="connsiteY45" fmla="*/ 642796 h 1195057"/>
                  <a:gd name="connsiteX46" fmla="*/ 362138 w 1041657"/>
                  <a:gd name="connsiteY46" fmla="*/ 588475 h 1195057"/>
                  <a:gd name="connsiteX47" fmla="*/ 334978 w 1041657"/>
                  <a:gd name="connsiteY47" fmla="*/ 579422 h 1195057"/>
                  <a:gd name="connsiteX48" fmla="*/ 217283 w 1041657"/>
                  <a:gd name="connsiteY48" fmla="*/ 570368 h 1195057"/>
                  <a:gd name="connsiteX49" fmla="*/ 226336 w 1041657"/>
                  <a:gd name="connsiteY49" fmla="*/ 543208 h 1195057"/>
                  <a:gd name="connsiteX50" fmla="*/ 253497 w 1041657"/>
                  <a:gd name="connsiteY50" fmla="*/ 534154 h 1195057"/>
                  <a:gd name="connsiteX51" fmla="*/ 307818 w 1041657"/>
                  <a:gd name="connsiteY51" fmla="*/ 488887 h 1195057"/>
                  <a:gd name="connsiteX52" fmla="*/ 334978 w 1041657"/>
                  <a:gd name="connsiteY52" fmla="*/ 479833 h 1195057"/>
                  <a:gd name="connsiteX53" fmla="*/ 362138 w 1041657"/>
                  <a:gd name="connsiteY53" fmla="*/ 461727 h 1195057"/>
                  <a:gd name="connsiteX54" fmla="*/ 389299 w 1041657"/>
                  <a:gd name="connsiteY54" fmla="*/ 452673 h 1195057"/>
                  <a:gd name="connsiteX55" fmla="*/ 443619 w 1041657"/>
                  <a:gd name="connsiteY55" fmla="*/ 416459 h 1195057"/>
                  <a:gd name="connsiteX56" fmla="*/ 470780 w 1041657"/>
                  <a:gd name="connsiteY56" fmla="*/ 398352 h 1195057"/>
                  <a:gd name="connsiteX57" fmla="*/ 497940 w 1041657"/>
                  <a:gd name="connsiteY57" fmla="*/ 380245 h 1195057"/>
                  <a:gd name="connsiteX58" fmla="*/ 552261 w 1041657"/>
                  <a:gd name="connsiteY58" fmla="*/ 325925 h 1195057"/>
                  <a:gd name="connsiteX59" fmla="*/ 606582 w 1041657"/>
                  <a:gd name="connsiteY59" fmla="*/ 289711 h 1195057"/>
                  <a:gd name="connsiteX60" fmla="*/ 633742 w 1041657"/>
                  <a:gd name="connsiteY60" fmla="*/ 271604 h 1195057"/>
                  <a:gd name="connsiteX61" fmla="*/ 669956 w 1041657"/>
                  <a:gd name="connsiteY61" fmla="*/ 244443 h 1195057"/>
                  <a:gd name="connsiteX62" fmla="*/ 724277 w 1041657"/>
                  <a:gd name="connsiteY62" fmla="*/ 226336 h 1195057"/>
                  <a:gd name="connsiteX63" fmla="*/ 787651 w 1041657"/>
                  <a:gd name="connsiteY63" fmla="*/ 190123 h 1195057"/>
                  <a:gd name="connsiteX64" fmla="*/ 814812 w 1041657"/>
                  <a:gd name="connsiteY64" fmla="*/ 181069 h 1195057"/>
                  <a:gd name="connsiteX65" fmla="*/ 841972 w 1041657"/>
                  <a:gd name="connsiteY65" fmla="*/ 162962 h 1195057"/>
                  <a:gd name="connsiteX66" fmla="*/ 896293 w 1041657"/>
                  <a:gd name="connsiteY66" fmla="*/ 144855 h 1195057"/>
                  <a:gd name="connsiteX67" fmla="*/ 950614 w 1041657"/>
                  <a:gd name="connsiteY67" fmla="*/ 117695 h 1195057"/>
                  <a:gd name="connsiteX68" fmla="*/ 977774 w 1041657"/>
                  <a:gd name="connsiteY68" fmla="*/ 99588 h 1195057"/>
                  <a:gd name="connsiteX69" fmla="*/ 1032095 w 1041657"/>
                  <a:gd name="connsiteY69" fmla="*/ 72428 h 1195057"/>
                  <a:gd name="connsiteX70" fmla="*/ 1032095 w 1041657"/>
                  <a:gd name="connsiteY70" fmla="*/ 18107 h 1195057"/>
                  <a:gd name="connsiteX71" fmla="*/ 1013988 w 1041657"/>
                  <a:gd name="connsiteY71" fmla="*/ 18107 h 1195057"/>
                  <a:gd name="connsiteX72" fmla="*/ 914400 w 1041657"/>
                  <a:gd name="connsiteY72" fmla="*/ 0 h 119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041657" h="1195057">
                    <a:moveTo>
                      <a:pt x="162962" y="1195057"/>
                    </a:moveTo>
                    <a:lnTo>
                      <a:pt x="162962" y="1195057"/>
                    </a:lnTo>
                    <a:cubicBezTo>
                      <a:pt x="184087" y="1179968"/>
                      <a:pt x="206933" y="1167037"/>
                      <a:pt x="226336" y="1149790"/>
                    </a:cubicBezTo>
                    <a:cubicBezTo>
                      <a:pt x="316868" y="1069318"/>
                      <a:pt x="168999" y="1172925"/>
                      <a:pt x="271604" y="1104523"/>
                    </a:cubicBezTo>
                    <a:cubicBezTo>
                      <a:pt x="274622" y="1095469"/>
                      <a:pt x="273909" y="1084110"/>
                      <a:pt x="280657" y="1077362"/>
                    </a:cubicBezTo>
                    <a:cubicBezTo>
                      <a:pt x="336593" y="1021426"/>
                      <a:pt x="287730" y="1108487"/>
                      <a:pt x="316871" y="1050202"/>
                    </a:cubicBezTo>
                    <a:lnTo>
                      <a:pt x="316871" y="1050202"/>
                    </a:lnTo>
                    <a:cubicBezTo>
                      <a:pt x="274621" y="1047184"/>
                      <a:pt x="232289" y="1045164"/>
                      <a:pt x="190122" y="1041148"/>
                    </a:cubicBezTo>
                    <a:cubicBezTo>
                      <a:pt x="168879" y="1039125"/>
                      <a:pt x="148063" y="1033110"/>
                      <a:pt x="126748" y="1032095"/>
                    </a:cubicBezTo>
                    <a:cubicBezTo>
                      <a:pt x="84546" y="1030085"/>
                      <a:pt x="42249" y="1032095"/>
                      <a:pt x="0" y="1032095"/>
                    </a:cubicBezTo>
                    <a:lnTo>
                      <a:pt x="0" y="1032095"/>
                    </a:lnTo>
                    <a:cubicBezTo>
                      <a:pt x="24142" y="1023041"/>
                      <a:pt x="47635" y="1012017"/>
                      <a:pt x="72427" y="1004934"/>
                    </a:cubicBezTo>
                    <a:cubicBezTo>
                      <a:pt x="90077" y="999891"/>
                      <a:pt x="108828" y="999863"/>
                      <a:pt x="126748" y="995881"/>
                    </a:cubicBezTo>
                    <a:cubicBezTo>
                      <a:pt x="136064" y="993811"/>
                      <a:pt x="144855" y="989846"/>
                      <a:pt x="153909" y="986828"/>
                    </a:cubicBezTo>
                    <a:cubicBezTo>
                      <a:pt x="162962" y="980792"/>
                      <a:pt x="173375" y="976415"/>
                      <a:pt x="181069" y="968721"/>
                    </a:cubicBezTo>
                    <a:cubicBezTo>
                      <a:pt x="188763" y="961027"/>
                      <a:pt x="190679" y="948357"/>
                      <a:pt x="199176" y="941560"/>
                    </a:cubicBezTo>
                    <a:cubicBezTo>
                      <a:pt x="206628" y="935598"/>
                      <a:pt x="217283" y="935525"/>
                      <a:pt x="226336" y="932507"/>
                    </a:cubicBezTo>
                    <a:cubicBezTo>
                      <a:pt x="291010" y="889391"/>
                      <a:pt x="285935" y="875181"/>
                      <a:pt x="271604" y="932507"/>
                    </a:cubicBezTo>
                    <a:cubicBezTo>
                      <a:pt x="244443" y="929489"/>
                      <a:pt x="215495" y="933602"/>
                      <a:pt x="190122" y="923453"/>
                    </a:cubicBezTo>
                    <a:cubicBezTo>
                      <a:pt x="181262" y="919909"/>
                      <a:pt x="181069" y="896293"/>
                      <a:pt x="181069" y="896293"/>
                    </a:cubicBezTo>
                    <a:lnTo>
                      <a:pt x="181069" y="896293"/>
                    </a:lnTo>
                    <a:cubicBezTo>
                      <a:pt x="208229" y="905346"/>
                      <a:pt x="236943" y="910650"/>
                      <a:pt x="262550" y="923453"/>
                    </a:cubicBezTo>
                    <a:cubicBezTo>
                      <a:pt x="279977" y="932166"/>
                      <a:pt x="297419" y="962176"/>
                      <a:pt x="307818" y="977774"/>
                    </a:cubicBezTo>
                    <a:cubicBezTo>
                      <a:pt x="310836" y="986827"/>
                      <a:pt x="312603" y="996398"/>
                      <a:pt x="316871" y="1004934"/>
                    </a:cubicBezTo>
                    <a:cubicBezTo>
                      <a:pt x="321737" y="1014666"/>
                      <a:pt x="330559" y="1022152"/>
                      <a:pt x="334978" y="1032095"/>
                    </a:cubicBezTo>
                    <a:cubicBezTo>
                      <a:pt x="342730" y="1049536"/>
                      <a:pt x="353085" y="1086416"/>
                      <a:pt x="353085" y="1086416"/>
                    </a:cubicBezTo>
                    <a:cubicBezTo>
                      <a:pt x="334978" y="1098487"/>
                      <a:pt x="319409" y="1115749"/>
                      <a:pt x="298764" y="1122630"/>
                    </a:cubicBezTo>
                    <a:cubicBezTo>
                      <a:pt x="289711" y="1125648"/>
                      <a:pt x="277330" y="1124049"/>
                      <a:pt x="271604" y="1131683"/>
                    </a:cubicBezTo>
                    <a:cubicBezTo>
                      <a:pt x="266172" y="1138926"/>
                      <a:pt x="271604" y="1149790"/>
                      <a:pt x="271604" y="1158843"/>
                    </a:cubicBezTo>
                    <a:lnTo>
                      <a:pt x="271604" y="1158843"/>
                    </a:lnTo>
                    <a:cubicBezTo>
                      <a:pt x="313853" y="1155825"/>
                      <a:pt x="356285" y="1154739"/>
                      <a:pt x="398352" y="1149790"/>
                    </a:cubicBezTo>
                    <a:cubicBezTo>
                      <a:pt x="407830" y="1148675"/>
                      <a:pt x="418061" y="1146698"/>
                      <a:pt x="425513" y="1140736"/>
                    </a:cubicBezTo>
                    <a:cubicBezTo>
                      <a:pt x="434009" y="1133939"/>
                      <a:pt x="435925" y="1121270"/>
                      <a:pt x="443619" y="1113576"/>
                    </a:cubicBezTo>
                    <a:cubicBezTo>
                      <a:pt x="451313" y="1105882"/>
                      <a:pt x="461726" y="1101505"/>
                      <a:pt x="470780" y="1095469"/>
                    </a:cubicBezTo>
                    <a:cubicBezTo>
                      <a:pt x="488194" y="1069348"/>
                      <a:pt x="504073" y="1059401"/>
                      <a:pt x="479833" y="1023041"/>
                    </a:cubicBezTo>
                    <a:cubicBezTo>
                      <a:pt x="474539" y="1015101"/>
                      <a:pt x="461726" y="1017006"/>
                      <a:pt x="452673" y="1013988"/>
                    </a:cubicBezTo>
                    <a:cubicBezTo>
                      <a:pt x="446637" y="1004935"/>
                      <a:pt x="443793" y="992595"/>
                      <a:pt x="434566" y="986828"/>
                    </a:cubicBezTo>
                    <a:cubicBezTo>
                      <a:pt x="418381" y="976712"/>
                      <a:pt x="380245" y="968721"/>
                      <a:pt x="380245" y="968721"/>
                    </a:cubicBezTo>
                    <a:cubicBezTo>
                      <a:pt x="307819" y="920436"/>
                      <a:pt x="395334" y="983810"/>
                      <a:pt x="334978" y="923453"/>
                    </a:cubicBezTo>
                    <a:cubicBezTo>
                      <a:pt x="327284" y="915759"/>
                      <a:pt x="316871" y="911382"/>
                      <a:pt x="307818" y="905346"/>
                    </a:cubicBezTo>
                    <a:lnTo>
                      <a:pt x="289711" y="851026"/>
                    </a:lnTo>
                    <a:lnTo>
                      <a:pt x="280657" y="823865"/>
                    </a:lnTo>
                    <a:cubicBezTo>
                      <a:pt x="283675" y="805758"/>
                      <a:pt x="280603" y="785482"/>
                      <a:pt x="289711" y="769544"/>
                    </a:cubicBezTo>
                    <a:cubicBezTo>
                      <a:pt x="294446" y="761258"/>
                      <a:pt x="311324" y="768256"/>
                      <a:pt x="316871" y="760491"/>
                    </a:cubicBezTo>
                    <a:cubicBezTo>
                      <a:pt x="327965" y="744960"/>
                      <a:pt x="334978" y="706170"/>
                      <a:pt x="334978" y="706170"/>
                    </a:cubicBezTo>
                    <a:cubicBezTo>
                      <a:pt x="337996" y="685045"/>
                      <a:pt x="339233" y="663589"/>
                      <a:pt x="344031" y="642796"/>
                    </a:cubicBezTo>
                    <a:cubicBezTo>
                      <a:pt x="348323" y="624198"/>
                      <a:pt x="362138" y="588475"/>
                      <a:pt x="362138" y="588475"/>
                    </a:cubicBezTo>
                    <a:cubicBezTo>
                      <a:pt x="353085" y="585457"/>
                      <a:pt x="344447" y="580606"/>
                      <a:pt x="334978" y="579422"/>
                    </a:cubicBezTo>
                    <a:cubicBezTo>
                      <a:pt x="295934" y="574542"/>
                      <a:pt x="254611" y="582811"/>
                      <a:pt x="217283" y="570368"/>
                    </a:cubicBezTo>
                    <a:cubicBezTo>
                      <a:pt x="208230" y="567350"/>
                      <a:pt x="219588" y="549956"/>
                      <a:pt x="226336" y="543208"/>
                    </a:cubicBezTo>
                    <a:cubicBezTo>
                      <a:pt x="233084" y="536460"/>
                      <a:pt x="244443" y="537172"/>
                      <a:pt x="253497" y="534154"/>
                    </a:cubicBezTo>
                    <a:cubicBezTo>
                      <a:pt x="273521" y="514130"/>
                      <a:pt x="282607" y="501493"/>
                      <a:pt x="307818" y="488887"/>
                    </a:cubicBezTo>
                    <a:cubicBezTo>
                      <a:pt x="316354" y="484619"/>
                      <a:pt x="326442" y="484101"/>
                      <a:pt x="334978" y="479833"/>
                    </a:cubicBezTo>
                    <a:cubicBezTo>
                      <a:pt x="344710" y="474967"/>
                      <a:pt x="352406" y="466593"/>
                      <a:pt x="362138" y="461727"/>
                    </a:cubicBezTo>
                    <a:cubicBezTo>
                      <a:pt x="370674" y="457459"/>
                      <a:pt x="380957" y="457308"/>
                      <a:pt x="389299" y="452673"/>
                    </a:cubicBezTo>
                    <a:cubicBezTo>
                      <a:pt x="408322" y="442104"/>
                      <a:pt x="425512" y="428530"/>
                      <a:pt x="443619" y="416459"/>
                    </a:cubicBezTo>
                    <a:lnTo>
                      <a:pt x="470780" y="398352"/>
                    </a:lnTo>
                    <a:cubicBezTo>
                      <a:pt x="479833" y="392316"/>
                      <a:pt x="490246" y="387939"/>
                      <a:pt x="497940" y="380245"/>
                    </a:cubicBezTo>
                    <a:cubicBezTo>
                      <a:pt x="516047" y="362138"/>
                      <a:pt x="530955" y="340129"/>
                      <a:pt x="552261" y="325925"/>
                    </a:cubicBezTo>
                    <a:lnTo>
                      <a:pt x="606582" y="289711"/>
                    </a:lnTo>
                    <a:cubicBezTo>
                      <a:pt x="615635" y="283675"/>
                      <a:pt x="625037" y="278133"/>
                      <a:pt x="633742" y="271604"/>
                    </a:cubicBezTo>
                    <a:cubicBezTo>
                      <a:pt x="645813" y="262550"/>
                      <a:pt x="656460" y="251191"/>
                      <a:pt x="669956" y="244443"/>
                    </a:cubicBezTo>
                    <a:cubicBezTo>
                      <a:pt x="687027" y="235907"/>
                      <a:pt x="708396" y="236923"/>
                      <a:pt x="724277" y="226336"/>
                    </a:cubicBezTo>
                    <a:cubicBezTo>
                      <a:pt x="751553" y="208152"/>
                      <a:pt x="755490" y="203907"/>
                      <a:pt x="787651" y="190123"/>
                    </a:cubicBezTo>
                    <a:cubicBezTo>
                      <a:pt x="796423" y="186364"/>
                      <a:pt x="806276" y="185337"/>
                      <a:pt x="814812" y="181069"/>
                    </a:cubicBezTo>
                    <a:cubicBezTo>
                      <a:pt x="824544" y="176203"/>
                      <a:pt x="832029" y="167381"/>
                      <a:pt x="841972" y="162962"/>
                    </a:cubicBezTo>
                    <a:cubicBezTo>
                      <a:pt x="859413" y="155210"/>
                      <a:pt x="880412" y="155442"/>
                      <a:pt x="896293" y="144855"/>
                    </a:cubicBezTo>
                    <a:cubicBezTo>
                      <a:pt x="931393" y="121454"/>
                      <a:pt x="913130" y="130189"/>
                      <a:pt x="950614" y="117695"/>
                    </a:cubicBezTo>
                    <a:cubicBezTo>
                      <a:pt x="959667" y="111659"/>
                      <a:pt x="968042" y="104454"/>
                      <a:pt x="977774" y="99588"/>
                    </a:cubicBezTo>
                    <a:cubicBezTo>
                      <a:pt x="1052753" y="62097"/>
                      <a:pt x="954241" y="124327"/>
                      <a:pt x="1032095" y="72428"/>
                    </a:cubicBezTo>
                    <a:cubicBezTo>
                      <a:pt x="1038130" y="54322"/>
                      <a:pt x="1050201" y="36213"/>
                      <a:pt x="1032095" y="18107"/>
                    </a:cubicBezTo>
                    <a:cubicBezTo>
                      <a:pt x="1027827" y="13839"/>
                      <a:pt x="1020024" y="18107"/>
                      <a:pt x="1013988" y="18107"/>
                    </a:cubicBezTo>
                    <a:lnTo>
                      <a:pt x="914400" y="0"/>
                    </a:lnTo>
                  </a:path>
                </a:pathLst>
              </a:custGeom>
              <a:ln w="12700">
                <a:solidFill>
                  <a:srgbClr val="0AEA2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4CCD5A-A573-7F4D-85EC-61AE817FE7B3}"/>
                  </a:ext>
                </a:extLst>
              </p:cNvPr>
              <p:cNvSpPr/>
              <p:nvPr/>
            </p:nvSpPr>
            <p:spPr>
              <a:xfrm>
                <a:off x="7547248" y="3380365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image">
              <a:extLst>
                <a:ext uri="{FF2B5EF4-FFF2-40B4-BE49-F238E27FC236}">
                  <a16:creationId xmlns:a16="http://schemas.microsoft.com/office/drawing/2014/main" id="{01BFD4CA-2649-424B-8B39-ED92D140E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7" t="53875" r="25460" b="8788"/>
            <a:stretch/>
          </p:blipFill>
          <p:spPr bwMode="auto">
            <a:xfrm>
              <a:off x="3734931" y="4738007"/>
              <a:ext cx="1645758" cy="16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icture containing outdoor object, star&#10;&#10;Description automatically generated">
              <a:extLst>
                <a:ext uri="{FF2B5EF4-FFF2-40B4-BE49-F238E27FC236}">
                  <a16:creationId xmlns:a16="http://schemas.microsoft.com/office/drawing/2014/main" id="{37F9FF21-AAF1-5746-A99A-4ED7D24B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931" y="6380867"/>
              <a:ext cx="1645758" cy="1642860"/>
            </a:xfrm>
            <a:prstGeom prst="rect">
              <a:avLst/>
            </a:prstGeom>
          </p:spPr>
        </p:pic>
      </p:grpSp>
      <p:sp>
        <p:nvSpPr>
          <p:cNvPr id="18" name="Title 3">
            <a:extLst>
              <a:ext uri="{FF2B5EF4-FFF2-40B4-BE49-F238E27FC236}">
                <a16:creationId xmlns:a16="http://schemas.microsoft.com/office/drawing/2014/main" id="{1C417BE1-59ED-E341-950D-0C80E5F560CA}"/>
              </a:ext>
            </a:extLst>
          </p:cNvPr>
          <p:cNvSpPr txBox="1">
            <a:spLocks/>
          </p:cNvSpPr>
          <p:nvPr/>
        </p:nvSpPr>
        <p:spPr>
          <a:xfrm>
            <a:off x="4124488" y="1454555"/>
            <a:ext cx="2995027" cy="585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en-US" sz="4000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3140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4149-27EE-B848-93B5-F23E8ED2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HILO simulations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1B0073-738F-6749-A4CF-BE6FB973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074452"/>
            <a:ext cx="5191732" cy="28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932698-6E10-6648-B1DC-C1B298CC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5" y="744467"/>
            <a:ext cx="3750429" cy="31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79D1F4-3AF7-2D4F-9A73-1D68A3D11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5" y="3902997"/>
            <a:ext cx="5191732" cy="29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0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with </a:t>
            </a:r>
            <a:r>
              <a:rPr lang="en-US" dirty="0" err="1"/>
              <a:t>smacm</a:t>
            </a:r>
            <a:r>
              <a:rPr lang="en-US" dirty="0"/>
              <a:t> techniques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442" y="1253005"/>
            <a:ext cx="4124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Require sequential imaging of sparse subsets</a:t>
            </a:r>
          </a:p>
          <a:p>
            <a:pPr marL="7429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Sample must remain stationary during acquisition</a:t>
            </a:r>
          </a:p>
          <a:p>
            <a:pPr marL="7429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Low end, 10-60s, High end, 2-12hrs</a:t>
            </a:r>
          </a:p>
          <a:p>
            <a:pPr marL="742950" lvl="2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Reconstruction schemes and data presentation</a:t>
            </a:r>
          </a:p>
          <a:p>
            <a:pPr marL="742950" lvl="3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Figures as tiny points for each super-localized emitter? Or as Gaussian spots with width as calculated uncertainty?</a:t>
            </a:r>
          </a:p>
          <a:p>
            <a:pPr marL="742950" lvl="3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Investigate carefully to avoid/avoid misinterpretation of artifacts</a:t>
            </a:r>
          </a:p>
          <a:p>
            <a:pPr marL="457200" lvl="3"/>
            <a:endParaRPr lang="en-US" sz="1600" dirty="0">
              <a:sym typeface="Wingdings" panose="05000000000000000000" pitchFamily="2" charset="2"/>
            </a:endParaRPr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3"/>
          <a:stretch/>
        </p:blipFill>
        <p:spPr bwMode="auto">
          <a:xfrm>
            <a:off x="4945791" y="1253005"/>
            <a:ext cx="3682008" cy="26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0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15880</TotalTime>
  <Words>506</Words>
  <Application>Microsoft Macintosh PowerPoint</Application>
  <PresentationFormat>On-screen Show (4:3)</PresentationFormat>
  <Paragraphs>78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Above DEMO</vt:lpstr>
      <vt:lpstr>Malgun Gothic</vt:lpstr>
      <vt:lpstr>Malgun Gothic Semilight</vt:lpstr>
      <vt:lpstr>Arial</vt:lpstr>
      <vt:lpstr>Arial Narrow</vt:lpstr>
      <vt:lpstr>Calibri</vt:lpstr>
      <vt:lpstr>Cambria Math</vt:lpstr>
      <vt:lpstr>Office Theme</vt:lpstr>
      <vt:lpstr>Highly-resolved diffusion dynamics, super-resolution alphabet soup,  and lcd-lcd hubs</vt:lpstr>
      <vt:lpstr>Light microscopy is diffraction limited</vt:lpstr>
      <vt:lpstr>Super-localization in super-resolution microscopy</vt:lpstr>
      <vt:lpstr>Principle behind smacm techniques</vt:lpstr>
      <vt:lpstr>Super-resolution of ews/fli1 hubs</vt:lpstr>
      <vt:lpstr>Super-resolution of ews/fli1 hubs</vt:lpstr>
      <vt:lpstr>Highly-resolved diffusion dynamics, super-resolution alphabet soup,  and lcd-lcd hubs</vt:lpstr>
      <vt:lpstr>HILO simulations</vt:lpstr>
      <vt:lpstr>Some considerations with smacm techniques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Yoshida</dc:creator>
  <cp:lastModifiedBy>Yoshida, Shawn R.</cp:lastModifiedBy>
  <cp:revision>412</cp:revision>
  <dcterms:created xsi:type="dcterms:W3CDTF">2020-04-14T02:07:04Z</dcterms:created>
  <dcterms:modified xsi:type="dcterms:W3CDTF">2021-11-10T00:56:00Z</dcterms:modified>
</cp:coreProperties>
</file>