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9"/>
  </p:notesMasterIdLst>
  <p:handoutMasterIdLst>
    <p:handoutMasterId r:id="rId170"/>
  </p:handoutMasterIdLst>
  <p:sldIdLst>
    <p:sldId id="256" r:id="rId2"/>
    <p:sldId id="311" r:id="rId3"/>
    <p:sldId id="301" r:id="rId4"/>
    <p:sldId id="316" r:id="rId5"/>
    <p:sldId id="315" r:id="rId6"/>
    <p:sldId id="317" r:id="rId7"/>
    <p:sldId id="318" r:id="rId8"/>
    <p:sldId id="302" r:id="rId9"/>
    <p:sldId id="319" r:id="rId10"/>
    <p:sldId id="327" r:id="rId11"/>
    <p:sldId id="332" r:id="rId12"/>
    <p:sldId id="328" r:id="rId13"/>
    <p:sldId id="329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68" r:id="rId24"/>
    <p:sldId id="369" r:id="rId25"/>
    <p:sldId id="373" r:id="rId26"/>
    <p:sldId id="374" r:id="rId27"/>
    <p:sldId id="370" r:id="rId28"/>
    <p:sldId id="371" r:id="rId29"/>
    <p:sldId id="372" r:id="rId30"/>
    <p:sldId id="320" r:id="rId31"/>
    <p:sldId id="321" r:id="rId32"/>
    <p:sldId id="322" r:id="rId33"/>
    <p:sldId id="342" r:id="rId34"/>
    <p:sldId id="375" r:id="rId35"/>
    <p:sldId id="376" r:id="rId36"/>
    <p:sldId id="377" r:id="rId37"/>
    <p:sldId id="343" r:id="rId38"/>
    <p:sldId id="378" r:id="rId39"/>
    <p:sldId id="345" r:id="rId40"/>
    <p:sldId id="346" r:id="rId41"/>
    <p:sldId id="347" r:id="rId42"/>
    <p:sldId id="379" r:id="rId43"/>
    <p:sldId id="380" r:id="rId44"/>
    <p:sldId id="381" r:id="rId45"/>
    <p:sldId id="348" r:id="rId46"/>
    <p:sldId id="382" r:id="rId47"/>
    <p:sldId id="383" r:id="rId48"/>
    <p:sldId id="349" r:id="rId49"/>
    <p:sldId id="384" r:id="rId50"/>
    <p:sldId id="385" r:id="rId51"/>
    <p:sldId id="350" r:id="rId52"/>
    <p:sldId id="386" r:id="rId53"/>
    <p:sldId id="387" r:id="rId54"/>
    <p:sldId id="351" r:id="rId55"/>
    <p:sldId id="388" r:id="rId56"/>
    <p:sldId id="352" r:id="rId57"/>
    <p:sldId id="389" r:id="rId58"/>
    <p:sldId id="390" r:id="rId59"/>
    <p:sldId id="391" r:id="rId60"/>
    <p:sldId id="353" r:id="rId61"/>
    <p:sldId id="392" r:id="rId62"/>
    <p:sldId id="393" r:id="rId63"/>
    <p:sldId id="394" r:id="rId64"/>
    <p:sldId id="354" r:id="rId65"/>
    <p:sldId id="355" r:id="rId66"/>
    <p:sldId id="395" r:id="rId67"/>
    <p:sldId id="396" r:id="rId68"/>
    <p:sldId id="397" r:id="rId69"/>
    <p:sldId id="356" r:id="rId70"/>
    <p:sldId id="398" r:id="rId71"/>
    <p:sldId id="399" r:id="rId72"/>
    <p:sldId id="357" r:id="rId73"/>
    <p:sldId id="400" r:id="rId74"/>
    <p:sldId id="401" r:id="rId75"/>
    <p:sldId id="402" r:id="rId76"/>
    <p:sldId id="358" r:id="rId77"/>
    <p:sldId id="403" r:id="rId78"/>
    <p:sldId id="404" r:id="rId79"/>
    <p:sldId id="405" r:id="rId80"/>
    <p:sldId id="359" r:id="rId81"/>
    <p:sldId id="406" r:id="rId82"/>
    <p:sldId id="407" r:id="rId83"/>
    <p:sldId id="408" r:id="rId84"/>
    <p:sldId id="422" r:id="rId85"/>
    <p:sldId id="423" r:id="rId86"/>
    <p:sldId id="424" r:id="rId87"/>
    <p:sldId id="456" r:id="rId88"/>
    <p:sldId id="425" r:id="rId89"/>
    <p:sldId id="457" r:id="rId90"/>
    <p:sldId id="426" r:id="rId91"/>
    <p:sldId id="458" r:id="rId92"/>
    <p:sldId id="427" r:id="rId93"/>
    <p:sldId id="459" r:id="rId94"/>
    <p:sldId id="428" r:id="rId95"/>
    <p:sldId id="429" r:id="rId96"/>
    <p:sldId id="430" r:id="rId97"/>
    <p:sldId id="460" r:id="rId98"/>
    <p:sldId id="431" r:id="rId99"/>
    <p:sldId id="461" r:id="rId100"/>
    <p:sldId id="432" r:id="rId101"/>
    <p:sldId id="462" r:id="rId102"/>
    <p:sldId id="433" r:id="rId103"/>
    <p:sldId id="463" r:id="rId104"/>
    <p:sldId id="434" r:id="rId105"/>
    <p:sldId id="464" r:id="rId106"/>
    <p:sldId id="435" r:id="rId107"/>
    <p:sldId id="465" r:id="rId108"/>
    <p:sldId id="436" r:id="rId109"/>
    <p:sldId id="466" r:id="rId110"/>
    <p:sldId id="437" r:id="rId111"/>
    <p:sldId id="467" r:id="rId112"/>
    <p:sldId id="438" r:id="rId113"/>
    <p:sldId id="468" r:id="rId114"/>
    <p:sldId id="439" r:id="rId115"/>
    <p:sldId id="469" r:id="rId116"/>
    <p:sldId id="440" r:id="rId117"/>
    <p:sldId id="470" r:id="rId118"/>
    <p:sldId id="441" r:id="rId119"/>
    <p:sldId id="471" r:id="rId120"/>
    <p:sldId id="442" r:id="rId121"/>
    <p:sldId id="473" r:id="rId122"/>
    <p:sldId id="474" r:id="rId123"/>
    <p:sldId id="443" r:id="rId124"/>
    <p:sldId id="444" r:id="rId125"/>
    <p:sldId id="445" r:id="rId126"/>
    <p:sldId id="446" r:id="rId127"/>
    <p:sldId id="447" r:id="rId128"/>
    <p:sldId id="448" r:id="rId129"/>
    <p:sldId id="449" r:id="rId130"/>
    <p:sldId id="450" r:id="rId131"/>
    <p:sldId id="451" r:id="rId132"/>
    <p:sldId id="452" r:id="rId133"/>
    <p:sldId id="453" r:id="rId134"/>
    <p:sldId id="454" r:id="rId135"/>
    <p:sldId id="455" r:id="rId136"/>
    <p:sldId id="475" r:id="rId137"/>
    <p:sldId id="476" r:id="rId138"/>
    <p:sldId id="477" r:id="rId139"/>
    <p:sldId id="478" r:id="rId140"/>
    <p:sldId id="479" r:id="rId141"/>
    <p:sldId id="480" r:id="rId142"/>
    <p:sldId id="481" r:id="rId143"/>
    <p:sldId id="482" r:id="rId144"/>
    <p:sldId id="483" r:id="rId145"/>
    <p:sldId id="325" r:id="rId146"/>
    <p:sldId id="360" r:id="rId147"/>
    <p:sldId id="409" r:id="rId148"/>
    <p:sldId id="410" r:id="rId149"/>
    <p:sldId id="361" r:id="rId150"/>
    <p:sldId id="411" r:id="rId151"/>
    <p:sldId id="326" r:id="rId152"/>
    <p:sldId id="362" r:id="rId153"/>
    <p:sldId id="412" r:id="rId154"/>
    <p:sldId id="413" r:id="rId155"/>
    <p:sldId id="363" r:id="rId156"/>
    <p:sldId id="414" r:id="rId157"/>
    <p:sldId id="415" r:id="rId158"/>
    <p:sldId id="416" r:id="rId159"/>
    <p:sldId id="364" r:id="rId160"/>
    <p:sldId id="365" r:id="rId161"/>
    <p:sldId id="417" r:id="rId162"/>
    <p:sldId id="366" r:id="rId163"/>
    <p:sldId id="418" r:id="rId164"/>
    <p:sldId id="419" r:id="rId165"/>
    <p:sldId id="367" r:id="rId166"/>
    <p:sldId id="420" r:id="rId167"/>
    <p:sldId id="421" r:id="rId16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1"/>
      <p:bold r:id="rId172"/>
    </p:embeddedFont>
    <p:embeddedFont>
      <p:font typeface="Consolas" panose="020B0609020204030204" pitchFamily="49" charset="0"/>
      <p:regular r:id="rId173"/>
      <p:bold r:id="rId174"/>
      <p:italic r:id="rId175"/>
      <p:boldItalic r:id="rId17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4AF"/>
    <a:srgbClr val="B2B2B2"/>
    <a:srgbClr val="3B3F9A"/>
    <a:srgbClr val="73BD1E"/>
    <a:srgbClr val="80C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0" autoAdjust="0"/>
    <p:restoredTop sz="96187" autoAdjust="0"/>
  </p:normalViewPr>
  <p:slideViewPr>
    <p:cSldViewPr>
      <p:cViewPr varScale="1">
        <p:scale>
          <a:sx n="165" d="100"/>
          <a:sy n="165" d="100"/>
        </p:scale>
        <p:origin x="216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font" Target="fonts/font1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presProps" Target="presProps.xml"/><Relationship Id="rId172" Type="http://schemas.openxmlformats.org/officeDocument/2006/relationships/font" Target="fonts/font2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font" Target="fonts/font4.fntdata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font" Target="fonts/font5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font" Target="fonts/font6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4F523-2976-4174-88ED-2DF2BEE2C04F}" type="datetimeFigureOut">
              <a:rPr lang="ko-KR" altLang="en-US" smtClean="0"/>
              <a:pPr/>
              <a:t>2015-02-25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C8B9-8F33-4B99-92AE-C05D8D1401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6CF1B68-8AD9-4DC5-97C9-2848D997D0C1}" type="datetimeFigureOut">
              <a:rPr lang="ko-KR" altLang="en-US"/>
              <a:pPr>
                <a:defRPr/>
              </a:pPr>
              <a:t>2015-02-25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99E1FA-13E0-4991-9E12-2615794BE6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53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워드표지_세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2239963"/>
            <a:ext cx="1830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5851525" y="6524625"/>
            <a:ext cx="29416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900" dirty="0">
                <a:solidFill>
                  <a:srgbClr val="4764AF"/>
                </a:solidFill>
                <a:latin typeface="맑은 고딕" pitchFamily="50" charset="-127"/>
              </a:rPr>
              <a:t>Copyright </a:t>
            </a:r>
            <a:r>
              <a:rPr lang="en-US" altLang="ko-KR" sz="900" dirty="0" smtClean="0">
                <a:solidFill>
                  <a:srgbClr val="4764AF"/>
                </a:solidFill>
                <a:latin typeface="맑은 고딕" pitchFamily="50" charset="-127"/>
              </a:rPr>
              <a:t>2014 </a:t>
            </a:r>
            <a:r>
              <a:rPr lang="en-US" altLang="ko-KR" sz="900" dirty="0">
                <a:solidFill>
                  <a:srgbClr val="4764AF"/>
                </a:solidFill>
                <a:latin typeface="맑은 고딕" pitchFamily="50" charset="-127"/>
              </a:rPr>
              <a:t>CASTIS. All right reserved.</a:t>
            </a:r>
            <a:endParaRPr lang="ko-KR" altLang="ko-KR" sz="900" dirty="0"/>
          </a:p>
        </p:txBody>
      </p:sp>
      <p:pic>
        <p:nvPicPr>
          <p:cNvPr id="6" name="그림 8" descr="슬로건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39763"/>
            <a:ext cx="1303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0" descr="graphi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797425"/>
            <a:ext cx="3497262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46088" y="612775"/>
            <a:ext cx="358775" cy="377825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46088" y="-3175"/>
            <a:ext cx="358775" cy="377825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4325" y="2725698"/>
            <a:ext cx="4824536" cy="487278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3B3F9A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6853684" y="3238143"/>
            <a:ext cx="1939320" cy="279643"/>
          </a:xfrm>
        </p:spPr>
        <p:txBody>
          <a:bodyPr>
            <a:noAutofit/>
          </a:bodyPr>
          <a:lstStyle>
            <a:lvl1pPr algn="r">
              <a:buNone/>
              <a:defRPr sz="1200">
                <a:solidFill>
                  <a:srgbClr val="3B3F9A"/>
                </a:solidFill>
              </a:defRPr>
            </a:lvl1pPr>
            <a:lvl2pPr algn="r">
              <a:buFont typeface="Arial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algn="r">
              <a:buNone/>
              <a:defRPr sz="1200">
                <a:solidFill>
                  <a:schemeClr val="bg1"/>
                </a:solidFill>
              </a:defRPr>
            </a:lvl3pPr>
            <a:lvl4pPr algn="r">
              <a:buNone/>
              <a:defRPr sz="1200">
                <a:solidFill>
                  <a:schemeClr val="bg1"/>
                </a:solidFill>
              </a:defRPr>
            </a:lvl4pPr>
            <a:lvl5pPr algn="r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310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h\Desktop\CI개편서식\로고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075" y="6615113"/>
            <a:ext cx="63182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354013" y="506413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54013" y="0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622" y="429831"/>
            <a:ext cx="8051611" cy="418058"/>
          </a:xfrm>
        </p:spPr>
        <p:txBody>
          <a:bodyPr>
            <a:normAutofit/>
          </a:bodyPr>
          <a:lstStyle>
            <a:lvl1pPr algn="l">
              <a:defRPr sz="1600" b="0" baseline="0">
                <a:solidFill>
                  <a:srgbClr val="73BD1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§"/>
              <a:defRPr sz="1400" b="1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74625" y="6559550"/>
            <a:ext cx="719138" cy="249238"/>
          </a:xfrm>
        </p:spPr>
        <p:txBody>
          <a:bodyPr/>
          <a:lstStyle>
            <a:lvl1pPr algn="l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083170E-DDDE-47C3-8ECB-862A759003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636588" y="465138"/>
            <a:ext cx="1013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 dirty="0">
                <a:solidFill>
                  <a:srgbClr val="73BD1E"/>
                </a:solidFill>
                <a:latin typeface="+mn-ea"/>
                <a:ea typeface="+mn-ea"/>
              </a:rPr>
              <a:t>Contents</a:t>
            </a:r>
            <a:endParaRPr kumimoji="0" lang="ko-KR" altLang="en-US" sz="1600">
              <a:solidFill>
                <a:srgbClr val="73BD1E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354013" y="0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54013" y="506413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74625" y="6559550"/>
            <a:ext cx="719138" cy="249238"/>
          </a:xfrm>
        </p:spPr>
        <p:txBody>
          <a:bodyPr/>
          <a:lstStyle>
            <a:lvl1pPr algn="l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412CFFE-A5AA-4029-8231-12793F3421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9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" descr="슬로건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93688"/>
            <a:ext cx="1476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58763" y="239713"/>
            <a:ext cx="485775" cy="45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54013" y="0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54013" y="506413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7" name="그림 9" descr="슬로건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15938"/>
            <a:ext cx="11017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0" descr="로고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13" y="69850"/>
            <a:ext cx="9017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2" descr="graphic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84763"/>
            <a:ext cx="262255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915816" y="2780928"/>
            <a:ext cx="874440" cy="648072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73BD1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773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h\Desktop\CI개편서식\로고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075" y="6615113"/>
            <a:ext cx="63182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0" y="0"/>
            <a:ext cx="9144000" cy="620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74625" y="6559550"/>
            <a:ext cx="719138" cy="249238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8F40F5DD-3E77-4326-A18A-C79D0430B2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251520" y="22324"/>
            <a:ext cx="4161011" cy="288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67692" y="255588"/>
            <a:ext cx="3024188" cy="360189"/>
          </a:xfrm>
          <a:prstGeom prst="rect">
            <a:avLst/>
          </a:prstGeom>
        </p:spPr>
        <p:txBody>
          <a:bodyPr anchor="ctr"/>
          <a:lstStyle>
            <a:lvl1pPr marL="0" indent="0" algn="l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9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1CF2B4-9E00-408F-A31A-9343A101F0D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259632" y="2725738"/>
            <a:ext cx="7568457" cy="106330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C&amp;M Cloud UI CCA Overview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couponGuideDetailViewGroup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couponGuideDetailViewGroup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couponGuideDetailViewGroup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쿠폰과 할인권에 관련된 안내 메시지를 출력하는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couponGuideDetailViewGroup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/CouponGuideDetailViewGroupManager.js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couponGuideDetailViewGroup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couponGuideDetailViewGroup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CouponGuideDetailView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쿠폰과 할인권에 관련된 안내 메시지를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helpMenuView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이용안내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HelpMenuDrawer.js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이용안내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HelpMenuModel.js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이용안내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HelpMenuView.js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버튼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선택 후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이용안내 영상이 재생 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31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helpMenuView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41" y="908050"/>
            <a:ext cx="6418317" cy="55451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632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쿠폰 상품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쿠폰 상품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쿠폰 상품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구매할 상품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누르면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구매 팝업이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열림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463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purchaseCouponView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6116"/>
            <a:ext cx="8229600" cy="508900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242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purchasedListView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VOD </a:t>
            </a:r>
            <a:r>
              <a:rPr lang="ko-KR" altLang="en-US" sz="1100" dirty="0" smtClean="0"/>
              <a:t>구매내역 메인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 smtClean="0"/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smtClean="0"/>
              <a:t>구매내역 아이템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PurchasedListDrawer.js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/>
              <a:t>구매내역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ListTemplate.ejs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PurchasedListModel.js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/>
              <a:t>구매내역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PurchasedListView.js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바로가기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누르면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구매 내역 삭제 여부 팝업이 열림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963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purchasedListView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59" y="908050"/>
            <a:ext cx="4832281" cy="55451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879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purchasedSVODListView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/>
              <a:t>VOD </a:t>
            </a: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가입내역 </a:t>
            </a:r>
            <a:r>
              <a:rPr lang="ko-KR" altLang="en-US" sz="1100" dirty="0"/>
              <a:t>메인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/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가입내역 </a:t>
            </a:r>
            <a:r>
              <a:rPr lang="ko-KR" altLang="en-US" sz="1100" dirty="0"/>
              <a:t>아이템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PurchasedSVODListDrawer.js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가입내역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ListTemplate.ejs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PurchasedSVODListModel.js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가입내역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PurchasedSVODListView.js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해지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월정액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해지 팝업이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열림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0804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purchasedSVODListView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27" y="908050"/>
            <a:ext cx="4731346" cy="55451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16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purchaseMonthlyCouponView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쿠폰 구매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PurchaseMonthlyCouponDrawer.js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쿠폰 상품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PurchaseMonthlyCoupon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쿠폰 상품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PurchaseMonthlyCoupon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구매할 상품 선택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누르면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월정액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쿠폰 구매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팝업이 열림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116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purchaseMonthlyCouponView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5126"/>
            <a:ext cx="8229600" cy="473098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couponGuideDetailViewGroup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CouponGuideDetailView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CouponGuideDetailDrawer.js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쿠폰이용안내 목록 별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화면에 출력하는 모듈</a:t>
            </a: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CouponGuideDetailModel.js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쿠폰이용안내 목록 별 상세정보 출력을 위한 모델링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CouponGuideDetailView.js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쿠폰이용안내 상세정보 화면을 제어하는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CouponTemplate.ejs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할인권이란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?”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상세내용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각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출력을 위한 메인 프레임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MonthlyCouponTemplate.ejs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요금제란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?”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상세내용 퍼블리싱 데이터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RefundTemplate.ejs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환불정책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상세페이지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RegistrationTemplate.ejs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등록 안내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상세내용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TaxTemplate.ejs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부가가치세 안내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상세내용 퍼블리싱 데이터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Use2ndTemplate.ejs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이용 안내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상세내용 두번째 페이지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이용 안내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상세내용 첫번째 페이지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registrationCouponView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쿠폰 등록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RegistrationCouponDrawer.js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쿠폰 등록 데이터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RegistrationCouponModel.js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쿠폰 등록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RegistrationCouponView.js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번호 입력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눌러 쿠폰을 등록함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881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registrationCouponView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989806"/>
            <a:ext cx="5295900" cy="538162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629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registrationMobileView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err="1" smtClean="0"/>
              <a:t>스마트폰</a:t>
            </a:r>
            <a:r>
              <a:rPr lang="ko-KR" altLang="en-US" sz="1100" dirty="0" smtClean="0"/>
              <a:t> 등록 설정 메인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/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/>
              <a:t>스마트폰</a:t>
            </a:r>
            <a:r>
              <a:rPr lang="ko-KR" altLang="en-US" sz="1100" dirty="0" smtClean="0"/>
              <a:t> 아이템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RegistrationMobileDrawer.js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등록된 </a:t>
            </a:r>
            <a:r>
              <a:rPr lang="ko-KR" altLang="en-US" sz="1100" dirty="0" err="1" smtClean="0"/>
              <a:t>스마트폰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ListTemplate.ejs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RegistrationMobile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/>
              <a:t>스마트폰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RegistrationMobile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새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등록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누르면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등록 팝업이 열림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등록해제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등록 해제 여부 팝업이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열림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939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registrationMobileView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61" y="908050"/>
            <a:ext cx="3900277" cy="55451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0188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usedCouponListView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쿠폰 사용내역 </a:t>
            </a:r>
            <a:r>
              <a:rPr lang="ko-KR" altLang="en-US" sz="1100" dirty="0"/>
              <a:t>메인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UsedCouponListDrawer.js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쿠폰 사용내역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UsedCouponListModel.js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쿠폰 사용내역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UsedCouponListView.js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누르면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상세 팝업이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열림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794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usedCouponListView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6327"/>
            <a:ext cx="8229600" cy="490858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783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watchedListView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/>
              <a:t>VOD </a:t>
            </a:r>
            <a:r>
              <a:rPr lang="ko-KR" altLang="en-US" sz="1100" dirty="0" smtClean="0"/>
              <a:t>시청내역 </a:t>
            </a:r>
            <a:r>
              <a:rPr lang="ko-KR" altLang="en-US" sz="1100" dirty="0"/>
              <a:t>메인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/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smtClean="0"/>
              <a:t>시청내역 </a:t>
            </a:r>
            <a:r>
              <a:rPr lang="ko-KR" altLang="en-US" sz="1100" dirty="0"/>
              <a:t>아이템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WatchedListDrawer.js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smtClean="0"/>
              <a:t>시청내역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ListTemplate.ejs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WatchedListModel.js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smtClean="0"/>
              <a:t>시청내역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WatchedListView.js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바로가기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상세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시청내역 삭제 팝업이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열림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046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watchedListView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06" y="908050"/>
            <a:ext cx="4687187" cy="55451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835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wishListView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/>
              <a:t>VOD </a:t>
            </a:r>
            <a:r>
              <a:rPr lang="ko-KR" altLang="en-US" sz="1100" dirty="0" smtClean="0"/>
              <a:t>찜 목록 </a:t>
            </a:r>
            <a:r>
              <a:rPr lang="ko-KR" altLang="en-US" sz="1100" dirty="0"/>
              <a:t>메인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/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smtClean="0"/>
              <a:t>찜 목록 </a:t>
            </a:r>
            <a:r>
              <a:rPr lang="ko-KR" altLang="en-US" sz="1100" dirty="0"/>
              <a:t>아이템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WishListDrawer.js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smtClean="0"/>
              <a:t>찜 목록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ListTemplate.ejs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WishListModel.js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smtClean="0"/>
              <a:t>찜 목록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WishListView.js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바로가기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상세 페이지로 이동함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찜 목록 삭제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팝업이 열림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648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wishListView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57" y="908050"/>
            <a:ext cx="4611485" cy="55451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 관련 팝업을 위한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/CouponPopupViewGroupManager.js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baseUsedCouponPopupView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쿠폰팝업의 공통된 부분을 추상화한 모델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cancelPurchasePopupView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 사용내역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 발급취소 및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구매취소 상태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detailUsedCouponPopupView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 사용내역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 사용 상세내역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discountCouponPopupView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할인권 사용 상세내역을 보여주는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expireCouponPopupView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 사용내역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유효기간 종료 쿠폰소멸 상태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purchaseCouponPopupView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 구매를 위한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purchaseMonthlyCouponPopupView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쿠폰요금제 가입을 위한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playerViewGroup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playerViewGroup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재생 관련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그룹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/PlayerViewGroupManager.js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playerViewGroup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exitPopupView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종료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팝업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nextWatchPopupView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다음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회차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136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playerViewGroup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VOD </a:t>
            </a:r>
            <a:r>
              <a:rPr lang="ko-KR" altLang="en-US" sz="1100" dirty="0" smtClean="0"/>
              <a:t>종료 팝업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ExitPopupDrawer.js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/>
              <a:t>종료 팝업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ExitPopupModel.js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/>
              <a:t>종료 팝업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시청종료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재생을 종료하고 이전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되돌아 감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/>
              <a:t>‘</a:t>
            </a:r>
            <a:r>
              <a:rPr lang="ko-KR" altLang="en-US" sz="1100" dirty="0" smtClean="0"/>
              <a:t>관객평점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을 누르면 관객평점 팝업이 열림</a:t>
            </a:r>
            <a:r>
              <a:rPr lang="en-US" altLang="ko-KR" sz="1100" dirty="0" smtClean="0"/>
              <a:t>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/>
              <a:t>‘</a:t>
            </a:r>
            <a:r>
              <a:rPr lang="ko-KR" altLang="en-US" sz="1100" dirty="0" smtClean="0"/>
              <a:t>구매하기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를 누르면 본편의 구매 팝업이 열림</a:t>
            </a:r>
            <a:r>
              <a:rPr lang="en-US" altLang="ko-KR" sz="1100" dirty="0" smtClean="0"/>
              <a:t>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/>
              <a:t>‘OST</a:t>
            </a:r>
            <a:r>
              <a:rPr lang="ko-KR" altLang="en-US" sz="1100" dirty="0" smtClean="0"/>
              <a:t>듣기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를 누르면 관련 </a:t>
            </a:r>
            <a:r>
              <a:rPr lang="en-US" altLang="ko-KR" sz="1100" dirty="0" smtClean="0"/>
              <a:t>MOD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팝업이 열림</a:t>
            </a:r>
            <a:r>
              <a:rPr lang="en-US" altLang="ko-KR" sz="1100" dirty="0" smtClean="0"/>
              <a:t>.</a:t>
            </a:r>
          </a:p>
          <a:p>
            <a:pPr lvl="1">
              <a:lnSpc>
                <a:spcPts val="1700"/>
              </a:lnSpc>
            </a:pPr>
            <a:endParaRPr lang="ko-KR" altLang="en-US" sz="11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185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playerViewGroup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nextWatchPopupView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/>
              <a:t>VOD </a:t>
            </a:r>
            <a:r>
              <a:rPr lang="ko-KR" altLang="en-US" sz="1100" dirty="0"/>
              <a:t>종료 팝업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ExitPopupDrawer.js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/>
              <a:t>종료 팝업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ExitPopupModel.js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/>
              <a:t>종료 팝업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ExitPopupView.js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다음회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시청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누르면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다음회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재생함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시청종료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재생을 종료하고 이전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되돌아 감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/>
              <a:t>‘</a:t>
            </a:r>
            <a:r>
              <a:rPr lang="en-US" altLang="ko-KR" sz="1100" dirty="0"/>
              <a:t>OST</a:t>
            </a:r>
            <a:r>
              <a:rPr lang="ko-KR" altLang="en-US" sz="1100" dirty="0"/>
              <a:t>듣기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누르면 관련 </a:t>
            </a:r>
            <a:r>
              <a:rPr lang="en-US" altLang="ko-KR" sz="1100" dirty="0"/>
              <a:t>MOD</a:t>
            </a:r>
            <a:r>
              <a:rPr lang="ko-KR" altLang="en-US" sz="1100" dirty="0"/>
              <a:t> 팝업이 열림</a:t>
            </a:r>
            <a:r>
              <a:rPr lang="en-US" altLang="ko-KR" sz="1100" dirty="0"/>
              <a:t>.</a:t>
            </a:r>
          </a:p>
          <a:p>
            <a:pPr lvl="1">
              <a:lnSpc>
                <a:spcPts val="1700"/>
              </a:lnSpc>
            </a:pPr>
            <a:endParaRPr lang="ko-KR" altLang="en-US" sz="1100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22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popupViewGroup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임의의 상황에서 메시지를 출력하는 공통 팝업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/PopupViewGroupManager.js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adultAuthPopupView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성인인증을 위한 비밀번호를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입력받는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팝업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alertPopupView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알림 메시지와 하나의 버튼으로만 이루어진 기본 팝업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choicePopupView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선택 가능한 기능이 복수일 경우 특정 기능을 선택하기 위한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 버튼 팝업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예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이어보기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종료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취소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OST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듣기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디바이드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선택 등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dialogPopupView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특정 기능의 최종 확인을 결정하는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 버튼 팝업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eventDetailPopupView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eventListView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항목을 선택한 경우 해당 이벤트의 상세 내역을 출력하는 팝업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eventWinnerPopupView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eventDetailPopupView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에서 당첨자를 확인하는 팝업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popupViewGroup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noButtonPopupView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버튼이 없고 메시지만 있는 형태의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ratingPopupView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시청종료 후 관객평점을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입력받는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팝업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rcpUnjoinPopupView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월정액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상품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가입해지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팝업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smartPhonePopupView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연동하려는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번호 입력을 위한 팝업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adultAuthPopupView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성인 인증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AdultAuthPopupDrawer.js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성인 인증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AdultAuth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성인 인증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AdultAuth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비밀번호 입력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누르면 성인인증 결과를 부모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전달함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194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lertPopupView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1</a:t>
            </a:r>
            <a:r>
              <a:rPr lang="ko-KR" altLang="en-US" sz="1100" dirty="0" smtClean="0"/>
              <a:t>개 버튼 </a:t>
            </a:r>
            <a:r>
              <a:rPr lang="en-US" altLang="ko-KR" sz="1100" dirty="0" smtClean="0"/>
              <a:t>Normal </a:t>
            </a:r>
            <a:r>
              <a:rPr lang="ko-KR" altLang="en-US" sz="1100" dirty="0" smtClean="0"/>
              <a:t>크기 팝업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/>
              <a:t>LayoutLarge03Template.ejs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1</a:t>
            </a:r>
            <a:r>
              <a:rPr lang="ko-KR" altLang="en-US" sz="1100" dirty="0"/>
              <a:t>개 버튼 </a:t>
            </a:r>
            <a:r>
              <a:rPr lang="en-US" altLang="ko-KR" sz="1100" dirty="0" smtClean="0"/>
              <a:t>Large03 </a:t>
            </a:r>
            <a:r>
              <a:rPr lang="ko-KR" altLang="en-US" sz="1100" dirty="0" smtClean="0"/>
              <a:t>크기 </a:t>
            </a:r>
            <a:r>
              <a:rPr lang="ko-KR" altLang="en-US" sz="1100" dirty="0"/>
              <a:t>팝업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 smtClean="0"/>
              <a:t>LayoutXLargeTemplate.ejs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1</a:t>
            </a:r>
            <a:r>
              <a:rPr lang="ko-KR" altLang="en-US" sz="1100" dirty="0"/>
              <a:t>개 버튼 </a:t>
            </a:r>
            <a:r>
              <a:rPr lang="en-US" altLang="ko-KR" sz="1100" dirty="0" err="1" smtClean="0"/>
              <a:t>XLarge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크기 팝업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팝업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해당 사이즈의 </a:t>
            </a:r>
            <a:r>
              <a:rPr lang="en-US" altLang="ko-KR" sz="1100" dirty="0" err="1" smtClean="0"/>
              <a:t>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팝업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각 버튼을 누르면 부모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해당 값을 전달 함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871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hoicePopupView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3</a:t>
            </a:r>
            <a:r>
              <a:rPr lang="ko-KR" altLang="en-US" sz="1100" dirty="0" smtClean="0"/>
              <a:t>개 버튼 팝업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ChoicePopupDrawer.js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팝업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ChoicePopupModel.js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팝업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ChoicePopupView.js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각 버튼을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누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르면 부모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해당 값을 전달 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1360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ialogPopupView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2</a:t>
            </a:r>
            <a:r>
              <a:rPr lang="ko-KR" altLang="en-US" sz="1100" dirty="0" smtClean="0"/>
              <a:t>개 </a:t>
            </a:r>
            <a:r>
              <a:rPr lang="ko-KR" altLang="en-US" sz="1100" dirty="0"/>
              <a:t>버튼 </a:t>
            </a:r>
            <a:r>
              <a:rPr lang="en-US" altLang="ko-KR" sz="1100" dirty="0"/>
              <a:t>Normal </a:t>
            </a:r>
            <a:r>
              <a:rPr lang="ko-KR" altLang="en-US" sz="1100" dirty="0"/>
              <a:t>크기 팝업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/>
              <a:t>LayoutLarge03Template.ejs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/>
              <a:t>2</a:t>
            </a:r>
            <a:r>
              <a:rPr lang="ko-KR" altLang="en-US" sz="1100" dirty="0" smtClean="0"/>
              <a:t>개 </a:t>
            </a:r>
            <a:r>
              <a:rPr lang="ko-KR" altLang="en-US" sz="1100" dirty="0"/>
              <a:t>버튼 </a:t>
            </a:r>
            <a:r>
              <a:rPr lang="en-US" altLang="ko-KR" sz="1100" dirty="0"/>
              <a:t>Large03 </a:t>
            </a:r>
            <a:r>
              <a:rPr lang="ko-KR" altLang="en-US" sz="1100" dirty="0"/>
              <a:t>크기 팝업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/>
              <a:t>LayoutXLargeTemplate.ejs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/>
              <a:t>2</a:t>
            </a:r>
            <a:r>
              <a:rPr lang="ko-KR" altLang="en-US" sz="1100" dirty="0" smtClean="0"/>
              <a:t>개 </a:t>
            </a:r>
            <a:r>
              <a:rPr lang="ko-KR" altLang="en-US" sz="1100" dirty="0"/>
              <a:t>버튼 </a:t>
            </a:r>
            <a:r>
              <a:rPr lang="en-US" altLang="ko-KR" sz="1100" dirty="0" err="1"/>
              <a:t>XLarge</a:t>
            </a:r>
            <a:r>
              <a:rPr lang="en-US" altLang="ko-KR" sz="1100" dirty="0"/>
              <a:t> </a:t>
            </a:r>
            <a:r>
              <a:rPr lang="ko-KR" altLang="en-US" sz="1100" dirty="0"/>
              <a:t>크기 팝업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DialogPopupDrawer.js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팝업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해당 사이즈의 </a:t>
            </a:r>
            <a:r>
              <a:rPr lang="en-US" altLang="ko-KR" sz="1100" dirty="0" err="1"/>
              <a:t>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DialogPopupModel.js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팝업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DialogPopupView.js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각 버튼을 누르면 부모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해당 값을 전달 함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713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ventDetailPopupView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이벤트 상세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EventDetailPopupDrawer.js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이벤트 상세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EventDetailPopupModel.js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이벤트 상세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EventDetailPopupView.js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각 버튼을 누르면 부모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해당 값을 전달 함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7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refundCouponPopupView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쿠폰사용내역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유료쿠폰 환불 상태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couponPopupViewGroup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registerMonthlyCouponPopupView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쿠폰등록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월정액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쿠폰 가입 팝업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eventWinnerPopupView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이벤트 당첨자 메인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/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이벤트 당첨자 </a:t>
            </a:r>
            <a:r>
              <a:rPr lang="ko-KR" altLang="en-US" sz="1100" dirty="0" smtClean="0"/>
              <a:t>아이템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EventWinnerPopupDrawer.js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이벤트 당첨자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ListTemplate.ejs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EventWinnerPopupModel.js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이벤트 당첨자</a:t>
            </a:r>
            <a:r>
              <a:rPr lang="ko-KR" altLang="en-US" sz="1100" dirty="0" smtClean="0"/>
              <a:t>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EventWinnerPopupView.js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각 버튼을 누르면 부모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해당 값을 전달 함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850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noButtonPopupView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Normal </a:t>
            </a:r>
            <a:r>
              <a:rPr lang="ko-KR" altLang="en-US" sz="1100" dirty="0" smtClean="0"/>
              <a:t>크기 팝업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 smtClean="0"/>
              <a:t>LayoutMediumTemplate.ejs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/>
              <a:t>Medium </a:t>
            </a:r>
            <a:r>
              <a:rPr lang="ko-KR" altLang="en-US" sz="1100" dirty="0" smtClean="0"/>
              <a:t>크기 팝업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NoButtonPopupDrawer.js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팝업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해당 사이즈의 </a:t>
            </a:r>
            <a:r>
              <a:rPr lang="en-US" altLang="ko-KR" sz="1100" dirty="0" err="1"/>
              <a:t>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NoButtonPopupModel.js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팝업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NoButtonPopupView.js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각 버튼을 누르면 부모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해당 값을 전달 함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6711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atingPopupView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VOD </a:t>
            </a:r>
            <a:r>
              <a:rPr lang="ko-KR" altLang="en-US" sz="1100" dirty="0" smtClean="0"/>
              <a:t>평점 팝업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RatingPopupDrawer.js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/>
              <a:t>평점 팝업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RatingPopupModel.js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/>
              <a:t>평점 팝업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RatingPopupView.js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평점을 선택하고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버튼을 누르면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해당 평점을 등록함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047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rcpUnjoinPopupView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VOD </a:t>
            </a: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해지 팝업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RcpUnjoinPopupDrawer.js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해지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RcpUnjoinPopupModel.js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VOD </a:t>
            </a: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해지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RcpUnjoinPopupView.js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 비밀번호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입력 후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을 누르면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인증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결과를 부모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전달함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704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smartPhonePopupView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err="1" smtClean="0"/>
              <a:t>스마트폰</a:t>
            </a:r>
            <a:r>
              <a:rPr lang="ko-KR" altLang="en-US" sz="1100" dirty="0" smtClean="0"/>
              <a:t> 팝업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SmartPhonePopupDrawer.js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/>
              <a:t>스마트폰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SmartPhonePopupModel.js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/>
              <a:t>스마트폰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SmartPhonePopupView.js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번호키로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전화번호를 입력함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각 버튼을 누르면 부모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뷰로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해당 값을 전달 함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9761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urchaseViewGroup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 관련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UI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그룹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/PurchaseViewGroupManager.js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purchaseCouponConfirmView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구매 팝업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purchaseMobileConfirmView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핸드폰 결제 확인 팝업</a:t>
            </a:r>
            <a:endParaRPr lang="ko-KR" altLang="en-US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핸드폰 결제 팝업</a:t>
            </a:r>
            <a:endParaRPr lang="ko-KR" altLang="en-US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purchaseProductConfirmView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dirty="0" smtClean="0"/>
              <a:t>VOD </a:t>
            </a:r>
            <a:r>
              <a:rPr lang="ko-KR" altLang="en-US" dirty="0" smtClean="0"/>
              <a:t>구매 팝업</a:t>
            </a:r>
            <a:endParaRPr lang="ko-KR" altLang="en-US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selectPaymentView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 수단 선택 팝업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일반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포인트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selectProductView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 상품 선택 팝업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7504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purchaseCouponConfirmView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쿠폰 구매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PurchaseCouponConfirmDrawer.js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쿠폰 구매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PurchaseCouponConfirm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쿠폰 </a:t>
            </a:r>
            <a:r>
              <a:rPr lang="ko-KR" altLang="en-US" sz="1100" dirty="0" smtClean="0"/>
              <a:t>구매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PurchaseCouponConfirm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 비밀번호 입력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눌러 쿠폰을 구매함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033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purchaseMobileConfirmView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핸드폰 결제 확인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PurchaseMobileConfirmDrawer.js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핸드폰 결제 확인</a:t>
            </a:r>
            <a:r>
              <a:rPr lang="ko-KR" altLang="en-US" sz="1100" dirty="0" smtClean="0"/>
              <a:t>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PurchaseMobileConfirmModel.js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핸드폰 결제 확인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PurchaseMobileConfirmView.js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핸드폰으로 결제를 완료하기를 기다리는 팝업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눌러 결제 완료를 확인 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분 동안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초에 한번씩 자동으로 결제 완료를 확인 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01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핸드폰 결제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핸드폰 결제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핸드폰 결제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PurchaseMobileView.js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핸드폰 번호 입력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눌러 핸드폰으로 결제 페이지 정보를 전송함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8741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purchaseMonthlyCouponConfirmView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쿠폰 구매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PurchaseMonthlyCouponConfirmDrawer.js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/>
              <a:t>월정액</a:t>
            </a:r>
            <a:r>
              <a:rPr lang="ko-KR" altLang="en-US" sz="1100" dirty="0"/>
              <a:t> 쿠폰 구매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PurchaseMonthlyCouponConfirm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/>
              <a:t>월정액</a:t>
            </a:r>
            <a:r>
              <a:rPr lang="ko-KR" altLang="en-US" sz="1100" dirty="0"/>
              <a:t> 쿠폰 구매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PurchaseMonthlyCouponConfirm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 비밀번호 입력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눌러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월정액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쿠폰을 구매함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0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baseUsedCouponPopupView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BaseUsedCouponPopupModel.js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쿠폰팝업의 공통되는 데이터를 추상화한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purchaseProductConfirmView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VOD </a:t>
            </a:r>
            <a:r>
              <a:rPr lang="ko-KR" altLang="en-US" sz="1100" dirty="0" smtClean="0"/>
              <a:t>구매 메인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CashHeadlineTemplate.ejs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가격 정보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ComplexHeadlineTemplate.ejs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복합 결제 정보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CouponHeadlineTemplate.ejs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쿠폰 결제 </a:t>
            </a:r>
            <a:r>
              <a:rPr lang="ko-KR" altLang="en-US" sz="1100" dirty="0"/>
              <a:t>정보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MonthlyHeadlineTemplate.ejs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/>
              <a:t>월정액</a:t>
            </a:r>
            <a:r>
              <a:rPr lang="ko-KR" altLang="en-US" sz="1100" dirty="0" smtClean="0"/>
              <a:t> 결제 </a:t>
            </a:r>
            <a:r>
              <a:rPr lang="ko-KR" altLang="en-US" sz="1100" dirty="0"/>
              <a:t>정보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DiscountHeadlineTemplate.ejs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할인권 결제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정보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PointHeadlineTemplate.ejs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포인트 결제 </a:t>
            </a:r>
            <a:r>
              <a:rPr lang="ko-KR" altLang="en-US" sz="1100" dirty="0"/>
              <a:t>정보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PurchaseProductConfirmDrawer.js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구매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smtClean="0"/>
              <a:t>각 </a:t>
            </a:r>
            <a:r>
              <a:rPr lang="en-US" altLang="ko-KR" sz="1100" dirty="0" err="1" smtClean="0"/>
              <a:t>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PurchaseProductConfirmModel.js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핸드폰 결제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 smtClean="0"/>
              <a:t>모델링하는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PurchaseProductConfirmView.js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구매비밀번호를 입력하고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을 눌러 </a:t>
            </a:r>
            <a:r>
              <a:rPr lang="en-US" altLang="ko-KR" sz="1100" dirty="0" smtClean="0"/>
              <a:t>VOD</a:t>
            </a:r>
            <a:r>
              <a:rPr lang="ko-KR" altLang="en-US" sz="1100" dirty="0" smtClean="0"/>
              <a:t>를 구매함</a:t>
            </a:r>
            <a:r>
              <a:rPr lang="en-US" altLang="ko-KR" sz="1100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71404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selectPaymentView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 smtClean="0"/>
              <a:t>결제 수단 선택 메인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결제 수단 선택 </a:t>
            </a:r>
            <a:r>
              <a:rPr lang="ko-KR" altLang="en-US" sz="1100" dirty="0" smtClean="0"/>
              <a:t>아이템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SelectPaymentDrawer.js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결제 수단 선택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ListTemplate.ejs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SelectPaymentModel.js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결제 수단 선택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SelectPaymentView.js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결제 수단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눌러 구매 팝업으로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6843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selectProductView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ko-KR" altLang="en-US" sz="1100" dirty="0"/>
              <a:t>결제 </a:t>
            </a:r>
            <a:r>
              <a:rPr lang="ko-KR" altLang="en-US" sz="1100" dirty="0" smtClean="0"/>
              <a:t>상품 </a:t>
            </a:r>
            <a:r>
              <a:rPr lang="ko-KR" altLang="en-US" sz="1100" dirty="0"/>
              <a:t>선택 메인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결제 </a:t>
            </a:r>
            <a:r>
              <a:rPr lang="ko-KR" altLang="en-US" sz="1100" dirty="0" smtClean="0"/>
              <a:t>상품 </a:t>
            </a:r>
            <a:r>
              <a:rPr lang="ko-KR" altLang="en-US" sz="1100" dirty="0"/>
              <a:t>선택 아이템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SelectProductDrawer.js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결제 </a:t>
            </a:r>
            <a:r>
              <a:rPr lang="ko-KR" altLang="en-US" sz="1100" dirty="0" smtClean="0"/>
              <a:t>상품 </a:t>
            </a:r>
            <a:r>
              <a:rPr lang="ko-KR" altLang="en-US" sz="1100" dirty="0"/>
              <a:t>선택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ListTemplate.ejs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SelectProductModel.js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결제 </a:t>
            </a:r>
            <a:r>
              <a:rPr lang="ko-KR" altLang="en-US" sz="1100" dirty="0" smtClean="0"/>
              <a:t>상품 </a:t>
            </a:r>
            <a:r>
              <a:rPr lang="ko-KR" altLang="en-US" sz="1100" dirty="0"/>
              <a:t>선택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SelectProductView.js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결제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상품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선택 후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을 눌러 구매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팝업이나 구매 수단 선택 팝업으로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이동함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120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relativeViewGroup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relativeViewGroup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relativeViewGroup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연관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카테고리 관련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그룹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relativeViewGroup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/R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elativeView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GroupManager.js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relativeViewGroup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resultCategoryListView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연관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카테고리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8114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relativeViewGroup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resultCategoryListView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ResultCategoryListModel.js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/>
              <a:t>연관 </a:t>
            </a:r>
            <a:r>
              <a:rPr lang="en-US" altLang="ko-KR" sz="1100" dirty="0" smtClean="0"/>
              <a:t>VOD </a:t>
            </a:r>
            <a:r>
              <a:rPr lang="ko-KR" altLang="en-US" sz="1100" dirty="0" smtClean="0"/>
              <a:t>카테고리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ResultCategoryListView.js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categoryListView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경로의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CategoryListDrawer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사용한다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임의의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Asset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과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연관되어 조회할 수 있는 카테고리 리스트를 보여준다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7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searchResultViewGroup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 검색 결과를 출력을 담당하는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/SearchResultViewGroupManager.js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programListView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Epg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내에서 검색된 결과를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resultCategoryListView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 검색 결과 좌측의 카테고리 메뉴를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searchResultViewGroup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programListView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메인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프로그램 검색 결과 아이템의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ProgramListDrawer.js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프로그램 검색 결과 데이터를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렌더링후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ProgramListModel.js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프로그램 검색 결과를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ViewGroupManager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 데이터를 삽입함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ProgramListView.js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키를 누르면 해당 채널로 이동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searchResultViewGroup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programListView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  <p:pic>
        <p:nvPicPr>
          <p:cNvPr id="9" name="내용 개체 틀 8" descr="programList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04206"/>
            <a:ext cx="7620000" cy="355282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searchResultViewGroup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programListView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  <p:pic>
        <p:nvPicPr>
          <p:cNvPr id="6" name="내용 개체 틀 5" descr="programList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262" y="2289969"/>
            <a:ext cx="6467475" cy="27813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searchResultViewGroup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resultCategoryListView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 검색 결과를 출력을 담당하는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/SearchResultViewGroupManager.js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programListView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Epg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내에서 검색된 결과를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searchResultViewGroup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resultCategoryListView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 검색 결과 좌측의 카테고리 메뉴를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카테고리 리스트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명 검색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감독 명 검색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배우 검색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방송프로그램 검색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명 검색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감독 명 검색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배우 검색 의 경우 검색결과가 없을 경우 카테고리를 보여주지 않음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카테고리 선택 시 오른쪽 화면이 해당 데이터로 변경됨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cancelPurchasePopupView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CancelPurchasePopupDrawer.js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CancelPurchasePopupView.js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searchResultViewGroup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resultCategoryListView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150</a:t>
            </a:fld>
            <a:endParaRPr lang="ko-KR" altLang="en-US"/>
          </a:p>
        </p:txBody>
      </p:sp>
      <p:pic>
        <p:nvPicPr>
          <p:cNvPr id="10" name="내용 개체 틀 9" descr="resultCategoryList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1962" y="2242344"/>
            <a:ext cx="8220075" cy="287655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통합검색을 담당하는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/SearchViewGroupManager.js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dailyPopularityChartView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통합검색 창의 하단 좌측의 실시간 인기순위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keypadView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검색어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입력을 위한 메인 프레임과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키패드를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위한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통합검색창의 메인 프레임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searchWordView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입력된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검색어와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연관된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검색어를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subscriberBasedRecommandAssetViewView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통합검색창의 하단 우측의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추천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포스터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weeklyPopularityChartView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통합검색창의 하단 중앙의 주간 인기순위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dailyPopularityChartView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DailyPopularityChartDrawer.js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실시간 인기순위 데이터를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렌더링후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DailyPopularityChartView.js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dailyPopularityChartView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내의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DailyPopularityChartModel.js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파일을 사용함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dailyPopularityChartView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  <p:pic>
        <p:nvPicPr>
          <p:cNvPr id="12" name="내용 개체 틀 11" descr="dailyPopularityChart.search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11636"/>
            <a:ext cx="8229600" cy="4737966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dailyPopularityChartView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154</a:t>
            </a:fld>
            <a:endParaRPr lang="ko-KR" altLang="en-US"/>
          </a:p>
        </p:txBody>
      </p:sp>
      <p:pic>
        <p:nvPicPr>
          <p:cNvPr id="8" name="내용 개체 틀 7" descr="dailyPopularityChart.search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6262" y="2289969"/>
            <a:ext cx="7991475" cy="27813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keypadView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KeypadDrawer.js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Automata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따라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keypad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키배치를 변경하여 화면에 출력함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KeypadModel.js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Keypad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로부터 입력된 데이터와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automata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정보를 모델링하는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KeypadTemplate.ejs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키패드의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퍼블리싱 데이터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KeypadView.js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키패드의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자판을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선택후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버튼을 입력하여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키입력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가능함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리모콘의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숫자키를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입력하여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키입력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가능함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메인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keypadView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156</a:t>
            </a:fld>
            <a:endParaRPr lang="ko-KR" altLang="en-US"/>
          </a:p>
        </p:txBody>
      </p:sp>
      <p:pic>
        <p:nvPicPr>
          <p:cNvPr id="6" name="내용 개체 틀 5" descr="keypad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1612" y="2161381"/>
            <a:ext cx="6200775" cy="30384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keypadView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157</a:t>
            </a:fld>
            <a:endParaRPr lang="ko-KR" altLang="en-US"/>
          </a:p>
        </p:txBody>
      </p:sp>
      <p:pic>
        <p:nvPicPr>
          <p:cNvPr id="8" name="내용 개체 틀 7" descr="keypad.nu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4044"/>
            <a:ext cx="8229600" cy="3933149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keypadView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158</a:t>
            </a:fld>
            <a:endParaRPr lang="ko-KR" altLang="en-US"/>
          </a:p>
        </p:txBody>
      </p:sp>
      <p:pic>
        <p:nvPicPr>
          <p:cNvPr id="8" name="내용 개체 틀 7" descr="keypad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78362"/>
            <a:ext cx="8229600" cy="5404513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159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통합검색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메인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SearchDrawer.js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화면 우측상단의 포인트와 쿠폰 정보를 업데이트하는 모듈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SearchModel.js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화면 우측상단의 포인트와 쿠폰 정보를 모델링 하는 모듈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SearchView.js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검색어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입력창에서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버튼을 입력하면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keypadView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 나타남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detailUsedCouponPopupView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DetailUsedCouponPopupDrawer.js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DetailUsedCouponPopupView.js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searchWordView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160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추천검색어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리스트 아이템의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SearchWordDrawer.js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추천검색어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리스트를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SearchWordModel.js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추천검색어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리스트를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SearchWordView.js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추천검색어를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선택한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버튼을 입력하면 검색결과 창으로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searchWordView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161</a:t>
            </a:fld>
            <a:endParaRPr lang="ko-KR" altLang="en-US"/>
          </a:p>
        </p:txBody>
      </p:sp>
      <p:pic>
        <p:nvPicPr>
          <p:cNvPr id="6" name="내용 개체 틀 5" descr="searchWord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4850" y="2256631"/>
            <a:ext cx="7734300" cy="28479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subscriberBasedRecommandAssetView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162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추천컨텐츠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포스터의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SubscriberBasedRecommandAssetDrawer.js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추천컨텐츠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포스터 리스트를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SubscriberBasedRecommandAssetModel.js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추천컨텐츠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리스트를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SubscriberBasedRecommandAssetView.js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포스터를 선택한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버튼을 입력하면 상세페이지로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subscriberBasedRecommandAssetView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163</a:t>
            </a:fld>
            <a:endParaRPr lang="ko-KR" altLang="en-US"/>
          </a:p>
        </p:txBody>
      </p:sp>
      <p:pic>
        <p:nvPicPr>
          <p:cNvPr id="6" name="내용 개체 틀 5" descr="subscriberBasedRecommandAsset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1062" y="1437481"/>
            <a:ext cx="7381875" cy="44862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subscriberBasedRecommandAssetView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164</a:t>
            </a:fld>
            <a:endParaRPr lang="ko-KR" altLang="en-US"/>
          </a:p>
        </p:txBody>
      </p:sp>
      <p:pic>
        <p:nvPicPr>
          <p:cNvPr id="6" name="내용 개체 틀 5" descr="subscriberBasedRecommandAsset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9167"/>
            <a:ext cx="8229600" cy="2542903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weeklyPopularityChartView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165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WeeklyPopularityChartDrawer.js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주간 인기순위 데이터를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렌더링후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WeeklyPopularityChartView.js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weeklyPopularityChartView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내의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WeeklyPopularityChartModel.js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파일을 사용함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weeklyPopularityChartView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166</a:t>
            </a:fld>
            <a:endParaRPr lang="ko-KR" altLang="en-US"/>
          </a:p>
        </p:txBody>
      </p:sp>
      <p:pic>
        <p:nvPicPr>
          <p:cNvPr id="6" name="내용 개체 틀 5" descr="weeklyPopularityChart.search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44050"/>
            <a:ext cx="8229600" cy="4673137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searchViewGroup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weeklyPopularityChartView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167</a:t>
            </a:fld>
            <a:endParaRPr lang="ko-KR" altLang="en-US"/>
          </a:p>
        </p:txBody>
      </p:sp>
      <p:pic>
        <p:nvPicPr>
          <p:cNvPr id="6" name="내용 개체 틀 5" descr="weeklyPopularityChart.search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6262" y="2289969"/>
            <a:ext cx="7991475" cy="27813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discountCouponPopupView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DiscountCouponPopupDrawer.js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DiscountCouponPopupView.js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expireCouponPopupView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ExpireCouponPopupDrawer.js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ExpireCouponPopupView.js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purchaseCouponPopupView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PurchaseCouponPopupDrawer.js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PurchaseCouponPopupModel.js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데이터를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PurchaseCouponPopupView.js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2988685D-4D4B-4886-8209-6ADA80A1347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600" dirty="0" smtClean="0">
                <a:solidFill>
                  <a:srgbClr val="80C34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Revision HISTORY</a:t>
            </a:r>
            <a:endParaRPr lang="ko-KR" altLang="en-US" sz="1600" dirty="0">
              <a:solidFill>
                <a:srgbClr val="80C34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57725"/>
              </p:ext>
            </p:extLst>
          </p:nvPr>
        </p:nvGraphicFramePr>
        <p:xfrm>
          <a:off x="251522" y="1285874"/>
          <a:ext cx="8316217" cy="43898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6"/>
                <a:gridCol w="864096"/>
                <a:gridCol w="936104"/>
                <a:gridCol w="4680520"/>
                <a:gridCol w="1043411"/>
              </a:tblGrid>
              <a:tr h="20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Version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DATE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90000" marR="90000" marT="46793" marB="46793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Author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90000" marR="90000" marT="46793" marB="46793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CONTENTS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90000" marR="90000" marT="46793" marB="46793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Reviewed by</a:t>
                      </a:r>
                    </a:p>
                  </a:txBody>
                  <a:tcPr marL="90000" marR="90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2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1.0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2014.12.29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0" marR="0" marT="46793" marB="46793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이차원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Initial Release Version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T="45713" marB="45713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  <a:cs typeface="Consolas" panose="020B0609020204030204" pitchFamily="49" charset="0"/>
                        </a:rPr>
                        <a:t>-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0" marR="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L="36000" marR="36000" marT="46793" marB="46793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purchaseMonthlyCouponPopupView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PurchaseMonthlyCouponPopupDrawer.js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PurchaseMonthlyCouponPopupModel.js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데이터를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PurchaseMonthlyCouponPopupView.js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refundCouponPopupView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LyaoutTemplate.ejs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RefundCouponPopupDrawer.js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RefundCouponPopupView.js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couponPopupViewGroup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registerMonthlyCouponPopupView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HeadlineTemplate.ejs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부분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기본 레이아웃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RegisterMonthlyCouponPopupDrawer.js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RegisterMonthlyCouponPopupModel.js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데이터를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RegisterMonthlyCouponPopupView.js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detailViewGroup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detailViewGroup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상세정보를 보여주기 위한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/DetailViewGroupManager.js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bundleProductView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묶음상품의 상세정보를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선택된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상세정보를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episodePeerListView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선택된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뷰에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회차가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있을 경우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좌측에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회차를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relativeListView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detailView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하단에 연관된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컨텐츠를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detailViewGroup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bundleProductView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BundleProductDrawer.js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묶음상품의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리스트를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렌더링후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BundleProductModel.js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묶음상품의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리스트를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BundleProductView.js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구매되지 않은 묶음상품의 경우 구매하기 버튼을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선택후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버튼을 입력하여 구매할 수 있음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구매된 묶음상품의 경우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포스터를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선택후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버튼을 입력하여 상세페이지로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묶음상품 상세페이지의 메인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묶음상품의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리스트 아이템의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detailViewGroup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bundleProductView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내용 개체 틀 5" descr="bundleProductView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4900" y="1566069"/>
            <a:ext cx="6934200" cy="42291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detailViewGroup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bundleProductView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7" name="내용 개체 틀 6" descr="bundleProduct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0612" y="1775619"/>
            <a:ext cx="6962775" cy="38100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detailViewGroup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detailView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DetailDrawer.js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DetailModel.js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DetailView.js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detailViewGroup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episodePeerListView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EpisodePeerListDrawer.js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EpisodePeerListModel.js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EpisodePeerListView.js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detailViewGroup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relativeListView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RelativeListDrawer.js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RelativeListModel.js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RelativeListView.js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CCA </a:t>
            </a:r>
            <a:r>
              <a:rPr lang="ko-KR" altLang="en-US" b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소개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CCA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란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CASTIS Client Application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CASTIS VOD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와 연동하여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서비스를 제공하는 어플리케이션을 의미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CCA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구성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UI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네비게이션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 : C&amp;M CLOUD UI PHASE #1 FLIPBOOK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연동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 : HAS Open API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CS Client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연동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 : C&amp;M Cloud UI CCA – CSC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연동 정의서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C&amp;M Cloud UI CCA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기본적인 기능은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Legacy CCA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와 동일하게 동작하나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Cloud UI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환경에서 동작하도록 개발된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CCA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를 의미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HTML5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기반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Single Page Application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형태로 구현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ts val="1700"/>
              </a:lnSpc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리스팅을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위한 공통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/MenuViewGroupManager.js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포스터를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리스팅함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subscriberBasedRecommendationView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상속받아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포스터를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리스팅함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각 포스터의 하단에 묶음상품의 제목이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리스팅됨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카테고리 메뉴에 대한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coinBalanceView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우측 상단의 쿠폰과 포인트를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dailyPopularityChartView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인기순위 카테고리의 메인 프레임과 좌측의 실시간 인기 순위를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테이블 형태로 진행중인 이벤트를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finishedEventListView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eventListView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상속하여 종료된 이벤트를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서비스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앱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몽키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뮤직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실행을 위한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noDataView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통신장애나 실제 데이터가 없을 경우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passwordView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성인인증이 필요한 카테고리의 진입을 위해 비밀번호를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입력받는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posterListView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포스터를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previewView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하위카테고리가 존재하고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미리보기가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가능할 경우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purchaseBasedRecommendationView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연관추천을 하기 위해 좌측의 구매정보를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recommendContentGroupView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연관추천을 하기 위해 구매된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컨텐츠에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해당되는 추천상품을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subscriberBasedRecommendationView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포스터를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textListView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posterListView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에서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yellow key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누를 경우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형태로 출력하는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weeklyPopularityChartView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인기순위 카테고리의 우측 주간인기 순위를 출력하는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assetListView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AssetListView.js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assetListView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getAssetList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(HAS API)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이용하여 데이터를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전송받음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subscriberBasedRecommendationView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drawer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사용함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 err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assetListView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6" name="내용 개체 틀 5" descr="assetList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9587" y="1647031"/>
            <a:ext cx="8124825" cy="40671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assetListView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7" name="내용 개체 틀 6" descr="assetList.scro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5362" y="1904206"/>
            <a:ext cx="7153275" cy="355282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assetListView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9" name="내용 개체 틀 8" descr="assetList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8662" y="2289969"/>
            <a:ext cx="7686675" cy="27813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bundleListView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bundleListView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묶음상품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포스트 아이템의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subscriberBasedRecommendation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에서 묶음 상품일 경우 렌더링을 하여 사용함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bundleListView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bundleListView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묶음상품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포스트 아이템의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subscriberBasedRecommendation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에서 묶음 상품일 경우 렌더링을 하여 사용함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categoryListView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CategoryListDrawer.js</a:t>
            </a:r>
          </a:p>
          <a:p>
            <a:pPr lvl="1">
              <a:lnSpc>
                <a:spcPts val="1700"/>
              </a:lnSpc>
            </a:pPr>
            <a:r>
              <a:rPr lang="en-US" altLang="ko-KR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CategoryListModel.js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CategoryListView.js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CCA based on OCAP </a:t>
            </a:r>
            <a:r>
              <a:rPr lang="ko-KR" altLang="en-US" b="1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CCA based on Cloud UI </a:t>
            </a:r>
            <a:r>
              <a:rPr lang="ko-KR" altLang="en-US" b="1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ko-KR" alt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차이점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593657"/>
              </p:ext>
            </p:extLst>
          </p:nvPr>
        </p:nvGraphicFramePr>
        <p:xfrm>
          <a:off x="683567" y="980728"/>
          <a:ext cx="7848873" cy="51125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28191"/>
                <a:gridCol w="3168354"/>
                <a:gridCol w="2952328"/>
              </a:tblGrid>
              <a:tr h="62348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OCAP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Cloud UI</a:t>
                      </a:r>
                      <a:r>
                        <a:rPr lang="en-US" altLang="ko-KR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(Web)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1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개발 환경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JAVA,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Eclipse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JavaScript,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WebStorm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1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개발 방식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GUI Coding,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Service Logic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HTML, CSS </a:t>
                      </a:r>
                      <a:r>
                        <a:rPr lang="ko-KR" altLang="en-US" sz="120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로 분리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1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디버깅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STB Log </a:t>
                      </a:r>
                      <a:r>
                        <a:rPr lang="ko-KR" altLang="en-US" sz="1200" baseline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로만 디버깅 가능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RWI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1200" baseline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가능 여부에 따라 다름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1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내부 프레임워크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Winter Framework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1.5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Winter.js Framework</a:t>
                      </a:r>
                      <a:r>
                        <a:rPr lang="en-US" altLang="ko-KR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0.5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1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외부 라이브러리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낮은 </a:t>
                      </a:r>
                      <a:r>
                        <a:rPr lang="en-US" altLang="ko-KR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JDK </a:t>
                      </a:r>
                      <a:r>
                        <a:rPr lang="ko-KR" altLang="en-US" sz="120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버전으로 이용이 어려움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서비스에 알맞은 것을 찾기 어려움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1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테스트 환경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Emulator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 STB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Browser,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STB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1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VOD Playing </a:t>
                      </a:r>
                      <a:r>
                        <a:rPr lang="ko-KR" altLang="en-US" sz="120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연동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직접 연동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없음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1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연동 대상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EPG, MA,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others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CS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Client</a:t>
                      </a:r>
                      <a:endParaRPr lang="en-US" sz="12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coinBalanceView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CoinBalanceModel.js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CoinBalanceView.js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CoinBalanceViewDrawer.js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dailyPopularityChartView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DailyPopularityChartDrawer.js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실시간 인기순위 데이터를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DailyPopularityChartModel.js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실시간 인기순위 데이터의 모델링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DailyPopularityChartView.js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 관리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아이템을 선택하면 우측의 포스터가 해당 아이템의 값으로 변경됨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인기순위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메인 프레임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좌측에는 실시간 인기순위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중간에는 주간 인기순위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우측에는 주간 포스터를 배치함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리스트 아이템에 대한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PosterTemplate.ejs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dailyPopularityChartView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6" name="내용 개체 틀 5" descr="dailyPopularityChart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1975" y="1647031"/>
            <a:ext cx="8020050" cy="40671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dailyPopularityChartView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6" name="내용 개체 틀 5" descr="dailyPopularityChart.moveFoc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4987" y="1566069"/>
            <a:ext cx="5534025" cy="42291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dailyPopularityChartView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8" name="내용 개체 틀 7" descr="dailyPopularityChart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289969"/>
            <a:ext cx="7315200" cy="27813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eventListView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EventListDrawer.js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데이터 리스트를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 후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EventListModel.js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데이터 리스트 데이터를 모델링하는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EventListView.js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이벤트 상세정보 팝업이 나타남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메인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리스트 아이템의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eventListView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" name="내용 개체 틀 5" descr="eventList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9725" y="1647031"/>
            <a:ext cx="5924550" cy="40671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eventListView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" name="내용 개체 틀 5" descr="eventList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289969"/>
            <a:ext cx="7315200" cy="27813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finishedEventListView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FinishedEventListView.js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EventListView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Drawer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사용함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이벤트 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메인 퍼블리싱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finishedEventListView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10" name="내용 개체 틀 9" descr="finishedEventList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5437" y="1647031"/>
            <a:ext cx="5953125" cy="40671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Winter.js </a:t>
            </a:r>
            <a:r>
              <a:rPr lang="ko-KR" alt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소개</a:t>
            </a:r>
            <a:endParaRPr lang="ko-KR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배경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Winter Framework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는 기존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OCAP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환경에서 어플리케이션 개발을 위해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필요한 기능 및 구조를 정리하여 제공함으로써 효율적인 개발을 지원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서비스에 특화된 개발 프레임워크로써 모듈 재사용성 및 품질 향상을 목표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아키텍처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OCAP(JAVA)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향을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으로 포팅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크게 화면처리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데이터처리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공통기반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연계통합으로 나누어짐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화면처리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MVC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기반 개발 모델을 제공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데이터처리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데이터 추상화 처리로 데이터 형식의 종속성을 탈피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공통기반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이벤트 기반 구조를 위한 이벤트 디스패칭 처리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연계통합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외부 연계 통합을 위한 처리 제공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Modern MVC Web Framework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분석를 통해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환경에 알맞은 구조로 진화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이번 </a:t>
            </a:r>
            <a:r>
              <a:rPr lang="en-US" altLang="ko-KR" dirty="0" smtClean="0"/>
              <a:t>Cloud UI </a:t>
            </a:r>
            <a:r>
              <a:rPr lang="ko-KR" altLang="en-US" smtClean="0"/>
              <a:t>에 적용되는 버전에서는 </a:t>
            </a:r>
            <a:r>
              <a:rPr lang="en-US" altLang="ko-KR" dirty="0" smtClean="0"/>
              <a:t>Cloud UI </a:t>
            </a:r>
            <a:r>
              <a:rPr lang="ko-KR" altLang="en-US" smtClean="0"/>
              <a:t>환경에 맞도록 구조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finishedEventListView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" name="내용 개체 틀 5" descr="finishedEventList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289969"/>
            <a:ext cx="7315200" cy="27813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modView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메인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ModDrawer.js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렌더링하여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 및 몽키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뮤직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실행을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몽키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뮤직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앱이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실행됨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modView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6" name="내용 개체 틀 5" descr="mod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2125" y="2370931"/>
            <a:ext cx="5619750" cy="26193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modView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6" name="내용 개체 틀 5" descr="mod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43075" y="2370931"/>
            <a:ext cx="5657850" cy="26193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noDataView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NoData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메인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NoDataDrawer.js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출력할 메시지를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적용후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렌더링하여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NoDataModel.js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출력할 메시지의 모델링을 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NoDataView.js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noDataView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6" name="내용 개체 틀 5" descr="noData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4387" y="2242344"/>
            <a:ext cx="7515225" cy="287655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passwordView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passwordView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메인 퍼블리싱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PasswordDrawer.js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하여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PasswordModel.js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입력받은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비밀번호를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PasswordView.js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데이터의 입력과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passwordView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6" name="내용 개체 틀 5" descr="passwordView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8162" y="2242344"/>
            <a:ext cx="8067675" cy="287655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passwordView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6" name="내용 개체 틀 5" descr="passwordView.nu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85606"/>
            <a:ext cx="8229600" cy="2990026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passwordView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6" name="내용 개체 틀 5" descr="passwordView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93733"/>
            <a:ext cx="8229600" cy="2373772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Winter.js </a:t>
            </a:r>
            <a:r>
              <a:rPr lang="ko-KR" alt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소개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계속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아키텍처 상세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: GUI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개발을 위한 기본적인 기능을 제공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Navigator :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리스트 네비게이션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룰 처리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를 제공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 :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키 이벤트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내부 이벤트 처리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 : UI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화면의 틀을 제공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Widget :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공통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컴포넌트 모듈을 제공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: VOD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시스템과 연동을 통해 서비스 제공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HAS Client : HAS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HTTP/JSON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을 이용하여 서비스 제공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Agent :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외부 연동을 위한 기능 제공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CSS Agent : Cloud UI Client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연동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Helper :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개발에 유용한 기능 제공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13176"/>
            <a:ext cx="5327463" cy="13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posterListView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메인 퍼블리싱 데이터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 아이템의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PosterListDrawer.js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 데이터를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포스터를 화면에 출력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PosterListModel.js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 데이터 리스트를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PosterListView.js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Yellow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키를 누르면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textListView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전환됨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posterListView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6" name="내용 개체 틀 5" descr="posterListView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6499" y="908050"/>
            <a:ext cx="7271002" cy="5545138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posterListView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6" name="내용 개체 틀 5" descr="posterListView.scro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037431"/>
            <a:ext cx="8077200" cy="52863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posterListView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내용 개체 틀 5" descr="posterListView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7269"/>
            <a:ext cx="8229600" cy="2586699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previewView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PreviewDrawer.js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PreviewModel.js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PreviewView.js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purchaseBasedRecommendationView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메인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아이템의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PurchaseBasedRecommendationDrawer.js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리스트를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 후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PurchaseBasedRecommendationModel.js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리스트 데이터를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PurchaseBasedRecommendationView.js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purchaseBasedRecommendationView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6" name="내용 개체 틀 5" descr="purchaseBasedRecommendation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25" y="1775619"/>
            <a:ext cx="6000750" cy="38100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purchaseBasedRecommendationView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6" name="내용 개체 틀 5" descr="purchaseBasedRecommendation.scro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1025" y="2161381"/>
            <a:ext cx="7981950" cy="30384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purchaseBasedRecommendationView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pic>
        <p:nvPicPr>
          <p:cNvPr id="6" name="내용 개체 틀 5" descr="purchaseBasedRecommendation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07451"/>
            <a:ext cx="8229600" cy="274633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recommendContentGroupView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연관추천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RecommendContentGroupDrawer.js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연관 추천 데이터를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렌더링후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RecommendContentGroupModel.js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연관 추천 데이터를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RecommendContentGroupView.js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컨텐츠의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선택된 아이템에 따라 연관 추천 데이터를 새로 불러옴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사용 라이브러리 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/ </a:t>
            </a:r>
            <a:r>
              <a:rPr lang="ko-KR" altLang="en-US" b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자동화 툴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RequireJS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모듈화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의존성 관리를 위한 라이브러리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http://requirejs.org/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 Selector, Event Handler, Ajax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기능을 사용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 1.9.x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jquery.com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JavaScript Template Library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JSP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문법처럼 사용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http://www.embeddedjs.com/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Gruntjs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JavaScript Task Runner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uglify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copy, compress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등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Build Tool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www.gruntjs.com/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ts val="1700"/>
              </a:lnSpc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ts val="1700"/>
              </a:lnSpc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recommendContentGroupView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pic>
        <p:nvPicPr>
          <p:cNvPr id="6" name="내용 개체 틀 5" descr="recommendContentGroup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4875" y="1647031"/>
            <a:ext cx="7334250" cy="40671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recommendContentGroupView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6" name="내용 개체 틀 5" descr="recommendContentGroup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7269"/>
            <a:ext cx="8229600" cy="2586699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subscriberBasedRecommendationView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메인 퍼블리싱 데이터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아이템의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SubscriberBasedRecommendationDrawer.js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 리스트 데이터를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 후 화면에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SubscriberBasedRecommendationModel.js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 리스트의 데이터를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SubscriberBasedRecommendationView.js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포스터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subscriberBasedRecommendationView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6" name="내용 개체 틀 5" descr="subscriberBasedRecommendation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6465" y="908050"/>
            <a:ext cx="7671070" cy="5545138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subscriberBasedRecommendationView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6" name="내용 개체 틀 5" descr="subscriberBasedRecommendation.scro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6669" y="908050"/>
            <a:ext cx="7470662" cy="5545138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subscriberBasedRecommendationView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6" name="내용 개체 틀 5" descr="subscriberBasedRecommendation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2074"/>
            <a:ext cx="8229600" cy="413709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textListView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메인 퍼블리싱 데이터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TextListDrawer.js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 리스트를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항목을 화면에 출력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TextListModel.js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 리스트를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TextListView.js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키를 누르면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PostListView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전환됨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textListView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내용 개체 틀 5" descr="textListView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6499" y="908050"/>
            <a:ext cx="7271002" cy="5545138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textListView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내용 개체 틀 5" descr="textListView.scro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037431"/>
            <a:ext cx="8077200" cy="52863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textListView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6" name="내용 개체 틀 5" descr="textListView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7269"/>
            <a:ext cx="8229600" cy="2586699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CCA Structure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/Gruntfile.js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GruntJS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설정 파일로써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릴리즈 빌드시 사용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/app/index.html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시작점으로써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외부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Library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CSS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로딩을 하고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requireJS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로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JS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로딩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ccainfo.json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파일로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Version,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LogMode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HAS IP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등의 값을 관리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/CCABase.js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index.html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에서 처음 로딩하는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JS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파일로써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내부 초기화를 수행하고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CSS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연동 준비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cca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Model, Type, View, Popup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정의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/framework/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Winter.js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프레임워크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/app/main/CCAService.js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CCA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으로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간의 전환을 관장하는 역할 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ts val="1700"/>
              </a:lnSpc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/agent/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메뉴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STB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정보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쿠폰 정보 관리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weeklyPopularityChartView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주간 인기순위 아이템의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퍼블리싱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데이터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WeeklyPopularityChartDrawer.js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주간 인기순위 데이터를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적용하여 렌더링후 화면에 출력하는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WeeklyPopularityChartModel.js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주간 인기순위 데이터를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WeeklyPopularityChartView.js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페이지로 이동함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weeklyPopularityChartView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6" name="내용 개체 틀 5" descr="weeklyPopularityChart.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4825" y="1647031"/>
            <a:ext cx="8134350" cy="4067175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weeklyPopularityChartView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6" name="내용 개체 틀 5" descr="weeklyPopularityChart.moveFoc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4987" y="1566069"/>
            <a:ext cx="5534025" cy="42291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menuViewGroup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weeklyPopularityChartView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6" name="내용 개체 틀 5" descr="weeklyPopularityChart.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6262" y="2289969"/>
            <a:ext cx="7991475" cy="2781300"/>
          </a:xfrm>
        </p:spPr>
      </p:pic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Mokey3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MOD(Music On Demand)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이용 관련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/ModViewGroupManager.js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modChoiceDeviceView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OST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재생할 장치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STB)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선택하는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modPurchaseProductConfirmView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상품 구매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modSendToMultiPhoneView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 Message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이미 등록된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중 하나를 선택하여 전송하기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위한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modSendToPhoneView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 Message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새로운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스마트폰에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전송하기 위한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modTriggerDetailView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 Trigger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상세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390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modChoiceDeviceView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smtClean="0"/>
              <a:t>ModChoiceDeviceView.js</a:t>
            </a:r>
            <a:endParaRPr lang="en-US" altLang="ko-KR" sz="1300" dirty="0"/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choicePopupView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경로의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ChoicePopupDrawer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ChoicePopupModel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사용함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듣기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스마트폰으로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메시지를 전송하는 팝업이 열림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몽키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뮤직듣기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몽키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Application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실행됨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1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modPurchaseProductConfirmView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ModPurchaseProductConfirmView.js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purchaseViewGroup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purchaseProductConfirmView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/PurchaseProductConfirmView.js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상속 받아 사용함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purchaseProductConfirmView.js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Drawer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사용함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구매비밀 번호를 입력 후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눌러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상품을 구매함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09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modPurchaseProductConfirmView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41" y="908050"/>
            <a:ext cx="6568718" cy="55451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206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modSendToMultiPhoneView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MOD </a:t>
            </a:r>
            <a:r>
              <a:rPr lang="ko-KR" altLang="en-US" sz="1100" dirty="0" smtClean="0"/>
              <a:t>메시지 전송 관련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ModSendToMultiPhoneDrawer.js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MOD </a:t>
            </a:r>
            <a:r>
              <a:rPr lang="ko-KR" altLang="en-US" sz="1100" dirty="0"/>
              <a:t>메시지 </a:t>
            </a:r>
            <a:r>
              <a:rPr lang="ko-KR" altLang="en-US" sz="1100" dirty="0" smtClean="0"/>
              <a:t>전송 관련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ModSendToMultiPhone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MOD </a:t>
            </a:r>
            <a:r>
              <a:rPr lang="ko-KR" altLang="en-US" sz="1100" dirty="0"/>
              <a:t>메시지 </a:t>
            </a:r>
            <a:r>
              <a:rPr lang="ko-KR" altLang="en-US" sz="1100" dirty="0" smtClean="0"/>
              <a:t>전송 관련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ModSendToMultiPhone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+mn-ea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+mn-ea"/>
                <a:cs typeface="Consolas" panose="020B0609020204030204" pitchFamily="49" charset="0"/>
              </a:rPr>
              <a:t> 아이템을 선택하고 </a:t>
            </a:r>
            <a:r>
              <a:rPr lang="en-US" altLang="ko-KR" sz="1100" dirty="0" smtClean="0">
                <a:latin typeface="+mn-ea"/>
                <a:cs typeface="Consolas" panose="020B0609020204030204" pitchFamily="49" charset="0"/>
              </a:rPr>
              <a:t>‘SMS</a:t>
            </a:r>
            <a:r>
              <a:rPr lang="ko-KR" altLang="en-US" sz="1100" dirty="0" smtClean="0">
                <a:latin typeface="+mn-ea"/>
                <a:cs typeface="Consolas" panose="020B0609020204030204" pitchFamily="49" charset="0"/>
              </a:rPr>
              <a:t>받기</a:t>
            </a:r>
            <a:r>
              <a:rPr lang="en-US" altLang="ko-KR" sz="1100" dirty="0" smtClean="0">
                <a:latin typeface="+mn-ea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+mn-ea"/>
                <a:cs typeface="Consolas" panose="020B0609020204030204" pitchFamily="49" charset="0"/>
              </a:rPr>
              <a:t>를 누르면 해당 </a:t>
            </a:r>
            <a:r>
              <a:rPr lang="ko-KR" altLang="en-US" sz="1100" dirty="0" err="1" smtClean="0">
                <a:latin typeface="+mn-ea"/>
                <a:cs typeface="Consolas" panose="020B0609020204030204" pitchFamily="49" charset="0"/>
              </a:rPr>
              <a:t>스마트폰으로</a:t>
            </a:r>
            <a:r>
              <a:rPr lang="ko-KR" altLang="en-US" sz="1100" dirty="0" smtClean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+mn-ea"/>
                <a:cs typeface="Consolas" panose="020B0609020204030204" pitchFamily="49" charset="0"/>
              </a:rPr>
              <a:t>MOD SMS</a:t>
            </a:r>
            <a:r>
              <a:rPr lang="ko-KR" altLang="en-US" sz="1100" dirty="0" smtClean="0">
                <a:latin typeface="+mn-ea"/>
                <a:cs typeface="Consolas" panose="020B0609020204030204" pitchFamily="49" charset="0"/>
              </a:rPr>
              <a:t>를 전송함</a:t>
            </a:r>
            <a:r>
              <a:rPr lang="en-US" altLang="ko-KR" sz="1100" dirty="0" smtClean="0">
                <a:latin typeface="+mn-ea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ko-KR" altLang="en-US" sz="1100" dirty="0" err="1" smtClean="0">
                <a:latin typeface="+mn-ea"/>
              </a:rPr>
              <a:t>스마트폰</a:t>
            </a:r>
            <a:r>
              <a:rPr lang="ko-KR" altLang="en-US" sz="1100" dirty="0" smtClean="0">
                <a:latin typeface="+mn-ea"/>
              </a:rPr>
              <a:t> 아이템을 선택하고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err="1" smtClean="0">
                <a:latin typeface="+mn-ea"/>
              </a:rPr>
              <a:t>몽키</a:t>
            </a:r>
            <a:r>
              <a:rPr lang="en-US" altLang="ko-KR" sz="1100" dirty="0" smtClean="0">
                <a:latin typeface="+mn-ea"/>
              </a:rPr>
              <a:t>3</a:t>
            </a:r>
            <a:r>
              <a:rPr lang="ko-KR" altLang="en-US" sz="1100" dirty="0" err="1" smtClean="0">
                <a:latin typeface="+mn-ea"/>
              </a:rPr>
              <a:t>앱으로</a:t>
            </a:r>
            <a:r>
              <a:rPr lang="ko-KR" altLang="en-US" sz="1100" dirty="0" smtClean="0">
                <a:latin typeface="+mn-ea"/>
              </a:rPr>
              <a:t> 받기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를 누르면 해당 </a:t>
            </a:r>
            <a:r>
              <a:rPr lang="ko-KR" altLang="en-US" sz="1100" dirty="0" err="1" smtClean="0">
                <a:latin typeface="+mn-ea"/>
              </a:rPr>
              <a:t>스마트폰으로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MOD Push </a:t>
            </a:r>
            <a:r>
              <a:rPr lang="ko-KR" altLang="en-US" sz="1100" dirty="0" smtClean="0">
                <a:latin typeface="+mn-ea"/>
              </a:rPr>
              <a:t>메시지를 전송함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lvl="1"/>
            <a:r>
              <a:rPr lang="ko-KR" altLang="en-US" sz="1100" dirty="0" err="1" smtClean="0">
                <a:latin typeface="+mn-ea"/>
              </a:rPr>
              <a:t>스마트폰</a:t>
            </a:r>
            <a:r>
              <a:rPr lang="ko-KR" altLang="en-US" sz="1100" dirty="0" smtClean="0">
                <a:latin typeface="+mn-ea"/>
              </a:rPr>
              <a:t> 아이템을 선택하고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삭제</a:t>
            </a:r>
            <a:r>
              <a:rPr lang="en-US" altLang="ko-KR" sz="1100" dirty="0" smtClean="0">
                <a:latin typeface="+mn-ea"/>
              </a:rPr>
              <a:t>’ </a:t>
            </a:r>
            <a:r>
              <a:rPr lang="ko-KR" altLang="en-US" sz="1100" dirty="0" smtClean="0">
                <a:latin typeface="+mn-ea"/>
              </a:rPr>
              <a:t>를 누르면 해당 </a:t>
            </a:r>
            <a:r>
              <a:rPr lang="ko-KR" altLang="en-US" sz="1100" dirty="0" err="1" smtClean="0">
                <a:latin typeface="+mn-ea"/>
              </a:rPr>
              <a:t>스마트폰을</a:t>
            </a:r>
            <a:r>
              <a:rPr lang="ko-KR" altLang="en-US" sz="1100" dirty="0" smtClean="0">
                <a:latin typeface="+mn-ea"/>
              </a:rPr>
              <a:t> 삭제함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965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modSendToMultiPhoneView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39" y="908050"/>
            <a:ext cx="6045321" cy="55451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1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CCA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Structure 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</a:t>
            </a:r>
            <a:r>
              <a:rPr lang="ko-KR" altLang="en-US" b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계속</a:t>
            </a:r>
            <a:r>
              <a:rPr lang="en-US" altLang="ko-KR" b="1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/*View,*Model,*Controller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UI </a:t>
            </a:r>
            <a:r>
              <a:rPr lang="ko-KR" altLang="en-US" sz="1100">
                <a:latin typeface="Consolas" panose="020B0609020204030204" pitchFamily="49" charset="0"/>
                <a:cs typeface="Consolas" panose="020B0609020204030204" pitchFamily="49" charset="0"/>
              </a:rPr>
              <a:t>별로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>
                <a:latin typeface="Consolas" panose="020B0609020204030204" pitchFamily="49" charset="0"/>
                <a:cs typeface="Consolas" panose="020B0609020204030204" pitchFamily="49" charset="0"/>
              </a:rPr>
              <a:t>를 분리하였고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>
                <a:latin typeface="Consolas" panose="020B0609020204030204" pitchFamily="49" charset="0"/>
                <a:cs typeface="Consolas" panose="020B0609020204030204" pitchFamily="49" charset="0"/>
              </a:rPr>
              <a:t>그 안에서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>
                <a:latin typeface="Consolas" panose="020B0609020204030204" pitchFamily="49" charset="0"/>
                <a:cs typeface="Consolas" panose="020B0609020204030204" pitchFamily="49" charset="0"/>
              </a:rPr>
              <a:t>별로 분리하여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관리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/helper/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ko-KR" altLang="en-US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표시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Logger,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등 개발에 필요한 도구 모음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resoruces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CSS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파일 위치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/app/resources/images/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Images </a:t>
            </a:r>
            <a:r>
              <a:rPr lang="ko-KR" altLang="en-US" sz="1100" smtClean="0">
                <a:latin typeface="Consolas" panose="020B0609020204030204" pitchFamily="49" charset="0"/>
                <a:cs typeface="Consolas" panose="020B0609020204030204" pitchFamily="49" charset="0"/>
              </a:rPr>
              <a:t>파일 위치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resoruces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/libs/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외부 라이브러리 위치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/app/resources/strings/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하드 코딩 문구를 관리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Release Version</a:t>
            </a:r>
          </a:p>
        </p:txBody>
      </p:sp>
    </p:spTree>
    <p:extLst>
      <p:ext uri="{BB962C8B-B14F-4D97-AF65-F5344CB8AC3E}">
        <p14:creationId xmlns:p14="http://schemas.microsoft.com/office/powerpoint/2010/main" val="5808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modSendToPhoneView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ModSendToPhoneView.js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popupViewGroup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smartPhonePopupView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SmartPhonePopupView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상속 받아 사용함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SmartPhonePopupView.js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drawer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사용함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>
                <a:latin typeface="+mn-ea"/>
                <a:cs typeface="Consolas" panose="020B0609020204030204" pitchFamily="49" charset="0"/>
              </a:rPr>
              <a:t>스마트폰</a:t>
            </a:r>
            <a:r>
              <a:rPr lang="ko-KR" altLang="en-US" sz="1100" dirty="0">
                <a:latin typeface="+mn-ea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+mn-ea"/>
                <a:cs typeface="Consolas" panose="020B0609020204030204" pitchFamily="49" charset="0"/>
              </a:rPr>
              <a:t>번호를 입력하고 </a:t>
            </a:r>
            <a:r>
              <a:rPr lang="en-US" altLang="ko-KR" sz="1100" dirty="0" smtClean="0">
                <a:latin typeface="+mn-ea"/>
                <a:cs typeface="Consolas" panose="020B0609020204030204" pitchFamily="49" charset="0"/>
              </a:rPr>
              <a:t>‘</a:t>
            </a:r>
            <a:r>
              <a:rPr lang="en-US" altLang="ko-KR" sz="1100" dirty="0">
                <a:latin typeface="+mn-ea"/>
                <a:cs typeface="Consolas" panose="020B0609020204030204" pitchFamily="49" charset="0"/>
              </a:rPr>
              <a:t>SMS</a:t>
            </a:r>
            <a:r>
              <a:rPr lang="ko-KR" altLang="en-US" sz="1100" dirty="0">
                <a:latin typeface="+mn-ea"/>
                <a:cs typeface="Consolas" panose="020B0609020204030204" pitchFamily="49" charset="0"/>
              </a:rPr>
              <a:t>받기</a:t>
            </a:r>
            <a:r>
              <a:rPr lang="en-US" altLang="ko-KR" sz="1100" dirty="0">
                <a:latin typeface="+mn-ea"/>
                <a:cs typeface="Consolas" panose="020B0609020204030204" pitchFamily="49" charset="0"/>
              </a:rPr>
              <a:t>’</a:t>
            </a:r>
            <a:r>
              <a:rPr lang="ko-KR" altLang="en-US" sz="1100" dirty="0">
                <a:latin typeface="+mn-ea"/>
                <a:cs typeface="Consolas" panose="020B0609020204030204" pitchFamily="49" charset="0"/>
              </a:rPr>
              <a:t>를 누르면 해당 </a:t>
            </a:r>
            <a:r>
              <a:rPr lang="ko-KR" altLang="en-US" sz="1100" dirty="0" err="1">
                <a:latin typeface="+mn-ea"/>
                <a:cs typeface="Consolas" panose="020B0609020204030204" pitchFamily="49" charset="0"/>
              </a:rPr>
              <a:t>스마트폰으로</a:t>
            </a:r>
            <a:r>
              <a:rPr lang="ko-KR" altLang="en-US" sz="11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+mn-ea"/>
                <a:cs typeface="Consolas" panose="020B0609020204030204" pitchFamily="49" charset="0"/>
              </a:rPr>
              <a:t>MOD SMS</a:t>
            </a:r>
            <a:r>
              <a:rPr lang="ko-KR" altLang="en-US" sz="1100" dirty="0">
                <a:latin typeface="+mn-ea"/>
                <a:cs typeface="Consolas" panose="020B0609020204030204" pitchFamily="49" charset="0"/>
              </a:rPr>
              <a:t>를 전송함</a:t>
            </a:r>
            <a:r>
              <a:rPr lang="en-US" altLang="ko-KR" sz="1100" dirty="0">
                <a:latin typeface="+mn-ea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05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modSendToPhoneView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56" y="908050"/>
            <a:ext cx="5041688" cy="554513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770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modTriggerDetailView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/>
              <a:t>LayoutTemplate.ejs</a:t>
            </a:r>
            <a:endParaRPr lang="en-US" altLang="ko-KR" sz="1300" dirty="0"/>
          </a:p>
          <a:p>
            <a:pPr lvl="1"/>
            <a:r>
              <a:rPr lang="en-US" altLang="ko-KR" sz="1100" dirty="0" smtClean="0"/>
              <a:t>MOD Trigger </a:t>
            </a:r>
            <a:r>
              <a:rPr lang="ko-KR" altLang="en-US" sz="1100" dirty="0" smtClean="0"/>
              <a:t>상세 </a:t>
            </a:r>
            <a:r>
              <a:rPr lang="ko-KR" altLang="en-US" sz="1100" dirty="0" err="1"/>
              <a:t>퍼블리싱</a:t>
            </a:r>
            <a:r>
              <a:rPr lang="ko-KR" altLang="en-US" sz="1100" dirty="0"/>
              <a:t> 데이터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ModTriggerDetailDrawer.js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MOD Trigger </a:t>
            </a:r>
            <a:r>
              <a:rPr lang="ko-KR" altLang="en-US" sz="1100" dirty="0"/>
              <a:t>상세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/>
              <a:t>LayoutTemplate.ejs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에 적용하여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후 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ModTriggerDetail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/>
              <a:t>MOD Trigger </a:t>
            </a:r>
            <a:r>
              <a:rPr lang="ko-KR" altLang="en-US" sz="1100" dirty="0"/>
              <a:t>상세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ModTriggerDetail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모듈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듣기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메시지 전송 팝업이 열림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몽키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뮤직듣기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누르면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몽키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Application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실행 됨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083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modTriggerDetailView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1566069"/>
            <a:ext cx="5610225" cy="422910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537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mytvViewGroup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root directory.</a:t>
            </a: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사용자의 상세이용 내역 및 기타 정보제공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/MyTVViewGroupManager.js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들의 생명주기를 관리하는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couponGuideView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이용 안내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discountCouponUsedListView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할인권 사용내역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리스팅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helpMenuView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이용안내 동영상 시청을 위한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purchaseCouponView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구매를 위해 보여지는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purchasedListView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구매한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목록을 보여주는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purchasedSVODListView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가입한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월정액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목록을 보여주는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purchaseMonthlyCouponView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월정액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쿠폰 가입을 위한 상품목록을 보여주는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mytvViewGroup</a:t>
            </a:r>
            <a:endParaRPr lang="ko-KR" altLang="en-US" b="1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registrationCouponView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쿠폰등록을 위해 보여지는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registrationMobileView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스마트폰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등록과 확인을 위한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usedCouponListView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쿠폰 사용내역을 위한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watchedListView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시청목록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wishListView</a:t>
            </a:r>
            <a:endParaRPr lang="en-US" altLang="ko-K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VOD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찜목록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뷰</a:t>
            </a:r>
            <a:endParaRPr lang="en-US" altLang="ko-KR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couponGuideView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 smtClean="0"/>
              <a:t>LayoutTemplate.ejs</a:t>
            </a:r>
            <a:endParaRPr lang="en-US" altLang="ko-KR" sz="1300" dirty="0" smtClean="0"/>
          </a:p>
          <a:p>
            <a:pPr lvl="1"/>
            <a:r>
              <a:rPr lang="ko-KR" altLang="en-US" sz="1100" dirty="0" smtClean="0"/>
              <a:t>쿠폰 이용안내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CouponGuideDrawer.js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쿠폰 이용안내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적용하여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후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CouponGuide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쿠폰 이용안내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CouponGuideView.js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생명주기를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페이지로 이동함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938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couponGuideView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5464"/>
            <a:ext cx="8229600" cy="4310309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79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discountCouponUsedListView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 err="1" smtClean="0"/>
              <a:t>LayoutTemplate.ejs</a:t>
            </a:r>
            <a:endParaRPr lang="en-US" altLang="ko-KR" sz="1300" dirty="0" smtClean="0"/>
          </a:p>
          <a:p>
            <a:pPr lvl="1"/>
            <a:r>
              <a:rPr lang="ko-KR" altLang="en-US" sz="1100" dirty="0" smtClean="0"/>
              <a:t>할인권 사용내역 </a:t>
            </a:r>
            <a:r>
              <a:rPr lang="ko-KR" altLang="en-US" sz="1100" dirty="0" err="1" smtClean="0"/>
              <a:t>퍼블리싱</a:t>
            </a:r>
            <a:r>
              <a:rPr lang="ko-KR" altLang="en-US" sz="1100" dirty="0" smtClean="0"/>
              <a:t> 데이터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DiscountCouponUsedListDrawer.js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할인권 사용내역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en-US" altLang="ko-KR" sz="1100" dirty="0" err="1" smtClean="0"/>
              <a:t>LayoutTemplate.ejs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적용하여 </a:t>
            </a:r>
            <a:r>
              <a:rPr lang="ko-KR" alt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렌더링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후 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화면에 출력하는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DiscountCouponUsedList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/>
              <a:t>할인권 사용내역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데이터를 </a:t>
            </a:r>
            <a:r>
              <a:rPr lang="ko-KR" alt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모델링하는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DiscountCouponUsedList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View.js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의 생명주기를 관리하는 모듈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1700"/>
              </a:lnSpc>
            </a:pP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아이템 선택 후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를 누르면 상세정보 </a:t>
            </a:r>
            <a:r>
              <a:rPr lang="ko-KR" alt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팝업이 열림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26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mytvViewGroup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discountCouponUsedListView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6048"/>
            <a:ext cx="8229600" cy="4929142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7083170E-DDDE-47C3-8ECB-862A7590032E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6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24984</TotalTime>
  <Words>5349</Words>
  <Application>Microsoft Office PowerPoint</Application>
  <PresentationFormat>화면 슬라이드 쇼(4:3)</PresentationFormat>
  <Paragraphs>1746</Paragraphs>
  <Slides>167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167</vt:i4>
      </vt:variant>
    </vt:vector>
  </HeadingPairs>
  <TitlesOfParts>
    <vt:vector size="173" baseType="lpstr">
      <vt:lpstr>맑은 고딕</vt:lpstr>
      <vt:lpstr>굴림</vt:lpstr>
      <vt:lpstr>Consolas</vt:lpstr>
      <vt:lpstr>Wingdings</vt:lpstr>
      <vt:lpstr>Arial</vt:lpstr>
      <vt:lpstr>Office 테마</vt:lpstr>
      <vt:lpstr>C&amp;M Cloud UI CCA Overview</vt:lpstr>
      <vt:lpstr>PowerPoint 프레젠테이션</vt:lpstr>
      <vt:lpstr>CCA 소개</vt:lpstr>
      <vt:lpstr>CCA based on OCAP 과 CCA based on Cloud UI 의 차이점</vt:lpstr>
      <vt:lpstr>Winter.js 소개</vt:lpstr>
      <vt:lpstr>Winter.js 소개 (계속)</vt:lpstr>
      <vt:lpstr>사용 라이브러리 / 자동화 툴</vt:lpstr>
      <vt:lpstr>CCA Structure</vt:lpstr>
      <vt:lpstr>CCA Structure (계속)</vt:lpstr>
      <vt:lpstr>couponGuideDetailViewGroup</vt:lpstr>
      <vt:lpstr>couponGuideDetailViewGroup &gt; CouponGuideDetailView</vt:lpstr>
      <vt:lpstr>couponPopupViewGroup</vt:lpstr>
      <vt:lpstr>couponPopupViewGroup</vt:lpstr>
      <vt:lpstr>couponPopupViewGroup &gt; baseUsedCouponPopupView</vt:lpstr>
      <vt:lpstr>couponPopupViewGroup &gt; cancelPurchasePopupView</vt:lpstr>
      <vt:lpstr>couponPopupViewGroup &gt; detailUsedCouponPopupView</vt:lpstr>
      <vt:lpstr>couponPopupViewGroup &gt; discountCouponPopupView</vt:lpstr>
      <vt:lpstr>couponPopupViewGroup &gt; expireCouponPopupView</vt:lpstr>
      <vt:lpstr>couponPopupViewGroup &gt; purchaseCouponPopupView</vt:lpstr>
      <vt:lpstr>couponPopupViewGroup &gt; purchaseMonthlyCouponPopupView</vt:lpstr>
      <vt:lpstr>couponPopupViewGroup &gt; refundCouponPopupView</vt:lpstr>
      <vt:lpstr>couponPopupViewGroup &gt; registerMonthlyCouponPopupView</vt:lpstr>
      <vt:lpstr>detailViewGroup</vt:lpstr>
      <vt:lpstr>detailViewGroup &gt; bundleProductView</vt:lpstr>
      <vt:lpstr>detailViewGroup &gt; bundleProductView</vt:lpstr>
      <vt:lpstr>detailViewGroup &gt; bundleProductView</vt:lpstr>
      <vt:lpstr>detailViewGroup &gt; detailView</vt:lpstr>
      <vt:lpstr>detailViewGroup &gt; episodePeerListView</vt:lpstr>
      <vt:lpstr>detailViewGroup &gt; relativeListView</vt:lpstr>
      <vt:lpstr>menuViewGroup</vt:lpstr>
      <vt:lpstr>menuViewGroup</vt:lpstr>
      <vt:lpstr>menuViewGroup</vt:lpstr>
      <vt:lpstr>menuViewGroup &gt; assetListView</vt:lpstr>
      <vt:lpstr>menuViewGroup &gt; assetListView</vt:lpstr>
      <vt:lpstr>menuViewGroup &gt; assetListView</vt:lpstr>
      <vt:lpstr>menuViewGroup &gt; assetListView</vt:lpstr>
      <vt:lpstr>menuViewGroup &gt; bundleListView</vt:lpstr>
      <vt:lpstr>menuViewGroup &gt; bundleListView</vt:lpstr>
      <vt:lpstr>menuViewGroup &gt; categoryListView</vt:lpstr>
      <vt:lpstr>menuViewGroup &gt; coinBalanceView</vt:lpstr>
      <vt:lpstr>menuViewGroup &gt; dailyPopularityChartView</vt:lpstr>
      <vt:lpstr>menuViewGroup &gt; dailyPopularityChartView</vt:lpstr>
      <vt:lpstr>menuViewGroup &gt; dailyPopularityChartView</vt:lpstr>
      <vt:lpstr>menuViewGroup &gt; dailyPopularityChartView</vt:lpstr>
      <vt:lpstr>menuViewGroup &gt; eventListView</vt:lpstr>
      <vt:lpstr>menuViewGroup &gt; eventListView</vt:lpstr>
      <vt:lpstr>menuViewGroup &gt; eventListView</vt:lpstr>
      <vt:lpstr>menuViewGroup &gt; finishedEventListView</vt:lpstr>
      <vt:lpstr>menuViewGroup &gt; finishedEventListView</vt:lpstr>
      <vt:lpstr>menuViewGroup &gt; finishedEventListView</vt:lpstr>
      <vt:lpstr>menuViewGroup &gt; modView</vt:lpstr>
      <vt:lpstr>menuViewGroup &gt; modView</vt:lpstr>
      <vt:lpstr>menuViewGroup &gt; modView</vt:lpstr>
      <vt:lpstr>menuViewGroup &gt; noDataView</vt:lpstr>
      <vt:lpstr>menuViewGroup &gt; noDataView</vt:lpstr>
      <vt:lpstr>menuViewGroup &gt; passwordView</vt:lpstr>
      <vt:lpstr>menuViewGroup &gt; passwordView</vt:lpstr>
      <vt:lpstr>menuViewGroup &gt; passwordView</vt:lpstr>
      <vt:lpstr>menuViewGroup &gt; passwordView</vt:lpstr>
      <vt:lpstr>menuViewGroup &gt; posterListView</vt:lpstr>
      <vt:lpstr>menuViewGroup &gt; posterListView</vt:lpstr>
      <vt:lpstr>menuViewGroup &gt; posterListView</vt:lpstr>
      <vt:lpstr>menuViewGroup &gt; posterListView</vt:lpstr>
      <vt:lpstr>menuViewGroup &gt; previewView</vt:lpstr>
      <vt:lpstr>menuViewGroup &gt; purchaseBasedRecommendationView</vt:lpstr>
      <vt:lpstr>menuViewGroup &gt; purchaseBasedRecommendationView</vt:lpstr>
      <vt:lpstr>menuViewGroup &gt; purchaseBasedRecommendationView</vt:lpstr>
      <vt:lpstr>menuViewGroup &gt; purchaseBasedRecommendationView</vt:lpstr>
      <vt:lpstr>menuViewGroup &gt; recommendContentGroupView</vt:lpstr>
      <vt:lpstr>menuViewGroup &gt; recommendContentGroupView</vt:lpstr>
      <vt:lpstr>menuViewGroup &gt; recommendContentGroupView</vt:lpstr>
      <vt:lpstr>menuViewGroup &gt; subscriberBasedRecommendationView</vt:lpstr>
      <vt:lpstr>menuViewGroup &gt; subscriberBasedRecommendationView</vt:lpstr>
      <vt:lpstr>menuViewGroup &gt; subscriberBasedRecommendationView</vt:lpstr>
      <vt:lpstr>menuViewGroup &gt; subscriberBasedRecommendationView</vt:lpstr>
      <vt:lpstr>menuViewGroup &gt; textListView</vt:lpstr>
      <vt:lpstr>menuViewGroup &gt; textListView</vt:lpstr>
      <vt:lpstr>menuViewGroup &gt; textListView</vt:lpstr>
      <vt:lpstr>menuViewGroup &gt; textListView</vt:lpstr>
      <vt:lpstr>menuViewGroup &gt; weeklyPopularityChartView</vt:lpstr>
      <vt:lpstr>menuViewGroup &gt; weeklyPopularityChartView</vt:lpstr>
      <vt:lpstr>menuViewGroup &gt; weeklyPopularityChartView</vt:lpstr>
      <vt:lpstr>menuViewGroup &gt; weeklyPopularityChartView</vt:lpstr>
      <vt:lpstr>modViewGroup</vt:lpstr>
      <vt:lpstr>modViewGroup &gt; modChoiceDeviceView</vt:lpstr>
      <vt:lpstr>modViewGroup &gt; modPurchaseProductConfirmView</vt:lpstr>
      <vt:lpstr>modViewGroup &gt; modPurchaseProductConfirmView</vt:lpstr>
      <vt:lpstr>modViewGroup &gt; modSendToMultiPhoneView</vt:lpstr>
      <vt:lpstr>modViewGroup &gt; modSendToMultiPhoneView</vt:lpstr>
      <vt:lpstr>modViewGroup &gt; modSendToPhoneView</vt:lpstr>
      <vt:lpstr>modViewGroup &gt; modSendToPhoneView</vt:lpstr>
      <vt:lpstr>modViewGroup &gt; modTriggerDetailView</vt:lpstr>
      <vt:lpstr>modViewGroup &gt; modTriggerDetailView</vt:lpstr>
      <vt:lpstr>mytvViewGroup</vt:lpstr>
      <vt:lpstr>mytvViewGroup</vt:lpstr>
      <vt:lpstr>mytvViewGroup &gt; couponGuideView</vt:lpstr>
      <vt:lpstr>mytvViewGroup &gt; couponGuideView</vt:lpstr>
      <vt:lpstr>mytvViewGroup &gt; discountCouponUsedListView</vt:lpstr>
      <vt:lpstr>mytvViewGroup &gt; discountCouponUsedListView</vt:lpstr>
      <vt:lpstr>mytvViewGroup &gt; helpMenuView</vt:lpstr>
      <vt:lpstr>mytvViewGroup &gt; helpMenuView</vt:lpstr>
      <vt:lpstr>mytvViewGroup &gt; purchaseCouponView</vt:lpstr>
      <vt:lpstr>mytvViewGroup &gt; purchaseCouponView</vt:lpstr>
      <vt:lpstr>mytvViewGroup &gt; purchasedListView</vt:lpstr>
      <vt:lpstr>mytvViewGroup &gt; purchasedListView</vt:lpstr>
      <vt:lpstr>mytvViewGroup &gt; purchasedSVODListView</vt:lpstr>
      <vt:lpstr>mytvViewGroup &gt; purchasedSVODListView</vt:lpstr>
      <vt:lpstr>mytvViewGroup &gt; purchaseMonthlyCouponView</vt:lpstr>
      <vt:lpstr>mytvViewGroup &gt; purchaseMonthlyCouponView</vt:lpstr>
      <vt:lpstr>mytvViewGroup &gt; registrationCouponView</vt:lpstr>
      <vt:lpstr>mytvViewGroup &gt; registrationCouponView</vt:lpstr>
      <vt:lpstr>mytvViewGroup &gt; registrationMobileView</vt:lpstr>
      <vt:lpstr>mytvViewGroup &gt; registrationMobileView</vt:lpstr>
      <vt:lpstr>mytvViewGroup &gt; usedCouponListView</vt:lpstr>
      <vt:lpstr>mytvViewGroup &gt; usedCouponListView</vt:lpstr>
      <vt:lpstr>mytvViewGroup &gt; watchedListView</vt:lpstr>
      <vt:lpstr>mytvViewGroup &gt; watchedListView</vt:lpstr>
      <vt:lpstr>mytvViewGroup &gt; wishListView</vt:lpstr>
      <vt:lpstr>mytvViewGroup &gt; wishListView</vt:lpstr>
      <vt:lpstr>playerViewGroup</vt:lpstr>
      <vt:lpstr>playerViewGroup &gt; exitPopupView</vt:lpstr>
      <vt:lpstr>playerViewGroup &gt; nextWatchPopupView</vt:lpstr>
      <vt:lpstr>popupViewGroup</vt:lpstr>
      <vt:lpstr>popupViewGroup</vt:lpstr>
      <vt:lpstr>popupViewGroup &gt; adultAuthPopupView</vt:lpstr>
      <vt:lpstr>popupViewGroup &gt; alertPopupView</vt:lpstr>
      <vt:lpstr>popupViewGroup &gt; choicePopupView</vt:lpstr>
      <vt:lpstr>popupViewGroup &gt; dialogPopupView</vt:lpstr>
      <vt:lpstr>popupViewGroup &gt; eventDetailPopupView</vt:lpstr>
      <vt:lpstr>popupViewGroup &gt; eventWinnerPopupView</vt:lpstr>
      <vt:lpstr>popupViewGroup &gt; noButtonPopupView</vt:lpstr>
      <vt:lpstr>popupViewGroup &gt; ratingPopupView</vt:lpstr>
      <vt:lpstr>popupViewGroup &gt; rcpUnjoinPopupView</vt:lpstr>
      <vt:lpstr>popupViewGroup &gt; smartPhonePopupView</vt:lpstr>
      <vt:lpstr>purchaseViewGroup</vt:lpstr>
      <vt:lpstr>purchaseViewGroup &gt; purchaseCouponConfirmView</vt:lpstr>
      <vt:lpstr>purchaseViewGroup &gt; purchaseMobileConfirmView</vt:lpstr>
      <vt:lpstr>purchaseViewGroup &gt; purchaseMobileView</vt:lpstr>
      <vt:lpstr>purchaseViewGroup &gt; purchaseMonthlyCouponConfirmView</vt:lpstr>
      <vt:lpstr>purchaseViewGroup &gt; purchaseProductConfirmView</vt:lpstr>
      <vt:lpstr>purchaseViewGroup &gt; selectPaymentView</vt:lpstr>
      <vt:lpstr>purchaseViewGroup &gt; selectProductView</vt:lpstr>
      <vt:lpstr>relativeViewGroup</vt:lpstr>
      <vt:lpstr>relativeViewGroup &gt; resultCategoryListView</vt:lpstr>
      <vt:lpstr>searchResultViewGroup</vt:lpstr>
      <vt:lpstr>searchResultViewGroup &gt; programListView</vt:lpstr>
      <vt:lpstr>searchResultViewGroup &gt; programListView</vt:lpstr>
      <vt:lpstr>searchResultViewGroup &gt; programListView</vt:lpstr>
      <vt:lpstr>searchResultViewGroup &gt; resultCategoryListView</vt:lpstr>
      <vt:lpstr>searchResultViewGroup &gt; resultCategoryListView</vt:lpstr>
      <vt:lpstr>searchViewGroup</vt:lpstr>
      <vt:lpstr>searchViewGroup &gt; dailyPopularityChartView</vt:lpstr>
      <vt:lpstr>searchViewGroup &gt; dailyPopularityChartView</vt:lpstr>
      <vt:lpstr>searchViewGroup &gt; dailyPopularityChartView</vt:lpstr>
      <vt:lpstr>searchViewGroup &gt; keypadView</vt:lpstr>
      <vt:lpstr>searchViewGroup &gt; keypadView</vt:lpstr>
      <vt:lpstr>searchViewGroup &gt; keypadView</vt:lpstr>
      <vt:lpstr>searchViewGroup &gt; keypadView</vt:lpstr>
      <vt:lpstr>searchViewGroup &gt; searchView</vt:lpstr>
      <vt:lpstr>searchViewGroup &gt; searchWordView</vt:lpstr>
      <vt:lpstr>searchViewGroup &gt; searchWordView</vt:lpstr>
      <vt:lpstr>searchViewGroup &gt; subscriberBasedRecommandAssetView</vt:lpstr>
      <vt:lpstr>searchViewGroup &gt; subscriberBasedRecommandAssetView</vt:lpstr>
      <vt:lpstr>searchViewGroup &gt; subscriberBasedRecommandAssetView</vt:lpstr>
      <vt:lpstr>searchViewGroup &gt; weeklyPopularityChartView</vt:lpstr>
      <vt:lpstr>searchViewGroup &gt; weeklyPopularityChartView</vt:lpstr>
      <vt:lpstr>searchViewGroup &gt; weeklyPopularityChartView</vt:lpstr>
    </vt:vector>
  </TitlesOfParts>
  <Company>CASTIS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Chawon Lee</dc:creator>
  <cp:lastModifiedBy>Brown Kim</cp:lastModifiedBy>
  <cp:revision>451</cp:revision>
  <dcterms:created xsi:type="dcterms:W3CDTF">2011-04-25T02:47:55Z</dcterms:created>
  <dcterms:modified xsi:type="dcterms:W3CDTF">2015-02-25T10:35:19Z</dcterms:modified>
</cp:coreProperties>
</file>