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 ExtraBold"/>
      <p:bold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C3B90F-D19F-47CB-A6F0-FCEF6D5532B6}">
  <a:tblStyle styleId="{C5C3B90F-D19F-47CB-A6F0-FCEF6D553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4377e0c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e4377e0c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4377e0c8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e4377e0c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4377e0c8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e4377e0c8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4377e0c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e4377e0c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4377e0c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e4377e0c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e4377e0c8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e4377e0c8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e4377e0c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e4377e0c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4377e0c8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e4377e0c8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e4377e0c8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e4377e0c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4377e0c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e4377e0c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e4377e0c8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e4377e0c8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Srijan Chitranshi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RFM Analysis and Customer Classification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05025" y="190248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RFM analysis is used to determine which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 business should target to increase its revenue and value.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RFM (Recency, Frequency, and Monetary) model shows customers that have displayed high levels of engagement with the business in the three categories mentioned.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1702200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05025" y="190248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chart shows that customers who purchased more recently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have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generated more revenue,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than customer who visited a while ago.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 from recent past (50-100 days) also show to generate a moderate amount of revenue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Those who visited more than 200 days ago generated low revenue.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1702200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05025" y="1902480"/>
            <a:ext cx="4134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 classified as ‘Platinum Customer’, ‘Very Loyal’, and ‘Becoming loyal’ visit frequently, which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correlated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with increased revenue for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benefits.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Naturally there is a positive relationship between frequency and monetary gain for the business.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1702200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205025" y="1083300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Scatter-Plot based off RFM Analysis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205025" y="1902475"/>
            <a:ext cx="46044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Very low frequency of 0-2 correlated with high frequency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values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 i.e. More than 250 days ago.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 that have visited more recently (0-50 days) have a higher chance of visiting more frequently(6+).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Higher frequency has a negative relationship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 recency values. Such that very recent customers are also frequent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25" y="1702200"/>
            <a:ext cx="4029774" cy="249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205025" y="820525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Customer Title Definition list with RFM values assigned</a:t>
            </a:r>
            <a:endParaRPr sz="800"/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295538" y="12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{C5C3B90F-D19F-47CB-A6F0-FCEF6D5532B6}</a:tableStyleId>
              </a:tblPr>
              <a:tblGrid>
                <a:gridCol w="692550"/>
                <a:gridCol w="1391275"/>
                <a:gridCol w="5112825"/>
                <a:gridCol w="1187925"/>
              </a:tblGrid>
              <a:tr h="30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Title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RFM Value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Platinum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Most recent buy, buys often, most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Very Loyal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Most recent, buys often,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433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Becoming Loyal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Relatively recent, bought more </a:t>
                      </a:r>
                      <a:r>
                        <a:rPr lang="en-US" sz="800"/>
                        <a:t>than</a:t>
                      </a:r>
                      <a:r>
                        <a:rPr lang="en-US" sz="800"/>
                        <a:t> once,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421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Recent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Bought recently, not very often, average money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Potential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Bought recently, never bought before, spent small amount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323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Late bloomer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 purchases recently, but RFM values is larger than average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311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Losing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Purchases was a while ago, below average RFM value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Risk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Purchase was long time ago, frequency is quite high, amount spent is high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212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Almost Lost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recency, low frequency, but high amount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10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Evasive</a:t>
                      </a: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recency, very low frequency, small amount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112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RFM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111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205025" y="820525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Customer Title Distributions in Dataset</a:t>
            </a:r>
            <a:endParaRPr sz="800"/>
          </a:p>
        </p:txBody>
      </p:sp>
      <p:pic>
        <p:nvPicPr>
          <p:cNvPr id="184" name="Google Shape;184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1574350"/>
            <a:ext cx="4348575" cy="26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000" y="1593825"/>
            <a:ext cx="4285599" cy="264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122450" y="746674"/>
            <a:ext cx="8565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Summary Table of the Top 1000 Customers to Target</a:t>
            </a:r>
            <a:endParaRPr sz="800"/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295525" y="11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{C5C3B90F-D19F-47CB-A6F0-FCEF6D5532B6}</a:tableStyleId>
              </a:tblPr>
              <a:tblGrid>
                <a:gridCol w="546675"/>
                <a:gridCol w="1427400"/>
                <a:gridCol w="3670500"/>
                <a:gridCol w="960800"/>
                <a:gridCol w="930900"/>
                <a:gridCol w="848300"/>
              </a:tblGrid>
              <a:tr h="30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Title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Customers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Cumulative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Selection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Platinum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Most recent buy, buys often, most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176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Very Loyal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Most recent, buys often,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184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3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Becoming Loyal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Relatively recent, bought more than once, spends large amount of 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344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344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4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Recent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Bought recently, not very often, average money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368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1072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296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5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Potential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Bought recently, never bought before, spent small amount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355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1427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6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Late bloomer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No purchases recently, but RFM values is larger than average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333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7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Losing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Purchases was a while ago, below average RFM value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356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2116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Risk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Purchase was long time ago, frequency is quite high, amount spent is high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360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2476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Almost Lost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recency, low frequency, but high amount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326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2802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10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Evasive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recency, very low frequency, small amount spent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3203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11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Lost Customer</a:t>
                      </a:r>
                      <a:endParaRPr b="1"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very low RFM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290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3493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114500" y="869150"/>
            <a:ext cx="8565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Customer Target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 Methodology</a:t>
            </a:r>
            <a:endParaRPr sz="800"/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295525" y="124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{C5C3B90F-D19F-47CB-A6F0-FCEF6D5532B6}</a:tableStyleId>
              </a:tblPr>
              <a:tblGrid>
                <a:gridCol w="546675"/>
                <a:gridCol w="1427400"/>
                <a:gridCol w="3670500"/>
                <a:gridCol w="960800"/>
                <a:gridCol w="930900"/>
                <a:gridCol w="848300"/>
              </a:tblGrid>
              <a:tr h="4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Title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Customers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Cumulative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Selection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3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Platinum Customer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Most recent buy, buys often, most spent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176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Very Loyal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Most recent, buys often, spends large amount of money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360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Becoming Loyal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Relatively recent, bought more than once, spends large amount of money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344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344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4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Recent Customer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Bought recently, not very often, average money spent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1072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296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/>
        </p:nvSpPr>
        <p:spPr>
          <a:xfrm>
            <a:off x="295463" y="3375600"/>
            <a:ext cx="838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Filter through the top 1000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customers by assigning the conditions discussed in the table above.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1000 customers discovered would have bought recently, they have bought very frequently in the past and tend to spend more than other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an optional slide where you may place any supporting items.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82575" y="1083300"/>
            <a:ext cx="8979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Identify and Recommend Top 1000 Customer to Target from Datasets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05025" y="1902775"/>
            <a:ext cx="45219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Outline of Problem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Sprocket Central is a company that specializes in high-quality bikes and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cycling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accessories.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Their marketing team is looking to boost business sales by analyzing provided datasets.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Using the 3 datasets provided the aim is to analyze and recommend 1000 customers that Sprocket Central should target to drive higher value for the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company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This will be done with the three phases of: Data Exploration, Model Development, and Interpretation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827125" y="1953800"/>
            <a:ext cx="4010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Contents of Data Analysis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‘New’ and “Old’ Customer Age Distributions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Bike related purchases over the last 3 years by gender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Job industry distributions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Wealth segmentation by age category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Number of cars owned and not owned by state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RFM analysis and customer classification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05025" y="1083300"/>
            <a:ext cx="856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Data Quality Assessment and ‘Clean Up’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84025" y="1812875"/>
            <a:ext cx="34572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Key Issues for Data Quality Assessment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Accuracy: Correct Values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Completeness: Data Field with Values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Consistency: Values free from Contradiction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Currency: Values up to Date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Relevancy: Data items with Value Meta-data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Validity: Data Containing Allowable Values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Uniqueness: Records that are Duplicated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An in-depth analysis has been sent via email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395963" y="1550101"/>
            <a:ext cx="3800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Table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3541225" y="19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{C5C3B90F-D19F-47CB-A6F0-FCEF6D5532B6}</a:tableStyleId>
              </a:tblPr>
              <a:tblGrid>
                <a:gridCol w="882300"/>
                <a:gridCol w="717125"/>
                <a:gridCol w="979850"/>
                <a:gridCol w="892575"/>
                <a:gridCol w="685375"/>
                <a:gridCol w="699825"/>
                <a:gridCol w="65312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Accuracy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Completeness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Consistency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Currency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Relevancy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Validity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Customer Demographic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DOB: Inaccurate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Missing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title: blanks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id: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incomplete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Gender: inconsistency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Deceased customers: filter out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column: delete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Customer Address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id: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incomplete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States: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inconsistency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6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Transactions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Profit: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missing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Customer id: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Incomplete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Online Order: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blanks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Brand: blanks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Cancelled status order: filter out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 price: format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sold date: format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5025" y="1083300"/>
            <a:ext cx="856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‘New’ and ‘Old’ Customer Age Distributions</a:t>
            </a:r>
            <a:endParaRPr sz="1000"/>
          </a:p>
        </p:txBody>
      </p:sp>
      <p:sp>
        <p:nvSpPr>
          <p:cNvPr id="92" name="Google Shape;92;p17"/>
          <p:cNvSpPr/>
          <p:nvPr/>
        </p:nvSpPr>
        <p:spPr>
          <a:xfrm>
            <a:off x="84025" y="1812875"/>
            <a:ext cx="47328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Most customers are aged between 40-49 in ‘New’. In ‘Old’ majority of customers are aged between 40-49 also.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lowest age groups are under 20 and 80+ for both ‘New’ and “Old’ customers lists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‘New’ customer list suggests that age groups 20-29 and 40-69 are most populated.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‘Old’ customer list suggests 20-69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There is a steep drop of customers in the 30-39 age group in ‘New’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125" y="1183925"/>
            <a:ext cx="3287825" cy="18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125" y="3008550"/>
            <a:ext cx="3287825" cy="18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05025" y="1083300"/>
            <a:ext cx="856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Bike related purchases over last 3 years by gender</a:t>
            </a:r>
            <a:endParaRPr sz="1000"/>
          </a:p>
        </p:txBody>
      </p:sp>
      <p:sp>
        <p:nvSpPr>
          <p:cNvPr id="102" name="Google Shape;102;p18"/>
          <p:cNvSpPr/>
          <p:nvPr/>
        </p:nvSpPr>
        <p:spPr>
          <a:xfrm>
            <a:off x="73825" y="2016975"/>
            <a:ext cx="47328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Over the last three years about 60% of bike related purchases were made by females to 40% of purchases made by males.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Numerically, females purchases almost 200,000 more than males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Females make up majority of bike related sales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650" y="1657175"/>
            <a:ext cx="4022375" cy="301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49375" y="1307825"/>
            <a:ext cx="492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Job Industry Distribution</a:t>
            </a:r>
            <a:endParaRPr sz="1000"/>
          </a:p>
        </p:txBody>
      </p:sp>
      <p:sp>
        <p:nvSpPr>
          <p:cNvPr id="111" name="Google Shape;111;p19"/>
          <p:cNvSpPr/>
          <p:nvPr/>
        </p:nvSpPr>
        <p:spPr>
          <a:xfrm>
            <a:off x="349375" y="2088400"/>
            <a:ext cx="47328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20% of ‘New’ Customers are in Manufacturing and Financial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smallest number of customers are in Agriculture and Telecommunications at 3%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Similar pattern in ‘Old’ customer list, at 20% and 19% in Manufacturing and Financial Services respectively.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138" y="869000"/>
            <a:ext cx="2771326" cy="200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875" y="3016225"/>
            <a:ext cx="3019850" cy="1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49375" y="1307825"/>
            <a:ext cx="492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Wealth Segmentation by age category</a:t>
            </a:r>
            <a:endParaRPr sz="1000"/>
          </a:p>
        </p:txBody>
      </p:sp>
      <p:sp>
        <p:nvSpPr>
          <p:cNvPr id="121" name="Google Shape;121;p20"/>
          <p:cNvSpPr/>
          <p:nvPr/>
        </p:nvSpPr>
        <p:spPr>
          <a:xfrm>
            <a:off x="349375" y="2088400"/>
            <a:ext cx="47328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In all age categories the large number of customers are classified as ‘Mass Customer’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next category is the ‘High Net Worth’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‘Affluent Customer’ can outperforms the ‘High Net Worth’ customer in the age 40-49 age group.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175" y="972925"/>
            <a:ext cx="2867824" cy="17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575" y="2905551"/>
            <a:ext cx="3399914" cy="20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49375" y="1307825"/>
            <a:ext cx="5553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Number of cars owned and not owned by state</a:t>
            </a:r>
            <a:endParaRPr sz="1000"/>
          </a:p>
        </p:txBody>
      </p:sp>
      <p:sp>
        <p:nvSpPr>
          <p:cNvPr id="131" name="Google Shape;131;p21"/>
          <p:cNvSpPr/>
          <p:nvPr/>
        </p:nvSpPr>
        <p:spPr>
          <a:xfrm>
            <a:off x="205025" y="1943900"/>
            <a:ext cx="51204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NSW has the largest amount of people that do not own a car. NSW seems to have a higher number of people from which data is collected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Victoria is also split quite evenly. But both numbers are significantly lower than those of NSW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QLD has a relatively high number of customers that own a car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425" y="1943901"/>
            <a:ext cx="3662503" cy="2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