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62" r:id="rId4"/>
    <p:sldId id="264" r:id="rId5"/>
    <p:sldId id="269" r:id="rId6"/>
    <p:sldId id="271"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29"/>
    <p:restoredTop sz="86102"/>
  </p:normalViewPr>
  <p:slideViewPr>
    <p:cSldViewPr snapToGrid="0">
      <p:cViewPr>
        <p:scale>
          <a:sx n="90" d="100"/>
          <a:sy n="90" d="100"/>
        </p:scale>
        <p:origin x="1240" y="200"/>
      </p:cViewPr>
      <p:guideLst/>
    </p:cSldViewPr>
  </p:slideViewPr>
  <p:outlineViewPr>
    <p:cViewPr>
      <p:scale>
        <a:sx n="33" d="100"/>
        <a:sy n="33" d="100"/>
      </p:scale>
      <p:origin x="0" y="-498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F9B18C-481F-9D45-8B2D-977FADDDA41F}" type="datetimeFigureOut">
              <a:rPr lang="en-US" smtClean="0"/>
              <a:t>1/26/25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324951-9C50-2742-B902-AD28541D48D9}" type="slidenum">
              <a:rPr lang="en-US" smtClean="0"/>
              <a:t>‹#›</a:t>
            </a:fld>
            <a:endParaRPr lang="en-US"/>
          </a:p>
        </p:txBody>
      </p:sp>
    </p:spTree>
    <p:extLst>
      <p:ext uri="{BB962C8B-B14F-4D97-AF65-F5344CB8AC3E}">
        <p14:creationId xmlns:p14="http://schemas.microsoft.com/office/powerpoint/2010/main" val="112957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324951-9C50-2742-B902-AD28541D48D9}" type="slidenum">
              <a:rPr lang="en-US" smtClean="0"/>
              <a:t>1</a:t>
            </a:fld>
            <a:endParaRPr lang="en-US"/>
          </a:p>
        </p:txBody>
      </p:sp>
    </p:spTree>
    <p:extLst>
      <p:ext uri="{BB962C8B-B14F-4D97-AF65-F5344CB8AC3E}">
        <p14:creationId xmlns:p14="http://schemas.microsoft.com/office/powerpoint/2010/main" val="1728143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324951-9C50-2742-B902-AD28541D48D9}" type="slidenum">
              <a:rPr lang="en-US" smtClean="0"/>
              <a:t>2</a:t>
            </a:fld>
            <a:endParaRPr lang="en-US"/>
          </a:p>
        </p:txBody>
      </p:sp>
    </p:spTree>
    <p:extLst>
      <p:ext uri="{BB962C8B-B14F-4D97-AF65-F5344CB8AC3E}">
        <p14:creationId xmlns:p14="http://schemas.microsoft.com/office/powerpoint/2010/main" val="1473694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324951-9C50-2742-B902-AD28541D48D9}" type="slidenum">
              <a:rPr lang="en-US" smtClean="0"/>
              <a:t>3</a:t>
            </a:fld>
            <a:endParaRPr lang="en-US"/>
          </a:p>
        </p:txBody>
      </p:sp>
    </p:spTree>
    <p:extLst>
      <p:ext uri="{BB962C8B-B14F-4D97-AF65-F5344CB8AC3E}">
        <p14:creationId xmlns:p14="http://schemas.microsoft.com/office/powerpoint/2010/main" val="3437090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794473-6A2D-D53E-4B78-D9F0E875B3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5BFC74-6546-59EB-3590-7BC426B1D1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2B9DD4-4B32-31F0-A5EC-D3C72B2730DE}"/>
              </a:ext>
            </a:extLst>
          </p:cNvPr>
          <p:cNvSpPr>
            <a:spLocks noGrp="1"/>
          </p:cNvSpPr>
          <p:nvPr>
            <p:ph type="body" idx="1"/>
          </p:nvPr>
        </p:nvSpPr>
        <p:spPr/>
        <p:txBody>
          <a:bodyPr/>
          <a:lstStyle/>
          <a:p>
            <a:endParaRPr lang="en-US" sz="1800" b="0" i="0" u="none" strike="noStrike" dirty="0">
              <a:solidFill>
                <a:srgbClr val="000000"/>
              </a:solidFill>
              <a:effectLst/>
            </a:endParaRPr>
          </a:p>
        </p:txBody>
      </p:sp>
      <p:sp>
        <p:nvSpPr>
          <p:cNvPr id="4" name="Slide Number Placeholder 3">
            <a:extLst>
              <a:ext uri="{FF2B5EF4-FFF2-40B4-BE49-F238E27FC236}">
                <a16:creationId xmlns:a16="http://schemas.microsoft.com/office/drawing/2014/main" id="{6B60EE5C-E1C1-3438-0148-C2FA6644E4A2}"/>
              </a:ext>
            </a:extLst>
          </p:cNvPr>
          <p:cNvSpPr>
            <a:spLocks noGrp="1"/>
          </p:cNvSpPr>
          <p:nvPr>
            <p:ph type="sldNum" sz="quarter" idx="5"/>
          </p:nvPr>
        </p:nvSpPr>
        <p:spPr/>
        <p:txBody>
          <a:bodyPr/>
          <a:lstStyle/>
          <a:p>
            <a:fld id="{F0324951-9C50-2742-B902-AD28541D48D9}" type="slidenum">
              <a:rPr lang="en-US" smtClean="0"/>
              <a:t>4</a:t>
            </a:fld>
            <a:endParaRPr lang="en-US"/>
          </a:p>
        </p:txBody>
      </p:sp>
    </p:spTree>
    <p:extLst>
      <p:ext uri="{BB962C8B-B14F-4D97-AF65-F5344CB8AC3E}">
        <p14:creationId xmlns:p14="http://schemas.microsoft.com/office/powerpoint/2010/main" val="4177359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324951-9C50-2742-B902-AD28541D48D9}" type="slidenum">
              <a:rPr lang="en-US" smtClean="0"/>
              <a:t>5</a:t>
            </a:fld>
            <a:endParaRPr lang="en-US"/>
          </a:p>
        </p:txBody>
      </p:sp>
    </p:spTree>
    <p:extLst>
      <p:ext uri="{BB962C8B-B14F-4D97-AF65-F5344CB8AC3E}">
        <p14:creationId xmlns:p14="http://schemas.microsoft.com/office/powerpoint/2010/main" val="3854157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F0324951-9C50-2742-B902-AD28541D48D9}" type="slidenum">
              <a:rPr lang="en-US" smtClean="0"/>
              <a:t>6</a:t>
            </a:fld>
            <a:endParaRPr lang="en-US"/>
          </a:p>
        </p:txBody>
      </p:sp>
    </p:spTree>
    <p:extLst>
      <p:ext uri="{BB962C8B-B14F-4D97-AF65-F5344CB8AC3E}">
        <p14:creationId xmlns:p14="http://schemas.microsoft.com/office/powerpoint/2010/main" val="2872321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324951-9C50-2742-B902-AD28541D48D9}" type="slidenum">
              <a:rPr lang="en-US" smtClean="0"/>
              <a:t>7</a:t>
            </a:fld>
            <a:endParaRPr lang="en-US"/>
          </a:p>
        </p:txBody>
      </p:sp>
    </p:spTree>
    <p:extLst>
      <p:ext uri="{BB962C8B-B14F-4D97-AF65-F5344CB8AC3E}">
        <p14:creationId xmlns:p14="http://schemas.microsoft.com/office/powerpoint/2010/main" val="1759322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F9479-5287-E179-65F5-2C3353DB67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BD9731-2019-93D0-EBE8-26FE8B51C0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0C920A-0E45-E1BF-41E2-44EBCDBFD7EF}"/>
              </a:ext>
            </a:extLst>
          </p:cNvPr>
          <p:cNvSpPr>
            <a:spLocks noGrp="1"/>
          </p:cNvSpPr>
          <p:nvPr>
            <p:ph type="dt" sz="half" idx="10"/>
          </p:nvPr>
        </p:nvSpPr>
        <p:spPr/>
        <p:txBody>
          <a:bodyPr/>
          <a:lstStyle/>
          <a:p>
            <a:fld id="{96F98A83-6B91-3640-B52F-9E6E751F723F}" type="datetimeFigureOut">
              <a:rPr lang="en-US" smtClean="0"/>
              <a:t>1/26/25</a:t>
            </a:fld>
            <a:endParaRPr lang="en-US"/>
          </a:p>
        </p:txBody>
      </p:sp>
      <p:sp>
        <p:nvSpPr>
          <p:cNvPr id="5" name="Footer Placeholder 4">
            <a:extLst>
              <a:ext uri="{FF2B5EF4-FFF2-40B4-BE49-F238E27FC236}">
                <a16:creationId xmlns:a16="http://schemas.microsoft.com/office/drawing/2014/main" id="{BC935AC2-A5DF-82B4-DB60-1D1281D44F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43B074-EEBD-7330-0C3E-9FEA05A9E494}"/>
              </a:ext>
            </a:extLst>
          </p:cNvPr>
          <p:cNvSpPr>
            <a:spLocks noGrp="1"/>
          </p:cNvSpPr>
          <p:nvPr>
            <p:ph type="sldNum" sz="quarter" idx="12"/>
          </p:nvPr>
        </p:nvSpPr>
        <p:spPr/>
        <p:txBody>
          <a:bodyPr/>
          <a:lstStyle/>
          <a:p>
            <a:fld id="{423D44FF-B907-7F4A-9E06-380D9A0CE030}" type="slidenum">
              <a:rPr lang="en-US" smtClean="0"/>
              <a:t>‹#›</a:t>
            </a:fld>
            <a:endParaRPr lang="en-US"/>
          </a:p>
        </p:txBody>
      </p:sp>
    </p:spTree>
    <p:extLst>
      <p:ext uri="{BB962C8B-B14F-4D97-AF65-F5344CB8AC3E}">
        <p14:creationId xmlns:p14="http://schemas.microsoft.com/office/powerpoint/2010/main" val="1856214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AFC2F-78D0-2DC0-7FA7-7168E3F050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B375D5-CF56-08F6-15E5-D5A42C86DA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E71887-3D89-51AD-313D-39DEE2839172}"/>
              </a:ext>
            </a:extLst>
          </p:cNvPr>
          <p:cNvSpPr>
            <a:spLocks noGrp="1"/>
          </p:cNvSpPr>
          <p:nvPr>
            <p:ph type="dt" sz="half" idx="10"/>
          </p:nvPr>
        </p:nvSpPr>
        <p:spPr/>
        <p:txBody>
          <a:bodyPr/>
          <a:lstStyle/>
          <a:p>
            <a:fld id="{96F98A83-6B91-3640-B52F-9E6E751F723F}" type="datetimeFigureOut">
              <a:rPr lang="en-US" smtClean="0"/>
              <a:t>1/26/25</a:t>
            </a:fld>
            <a:endParaRPr lang="en-US"/>
          </a:p>
        </p:txBody>
      </p:sp>
      <p:sp>
        <p:nvSpPr>
          <p:cNvPr id="5" name="Footer Placeholder 4">
            <a:extLst>
              <a:ext uri="{FF2B5EF4-FFF2-40B4-BE49-F238E27FC236}">
                <a16:creationId xmlns:a16="http://schemas.microsoft.com/office/drawing/2014/main" id="{B1D108E6-E01F-F4E5-87E5-BFB81EDE82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403329-0830-F918-EE4B-8FD77878302C}"/>
              </a:ext>
            </a:extLst>
          </p:cNvPr>
          <p:cNvSpPr>
            <a:spLocks noGrp="1"/>
          </p:cNvSpPr>
          <p:nvPr>
            <p:ph type="sldNum" sz="quarter" idx="12"/>
          </p:nvPr>
        </p:nvSpPr>
        <p:spPr/>
        <p:txBody>
          <a:bodyPr/>
          <a:lstStyle/>
          <a:p>
            <a:fld id="{423D44FF-B907-7F4A-9E06-380D9A0CE030}" type="slidenum">
              <a:rPr lang="en-US" smtClean="0"/>
              <a:t>‹#›</a:t>
            </a:fld>
            <a:endParaRPr lang="en-US"/>
          </a:p>
        </p:txBody>
      </p:sp>
    </p:spTree>
    <p:extLst>
      <p:ext uri="{BB962C8B-B14F-4D97-AF65-F5344CB8AC3E}">
        <p14:creationId xmlns:p14="http://schemas.microsoft.com/office/powerpoint/2010/main" val="2915091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B646DC-313D-72F6-D3B5-50C903E15E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2A6000-A7F4-8399-A082-CA9B1987B4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26AD06-CE92-37ED-B3B3-230D73723BFB}"/>
              </a:ext>
            </a:extLst>
          </p:cNvPr>
          <p:cNvSpPr>
            <a:spLocks noGrp="1"/>
          </p:cNvSpPr>
          <p:nvPr>
            <p:ph type="dt" sz="half" idx="10"/>
          </p:nvPr>
        </p:nvSpPr>
        <p:spPr/>
        <p:txBody>
          <a:bodyPr/>
          <a:lstStyle/>
          <a:p>
            <a:fld id="{96F98A83-6B91-3640-B52F-9E6E751F723F}" type="datetimeFigureOut">
              <a:rPr lang="en-US" smtClean="0"/>
              <a:t>1/26/25</a:t>
            </a:fld>
            <a:endParaRPr lang="en-US"/>
          </a:p>
        </p:txBody>
      </p:sp>
      <p:sp>
        <p:nvSpPr>
          <p:cNvPr id="5" name="Footer Placeholder 4">
            <a:extLst>
              <a:ext uri="{FF2B5EF4-FFF2-40B4-BE49-F238E27FC236}">
                <a16:creationId xmlns:a16="http://schemas.microsoft.com/office/drawing/2014/main" id="{4C46F76F-ED5C-75F5-CC2C-DDBF3F8E9D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A261F-E698-404F-A79A-7535BA8DFCB8}"/>
              </a:ext>
            </a:extLst>
          </p:cNvPr>
          <p:cNvSpPr>
            <a:spLocks noGrp="1"/>
          </p:cNvSpPr>
          <p:nvPr>
            <p:ph type="sldNum" sz="quarter" idx="12"/>
          </p:nvPr>
        </p:nvSpPr>
        <p:spPr/>
        <p:txBody>
          <a:bodyPr/>
          <a:lstStyle/>
          <a:p>
            <a:fld id="{423D44FF-B907-7F4A-9E06-380D9A0CE030}" type="slidenum">
              <a:rPr lang="en-US" smtClean="0"/>
              <a:t>‹#›</a:t>
            </a:fld>
            <a:endParaRPr lang="en-US"/>
          </a:p>
        </p:txBody>
      </p:sp>
    </p:spTree>
    <p:extLst>
      <p:ext uri="{BB962C8B-B14F-4D97-AF65-F5344CB8AC3E}">
        <p14:creationId xmlns:p14="http://schemas.microsoft.com/office/powerpoint/2010/main" val="1289176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0B229-684D-798B-8972-BC7CF3A292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6407AD-9475-6440-ADF2-AD55F6A18D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6EF893-4B73-D1BA-33E6-8D8DD170FC26}"/>
              </a:ext>
            </a:extLst>
          </p:cNvPr>
          <p:cNvSpPr>
            <a:spLocks noGrp="1"/>
          </p:cNvSpPr>
          <p:nvPr>
            <p:ph type="dt" sz="half" idx="10"/>
          </p:nvPr>
        </p:nvSpPr>
        <p:spPr/>
        <p:txBody>
          <a:bodyPr/>
          <a:lstStyle/>
          <a:p>
            <a:fld id="{96F98A83-6B91-3640-B52F-9E6E751F723F}" type="datetimeFigureOut">
              <a:rPr lang="en-US" smtClean="0"/>
              <a:t>1/26/25</a:t>
            </a:fld>
            <a:endParaRPr lang="en-US"/>
          </a:p>
        </p:txBody>
      </p:sp>
      <p:sp>
        <p:nvSpPr>
          <p:cNvPr id="5" name="Footer Placeholder 4">
            <a:extLst>
              <a:ext uri="{FF2B5EF4-FFF2-40B4-BE49-F238E27FC236}">
                <a16:creationId xmlns:a16="http://schemas.microsoft.com/office/drawing/2014/main" id="{B4245A5B-38CC-3B10-5662-392E28C30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52E0F-95D0-144F-1835-9AB0ABBB1065}"/>
              </a:ext>
            </a:extLst>
          </p:cNvPr>
          <p:cNvSpPr>
            <a:spLocks noGrp="1"/>
          </p:cNvSpPr>
          <p:nvPr>
            <p:ph type="sldNum" sz="quarter" idx="12"/>
          </p:nvPr>
        </p:nvSpPr>
        <p:spPr/>
        <p:txBody>
          <a:bodyPr/>
          <a:lstStyle/>
          <a:p>
            <a:fld id="{423D44FF-B907-7F4A-9E06-380D9A0CE030}" type="slidenum">
              <a:rPr lang="en-US" smtClean="0"/>
              <a:t>‹#›</a:t>
            </a:fld>
            <a:endParaRPr lang="en-US"/>
          </a:p>
        </p:txBody>
      </p:sp>
    </p:spTree>
    <p:extLst>
      <p:ext uri="{BB962C8B-B14F-4D97-AF65-F5344CB8AC3E}">
        <p14:creationId xmlns:p14="http://schemas.microsoft.com/office/powerpoint/2010/main" val="1569192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67E06-0658-6F2B-0848-CC383B9AA1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8215FF-ADAA-5C34-CFDD-4C5B9B161F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6D7CC7-4AF4-F86B-33B4-4D1B49B2E45A}"/>
              </a:ext>
            </a:extLst>
          </p:cNvPr>
          <p:cNvSpPr>
            <a:spLocks noGrp="1"/>
          </p:cNvSpPr>
          <p:nvPr>
            <p:ph type="dt" sz="half" idx="10"/>
          </p:nvPr>
        </p:nvSpPr>
        <p:spPr/>
        <p:txBody>
          <a:bodyPr/>
          <a:lstStyle/>
          <a:p>
            <a:fld id="{96F98A83-6B91-3640-B52F-9E6E751F723F}" type="datetimeFigureOut">
              <a:rPr lang="en-US" smtClean="0"/>
              <a:t>1/26/25</a:t>
            </a:fld>
            <a:endParaRPr lang="en-US"/>
          </a:p>
        </p:txBody>
      </p:sp>
      <p:sp>
        <p:nvSpPr>
          <p:cNvPr id="5" name="Footer Placeholder 4">
            <a:extLst>
              <a:ext uri="{FF2B5EF4-FFF2-40B4-BE49-F238E27FC236}">
                <a16:creationId xmlns:a16="http://schemas.microsoft.com/office/drawing/2014/main" id="{21F4B22D-E8FC-EFE9-3EFA-50124003E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D0AB30-AC78-5304-4E49-59398C8447A0}"/>
              </a:ext>
            </a:extLst>
          </p:cNvPr>
          <p:cNvSpPr>
            <a:spLocks noGrp="1"/>
          </p:cNvSpPr>
          <p:nvPr>
            <p:ph type="sldNum" sz="quarter" idx="12"/>
          </p:nvPr>
        </p:nvSpPr>
        <p:spPr/>
        <p:txBody>
          <a:bodyPr/>
          <a:lstStyle/>
          <a:p>
            <a:fld id="{423D44FF-B907-7F4A-9E06-380D9A0CE030}" type="slidenum">
              <a:rPr lang="en-US" smtClean="0"/>
              <a:t>‹#›</a:t>
            </a:fld>
            <a:endParaRPr lang="en-US"/>
          </a:p>
        </p:txBody>
      </p:sp>
    </p:spTree>
    <p:extLst>
      <p:ext uri="{BB962C8B-B14F-4D97-AF65-F5344CB8AC3E}">
        <p14:creationId xmlns:p14="http://schemas.microsoft.com/office/powerpoint/2010/main" val="1090190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B8B45-4E37-229E-68C8-BAB23BC890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0AC355-5CF0-1EFE-43DD-93E3EAB053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AFA140-09FC-3A71-D045-C56790DD08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109318-CAB1-B3FF-93B7-D0D4AADAEC1C}"/>
              </a:ext>
            </a:extLst>
          </p:cNvPr>
          <p:cNvSpPr>
            <a:spLocks noGrp="1"/>
          </p:cNvSpPr>
          <p:nvPr>
            <p:ph type="dt" sz="half" idx="10"/>
          </p:nvPr>
        </p:nvSpPr>
        <p:spPr/>
        <p:txBody>
          <a:bodyPr/>
          <a:lstStyle/>
          <a:p>
            <a:fld id="{96F98A83-6B91-3640-B52F-9E6E751F723F}" type="datetimeFigureOut">
              <a:rPr lang="en-US" smtClean="0"/>
              <a:t>1/26/25</a:t>
            </a:fld>
            <a:endParaRPr lang="en-US"/>
          </a:p>
        </p:txBody>
      </p:sp>
      <p:sp>
        <p:nvSpPr>
          <p:cNvPr id="6" name="Footer Placeholder 5">
            <a:extLst>
              <a:ext uri="{FF2B5EF4-FFF2-40B4-BE49-F238E27FC236}">
                <a16:creationId xmlns:a16="http://schemas.microsoft.com/office/drawing/2014/main" id="{780208F6-E29E-8978-5F23-3E588D060B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69B941-57B4-078C-069F-220A42BCD8A1}"/>
              </a:ext>
            </a:extLst>
          </p:cNvPr>
          <p:cNvSpPr>
            <a:spLocks noGrp="1"/>
          </p:cNvSpPr>
          <p:nvPr>
            <p:ph type="sldNum" sz="quarter" idx="12"/>
          </p:nvPr>
        </p:nvSpPr>
        <p:spPr/>
        <p:txBody>
          <a:bodyPr/>
          <a:lstStyle/>
          <a:p>
            <a:fld id="{423D44FF-B907-7F4A-9E06-380D9A0CE030}" type="slidenum">
              <a:rPr lang="en-US" smtClean="0"/>
              <a:t>‹#›</a:t>
            </a:fld>
            <a:endParaRPr lang="en-US"/>
          </a:p>
        </p:txBody>
      </p:sp>
    </p:spTree>
    <p:extLst>
      <p:ext uri="{BB962C8B-B14F-4D97-AF65-F5344CB8AC3E}">
        <p14:creationId xmlns:p14="http://schemas.microsoft.com/office/powerpoint/2010/main" val="2336810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08E42-F1B2-1205-432B-71F7AC996B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F9BF7D-7317-470F-6177-50A6EAC853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8C8F53-45F2-F399-4D32-1CFE75CE5D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F3703E-3810-13F7-40A2-F01E31306D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BB331B-DA65-FB1E-2A3D-B51202521B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20CA7F-FFD7-B0B6-21BE-57DB98A53104}"/>
              </a:ext>
            </a:extLst>
          </p:cNvPr>
          <p:cNvSpPr>
            <a:spLocks noGrp="1"/>
          </p:cNvSpPr>
          <p:nvPr>
            <p:ph type="dt" sz="half" idx="10"/>
          </p:nvPr>
        </p:nvSpPr>
        <p:spPr/>
        <p:txBody>
          <a:bodyPr/>
          <a:lstStyle/>
          <a:p>
            <a:fld id="{96F98A83-6B91-3640-B52F-9E6E751F723F}" type="datetimeFigureOut">
              <a:rPr lang="en-US" smtClean="0"/>
              <a:t>1/26/25</a:t>
            </a:fld>
            <a:endParaRPr lang="en-US"/>
          </a:p>
        </p:txBody>
      </p:sp>
      <p:sp>
        <p:nvSpPr>
          <p:cNvPr id="8" name="Footer Placeholder 7">
            <a:extLst>
              <a:ext uri="{FF2B5EF4-FFF2-40B4-BE49-F238E27FC236}">
                <a16:creationId xmlns:a16="http://schemas.microsoft.com/office/drawing/2014/main" id="{D33472E6-AD7F-75BD-BBB3-674533335A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445DB4-3630-99EE-4C35-9006A3204D0C}"/>
              </a:ext>
            </a:extLst>
          </p:cNvPr>
          <p:cNvSpPr>
            <a:spLocks noGrp="1"/>
          </p:cNvSpPr>
          <p:nvPr>
            <p:ph type="sldNum" sz="quarter" idx="12"/>
          </p:nvPr>
        </p:nvSpPr>
        <p:spPr/>
        <p:txBody>
          <a:bodyPr/>
          <a:lstStyle/>
          <a:p>
            <a:fld id="{423D44FF-B907-7F4A-9E06-380D9A0CE030}" type="slidenum">
              <a:rPr lang="en-US" smtClean="0"/>
              <a:t>‹#›</a:t>
            </a:fld>
            <a:endParaRPr lang="en-US"/>
          </a:p>
        </p:txBody>
      </p:sp>
    </p:spTree>
    <p:extLst>
      <p:ext uri="{BB962C8B-B14F-4D97-AF65-F5344CB8AC3E}">
        <p14:creationId xmlns:p14="http://schemas.microsoft.com/office/powerpoint/2010/main" val="3660558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362C8-BDCE-4D6C-BE48-2E6F770D3F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8C6734-80B1-A140-4A4F-95C1CC0DC6F9}"/>
              </a:ext>
            </a:extLst>
          </p:cNvPr>
          <p:cNvSpPr>
            <a:spLocks noGrp="1"/>
          </p:cNvSpPr>
          <p:nvPr>
            <p:ph type="dt" sz="half" idx="10"/>
          </p:nvPr>
        </p:nvSpPr>
        <p:spPr/>
        <p:txBody>
          <a:bodyPr/>
          <a:lstStyle/>
          <a:p>
            <a:fld id="{96F98A83-6B91-3640-B52F-9E6E751F723F}" type="datetimeFigureOut">
              <a:rPr lang="en-US" smtClean="0"/>
              <a:t>1/26/25</a:t>
            </a:fld>
            <a:endParaRPr lang="en-US"/>
          </a:p>
        </p:txBody>
      </p:sp>
      <p:sp>
        <p:nvSpPr>
          <p:cNvPr id="4" name="Footer Placeholder 3">
            <a:extLst>
              <a:ext uri="{FF2B5EF4-FFF2-40B4-BE49-F238E27FC236}">
                <a16:creationId xmlns:a16="http://schemas.microsoft.com/office/drawing/2014/main" id="{A19DF696-7C48-6E6F-4CC4-E7C0985772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1D6206-2E69-E275-D29D-08F98301B452}"/>
              </a:ext>
            </a:extLst>
          </p:cNvPr>
          <p:cNvSpPr>
            <a:spLocks noGrp="1"/>
          </p:cNvSpPr>
          <p:nvPr>
            <p:ph type="sldNum" sz="quarter" idx="12"/>
          </p:nvPr>
        </p:nvSpPr>
        <p:spPr/>
        <p:txBody>
          <a:bodyPr/>
          <a:lstStyle/>
          <a:p>
            <a:fld id="{423D44FF-B907-7F4A-9E06-380D9A0CE030}" type="slidenum">
              <a:rPr lang="en-US" smtClean="0"/>
              <a:t>‹#›</a:t>
            </a:fld>
            <a:endParaRPr lang="en-US"/>
          </a:p>
        </p:txBody>
      </p:sp>
    </p:spTree>
    <p:extLst>
      <p:ext uri="{BB962C8B-B14F-4D97-AF65-F5344CB8AC3E}">
        <p14:creationId xmlns:p14="http://schemas.microsoft.com/office/powerpoint/2010/main" val="1520811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C7442A-AB2B-83DF-B04D-B6ABBD3FC8B7}"/>
              </a:ext>
            </a:extLst>
          </p:cNvPr>
          <p:cNvSpPr>
            <a:spLocks noGrp="1"/>
          </p:cNvSpPr>
          <p:nvPr>
            <p:ph type="dt" sz="half" idx="10"/>
          </p:nvPr>
        </p:nvSpPr>
        <p:spPr/>
        <p:txBody>
          <a:bodyPr/>
          <a:lstStyle/>
          <a:p>
            <a:fld id="{96F98A83-6B91-3640-B52F-9E6E751F723F}" type="datetimeFigureOut">
              <a:rPr lang="en-US" smtClean="0"/>
              <a:t>1/26/25</a:t>
            </a:fld>
            <a:endParaRPr lang="en-US"/>
          </a:p>
        </p:txBody>
      </p:sp>
      <p:sp>
        <p:nvSpPr>
          <p:cNvPr id="3" name="Footer Placeholder 2">
            <a:extLst>
              <a:ext uri="{FF2B5EF4-FFF2-40B4-BE49-F238E27FC236}">
                <a16:creationId xmlns:a16="http://schemas.microsoft.com/office/drawing/2014/main" id="{058E3D1C-20FA-C8AC-60E7-C13CBC3FE3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3B2369-991A-61C5-834F-146129C30E54}"/>
              </a:ext>
            </a:extLst>
          </p:cNvPr>
          <p:cNvSpPr>
            <a:spLocks noGrp="1"/>
          </p:cNvSpPr>
          <p:nvPr>
            <p:ph type="sldNum" sz="quarter" idx="12"/>
          </p:nvPr>
        </p:nvSpPr>
        <p:spPr/>
        <p:txBody>
          <a:bodyPr/>
          <a:lstStyle/>
          <a:p>
            <a:fld id="{423D44FF-B907-7F4A-9E06-380D9A0CE030}" type="slidenum">
              <a:rPr lang="en-US" smtClean="0"/>
              <a:t>‹#›</a:t>
            </a:fld>
            <a:endParaRPr lang="en-US"/>
          </a:p>
        </p:txBody>
      </p:sp>
    </p:spTree>
    <p:extLst>
      <p:ext uri="{BB962C8B-B14F-4D97-AF65-F5344CB8AC3E}">
        <p14:creationId xmlns:p14="http://schemas.microsoft.com/office/powerpoint/2010/main" val="2847013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02E11-ABA6-1806-6779-073F88E998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6C9A4B-42D6-53C3-6426-58652BAD3D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AEB28D-C00D-D3EF-F955-6B2EB53AF3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963D6D-3868-B6AE-D62A-2211CCD129EF}"/>
              </a:ext>
            </a:extLst>
          </p:cNvPr>
          <p:cNvSpPr>
            <a:spLocks noGrp="1"/>
          </p:cNvSpPr>
          <p:nvPr>
            <p:ph type="dt" sz="half" idx="10"/>
          </p:nvPr>
        </p:nvSpPr>
        <p:spPr/>
        <p:txBody>
          <a:bodyPr/>
          <a:lstStyle/>
          <a:p>
            <a:fld id="{96F98A83-6B91-3640-B52F-9E6E751F723F}" type="datetimeFigureOut">
              <a:rPr lang="en-US" smtClean="0"/>
              <a:t>1/26/25</a:t>
            </a:fld>
            <a:endParaRPr lang="en-US"/>
          </a:p>
        </p:txBody>
      </p:sp>
      <p:sp>
        <p:nvSpPr>
          <p:cNvPr id="6" name="Footer Placeholder 5">
            <a:extLst>
              <a:ext uri="{FF2B5EF4-FFF2-40B4-BE49-F238E27FC236}">
                <a16:creationId xmlns:a16="http://schemas.microsoft.com/office/drawing/2014/main" id="{EE4C9316-5070-47A9-2204-7498303124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FD8851-95E7-F2F3-1433-BEB48400CE85}"/>
              </a:ext>
            </a:extLst>
          </p:cNvPr>
          <p:cNvSpPr>
            <a:spLocks noGrp="1"/>
          </p:cNvSpPr>
          <p:nvPr>
            <p:ph type="sldNum" sz="quarter" idx="12"/>
          </p:nvPr>
        </p:nvSpPr>
        <p:spPr/>
        <p:txBody>
          <a:bodyPr/>
          <a:lstStyle/>
          <a:p>
            <a:fld id="{423D44FF-B907-7F4A-9E06-380D9A0CE030}" type="slidenum">
              <a:rPr lang="en-US" smtClean="0"/>
              <a:t>‹#›</a:t>
            </a:fld>
            <a:endParaRPr lang="en-US"/>
          </a:p>
        </p:txBody>
      </p:sp>
    </p:spTree>
    <p:extLst>
      <p:ext uri="{BB962C8B-B14F-4D97-AF65-F5344CB8AC3E}">
        <p14:creationId xmlns:p14="http://schemas.microsoft.com/office/powerpoint/2010/main" val="1566152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7FBD4-F4B2-AC43-FEF7-27B0A0EBA3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FCB312-BC74-CC9C-565B-66008515C1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B2EF19-E834-6883-CE89-31F967D750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27ED3-2BD9-7CD1-38D9-6D431946D0B1}"/>
              </a:ext>
            </a:extLst>
          </p:cNvPr>
          <p:cNvSpPr>
            <a:spLocks noGrp="1"/>
          </p:cNvSpPr>
          <p:nvPr>
            <p:ph type="dt" sz="half" idx="10"/>
          </p:nvPr>
        </p:nvSpPr>
        <p:spPr/>
        <p:txBody>
          <a:bodyPr/>
          <a:lstStyle/>
          <a:p>
            <a:fld id="{96F98A83-6B91-3640-B52F-9E6E751F723F}" type="datetimeFigureOut">
              <a:rPr lang="en-US" smtClean="0"/>
              <a:t>1/26/25</a:t>
            </a:fld>
            <a:endParaRPr lang="en-US"/>
          </a:p>
        </p:txBody>
      </p:sp>
      <p:sp>
        <p:nvSpPr>
          <p:cNvPr id="6" name="Footer Placeholder 5">
            <a:extLst>
              <a:ext uri="{FF2B5EF4-FFF2-40B4-BE49-F238E27FC236}">
                <a16:creationId xmlns:a16="http://schemas.microsoft.com/office/drawing/2014/main" id="{FFC7CACD-BEDA-F22F-2405-7090229A52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8BF1A3-EC83-F21B-E367-5BB4018A03EB}"/>
              </a:ext>
            </a:extLst>
          </p:cNvPr>
          <p:cNvSpPr>
            <a:spLocks noGrp="1"/>
          </p:cNvSpPr>
          <p:nvPr>
            <p:ph type="sldNum" sz="quarter" idx="12"/>
          </p:nvPr>
        </p:nvSpPr>
        <p:spPr/>
        <p:txBody>
          <a:bodyPr/>
          <a:lstStyle/>
          <a:p>
            <a:fld id="{423D44FF-B907-7F4A-9E06-380D9A0CE030}" type="slidenum">
              <a:rPr lang="en-US" smtClean="0"/>
              <a:t>‹#›</a:t>
            </a:fld>
            <a:endParaRPr lang="en-US"/>
          </a:p>
        </p:txBody>
      </p:sp>
    </p:spTree>
    <p:extLst>
      <p:ext uri="{BB962C8B-B14F-4D97-AF65-F5344CB8AC3E}">
        <p14:creationId xmlns:p14="http://schemas.microsoft.com/office/powerpoint/2010/main" val="2159180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672F9D-3135-2BD0-2321-CBF3D218AD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C045D4-743D-7C12-B4D3-C8FE8897D7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1562B-33B9-9078-24C8-1C6353B99C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6F98A83-6B91-3640-B52F-9E6E751F723F}" type="datetimeFigureOut">
              <a:rPr lang="en-US" smtClean="0"/>
              <a:t>1/26/25</a:t>
            </a:fld>
            <a:endParaRPr lang="en-US"/>
          </a:p>
        </p:txBody>
      </p:sp>
      <p:sp>
        <p:nvSpPr>
          <p:cNvPr id="5" name="Footer Placeholder 4">
            <a:extLst>
              <a:ext uri="{FF2B5EF4-FFF2-40B4-BE49-F238E27FC236}">
                <a16:creationId xmlns:a16="http://schemas.microsoft.com/office/drawing/2014/main" id="{9734A7D4-1D5D-5871-52D1-D190F1A948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C483AC0-28C3-70B4-E4BC-5EF848CCFB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23D44FF-B907-7F4A-9E06-380D9A0CE030}" type="slidenum">
              <a:rPr lang="en-US" smtClean="0"/>
              <a:t>‹#›</a:t>
            </a:fld>
            <a:endParaRPr lang="en-US"/>
          </a:p>
        </p:txBody>
      </p:sp>
    </p:spTree>
    <p:extLst>
      <p:ext uri="{BB962C8B-B14F-4D97-AF65-F5344CB8AC3E}">
        <p14:creationId xmlns:p14="http://schemas.microsoft.com/office/powerpoint/2010/main" val="2608024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F0DBF-D382-14D0-84BD-889630D31966}"/>
              </a:ext>
            </a:extLst>
          </p:cNvPr>
          <p:cNvSpPr>
            <a:spLocks noGrp="1"/>
          </p:cNvSpPr>
          <p:nvPr>
            <p:ph type="ctrTitle"/>
          </p:nvPr>
        </p:nvSpPr>
        <p:spPr/>
        <p:txBody>
          <a:bodyPr>
            <a:normAutofit/>
          </a:bodyPr>
          <a:lstStyle/>
          <a:p>
            <a:r>
              <a:rPr lang="en-US" b="0" i="0" u="none" strike="noStrike" dirty="0">
                <a:solidFill>
                  <a:srgbClr val="000000"/>
                </a:solidFill>
                <a:effectLst/>
                <a:cs typeface="Arial" panose="020B0604020202020204" pitchFamily="34" charset="0"/>
              </a:rPr>
              <a:t>Predictive Modeling for Gym Injury Prevention</a:t>
            </a:r>
            <a:endParaRPr lang="en-US" dirty="0">
              <a:cs typeface="Arial" panose="020B0604020202020204" pitchFamily="34" charset="0"/>
            </a:endParaRPr>
          </a:p>
        </p:txBody>
      </p:sp>
      <p:sp>
        <p:nvSpPr>
          <p:cNvPr id="3" name="Subtitle 2">
            <a:extLst>
              <a:ext uri="{FF2B5EF4-FFF2-40B4-BE49-F238E27FC236}">
                <a16:creationId xmlns:a16="http://schemas.microsoft.com/office/drawing/2014/main" id="{D74164A0-E0E3-7DED-BB2B-07930E657DA0}"/>
              </a:ext>
            </a:extLst>
          </p:cNvPr>
          <p:cNvSpPr>
            <a:spLocks noGrp="1"/>
          </p:cNvSpPr>
          <p:nvPr>
            <p:ph type="subTitle" idx="1"/>
          </p:nvPr>
        </p:nvSpPr>
        <p:spPr/>
        <p:txBody>
          <a:bodyPr>
            <a:normAutofit fontScale="92500" lnSpcReduction="10000"/>
          </a:bodyPr>
          <a:lstStyle/>
          <a:p>
            <a:r>
              <a:rPr lang="en-US" sz="3200" b="0" i="0" u="none" strike="noStrike" dirty="0">
                <a:solidFill>
                  <a:srgbClr val="000000"/>
                </a:solidFill>
                <a:effectLst/>
                <a:cs typeface="Arial" panose="020B0604020202020204" pitchFamily="34" charset="0"/>
              </a:rPr>
              <a:t>Identifying High-Risk Individuals for Targeted Intervention</a:t>
            </a:r>
          </a:p>
          <a:p>
            <a:r>
              <a:rPr lang="en-US" dirty="0">
                <a:cs typeface="Arial" panose="020B0604020202020204" pitchFamily="34" charset="0"/>
              </a:rPr>
              <a:t>Sujith Roy S</a:t>
            </a:r>
          </a:p>
          <a:p>
            <a:r>
              <a:rPr lang="en-US" dirty="0">
                <a:cs typeface="Arial" panose="020B0604020202020204" pitchFamily="34" charset="0"/>
              </a:rPr>
              <a:t>28 January 2025</a:t>
            </a:r>
          </a:p>
        </p:txBody>
      </p:sp>
    </p:spTree>
    <p:extLst>
      <p:ext uri="{BB962C8B-B14F-4D97-AF65-F5344CB8AC3E}">
        <p14:creationId xmlns:p14="http://schemas.microsoft.com/office/powerpoint/2010/main" val="1075482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97264-EE63-98C1-6FEE-71C1256EC40E}"/>
              </a:ext>
            </a:extLst>
          </p:cNvPr>
          <p:cNvSpPr>
            <a:spLocks noGrp="1"/>
          </p:cNvSpPr>
          <p:nvPr>
            <p:ph type="title"/>
          </p:nvPr>
        </p:nvSpPr>
        <p:spPr/>
        <p:txBody>
          <a:bodyPr/>
          <a:lstStyle/>
          <a:p>
            <a:r>
              <a:rPr lang="en-US" b="0" i="0" u="none" strike="noStrike" dirty="0">
                <a:solidFill>
                  <a:srgbClr val="000000"/>
                </a:solidFill>
                <a:effectLst/>
                <a:cs typeface="Arial" panose="020B0604020202020204" pitchFamily="34" charset="0"/>
              </a:rPr>
              <a:t>Overview</a:t>
            </a:r>
            <a:endParaRPr lang="en-US" dirty="0">
              <a:cs typeface="Arial" panose="020B0604020202020204" pitchFamily="34" charset="0"/>
            </a:endParaRPr>
          </a:p>
        </p:txBody>
      </p:sp>
      <p:sp>
        <p:nvSpPr>
          <p:cNvPr id="3" name="Content Placeholder 2">
            <a:extLst>
              <a:ext uri="{FF2B5EF4-FFF2-40B4-BE49-F238E27FC236}">
                <a16:creationId xmlns:a16="http://schemas.microsoft.com/office/drawing/2014/main" id="{D33A6CE4-6708-9CA2-0EE4-5A33AFC5D8F1}"/>
              </a:ext>
            </a:extLst>
          </p:cNvPr>
          <p:cNvSpPr>
            <a:spLocks noGrp="1"/>
          </p:cNvSpPr>
          <p:nvPr>
            <p:ph idx="1"/>
          </p:nvPr>
        </p:nvSpPr>
        <p:spPr>
          <a:xfrm>
            <a:off x="838200" y="1690688"/>
            <a:ext cx="10515600" cy="4351338"/>
          </a:xfrm>
        </p:spPr>
        <p:txBody>
          <a:bodyPr>
            <a:normAutofit/>
          </a:bodyPr>
          <a:lstStyle/>
          <a:p>
            <a:pPr marL="0" indent="0">
              <a:buNone/>
            </a:pPr>
            <a:r>
              <a:rPr lang="en-US" sz="2000" dirty="0"/>
              <a:t>Goal: </a:t>
            </a:r>
          </a:p>
          <a:p>
            <a:pPr marL="0" indent="0">
              <a:buNone/>
            </a:pPr>
            <a:r>
              <a:rPr lang="en-US" sz="2000" dirty="0"/>
              <a:t>ACC’s Initiative aims to reduce gym-related injuries by offering a free personal training session to its clients. </a:t>
            </a:r>
          </a:p>
          <a:p>
            <a:pPr marL="0" indent="0">
              <a:buNone/>
            </a:pPr>
            <a:r>
              <a:rPr lang="en-US" sz="2000" dirty="0"/>
              <a:t>Challenges:</a:t>
            </a:r>
          </a:p>
          <a:p>
            <a:pPr lvl="1"/>
            <a:r>
              <a:rPr lang="en-US" sz="2000" dirty="0"/>
              <a:t>Accurately identifying high-risk individuals.</a:t>
            </a:r>
          </a:p>
          <a:p>
            <a:pPr lvl="1"/>
            <a:r>
              <a:rPr lang="en-US" sz="2000" dirty="0"/>
              <a:t>Effectiveness of a single session.</a:t>
            </a:r>
          </a:p>
          <a:p>
            <a:pPr lvl="1"/>
            <a:r>
              <a:rPr lang="en-US" sz="2000" dirty="0"/>
              <a:t>Class imbalance.</a:t>
            </a:r>
          </a:p>
          <a:p>
            <a:pPr lvl="1"/>
            <a:r>
              <a:rPr lang="en-US" sz="2000" dirty="0"/>
              <a:t>Ensuring fairness and equity in the selection process.</a:t>
            </a:r>
          </a:p>
          <a:p>
            <a:pPr marL="457200" lvl="1" indent="0">
              <a:buNone/>
            </a:pPr>
            <a:endParaRPr lang="en-US" sz="2000" dirty="0"/>
          </a:p>
        </p:txBody>
      </p:sp>
    </p:spTree>
    <p:extLst>
      <p:ext uri="{BB962C8B-B14F-4D97-AF65-F5344CB8AC3E}">
        <p14:creationId xmlns:p14="http://schemas.microsoft.com/office/powerpoint/2010/main" val="1621902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AA0C-FF34-F673-6328-A20208BBC790}"/>
              </a:ext>
            </a:extLst>
          </p:cNvPr>
          <p:cNvSpPr>
            <a:spLocks noGrp="1"/>
          </p:cNvSpPr>
          <p:nvPr>
            <p:ph type="title"/>
          </p:nvPr>
        </p:nvSpPr>
        <p:spPr/>
        <p:txBody>
          <a:bodyPr/>
          <a:lstStyle/>
          <a:p>
            <a:r>
              <a:rPr lang="en-US" dirty="0"/>
              <a:t> Assessment</a:t>
            </a:r>
          </a:p>
        </p:txBody>
      </p:sp>
      <p:sp>
        <p:nvSpPr>
          <p:cNvPr id="3" name="Content Placeholder 2">
            <a:extLst>
              <a:ext uri="{FF2B5EF4-FFF2-40B4-BE49-F238E27FC236}">
                <a16:creationId xmlns:a16="http://schemas.microsoft.com/office/drawing/2014/main" id="{DE6FA66B-36BC-9031-A697-F43486FAA083}"/>
              </a:ext>
            </a:extLst>
          </p:cNvPr>
          <p:cNvSpPr>
            <a:spLocks noGrp="1"/>
          </p:cNvSpPr>
          <p:nvPr>
            <p:ph idx="1"/>
          </p:nvPr>
        </p:nvSpPr>
        <p:spPr>
          <a:xfrm>
            <a:off x="838200" y="1411287"/>
            <a:ext cx="10515600" cy="4667250"/>
          </a:xfrm>
        </p:spPr>
        <p:txBody>
          <a:bodyPr>
            <a:normAutofit lnSpcReduction="10000"/>
          </a:bodyPr>
          <a:lstStyle/>
          <a:p>
            <a:pPr marL="0" indent="0">
              <a:buNone/>
            </a:pPr>
            <a:endParaRPr lang="en-US" sz="2000" dirty="0"/>
          </a:p>
          <a:p>
            <a:pPr marL="0" indent="0">
              <a:buNone/>
            </a:pPr>
            <a:r>
              <a:rPr lang="en-US" sz="2000" dirty="0"/>
              <a:t>1. Timeframe: The data spans from 2006 to 2016.  </a:t>
            </a:r>
          </a:p>
          <a:p>
            <a:pPr marL="0" indent="0">
              <a:buNone/>
            </a:pPr>
            <a:r>
              <a:rPr lang="en-US" sz="2000" dirty="0"/>
              <a:t>2. Size: Includes approximately 80,000 rows, representing individuals eligible for the initiative.  </a:t>
            </a:r>
          </a:p>
          <a:p>
            <a:pPr marL="0" indent="0">
              <a:buNone/>
            </a:pPr>
            <a:r>
              <a:rPr lang="en-US" sz="2000" dirty="0"/>
              <a:t>3. Key Features:  </a:t>
            </a:r>
          </a:p>
          <a:p>
            <a:pPr marL="0" indent="0">
              <a:buNone/>
            </a:pPr>
            <a:r>
              <a:rPr lang="en-US" sz="2000" dirty="0"/>
              <a:t>   - Demographics: Includes information like age and socioeconomic status.  </a:t>
            </a:r>
          </a:p>
          <a:p>
            <a:pPr marL="0" indent="0">
              <a:buNone/>
            </a:pPr>
            <a:r>
              <a:rPr lang="en-US" sz="2000" dirty="0"/>
              <a:t>   - Injury history: Contains details about prior injuries, their nature, and recurrence timelines.  </a:t>
            </a:r>
          </a:p>
          <a:p>
            <a:pPr marL="0" indent="0">
              <a:buNone/>
            </a:pPr>
            <a:r>
              <a:rPr lang="en-US" sz="2000" dirty="0"/>
              <a:t>   - Lifestyle factors: Includes working conditions and habits related to physical activity.  </a:t>
            </a:r>
          </a:p>
          <a:p>
            <a:pPr marL="0" indent="0">
              <a:buNone/>
            </a:pPr>
            <a:r>
              <a:rPr lang="en-US" sz="2000" dirty="0"/>
              <a:t>   - Geographic information: Features like </a:t>
            </a:r>
            <a:r>
              <a:rPr lang="en-US" sz="2000" dirty="0" err="1"/>
              <a:t>Areaunit_score</a:t>
            </a:r>
            <a:r>
              <a:rPr lang="en-US" sz="2000" dirty="0"/>
              <a:t>, indicating geographic socioeconomic classifications.  </a:t>
            </a:r>
          </a:p>
          <a:p>
            <a:pPr marL="0" indent="0">
              <a:buNone/>
            </a:pPr>
            <a:r>
              <a:rPr lang="en-US" sz="2000" dirty="0"/>
              <a:t>   - Missing data: Some fields, such as area </a:t>
            </a:r>
            <a:r>
              <a:rPr lang="en-US" sz="2000" dirty="0" err="1"/>
              <a:t>unit_score</a:t>
            </a:r>
            <a:r>
              <a:rPr lang="en-US" sz="2000" dirty="0"/>
              <a:t> and numeric injury counts (e.g., </a:t>
            </a:r>
            <a:r>
              <a:rPr lang="en-US" sz="2000" dirty="0" err="1"/>
              <a:t>arm_sprain_all</a:t>
            </a:r>
            <a:r>
              <a:rPr lang="en-US" sz="2000" dirty="0"/>
              <a:t>), have missing values that require imputation.  </a:t>
            </a:r>
          </a:p>
          <a:p>
            <a:pPr marL="0" indent="0">
              <a:buNone/>
            </a:pPr>
            <a:r>
              <a:rPr lang="en-US" sz="2000" dirty="0"/>
              <a:t>4. Outcome variable: A binary column (y) indicates whether an individual made a gym-related injury claim within 12 months.  </a:t>
            </a:r>
          </a:p>
          <a:p>
            <a:pPr marL="0" indent="0">
              <a:buNone/>
            </a:pPr>
            <a:endParaRPr lang="en-US" sz="2000" dirty="0"/>
          </a:p>
        </p:txBody>
      </p:sp>
    </p:spTree>
    <p:extLst>
      <p:ext uri="{BB962C8B-B14F-4D97-AF65-F5344CB8AC3E}">
        <p14:creationId xmlns:p14="http://schemas.microsoft.com/office/powerpoint/2010/main" val="320443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755DF-AD7D-F173-BD13-EB2E36B1D6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7803A9-B321-37BF-381C-1EA4A423EF6B}"/>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6260E7E2-BE00-24F7-26A0-626CC8023893}"/>
              </a:ext>
            </a:extLst>
          </p:cNvPr>
          <p:cNvSpPr>
            <a:spLocks noGrp="1"/>
          </p:cNvSpPr>
          <p:nvPr>
            <p:ph idx="1"/>
          </p:nvPr>
        </p:nvSpPr>
        <p:spPr>
          <a:xfrm>
            <a:off x="838200" y="1690688"/>
            <a:ext cx="10515600" cy="4486275"/>
          </a:xfrm>
        </p:spPr>
        <p:txBody>
          <a:bodyPr>
            <a:normAutofit/>
          </a:bodyPr>
          <a:lstStyle/>
          <a:p>
            <a:pPr marL="0" indent="0" algn="l">
              <a:buNone/>
            </a:pPr>
            <a:r>
              <a:rPr lang="en-US" sz="2000" b="0" i="0" u="none" strike="noStrike" dirty="0">
                <a:solidFill>
                  <a:srgbClr val="000000"/>
                </a:solidFill>
                <a:effectLst/>
              </a:rPr>
              <a:t>-Predictive Modeling: Estimate th</a:t>
            </a:r>
            <a:r>
              <a:rPr lang="en-US" sz="2000" dirty="0">
                <a:solidFill>
                  <a:srgbClr val="000000"/>
                </a:solidFill>
              </a:rPr>
              <a:t>e probability of injury</a:t>
            </a:r>
            <a:r>
              <a:rPr lang="en-US" sz="2000" b="0" i="0" u="none" strike="noStrike" dirty="0">
                <a:solidFill>
                  <a:srgbClr val="000000"/>
                </a:solidFill>
                <a:effectLst/>
              </a:rPr>
              <a:t> using factors like injury history, age, socioeconomic status, and lifestyle habits. Individuals are ranked by likelihood of injury.  </a:t>
            </a:r>
          </a:p>
          <a:p>
            <a:pPr lvl="1">
              <a:buFontTx/>
              <a:buChar char="-"/>
            </a:pPr>
            <a:r>
              <a:rPr lang="en-US" sz="2000" b="0" i="0" u="none" strike="noStrike" dirty="0">
                <a:solidFill>
                  <a:srgbClr val="000000"/>
                </a:solidFill>
                <a:effectLst/>
              </a:rPr>
              <a:t>Model 1 (Baseline): Random Forest classifier trained on the original dataset without balancing to serve as a performance benchmark. </a:t>
            </a:r>
          </a:p>
          <a:p>
            <a:pPr lvl="1">
              <a:buFontTx/>
              <a:buChar char="-"/>
            </a:pPr>
            <a:r>
              <a:rPr lang="en-US" sz="2000" b="0" i="0" u="none" strike="noStrike" dirty="0">
                <a:solidFill>
                  <a:srgbClr val="000000"/>
                </a:solidFill>
                <a:effectLst/>
              </a:rPr>
              <a:t>Model 2 (Balanced): Random Forest classifier trained on SMOTE-balanced data to improve prediction accuracy for the minority class (injuries).  </a:t>
            </a:r>
          </a:p>
          <a:p>
            <a:pPr marL="0" indent="0" algn="l">
              <a:buNone/>
            </a:pPr>
            <a:r>
              <a:rPr lang="en-US" sz="2000" b="0" i="0" u="none" strike="noStrike" dirty="0">
                <a:solidFill>
                  <a:srgbClr val="000000"/>
                </a:solidFill>
                <a:effectLst/>
              </a:rPr>
              <a:t>- Stratified Sampling: Results from Model 2 are </a:t>
            </a:r>
            <a:r>
              <a:rPr lang="en-US" sz="2000" dirty="0">
                <a:solidFill>
                  <a:srgbClr val="000000"/>
                </a:solidFill>
              </a:rPr>
              <a:t>subject to sampling where we </a:t>
            </a:r>
            <a:r>
              <a:rPr lang="en-US" sz="2000" b="0" i="0" u="none" strike="noStrike" dirty="0">
                <a:solidFill>
                  <a:srgbClr val="000000"/>
                </a:solidFill>
                <a:effectLst/>
              </a:rPr>
              <a:t>divide the population into subgroups (e.g., by age, ethnicity) to ensure fair representation and accurate targeting.  </a:t>
            </a:r>
          </a:p>
          <a:p>
            <a:pPr marL="0" indent="0" algn="l">
              <a:buNone/>
            </a:pPr>
            <a:endParaRPr lang="en-US" sz="2000" b="0" i="0" u="none" strike="noStrike" dirty="0">
              <a:solidFill>
                <a:srgbClr val="000000"/>
              </a:solidFill>
              <a:effectLst/>
            </a:endParaRPr>
          </a:p>
          <a:p>
            <a:pPr marL="0" indent="0" algn="l">
              <a:buNone/>
            </a:pPr>
            <a:r>
              <a:rPr lang="en-US" sz="2000" b="0" i="0" u="none" strike="noStrike" dirty="0">
                <a:solidFill>
                  <a:srgbClr val="000000"/>
                </a:solidFill>
                <a:effectLst/>
              </a:rPr>
              <a:t>This multi-step approach improves prediction accuracy while ensuring fairness and equity in the targeted intervention.</a:t>
            </a:r>
            <a:endParaRPr lang="en-US" sz="2000" dirty="0">
              <a:solidFill>
                <a:srgbClr val="000000"/>
              </a:solidFill>
            </a:endParaRPr>
          </a:p>
        </p:txBody>
      </p:sp>
    </p:spTree>
    <p:extLst>
      <p:ext uri="{BB962C8B-B14F-4D97-AF65-F5344CB8AC3E}">
        <p14:creationId xmlns:p14="http://schemas.microsoft.com/office/powerpoint/2010/main" val="2167281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B48DC-89EC-33BA-62D0-F2A7D75287FC}"/>
              </a:ext>
            </a:extLst>
          </p:cNvPr>
          <p:cNvSpPr>
            <a:spLocks noGrp="1"/>
          </p:cNvSpPr>
          <p:nvPr>
            <p:ph type="title"/>
          </p:nvPr>
        </p:nvSpPr>
        <p:spPr>
          <a:xfrm>
            <a:off x="838200" y="403225"/>
            <a:ext cx="10515600" cy="1325563"/>
          </a:xfrm>
        </p:spPr>
        <p:txBody>
          <a:bodyPr/>
          <a:lstStyle/>
          <a:p>
            <a:r>
              <a:rPr lang="en-US" dirty="0"/>
              <a:t>Model Summary &amp; Feature Importance</a:t>
            </a:r>
          </a:p>
        </p:txBody>
      </p:sp>
      <p:pic>
        <p:nvPicPr>
          <p:cNvPr id="9" name="Content Placeholder 8" descr="A screenshot of a medical report&#10;&#10;AI-generated content may be incorrect.">
            <a:extLst>
              <a:ext uri="{FF2B5EF4-FFF2-40B4-BE49-F238E27FC236}">
                <a16:creationId xmlns:a16="http://schemas.microsoft.com/office/drawing/2014/main" id="{9325CF5C-4569-7158-33A3-9AD9C246B52E}"/>
              </a:ext>
            </a:extLst>
          </p:cNvPr>
          <p:cNvPicPr>
            <a:picLocks noGrp="1" noChangeAspect="1"/>
          </p:cNvPicPr>
          <p:nvPr>
            <p:ph idx="1"/>
          </p:nvPr>
        </p:nvPicPr>
        <p:blipFill>
          <a:blip r:embed="rId3"/>
          <a:stretch>
            <a:fillRect/>
          </a:stretch>
        </p:blipFill>
        <p:spPr>
          <a:xfrm>
            <a:off x="301561" y="1438729"/>
            <a:ext cx="5794439" cy="4219119"/>
          </a:xfrm>
        </p:spPr>
      </p:pic>
      <p:pic>
        <p:nvPicPr>
          <p:cNvPr id="10" name="Picture 9" descr="A comparison of a graph&#10;&#10;AI-generated content may be incorrect.">
            <a:extLst>
              <a:ext uri="{FF2B5EF4-FFF2-40B4-BE49-F238E27FC236}">
                <a16:creationId xmlns:a16="http://schemas.microsoft.com/office/drawing/2014/main" id="{A1FA2FC8-A509-5A83-A342-2080757BD2CD}"/>
              </a:ext>
            </a:extLst>
          </p:cNvPr>
          <p:cNvPicPr>
            <a:picLocks noChangeAspect="1"/>
          </p:cNvPicPr>
          <p:nvPr/>
        </p:nvPicPr>
        <p:blipFill>
          <a:blip r:embed="rId4"/>
          <a:stretch>
            <a:fillRect/>
          </a:stretch>
        </p:blipFill>
        <p:spPr>
          <a:xfrm>
            <a:off x="6175044" y="1438729"/>
            <a:ext cx="6016956" cy="4219119"/>
          </a:xfrm>
          <a:prstGeom prst="rect">
            <a:avLst/>
          </a:prstGeom>
        </p:spPr>
      </p:pic>
      <p:sp>
        <p:nvSpPr>
          <p:cNvPr id="12" name="TextBox 11">
            <a:extLst>
              <a:ext uri="{FF2B5EF4-FFF2-40B4-BE49-F238E27FC236}">
                <a16:creationId xmlns:a16="http://schemas.microsoft.com/office/drawing/2014/main" id="{A3008BDA-16B0-952E-30AA-5BB2F3A5E475}"/>
              </a:ext>
            </a:extLst>
          </p:cNvPr>
          <p:cNvSpPr txBox="1"/>
          <p:nvPr/>
        </p:nvSpPr>
        <p:spPr>
          <a:xfrm>
            <a:off x="577453" y="5753000"/>
            <a:ext cx="11037094" cy="830997"/>
          </a:xfrm>
          <a:prstGeom prst="rect">
            <a:avLst/>
          </a:prstGeom>
          <a:noFill/>
        </p:spPr>
        <p:txBody>
          <a:bodyPr wrap="square">
            <a:spAutoFit/>
          </a:bodyPr>
          <a:lstStyle/>
          <a:p>
            <a:r>
              <a:rPr lang="en-US" sz="1600" dirty="0"/>
              <a:t>Given that predicting the minority class is a priority for the injury prevention initiative, Model 2 is more suitable despite the slightly higher error rate, as it focuses on improving predictions where it matters most. Further fine-tuning and optimization will likely enhance its ability to accurately predict injuries, making it the more effective model for this task.</a:t>
            </a:r>
          </a:p>
        </p:txBody>
      </p:sp>
    </p:spTree>
    <p:extLst>
      <p:ext uri="{BB962C8B-B14F-4D97-AF65-F5344CB8AC3E}">
        <p14:creationId xmlns:p14="http://schemas.microsoft.com/office/powerpoint/2010/main" val="1008019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5A660-4AB8-D605-E420-1918E9ED8FF9}"/>
              </a:ext>
            </a:extLst>
          </p:cNvPr>
          <p:cNvSpPr>
            <a:spLocks noGrp="1"/>
          </p:cNvSpPr>
          <p:nvPr>
            <p:ph type="title"/>
          </p:nvPr>
        </p:nvSpPr>
        <p:spPr/>
        <p:txBody>
          <a:bodyPr/>
          <a:lstStyle/>
          <a:p>
            <a:r>
              <a:rPr lang="en-US" dirty="0"/>
              <a:t>Stratified sampling</a:t>
            </a:r>
          </a:p>
        </p:txBody>
      </p:sp>
      <p:sp>
        <p:nvSpPr>
          <p:cNvPr id="6" name="TextBox 5">
            <a:extLst>
              <a:ext uri="{FF2B5EF4-FFF2-40B4-BE49-F238E27FC236}">
                <a16:creationId xmlns:a16="http://schemas.microsoft.com/office/drawing/2014/main" id="{202D35A2-B9BE-32C0-CCCB-20C2683086A4}"/>
              </a:ext>
            </a:extLst>
          </p:cNvPr>
          <p:cNvSpPr txBox="1"/>
          <p:nvPr/>
        </p:nvSpPr>
        <p:spPr>
          <a:xfrm>
            <a:off x="8128000" y="4648200"/>
            <a:ext cx="184731" cy="369332"/>
          </a:xfrm>
          <a:prstGeom prst="rect">
            <a:avLst/>
          </a:prstGeom>
          <a:noFill/>
        </p:spPr>
        <p:txBody>
          <a:bodyPr wrap="none" rtlCol="0">
            <a:spAutoFit/>
          </a:bodyPr>
          <a:lstStyle/>
          <a:p>
            <a:endParaRPr lang="en-US"/>
          </a:p>
        </p:txBody>
      </p:sp>
      <p:pic>
        <p:nvPicPr>
          <p:cNvPr id="4" name="Picture 3" descr="A graph of a diagram&#10;&#10;AI-generated content may be incorrect.">
            <a:extLst>
              <a:ext uri="{FF2B5EF4-FFF2-40B4-BE49-F238E27FC236}">
                <a16:creationId xmlns:a16="http://schemas.microsoft.com/office/drawing/2014/main" id="{2CC0956E-01F7-249A-F146-87240D484CF9}"/>
              </a:ext>
            </a:extLst>
          </p:cNvPr>
          <p:cNvPicPr>
            <a:picLocks noChangeAspect="1"/>
          </p:cNvPicPr>
          <p:nvPr/>
        </p:nvPicPr>
        <p:blipFill>
          <a:blip r:embed="rId3"/>
          <a:stretch>
            <a:fillRect/>
          </a:stretch>
        </p:blipFill>
        <p:spPr>
          <a:xfrm>
            <a:off x="1703613" y="1378344"/>
            <a:ext cx="3701143" cy="2693406"/>
          </a:xfrm>
          <a:prstGeom prst="rect">
            <a:avLst/>
          </a:prstGeom>
        </p:spPr>
      </p:pic>
      <p:pic>
        <p:nvPicPr>
          <p:cNvPr id="7" name="Picture 6" descr="A graph with blue and pink bars&#10;&#10;AI-generated content may be incorrect.">
            <a:extLst>
              <a:ext uri="{FF2B5EF4-FFF2-40B4-BE49-F238E27FC236}">
                <a16:creationId xmlns:a16="http://schemas.microsoft.com/office/drawing/2014/main" id="{5D95F2DF-BE26-4899-8FE4-EC4155433749}"/>
              </a:ext>
            </a:extLst>
          </p:cNvPr>
          <p:cNvPicPr>
            <a:picLocks noChangeAspect="1"/>
          </p:cNvPicPr>
          <p:nvPr/>
        </p:nvPicPr>
        <p:blipFill>
          <a:blip r:embed="rId4"/>
          <a:stretch>
            <a:fillRect/>
          </a:stretch>
        </p:blipFill>
        <p:spPr>
          <a:xfrm>
            <a:off x="6626295" y="1378344"/>
            <a:ext cx="3701143" cy="2693406"/>
          </a:xfrm>
          <a:prstGeom prst="rect">
            <a:avLst/>
          </a:prstGeom>
        </p:spPr>
      </p:pic>
      <p:pic>
        <p:nvPicPr>
          <p:cNvPr id="9" name="Picture 8" descr="A chart with different colored squares&#10;&#10;AI-generated content may be incorrect.">
            <a:extLst>
              <a:ext uri="{FF2B5EF4-FFF2-40B4-BE49-F238E27FC236}">
                <a16:creationId xmlns:a16="http://schemas.microsoft.com/office/drawing/2014/main" id="{1867177D-40BA-1B80-2B0A-A97DD7C3B2A5}"/>
              </a:ext>
            </a:extLst>
          </p:cNvPr>
          <p:cNvPicPr>
            <a:picLocks noChangeAspect="1"/>
          </p:cNvPicPr>
          <p:nvPr/>
        </p:nvPicPr>
        <p:blipFill>
          <a:blip r:embed="rId5"/>
          <a:stretch>
            <a:fillRect/>
          </a:stretch>
        </p:blipFill>
        <p:spPr>
          <a:xfrm>
            <a:off x="6626295" y="4039800"/>
            <a:ext cx="3701143" cy="2693406"/>
          </a:xfrm>
          <a:prstGeom prst="rect">
            <a:avLst/>
          </a:prstGeom>
        </p:spPr>
      </p:pic>
      <p:pic>
        <p:nvPicPr>
          <p:cNvPr id="11" name="Picture 10" descr="A graph of statistics&#10;&#10;AI-generated content may be incorrect.">
            <a:extLst>
              <a:ext uri="{FF2B5EF4-FFF2-40B4-BE49-F238E27FC236}">
                <a16:creationId xmlns:a16="http://schemas.microsoft.com/office/drawing/2014/main" id="{502655D8-AF2C-18EC-FB75-80A442AAE92D}"/>
              </a:ext>
            </a:extLst>
          </p:cNvPr>
          <p:cNvPicPr>
            <a:picLocks noChangeAspect="1"/>
          </p:cNvPicPr>
          <p:nvPr/>
        </p:nvPicPr>
        <p:blipFill>
          <a:blip r:embed="rId6"/>
          <a:stretch>
            <a:fillRect/>
          </a:stretch>
        </p:blipFill>
        <p:spPr>
          <a:xfrm>
            <a:off x="1703613" y="4039800"/>
            <a:ext cx="3701143" cy="2693406"/>
          </a:xfrm>
          <a:prstGeom prst="rect">
            <a:avLst/>
          </a:prstGeom>
        </p:spPr>
      </p:pic>
    </p:spTree>
    <p:extLst>
      <p:ext uri="{BB962C8B-B14F-4D97-AF65-F5344CB8AC3E}">
        <p14:creationId xmlns:p14="http://schemas.microsoft.com/office/powerpoint/2010/main" val="1722930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E6494-221B-19CF-27F3-04ECEAAB4031}"/>
              </a:ext>
            </a:extLst>
          </p:cNvPr>
          <p:cNvSpPr>
            <a:spLocks noGrp="1"/>
          </p:cNvSpPr>
          <p:nvPr>
            <p:ph type="title"/>
          </p:nvPr>
        </p:nvSpPr>
        <p:spPr>
          <a:xfrm>
            <a:off x="838200" y="73479"/>
            <a:ext cx="10515600" cy="1325563"/>
          </a:xfrm>
        </p:spPr>
        <p:txBody>
          <a:bodyPr/>
          <a:lstStyle/>
          <a:p>
            <a:r>
              <a:rPr lang="en-US" dirty="0"/>
              <a:t>Conclusions</a:t>
            </a:r>
          </a:p>
        </p:txBody>
      </p:sp>
      <p:sp>
        <p:nvSpPr>
          <p:cNvPr id="3" name="Content Placeholder 2">
            <a:extLst>
              <a:ext uri="{FF2B5EF4-FFF2-40B4-BE49-F238E27FC236}">
                <a16:creationId xmlns:a16="http://schemas.microsoft.com/office/drawing/2014/main" id="{77D589B1-C82D-03F8-0D9D-039F548462C5}"/>
              </a:ext>
            </a:extLst>
          </p:cNvPr>
          <p:cNvSpPr>
            <a:spLocks noGrp="1"/>
          </p:cNvSpPr>
          <p:nvPr>
            <p:ph idx="1"/>
          </p:nvPr>
        </p:nvSpPr>
        <p:spPr>
          <a:xfrm>
            <a:off x="838200" y="1128712"/>
            <a:ext cx="10515600" cy="5355771"/>
          </a:xfrm>
        </p:spPr>
        <p:txBody>
          <a:bodyPr>
            <a:noAutofit/>
          </a:bodyPr>
          <a:lstStyle/>
          <a:p>
            <a:pPr algn="just">
              <a:lnSpc>
                <a:spcPct val="100000"/>
              </a:lnSpc>
              <a:spcBef>
                <a:spcPts val="600"/>
              </a:spcBef>
              <a:spcAft>
                <a:spcPts val="750"/>
              </a:spcAft>
              <a:buFont typeface="+mj-lt"/>
              <a:buAutoNum type="arabicPeriod"/>
            </a:pPr>
            <a:r>
              <a:rPr lang="en-US" sz="1600" dirty="0"/>
              <a:t>Proof of Concept: The current model is a proof of concept and has not yet undergone peer review. While the results are promising, further validation and peer-reviewing is necessary before drawing definitive conclusions.</a:t>
            </a:r>
          </a:p>
          <a:p>
            <a:pPr algn="just">
              <a:lnSpc>
                <a:spcPct val="100000"/>
              </a:lnSpc>
              <a:spcBef>
                <a:spcPts val="600"/>
              </a:spcBef>
              <a:spcAft>
                <a:spcPts val="750"/>
              </a:spcAft>
              <a:buFont typeface="+mj-lt"/>
              <a:buAutoNum type="arabicPeriod"/>
            </a:pPr>
            <a:r>
              <a:rPr lang="en-US" sz="1600" dirty="0"/>
              <a:t>Optimization: The model has yet to be fully optimized for best performance. Further hyperparameter tuning and refinement are necessary to improve accuracy and reduce potential biases. The model relies on Random Forests and SMOTE balancing techniques. Alternative modeling approaches should be explored to ensure the best possible predictive performance.</a:t>
            </a:r>
          </a:p>
          <a:p>
            <a:pPr algn="just">
              <a:lnSpc>
                <a:spcPct val="100000"/>
              </a:lnSpc>
              <a:spcBef>
                <a:spcPts val="600"/>
              </a:spcBef>
              <a:spcAft>
                <a:spcPts val="750"/>
              </a:spcAft>
              <a:buFont typeface="+mj-lt"/>
              <a:buAutoNum type="arabicPeriod"/>
            </a:pPr>
            <a:r>
              <a:rPr lang="en-US" sz="1600" dirty="0"/>
              <a:t>Class Imbalance: Despite addressing the class imbalance using SMOTE, the model’s performance for predicting the minority class (‘Y’ - injury) is still a concern. Further analysis and potentially different balancing techniques should be considered.</a:t>
            </a:r>
          </a:p>
          <a:p>
            <a:pPr algn="just">
              <a:lnSpc>
                <a:spcPct val="100000"/>
              </a:lnSpc>
              <a:spcBef>
                <a:spcPts val="600"/>
              </a:spcBef>
              <a:spcAft>
                <a:spcPts val="750"/>
              </a:spcAft>
              <a:buFont typeface="+mj-lt"/>
              <a:buAutoNum type="arabicPeriod"/>
            </a:pPr>
            <a:r>
              <a:rPr lang="en-US" sz="1600" dirty="0"/>
              <a:t>Monitoring the Initiative: We recommend implementing an automated system to track injury reports among the selected individuals over the next 12 months. This will allow us to measure whether the program is leading to a reduction in injuries and to make adjustments to the intervention if needed. This ongoing evaluation will be essential for refining the initiative and ensuring its long-term success.</a:t>
            </a:r>
          </a:p>
          <a:p>
            <a:pPr algn="just">
              <a:lnSpc>
                <a:spcPct val="100000"/>
              </a:lnSpc>
              <a:spcBef>
                <a:spcPts val="600"/>
              </a:spcBef>
              <a:spcAft>
                <a:spcPts val="750"/>
              </a:spcAft>
              <a:buFont typeface="+mj-lt"/>
              <a:buAutoNum type="arabicPeriod"/>
            </a:pPr>
            <a:r>
              <a:rPr lang="en-US" sz="1600" dirty="0"/>
              <a:t>Additional data: The data provided was only available up until 2016. With a larger and more recent dataset, such as data up to 2024, we will have a much bigger sample size to work with. This expanded data would allow us to split it into training and testing sets, enabling us to evaluate and refine the model more effectively. Additional data such as physical attributes, access to trainers, activity levels, injury causes and injury timeline will add further predictive value.</a:t>
            </a:r>
          </a:p>
          <a:p>
            <a:pPr algn="just">
              <a:lnSpc>
                <a:spcPct val="100000"/>
              </a:lnSpc>
              <a:spcBef>
                <a:spcPts val="600"/>
              </a:spcBef>
              <a:spcAft>
                <a:spcPts val="750"/>
              </a:spcAft>
              <a:buFont typeface="+mj-lt"/>
              <a:buAutoNum type="arabicPeriod"/>
            </a:pPr>
            <a:r>
              <a:rPr lang="en-US" sz="1600" dirty="0"/>
              <a:t>It is also recommended to evaluate the effectiveness of a single session to reduce gym related injuries.</a:t>
            </a:r>
          </a:p>
          <a:p>
            <a:pPr algn="just">
              <a:lnSpc>
                <a:spcPct val="100000"/>
              </a:lnSpc>
              <a:spcBef>
                <a:spcPts val="600"/>
              </a:spcBef>
              <a:spcAft>
                <a:spcPts val="750"/>
              </a:spcAft>
              <a:buFont typeface="+mj-lt"/>
              <a:buAutoNum type="arabicPeriod"/>
            </a:pPr>
            <a:endParaRPr lang="en-US" sz="1600" dirty="0"/>
          </a:p>
          <a:p>
            <a:pPr algn="just">
              <a:lnSpc>
                <a:spcPct val="100000"/>
              </a:lnSpc>
              <a:spcBef>
                <a:spcPts val="600"/>
              </a:spcBef>
              <a:spcAft>
                <a:spcPts val="750"/>
              </a:spcAft>
              <a:buFont typeface="+mj-lt"/>
              <a:buAutoNum type="arabicPeriod"/>
            </a:pPr>
            <a:endParaRPr lang="en-US" sz="1600" dirty="0"/>
          </a:p>
          <a:p>
            <a:pPr algn="just">
              <a:lnSpc>
                <a:spcPct val="100000"/>
              </a:lnSpc>
              <a:spcBef>
                <a:spcPts val="600"/>
              </a:spcBef>
              <a:spcAft>
                <a:spcPts val="750"/>
              </a:spcAft>
              <a:buFont typeface="+mj-lt"/>
              <a:buAutoNum type="arabicPeriod"/>
            </a:pPr>
            <a:endParaRPr lang="en-US" sz="1600" dirty="0"/>
          </a:p>
          <a:p>
            <a:pPr algn="just">
              <a:lnSpc>
                <a:spcPct val="100000"/>
              </a:lnSpc>
              <a:spcBef>
                <a:spcPts val="600"/>
              </a:spcBef>
            </a:pPr>
            <a:endParaRPr lang="en-US" sz="1600" i="0" u="none" strike="noStrike" dirty="0">
              <a:solidFill>
                <a:srgbClr val="000000"/>
              </a:solidFill>
              <a:effectLst/>
            </a:endParaRPr>
          </a:p>
          <a:p>
            <a:pPr algn="just">
              <a:lnSpc>
                <a:spcPct val="100000"/>
              </a:lnSpc>
              <a:spcBef>
                <a:spcPts val="600"/>
              </a:spcBef>
            </a:pPr>
            <a:endParaRPr lang="en-US" sz="1600" dirty="0"/>
          </a:p>
        </p:txBody>
      </p:sp>
    </p:spTree>
    <p:extLst>
      <p:ext uri="{BB962C8B-B14F-4D97-AF65-F5344CB8AC3E}">
        <p14:creationId xmlns:p14="http://schemas.microsoft.com/office/powerpoint/2010/main" val="2617069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1658</TotalTime>
  <Words>735</Words>
  <Application>Microsoft Macintosh PowerPoint</Application>
  <PresentationFormat>Widescreen</PresentationFormat>
  <Paragraphs>50</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Predictive Modeling for Gym Injury Prevention</vt:lpstr>
      <vt:lpstr>Overview</vt:lpstr>
      <vt:lpstr> Assessment</vt:lpstr>
      <vt:lpstr>Methodology</vt:lpstr>
      <vt:lpstr>Model Summary &amp; Feature Importance</vt:lpstr>
      <vt:lpstr>Stratified sampling</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Sujith Sampath Kumar</dc:creator>
  <cp:lastModifiedBy>Sujith Sampath Kumar</cp:lastModifiedBy>
  <cp:revision>180</cp:revision>
  <dcterms:created xsi:type="dcterms:W3CDTF">2024-10-04T09:07:37Z</dcterms:created>
  <dcterms:modified xsi:type="dcterms:W3CDTF">2025-01-26T08:32:08Z</dcterms:modified>
</cp:coreProperties>
</file>