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2" r:id="rId4"/>
    <p:sldId id="264" r:id="rId5"/>
    <p:sldId id="269" r:id="rId6"/>
    <p:sldId id="267" r:id="rId7"/>
    <p:sldId id="268" r:id="rId8"/>
    <p:sldId id="27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97"/>
    <p:restoredTop sz="75710"/>
  </p:normalViewPr>
  <p:slideViewPr>
    <p:cSldViewPr snapToGrid="0">
      <p:cViewPr varScale="1">
        <p:scale>
          <a:sx n="77" d="100"/>
          <a:sy n="77"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9B18C-481F-9D45-8B2D-977FADDDA41F}" type="datetimeFigureOut">
              <a:rPr lang="en-US" smtClean="0"/>
              <a:t>10/6/24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24951-9C50-2742-B902-AD28541D48D9}" type="slidenum">
              <a:rPr lang="en-US" smtClean="0"/>
              <a:t>‹#›</a:t>
            </a:fld>
            <a:endParaRPr lang="en-US"/>
          </a:p>
        </p:txBody>
      </p:sp>
    </p:spTree>
    <p:extLst>
      <p:ext uri="{BB962C8B-B14F-4D97-AF65-F5344CB8AC3E}">
        <p14:creationId xmlns:p14="http://schemas.microsoft.com/office/powerpoint/2010/main" val="112957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1</a:t>
            </a:fld>
            <a:endParaRPr lang="en-US"/>
          </a:p>
        </p:txBody>
      </p:sp>
    </p:spTree>
    <p:extLst>
      <p:ext uri="{BB962C8B-B14F-4D97-AF65-F5344CB8AC3E}">
        <p14:creationId xmlns:p14="http://schemas.microsoft.com/office/powerpoint/2010/main" val="172814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2</a:t>
            </a:fld>
            <a:endParaRPr lang="en-US"/>
          </a:p>
        </p:txBody>
      </p:sp>
    </p:spTree>
    <p:extLst>
      <p:ext uri="{BB962C8B-B14F-4D97-AF65-F5344CB8AC3E}">
        <p14:creationId xmlns:p14="http://schemas.microsoft.com/office/powerpoint/2010/main" val="147369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3</a:t>
            </a:fld>
            <a:endParaRPr lang="en-US"/>
          </a:p>
        </p:txBody>
      </p:sp>
    </p:spTree>
    <p:extLst>
      <p:ext uri="{BB962C8B-B14F-4D97-AF65-F5344CB8AC3E}">
        <p14:creationId xmlns:p14="http://schemas.microsoft.com/office/powerpoint/2010/main" val="3437090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94473-6A2D-D53E-4B78-D9F0E875B3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5BFC74-6546-59EB-3590-7BC426B1D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2B9DD4-4B32-31F0-A5EC-D3C72B2730DE}"/>
              </a:ext>
            </a:extLst>
          </p:cNvPr>
          <p:cNvSpPr>
            <a:spLocks noGrp="1"/>
          </p:cNvSpPr>
          <p:nvPr>
            <p:ph type="body" idx="1"/>
          </p:nvPr>
        </p:nvSpPr>
        <p:spPr/>
        <p:txBody>
          <a:bodyPr/>
          <a:lstStyle/>
          <a:p>
            <a:endParaRPr lang="en-US" sz="1800"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6B60EE5C-E1C1-3438-0148-C2FA6644E4A2}"/>
              </a:ext>
            </a:extLst>
          </p:cNvPr>
          <p:cNvSpPr>
            <a:spLocks noGrp="1"/>
          </p:cNvSpPr>
          <p:nvPr>
            <p:ph type="sldNum" sz="quarter" idx="5"/>
          </p:nvPr>
        </p:nvSpPr>
        <p:spPr/>
        <p:txBody>
          <a:bodyPr/>
          <a:lstStyle/>
          <a:p>
            <a:fld id="{F0324951-9C50-2742-B902-AD28541D48D9}" type="slidenum">
              <a:rPr lang="en-US" smtClean="0"/>
              <a:t>4</a:t>
            </a:fld>
            <a:endParaRPr lang="en-US"/>
          </a:p>
        </p:txBody>
      </p:sp>
    </p:spTree>
    <p:extLst>
      <p:ext uri="{BB962C8B-B14F-4D97-AF65-F5344CB8AC3E}">
        <p14:creationId xmlns:p14="http://schemas.microsoft.com/office/powerpoint/2010/main" val="417735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5</a:t>
            </a:fld>
            <a:endParaRPr lang="en-US"/>
          </a:p>
        </p:txBody>
      </p:sp>
    </p:spTree>
    <p:extLst>
      <p:ext uri="{BB962C8B-B14F-4D97-AF65-F5344CB8AC3E}">
        <p14:creationId xmlns:p14="http://schemas.microsoft.com/office/powerpoint/2010/main" val="385415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5EED2-2E93-BBC3-02C5-7514DE885B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06F87A-F070-DAA7-81B8-D2DDD200E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EB4988-8279-A450-F9E8-F754EAC5C1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3E351B-CBC9-16EE-1BE7-2B09B9975C65}"/>
              </a:ext>
            </a:extLst>
          </p:cNvPr>
          <p:cNvSpPr>
            <a:spLocks noGrp="1"/>
          </p:cNvSpPr>
          <p:nvPr>
            <p:ph type="sldNum" sz="quarter" idx="5"/>
          </p:nvPr>
        </p:nvSpPr>
        <p:spPr/>
        <p:txBody>
          <a:bodyPr/>
          <a:lstStyle/>
          <a:p>
            <a:fld id="{F0324951-9C50-2742-B902-AD28541D48D9}" type="slidenum">
              <a:rPr lang="en-US" smtClean="0"/>
              <a:t>6</a:t>
            </a:fld>
            <a:endParaRPr lang="en-US"/>
          </a:p>
        </p:txBody>
      </p:sp>
    </p:spTree>
    <p:extLst>
      <p:ext uri="{BB962C8B-B14F-4D97-AF65-F5344CB8AC3E}">
        <p14:creationId xmlns:p14="http://schemas.microsoft.com/office/powerpoint/2010/main" val="248594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FB6C-E776-4E11-6360-49EDA24FB8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5A81A1-4B64-93DE-2E8C-1907EBD25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7E294A-0C56-0B42-500C-535B84F3F9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9C4952-4C80-4FEF-EF15-14E2B77163F6}"/>
              </a:ext>
            </a:extLst>
          </p:cNvPr>
          <p:cNvSpPr>
            <a:spLocks noGrp="1"/>
          </p:cNvSpPr>
          <p:nvPr>
            <p:ph type="sldNum" sz="quarter" idx="5"/>
          </p:nvPr>
        </p:nvSpPr>
        <p:spPr/>
        <p:txBody>
          <a:bodyPr/>
          <a:lstStyle/>
          <a:p>
            <a:fld id="{F0324951-9C50-2742-B902-AD28541D48D9}" type="slidenum">
              <a:rPr lang="en-US" smtClean="0"/>
              <a:t>7</a:t>
            </a:fld>
            <a:endParaRPr lang="en-US"/>
          </a:p>
        </p:txBody>
      </p:sp>
    </p:spTree>
    <p:extLst>
      <p:ext uri="{BB962C8B-B14F-4D97-AF65-F5344CB8AC3E}">
        <p14:creationId xmlns:p14="http://schemas.microsoft.com/office/powerpoint/2010/main" val="1809290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F0324951-9C50-2742-B902-AD28541D48D9}" type="slidenum">
              <a:rPr lang="en-US" smtClean="0"/>
              <a:t>8</a:t>
            </a:fld>
            <a:endParaRPr lang="en-US"/>
          </a:p>
        </p:txBody>
      </p:sp>
    </p:spTree>
    <p:extLst>
      <p:ext uri="{BB962C8B-B14F-4D97-AF65-F5344CB8AC3E}">
        <p14:creationId xmlns:p14="http://schemas.microsoft.com/office/powerpoint/2010/main" val="287232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324951-9C50-2742-B902-AD28541D48D9}" type="slidenum">
              <a:rPr lang="en-US" smtClean="0"/>
              <a:t>9</a:t>
            </a:fld>
            <a:endParaRPr lang="en-US"/>
          </a:p>
        </p:txBody>
      </p:sp>
    </p:spTree>
    <p:extLst>
      <p:ext uri="{BB962C8B-B14F-4D97-AF65-F5344CB8AC3E}">
        <p14:creationId xmlns:p14="http://schemas.microsoft.com/office/powerpoint/2010/main" val="175932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9479-5287-E179-65F5-2C3353DB6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BD9731-2019-93D0-EBE8-26FE8B51C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C920A-0E45-E1BF-41E2-44EBCDBFD7EF}"/>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BC935AC2-A5DF-82B4-DB60-1D1281D44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3B074-EEBD-7330-0C3E-9FEA05A9E494}"/>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85621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FC2F-78D0-2DC0-7FA7-7168E3F050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375D5-CF56-08F6-15E5-D5A42C86DA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71887-3D89-51AD-313D-39DEE2839172}"/>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B1D108E6-E01F-F4E5-87E5-BFB81EDE8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3329-0830-F918-EE4B-8FD77878302C}"/>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91509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B646DC-313D-72F6-D3B5-50C903E15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A6000-A7F4-8399-A082-CA9B1987B4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6AD06-CE92-37ED-B3B3-230D73723BFB}"/>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4C46F76F-ED5C-75F5-CC2C-DDBF3F8E9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A261F-E698-404F-A79A-7535BA8DFCB8}"/>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28917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B229-684D-798B-8972-BC7CF3A292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6407AD-9475-6440-ADF2-AD55F6A18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EF893-4B73-D1BA-33E6-8D8DD170FC26}"/>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B4245A5B-38CC-3B10-5662-392E28C30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52E0F-95D0-144F-1835-9AB0ABBB1065}"/>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6919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7E06-0658-6F2B-0848-CC383B9AA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215FF-ADAA-5C34-CFDD-4C5B9B161F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D7CC7-4AF4-F86B-33B4-4D1B49B2E45A}"/>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21F4B22D-E8FC-EFE9-3EFA-50124003E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0AB30-AC78-5304-4E49-59398C8447A0}"/>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09019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8B45-4E37-229E-68C8-BAB23BC89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AC355-5CF0-1EFE-43DD-93E3EAB053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AFA140-09FC-3A71-D045-C56790DD08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109318-CAB1-B3FF-93B7-D0D4AADAEC1C}"/>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6" name="Footer Placeholder 5">
            <a:extLst>
              <a:ext uri="{FF2B5EF4-FFF2-40B4-BE49-F238E27FC236}">
                <a16:creationId xmlns:a16="http://schemas.microsoft.com/office/drawing/2014/main" id="{780208F6-E29E-8978-5F23-3E588D060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9B941-57B4-078C-069F-220A42BCD8A1}"/>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33681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8E42-F1B2-1205-432B-71F7AC996B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F9BF7D-7317-470F-6177-50A6EAC85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C8F53-45F2-F399-4D32-1CFE75CE5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F3703E-3810-13F7-40A2-F01E31306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BB331B-DA65-FB1E-2A3D-B51202521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0CA7F-FFD7-B0B6-21BE-57DB98A53104}"/>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8" name="Footer Placeholder 7">
            <a:extLst>
              <a:ext uri="{FF2B5EF4-FFF2-40B4-BE49-F238E27FC236}">
                <a16:creationId xmlns:a16="http://schemas.microsoft.com/office/drawing/2014/main" id="{D33472E6-AD7F-75BD-BBB3-674533335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445DB4-3630-99EE-4C35-9006A3204D0C}"/>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366055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62C8-BDCE-4D6C-BE48-2E6F770D3F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8C6734-80B1-A140-4A4F-95C1CC0DC6F9}"/>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4" name="Footer Placeholder 3">
            <a:extLst>
              <a:ext uri="{FF2B5EF4-FFF2-40B4-BE49-F238E27FC236}">
                <a16:creationId xmlns:a16="http://schemas.microsoft.com/office/drawing/2014/main" id="{A19DF696-7C48-6E6F-4CC4-E7C0985772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1D6206-2E69-E275-D29D-08F98301B452}"/>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2081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C7442A-AB2B-83DF-B04D-B6ABBD3FC8B7}"/>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3" name="Footer Placeholder 2">
            <a:extLst>
              <a:ext uri="{FF2B5EF4-FFF2-40B4-BE49-F238E27FC236}">
                <a16:creationId xmlns:a16="http://schemas.microsoft.com/office/drawing/2014/main" id="{058E3D1C-20FA-C8AC-60E7-C13CBC3FE3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3B2369-991A-61C5-834F-146129C30E54}"/>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84701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2E11-ABA6-1806-6779-073F88E99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6C9A4B-42D6-53C3-6426-58652BAD3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AEB28D-C00D-D3EF-F955-6B2EB53AF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63D6D-3868-B6AE-D62A-2211CCD129EF}"/>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6" name="Footer Placeholder 5">
            <a:extLst>
              <a:ext uri="{FF2B5EF4-FFF2-40B4-BE49-F238E27FC236}">
                <a16:creationId xmlns:a16="http://schemas.microsoft.com/office/drawing/2014/main" id="{EE4C9316-5070-47A9-2204-749830312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D8851-95E7-F2F3-1433-BEB48400CE85}"/>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156615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FBD4-F4B2-AC43-FEF7-27B0A0EBA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FCB312-BC74-CC9C-565B-66008515C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B2EF19-E834-6883-CE89-31F967D75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27ED3-2BD9-7CD1-38D9-6D431946D0B1}"/>
              </a:ext>
            </a:extLst>
          </p:cNvPr>
          <p:cNvSpPr>
            <a:spLocks noGrp="1"/>
          </p:cNvSpPr>
          <p:nvPr>
            <p:ph type="dt" sz="half" idx="10"/>
          </p:nvPr>
        </p:nvSpPr>
        <p:spPr/>
        <p:txBody>
          <a:bodyPr/>
          <a:lstStyle/>
          <a:p>
            <a:fld id="{96F98A83-6B91-3640-B52F-9E6E751F723F}" type="datetimeFigureOut">
              <a:rPr lang="en-US" smtClean="0"/>
              <a:t>10/6/24</a:t>
            </a:fld>
            <a:endParaRPr lang="en-US"/>
          </a:p>
        </p:txBody>
      </p:sp>
      <p:sp>
        <p:nvSpPr>
          <p:cNvPr id="6" name="Footer Placeholder 5">
            <a:extLst>
              <a:ext uri="{FF2B5EF4-FFF2-40B4-BE49-F238E27FC236}">
                <a16:creationId xmlns:a16="http://schemas.microsoft.com/office/drawing/2014/main" id="{FFC7CACD-BEDA-F22F-2405-7090229A5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BF1A3-EC83-F21B-E367-5BB4018A03EB}"/>
              </a:ext>
            </a:extLst>
          </p:cNvPr>
          <p:cNvSpPr>
            <a:spLocks noGrp="1"/>
          </p:cNvSpPr>
          <p:nvPr>
            <p:ph type="sldNum" sz="quarter" idx="12"/>
          </p:nvPr>
        </p:nvSpPr>
        <p:spPr/>
        <p:txBody>
          <a:bodyPr/>
          <a:lstStyle/>
          <a:p>
            <a:fld id="{423D44FF-B907-7F4A-9E06-380D9A0CE030}" type="slidenum">
              <a:rPr lang="en-US" smtClean="0"/>
              <a:t>‹#›</a:t>
            </a:fld>
            <a:endParaRPr lang="en-US"/>
          </a:p>
        </p:txBody>
      </p:sp>
    </p:spTree>
    <p:extLst>
      <p:ext uri="{BB962C8B-B14F-4D97-AF65-F5344CB8AC3E}">
        <p14:creationId xmlns:p14="http://schemas.microsoft.com/office/powerpoint/2010/main" val="215918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672F9D-3135-2BD0-2321-CBF3D218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C045D4-743D-7C12-B4D3-C8FE8897D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1562B-33B9-9078-24C8-1C6353B99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F98A83-6B91-3640-B52F-9E6E751F723F}" type="datetimeFigureOut">
              <a:rPr lang="en-US" smtClean="0"/>
              <a:t>10/6/24</a:t>
            </a:fld>
            <a:endParaRPr lang="en-US"/>
          </a:p>
        </p:txBody>
      </p:sp>
      <p:sp>
        <p:nvSpPr>
          <p:cNvPr id="5" name="Footer Placeholder 4">
            <a:extLst>
              <a:ext uri="{FF2B5EF4-FFF2-40B4-BE49-F238E27FC236}">
                <a16:creationId xmlns:a16="http://schemas.microsoft.com/office/drawing/2014/main" id="{9734A7D4-1D5D-5871-52D1-D190F1A94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483AC0-28C3-70B4-E4BC-5EF848CCF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3D44FF-B907-7F4A-9E06-380D9A0CE030}" type="slidenum">
              <a:rPr lang="en-US" smtClean="0"/>
              <a:t>‹#›</a:t>
            </a:fld>
            <a:endParaRPr lang="en-US"/>
          </a:p>
        </p:txBody>
      </p:sp>
    </p:spTree>
    <p:extLst>
      <p:ext uri="{BB962C8B-B14F-4D97-AF65-F5344CB8AC3E}">
        <p14:creationId xmlns:p14="http://schemas.microsoft.com/office/powerpoint/2010/main" val="2608024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F0DBF-D382-14D0-84BD-889630D31966}"/>
              </a:ext>
            </a:extLst>
          </p:cNvPr>
          <p:cNvSpPr>
            <a:spLocks noGrp="1"/>
          </p:cNvSpPr>
          <p:nvPr>
            <p:ph type="ctrTitle"/>
          </p:nvPr>
        </p:nvSpPr>
        <p:spPr/>
        <p:txBody>
          <a:bodyPr>
            <a:normAutofit fontScale="90000"/>
          </a:bodyPr>
          <a:lstStyle/>
          <a:p>
            <a:r>
              <a:rPr lang="en-US" b="0" i="0" u="none" strike="noStrike" dirty="0">
                <a:solidFill>
                  <a:srgbClr val="000000"/>
                </a:solidFill>
                <a:effectLst/>
                <a:cs typeface="Arial" panose="020B0604020202020204" pitchFamily="34" charset="0"/>
              </a:rPr>
              <a:t>Rapid Feasibility Assessment: Modeling the Likelihood of Infrastructure Project Delivery</a:t>
            </a:r>
            <a:endParaRPr lang="en-US" dirty="0">
              <a:cs typeface="Arial" panose="020B0604020202020204" pitchFamily="34" charset="0"/>
            </a:endParaRPr>
          </a:p>
        </p:txBody>
      </p:sp>
      <p:sp>
        <p:nvSpPr>
          <p:cNvPr id="3" name="Subtitle 2">
            <a:extLst>
              <a:ext uri="{FF2B5EF4-FFF2-40B4-BE49-F238E27FC236}">
                <a16:creationId xmlns:a16="http://schemas.microsoft.com/office/drawing/2014/main" id="{D74164A0-E0E3-7DED-BB2B-07930E657DA0}"/>
              </a:ext>
            </a:extLst>
          </p:cNvPr>
          <p:cNvSpPr>
            <a:spLocks noGrp="1"/>
          </p:cNvSpPr>
          <p:nvPr>
            <p:ph type="subTitle" idx="1"/>
          </p:nvPr>
        </p:nvSpPr>
        <p:spPr/>
        <p:txBody>
          <a:bodyPr>
            <a:normAutofit fontScale="92500" lnSpcReduction="10000"/>
          </a:bodyPr>
          <a:lstStyle/>
          <a:p>
            <a:r>
              <a:rPr lang="en-US" sz="3200" b="0" i="0" u="none" strike="noStrike" dirty="0">
                <a:solidFill>
                  <a:srgbClr val="000000"/>
                </a:solidFill>
                <a:effectLst/>
                <a:cs typeface="Arial" panose="020B0604020202020204" pitchFamily="34" charset="0"/>
              </a:rPr>
              <a:t>Analysis using Pipeline Data &amp; Macroeconomic Factors</a:t>
            </a:r>
            <a:endParaRPr lang="en-US" sz="3200" dirty="0">
              <a:cs typeface="Arial" panose="020B0604020202020204" pitchFamily="34" charset="0"/>
            </a:endParaRPr>
          </a:p>
          <a:p>
            <a:r>
              <a:rPr lang="en-US" dirty="0">
                <a:cs typeface="Arial" panose="020B0604020202020204" pitchFamily="34" charset="0"/>
              </a:rPr>
              <a:t>Sujith Roy S</a:t>
            </a:r>
          </a:p>
          <a:p>
            <a:r>
              <a:rPr lang="en-US" dirty="0">
                <a:cs typeface="Arial" panose="020B0604020202020204" pitchFamily="34" charset="0"/>
              </a:rPr>
              <a:t>7 October 2024</a:t>
            </a:r>
          </a:p>
        </p:txBody>
      </p:sp>
    </p:spTree>
    <p:extLst>
      <p:ext uri="{BB962C8B-B14F-4D97-AF65-F5344CB8AC3E}">
        <p14:creationId xmlns:p14="http://schemas.microsoft.com/office/powerpoint/2010/main" val="107548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7264-EE63-98C1-6FEE-71C1256EC40E}"/>
              </a:ext>
            </a:extLst>
          </p:cNvPr>
          <p:cNvSpPr>
            <a:spLocks noGrp="1"/>
          </p:cNvSpPr>
          <p:nvPr>
            <p:ph type="title"/>
          </p:nvPr>
        </p:nvSpPr>
        <p:spPr/>
        <p:txBody>
          <a:bodyPr/>
          <a:lstStyle/>
          <a:p>
            <a:r>
              <a:rPr lang="en-US" b="0" i="0" u="none" strike="noStrike" dirty="0">
                <a:solidFill>
                  <a:srgbClr val="000000"/>
                </a:solidFill>
                <a:effectLst/>
                <a:cs typeface="Arial" panose="020B0604020202020204" pitchFamily="34" charset="0"/>
              </a:rPr>
              <a:t>Objective &amp; Overview</a:t>
            </a:r>
            <a:endParaRPr lang="en-US" dirty="0">
              <a:cs typeface="Arial" panose="020B0604020202020204" pitchFamily="34" charset="0"/>
            </a:endParaRPr>
          </a:p>
        </p:txBody>
      </p:sp>
      <p:sp>
        <p:nvSpPr>
          <p:cNvPr id="3" name="Content Placeholder 2">
            <a:extLst>
              <a:ext uri="{FF2B5EF4-FFF2-40B4-BE49-F238E27FC236}">
                <a16:creationId xmlns:a16="http://schemas.microsoft.com/office/drawing/2014/main" id="{D33A6CE4-6708-9CA2-0EE4-5A33AFC5D8F1}"/>
              </a:ext>
            </a:extLst>
          </p:cNvPr>
          <p:cNvSpPr>
            <a:spLocks noGrp="1"/>
          </p:cNvSpPr>
          <p:nvPr>
            <p:ph idx="1"/>
          </p:nvPr>
        </p:nvSpPr>
        <p:spPr/>
        <p:txBody>
          <a:bodyPr>
            <a:normAutofit/>
          </a:bodyPr>
          <a:lstStyle/>
          <a:p>
            <a:r>
              <a:rPr lang="en-US" sz="2000" dirty="0">
                <a:solidFill>
                  <a:srgbClr val="000000"/>
                </a:solidFill>
                <a:cs typeface="Arial" panose="020B0604020202020204" pitchFamily="34" charset="0"/>
              </a:rPr>
              <a:t>RFA to to model the likelihood of infrastructure project delivery using the Pipeline information and any other accessible data.</a:t>
            </a:r>
          </a:p>
          <a:p>
            <a:r>
              <a:rPr lang="en-US" sz="2000" dirty="0">
                <a:solidFill>
                  <a:srgbClr val="000000"/>
                </a:solidFill>
                <a:cs typeface="Arial" panose="020B0604020202020204" pitchFamily="34" charset="0"/>
              </a:rPr>
              <a:t>Pipeline dataset contains extensive </a:t>
            </a:r>
            <a:r>
              <a:rPr lang="en-US" sz="2000" i="0" u="none" strike="noStrike" dirty="0">
                <a:solidFill>
                  <a:srgbClr val="000000"/>
                </a:solidFill>
                <a:effectLst/>
                <a:cs typeface="Arial" panose="020B0604020202020204" pitchFamily="34" charset="0"/>
              </a:rPr>
              <a:t>information on 5940 infrastructure projects, including key details such as, project status, funding status, procurement methods, project descriptions, estimated timelines and location (latitude and longitude).</a:t>
            </a:r>
          </a:p>
          <a:p>
            <a:pPr marL="0" indent="0">
              <a:buNone/>
            </a:pPr>
            <a:endParaRPr lang="en-US" sz="2000" i="0" u="none" strike="noStrike" dirty="0">
              <a:solidFill>
                <a:srgbClr val="000000"/>
              </a:solidFill>
              <a:effectLst/>
              <a:cs typeface="Arial" panose="020B0604020202020204" pitchFamily="34" charset="0"/>
            </a:endParaRPr>
          </a:p>
          <a:p>
            <a:endParaRPr lang="en-US" sz="2000" dirty="0">
              <a:cs typeface="Arial" panose="020B0604020202020204" pitchFamily="34" charset="0"/>
            </a:endParaRPr>
          </a:p>
        </p:txBody>
      </p:sp>
    </p:spTree>
    <p:extLst>
      <p:ext uri="{BB962C8B-B14F-4D97-AF65-F5344CB8AC3E}">
        <p14:creationId xmlns:p14="http://schemas.microsoft.com/office/powerpoint/2010/main" val="162190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AA0C-FF34-F673-6328-A20208BBC790}"/>
              </a:ext>
            </a:extLst>
          </p:cNvPr>
          <p:cNvSpPr>
            <a:spLocks noGrp="1"/>
          </p:cNvSpPr>
          <p:nvPr>
            <p:ph type="title"/>
          </p:nvPr>
        </p:nvSpPr>
        <p:spPr/>
        <p:txBody>
          <a:bodyPr/>
          <a:lstStyle/>
          <a:p>
            <a:r>
              <a:rPr lang="en-US" dirty="0"/>
              <a:t> Assessment</a:t>
            </a:r>
          </a:p>
        </p:txBody>
      </p:sp>
      <p:sp>
        <p:nvSpPr>
          <p:cNvPr id="3" name="Content Placeholder 2">
            <a:extLst>
              <a:ext uri="{FF2B5EF4-FFF2-40B4-BE49-F238E27FC236}">
                <a16:creationId xmlns:a16="http://schemas.microsoft.com/office/drawing/2014/main" id="{DE6FA66B-36BC-9031-A697-F43486FAA083}"/>
              </a:ext>
            </a:extLst>
          </p:cNvPr>
          <p:cNvSpPr>
            <a:spLocks noGrp="1"/>
          </p:cNvSpPr>
          <p:nvPr>
            <p:ph idx="1"/>
          </p:nvPr>
        </p:nvSpPr>
        <p:spPr>
          <a:xfrm>
            <a:off x="838200" y="1825625"/>
            <a:ext cx="10515600" cy="4667250"/>
          </a:xfrm>
        </p:spPr>
        <p:txBody>
          <a:bodyPr>
            <a:normAutofit/>
          </a:bodyPr>
          <a:lstStyle/>
          <a:p>
            <a:r>
              <a:rPr lang="en-US" sz="2000" dirty="0"/>
              <a:t>Quality of data was good overall but there were few records for which the Project Start Date was after Project End date. These had to be removed.</a:t>
            </a:r>
            <a:endParaRPr lang="en-US" sz="2000" b="0" i="0" u="none" strike="noStrike" dirty="0">
              <a:solidFill>
                <a:srgbClr val="000000"/>
              </a:solidFill>
              <a:effectLst/>
            </a:endParaRPr>
          </a:p>
          <a:p>
            <a:r>
              <a:rPr lang="en-US" sz="2000" dirty="0"/>
              <a:t>The brute force approach was to create a blended weighting system that assigns likelihood based on historical delay specific to project sector, region, funding source, and the duration that a project has spent in a specific phase while factoring in the number of days it has to completion.</a:t>
            </a:r>
          </a:p>
          <a:p>
            <a:r>
              <a:rPr lang="en-US" sz="2000" dirty="0"/>
              <a:t>However, pipeline data </a:t>
            </a:r>
            <a:r>
              <a:rPr lang="en-US" sz="2000" b="0" i="0" u="none" strike="noStrike" dirty="0">
                <a:solidFill>
                  <a:srgbClr val="000000"/>
                </a:solidFill>
                <a:effectLst/>
              </a:rPr>
              <a:t>does hold not these crucial information, such as how long a project has been in specific status (e.g., 'On hold', 'In Development') or the reasons behind these statuses. </a:t>
            </a:r>
          </a:p>
          <a:p>
            <a:r>
              <a:rPr lang="en-US" sz="2000" b="0" i="0" u="none" strike="noStrike" dirty="0">
                <a:solidFill>
                  <a:srgbClr val="000000"/>
                </a:solidFill>
                <a:effectLst/>
              </a:rPr>
              <a:t>Including such factors would have made the modeling process much more straightforward. </a:t>
            </a:r>
          </a:p>
          <a:p>
            <a:r>
              <a:rPr lang="en-US" sz="2000" b="0" i="0" u="none" strike="noStrike" dirty="0">
                <a:solidFill>
                  <a:srgbClr val="000000"/>
                </a:solidFill>
                <a:effectLst/>
              </a:rPr>
              <a:t>While its manually possible to extract the data </a:t>
            </a:r>
            <a:r>
              <a:rPr lang="en-US" sz="2000" b="0" i="0" u="none" strike="noStrike" dirty="0" err="1">
                <a:solidFill>
                  <a:srgbClr val="000000"/>
                </a:solidFill>
                <a:effectLst/>
              </a:rPr>
              <a:t>w.r.t</a:t>
            </a:r>
            <a:r>
              <a:rPr lang="en-US" sz="2000" b="0" i="0" u="none" strike="noStrike" dirty="0">
                <a:solidFill>
                  <a:srgbClr val="000000"/>
                </a:solidFill>
                <a:effectLst/>
              </a:rPr>
              <a:t> how long a project has been in specific statuses , there weren’t enough data points to do it.</a:t>
            </a:r>
          </a:p>
          <a:p>
            <a:r>
              <a:rPr lang="en-US" sz="2000" dirty="0"/>
              <a:t>So, modelling the ‘likelihood’ directly was out of the picture.</a:t>
            </a:r>
          </a:p>
        </p:txBody>
      </p:sp>
    </p:spTree>
    <p:extLst>
      <p:ext uri="{BB962C8B-B14F-4D97-AF65-F5344CB8AC3E}">
        <p14:creationId xmlns:p14="http://schemas.microsoft.com/office/powerpoint/2010/main" val="32044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755DF-AD7D-F173-BD13-EB2E36B1D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7803A9-B321-37BF-381C-1EA4A423EF6B}"/>
              </a:ext>
            </a:extLst>
          </p:cNvPr>
          <p:cNvSpPr>
            <a:spLocks noGrp="1"/>
          </p:cNvSpPr>
          <p:nvPr>
            <p:ph type="title"/>
          </p:nvPr>
        </p:nvSpPr>
        <p:spPr/>
        <p:txBody>
          <a:bodyPr/>
          <a:lstStyle/>
          <a:p>
            <a:r>
              <a:rPr lang="en-US" dirty="0"/>
              <a:t>Final Methodology</a:t>
            </a:r>
          </a:p>
        </p:txBody>
      </p:sp>
      <p:sp>
        <p:nvSpPr>
          <p:cNvPr id="3" name="Content Placeholder 2">
            <a:extLst>
              <a:ext uri="{FF2B5EF4-FFF2-40B4-BE49-F238E27FC236}">
                <a16:creationId xmlns:a16="http://schemas.microsoft.com/office/drawing/2014/main" id="{6260E7E2-BE00-24F7-26A0-626CC8023893}"/>
              </a:ext>
            </a:extLst>
          </p:cNvPr>
          <p:cNvSpPr>
            <a:spLocks noGrp="1"/>
          </p:cNvSpPr>
          <p:nvPr>
            <p:ph idx="1"/>
          </p:nvPr>
        </p:nvSpPr>
        <p:spPr>
          <a:xfrm>
            <a:off x="838200" y="1690688"/>
            <a:ext cx="10515600" cy="4486275"/>
          </a:xfrm>
        </p:spPr>
        <p:txBody>
          <a:bodyPr>
            <a:normAutofit/>
          </a:bodyPr>
          <a:lstStyle/>
          <a:p>
            <a:pPr marL="0" indent="0" algn="l">
              <a:buNone/>
            </a:pPr>
            <a:r>
              <a:rPr lang="en-US" sz="2000" b="0" i="0" u="none" strike="noStrike" dirty="0">
                <a:solidFill>
                  <a:srgbClr val="000000"/>
                </a:solidFill>
                <a:effectLst/>
              </a:rPr>
              <a:t>Total delay is used as a proxy to estimate the likelihood of project delivery.</a:t>
            </a:r>
            <a:endParaRPr lang="en-US" sz="2000" b="1" dirty="0">
              <a:solidFill>
                <a:srgbClr val="000000"/>
              </a:solidFill>
            </a:endParaRPr>
          </a:p>
          <a:p>
            <a:pPr algn="l">
              <a:buFont typeface="Arial" panose="020B0604020202020204" pitchFamily="34" charset="0"/>
              <a:buChar char="•"/>
            </a:pPr>
            <a:r>
              <a:rPr lang="en-US" sz="2000" b="1" i="0" u="none" strike="noStrike" dirty="0">
                <a:solidFill>
                  <a:srgbClr val="000000"/>
                </a:solidFill>
                <a:effectLst/>
              </a:rPr>
              <a:t>Approach:</a:t>
            </a:r>
            <a:r>
              <a:rPr lang="en-US" sz="2000" b="0" i="0" u="none" strike="noStrike" dirty="0">
                <a:solidFill>
                  <a:srgbClr val="000000"/>
                </a:solidFill>
                <a:effectLst/>
              </a:rPr>
              <a:t>  Compute total delay for </a:t>
            </a:r>
            <a:r>
              <a:rPr lang="en-US" sz="2000" dirty="0">
                <a:solidFill>
                  <a:srgbClr val="000000"/>
                </a:solidFill>
              </a:rPr>
              <a:t>completed projects and use the patterns associated with it for planned/ unfinished projects</a:t>
            </a:r>
            <a:endParaRPr lang="en-US" sz="2000" b="0" i="0" u="none" strike="noStrike" dirty="0">
              <a:solidFill>
                <a:srgbClr val="000000"/>
              </a:solidFill>
              <a:effectLst/>
            </a:endParaRPr>
          </a:p>
          <a:p>
            <a:pPr algn="l">
              <a:buFont typeface="Arial" panose="020B0604020202020204" pitchFamily="34" charset="0"/>
              <a:buChar char="•"/>
            </a:pPr>
            <a:r>
              <a:rPr lang="en-US" sz="2000" b="1" i="0" u="none" strike="noStrike" dirty="0">
                <a:solidFill>
                  <a:srgbClr val="000000"/>
                </a:solidFill>
                <a:effectLst/>
              </a:rPr>
              <a:t>Prediction:</a:t>
            </a:r>
            <a:r>
              <a:rPr lang="en-US" sz="2000" b="0" i="0" u="none" strike="noStrike" dirty="0">
                <a:solidFill>
                  <a:srgbClr val="000000"/>
                </a:solidFill>
                <a:effectLst/>
              </a:rPr>
              <a:t> By modeling total delay using existing and engineered features, we can infer the likelihood of on-time delivery.</a:t>
            </a:r>
          </a:p>
          <a:p>
            <a:pPr algn="l">
              <a:buFont typeface="Arial" panose="020B0604020202020204" pitchFamily="34" charset="0"/>
              <a:buChar char="•"/>
            </a:pPr>
            <a:r>
              <a:rPr lang="en-US" sz="2000" b="0" i="0" u="none" strike="noStrike" dirty="0">
                <a:solidFill>
                  <a:srgbClr val="000000"/>
                </a:solidFill>
                <a:effectLst/>
              </a:rPr>
              <a:t>Predicted delays are scaled into likelihood percentages for timely delivery, normalized by region and sector.</a:t>
            </a:r>
          </a:p>
          <a:p>
            <a:pPr marL="742950" lvl="1" indent="-285750" algn="l">
              <a:buFont typeface="Arial" panose="020B0604020202020204" pitchFamily="34" charset="0"/>
              <a:buChar char="•"/>
            </a:pPr>
            <a:r>
              <a:rPr lang="en-US" sz="2000" b="1" i="0" u="none" strike="noStrike" dirty="0">
                <a:solidFill>
                  <a:srgbClr val="000000"/>
                </a:solidFill>
                <a:effectLst/>
              </a:rPr>
              <a:t>Higher delays</a:t>
            </a:r>
            <a:r>
              <a:rPr lang="en-US" sz="2000" b="0" i="0" u="none" strike="noStrike" dirty="0">
                <a:solidFill>
                  <a:srgbClr val="000000"/>
                </a:solidFill>
                <a:effectLst/>
              </a:rPr>
              <a:t> indicate a lower likelihood of on-time project delivery.</a:t>
            </a:r>
          </a:p>
          <a:p>
            <a:pPr marL="742950" lvl="1" indent="-285750" algn="l">
              <a:buFont typeface="Arial" panose="020B0604020202020204" pitchFamily="34" charset="0"/>
              <a:buChar char="•"/>
            </a:pPr>
            <a:r>
              <a:rPr lang="en-US" sz="2000" b="1" i="0" u="none" strike="noStrike" dirty="0">
                <a:solidFill>
                  <a:srgbClr val="000000"/>
                </a:solidFill>
                <a:effectLst/>
              </a:rPr>
              <a:t>Lower delays</a:t>
            </a:r>
            <a:r>
              <a:rPr lang="en-US" sz="2000" b="0" i="0" u="none" strike="noStrike" dirty="0">
                <a:solidFill>
                  <a:srgbClr val="000000"/>
                </a:solidFill>
                <a:effectLst/>
              </a:rPr>
              <a:t> suggest a higher chance of meeting estimated completion dates</a:t>
            </a:r>
          </a:p>
        </p:txBody>
      </p:sp>
    </p:spTree>
    <p:extLst>
      <p:ext uri="{BB962C8B-B14F-4D97-AF65-F5344CB8AC3E}">
        <p14:creationId xmlns:p14="http://schemas.microsoft.com/office/powerpoint/2010/main" val="216728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48DC-89EC-33BA-62D0-F2A7D75287FC}"/>
              </a:ext>
            </a:extLst>
          </p:cNvPr>
          <p:cNvSpPr>
            <a:spLocks noGrp="1"/>
          </p:cNvSpPr>
          <p:nvPr>
            <p:ph type="title"/>
          </p:nvPr>
        </p:nvSpPr>
        <p:spPr>
          <a:xfrm>
            <a:off x="838200" y="403225"/>
            <a:ext cx="10515600" cy="1325563"/>
          </a:xfrm>
        </p:spPr>
        <p:txBody>
          <a:bodyPr/>
          <a:lstStyle/>
          <a:p>
            <a:r>
              <a:rPr lang="en-US" dirty="0"/>
              <a:t>Model Summary</a:t>
            </a:r>
          </a:p>
        </p:txBody>
      </p:sp>
      <p:graphicFrame>
        <p:nvGraphicFramePr>
          <p:cNvPr id="4" name="Content Placeholder 3">
            <a:extLst>
              <a:ext uri="{FF2B5EF4-FFF2-40B4-BE49-F238E27FC236}">
                <a16:creationId xmlns:a16="http://schemas.microsoft.com/office/drawing/2014/main" id="{9EABB086-0BCC-98A5-2AAF-DE259C6DABC4}"/>
              </a:ext>
            </a:extLst>
          </p:cNvPr>
          <p:cNvGraphicFramePr>
            <a:graphicFrameLocks noGrp="1"/>
          </p:cNvGraphicFramePr>
          <p:nvPr>
            <p:ph idx="1"/>
            <p:extLst>
              <p:ext uri="{D42A27DB-BD31-4B8C-83A1-F6EECF244321}">
                <p14:modId xmlns:p14="http://schemas.microsoft.com/office/powerpoint/2010/main" val="327515054"/>
              </p:ext>
            </p:extLst>
          </p:nvPr>
        </p:nvGraphicFramePr>
        <p:xfrm>
          <a:off x="838202" y="3145523"/>
          <a:ext cx="10515598" cy="1983690"/>
        </p:xfrm>
        <a:graphic>
          <a:graphicData uri="http://schemas.openxmlformats.org/drawingml/2006/table">
            <a:tbl>
              <a:tblPr firstRow="1" bandRow="1">
                <a:tableStyleId>{5C22544A-7EE6-4342-B048-85BDC9FD1C3A}</a:tableStyleId>
              </a:tblPr>
              <a:tblGrid>
                <a:gridCol w="1714497">
                  <a:extLst>
                    <a:ext uri="{9D8B030D-6E8A-4147-A177-3AD203B41FA5}">
                      <a16:colId xmlns:a16="http://schemas.microsoft.com/office/drawing/2014/main" val="891036211"/>
                    </a:ext>
                  </a:extLst>
                </a:gridCol>
                <a:gridCol w="7010401">
                  <a:extLst>
                    <a:ext uri="{9D8B030D-6E8A-4147-A177-3AD203B41FA5}">
                      <a16:colId xmlns:a16="http://schemas.microsoft.com/office/drawing/2014/main" val="1932484008"/>
                    </a:ext>
                  </a:extLst>
                </a:gridCol>
                <a:gridCol w="1790700">
                  <a:extLst>
                    <a:ext uri="{9D8B030D-6E8A-4147-A177-3AD203B41FA5}">
                      <a16:colId xmlns:a16="http://schemas.microsoft.com/office/drawing/2014/main" val="3120069648"/>
                    </a:ext>
                  </a:extLst>
                </a:gridCol>
              </a:tblGrid>
              <a:tr h="429210">
                <a:tc>
                  <a:txBody>
                    <a:bodyPr/>
                    <a:lstStyle/>
                    <a:p>
                      <a:pPr algn="ctr"/>
                      <a:r>
                        <a:rPr lang="en-US" dirty="0"/>
                        <a:t>Model Version</a:t>
                      </a:r>
                    </a:p>
                  </a:txBody>
                  <a:tcPr/>
                </a:tc>
                <a:tc>
                  <a:txBody>
                    <a:bodyPr/>
                    <a:lstStyle/>
                    <a:p>
                      <a:pPr algn="ctr"/>
                      <a:r>
                        <a:rPr lang="en-US" dirty="0"/>
                        <a:t>Input Features</a:t>
                      </a:r>
                    </a:p>
                  </a:txBody>
                  <a:tcPr/>
                </a:tc>
                <a:tc>
                  <a:txBody>
                    <a:bodyPr/>
                    <a:lstStyle/>
                    <a:p>
                      <a:pPr algn="ctr"/>
                      <a:r>
                        <a:rPr lang="en-US" dirty="0"/>
                        <a:t>Accuracy</a:t>
                      </a:r>
                    </a:p>
                  </a:txBody>
                  <a:tcPr/>
                </a:tc>
                <a:extLst>
                  <a:ext uri="{0D108BD9-81ED-4DB2-BD59-A6C34878D82A}">
                    <a16:rowId xmlns:a16="http://schemas.microsoft.com/office/drawing/2014/main" val="1933874521"/>
                  </a:ext>
                </a:extLst>
              </a:tr>
              <a:tr h="505780">
                <a:tc>
                  <a:txBody>
                    <a:bodyPr/>
                    <a:lstStyle/>
                    <a:p>
                      <a:pPr algn="ctr"/>
                      <a:r>
                        <a:rPr lang="en-US" dirty="0"/>
                        <a:t>LM1</a:t>
                      </a:r>
                    </a:p>
                  </a:txBody>
                  <a:tcPr/>
                </a:tc>
                <a:tc>
                  <a:txBody>
                    <a:bodyPr/>
                    <a:lstStyle/>
                    <a:p>
                      <a:pPr algn="ctr"/>
                      <a:r>
                        <a:rPr lang="en-US" dirty="0"/>
                        <a:t>Average delay in the sector, minimum budget, maximum budget, planned duration, funding status (confirmed or not), project status</a:t>
                      </a:r>
                    </a:p>
                  </a:txBody>
                  <a:tcPr/>
                </a:tc>
                <a:tc>
                  <a:txBody>
                    <a:bodyPr/>
                    <a:lstStyle/>
                    <a:p>
                      <a:pPr algn="ctr"/>
                      <a:r>
                        <a:rPr lang="en-US" dirty="0"/>
                        <a:t>~45%</a:t>
                      </a:r>
                    </a:p>
                  </a:txBody>
                  <a:tcPr/>
                </a:tc>
                <a:extLst>
                  <a:ext uri="{0D108BD9-81ED-4DB2-BD59-A6C34878D82A}">
                    <a16:rowId xmlns:a16="http://schemas.microsoft.com/office/drawing/2014/main" val="2349017650"/>
                  </a:ext>
                </a:extLst>
              </a:tr>
              <a:tr h="862373">
                <a:tc>
                  <a:txBody>
                    <a:bodyPr/>
                    <a:lstStyle/>
                    <a:p>
                      <a:pPr algn="ctr"/>
                      <a:r>
                        <a:rPr lang="en-US" dirty="0"/>
                        <a:t>LM2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Average delay in the sector, minimum budget, maximum budget, planned duration, funding status (confirmed or not), project status, Project Region, GDP Delta and CPI Delta</a:t>
                      </a:r>
                    </a:p>
                  </a:txBody>
                  <a:tcPr/>
                </a:tc>
                <a:tc>
                  <a:txBody>
                    <a:bodyPr/>
                    <a:lstStyle/>
                    <a:p>
                      <a:pPr algn="ctr"/>
                      <a:r>
                        <a:rPr lang="en-US" dirty="0"/>
                        <a:t>~80%**</a:t>
                      </a:r>
                    </a:p>
                  </a:txBody>
                  <a:tcPr/>
                </a:tc>
                <a:extLst>
                  <a:ext uri="{0D108BD9-81ED-4DB2-BD59-A6C34878D82A}">
                    <a16:rowId xmlns:a16="http://schemas.microsoft.com/office/drawing/2014/main" val="2688199594"/>
                  </a:ext>
                </a:extLst>
              </a:tr>
            </a:tbl>
          </a:graphicData>
        </a:graphic>
      </p:graphicFrame>
      <p:sp>
        <p:nvSpPr>
          <p:cNvPr id="5" name="TextBox 4">
            <a:extLst>
              <a:ext uri="{FF2B5EF4-FFF2-40B4-BE49-F238E27FC236}">
                <a16:creationId xmlns:a16="http://schemas.microsoft.com/office/drawing/2014/main" id="{FE9BDAB7-9ABB-ACF2-2042-737F1820F439}"/>
              </a:ext>
            </a:extLst>
          </p:cNvPr>
          <p:cNvSpPr txBox="1"/>
          <p:nvPr/>
        </p:nvSpPr>
        <p:spPr>
          <a:xfrm>
            <a:off x="838199" y="1574800"/>
            <a:ext cx="11082251" cy="1569660"/>
          </a:xfrm>
          <a:prstGeom prst="rect">
            <a:avLst/>
          </a:prstGeom>
          <a:noFill/>
        </p:spPr>
        <p:txBody>
          <a:bodyPr wrap="square" rtlCol="0">
            <a:spAutoFit/>
          </a:bodyPr>
          <a:lstStyle/>
          <a:p>
            <a:pPr algn="l"/>
            <a:r>
              <a:rPr lang="en-US" sz="2000" dirty="0">
                <a:solidFill>
                  <a:srgbClr val="000000"/>
                </a:solidFill>
              </a:rPr>
              <a:t>LM1: Predicts ‘total delay’ using features derived from the pipeline data.</a:t>
            </a:r>
          </a:p>
          <a:p>
            <a:pPr algn="l"/>
            <a:r>
              <a:rPr lang="en-US" sz="2000" dirty="0">
                <a:solidFill>
                  <a:srgbClr val="000000"/>
                </a:solidFill>
              </a:rPr>
              <a:t>LM2: Predicts ‘total delay’ using features from the pipeline data combined with *macroeconomic indicators (CPI, GDP) from Treasury.</a:t>
            </a:r>
          </a:p>
          <a:p>
            <a:r>
              <a:rPr lang="en-US" kern="100" dirty="0">
                <a:latin typeface="Aptos" panose="020B0004020202020204" pitchFamily="34" charset="0"/>
                <a:ea typeface="Aptos" panose="020B0004020202020204" pitchFamily="34" charset="0"/>
                <a:cs typeface="Times New Roman" panose="02020603050405020304" pitchFamily="18" charset="0"/>
              </a:rPr>
              <a:t>**</a:t>
            </a:r>
            <a:r>
              <a:rPr lang="en-US" kern="100" dirty="0">
                <a:effectLst/>
                <a:latin typeface="Aptos" panose="020B0004020202020204" pitchFamily="34" charset="0"/>
                <a:ea typeface="Aptos" panose="020B0004020202020204" pitchFamily="34" charset="0"/>
                <a:cs typeface="Times New Roman" panose="02020603050405020304" pitchFamily="18" charset="0"/>
              </a:rPr>
              <a:t>macro data is available till 2028-06 and the same was used for periods beyond that period. No growth rates were assu</a:t>
            </a:r>
            <a:r>
              <a:rPr lang="en-US" kern="100" dirty="0">
                <a:latin typeface="Aptos" panose="020B0004020202020204" pitchFamily="34" charset="0"/>
                <a:ea typeface="Aptos" panose="020B0004020202020204" pitchFamily="34" charset="0"/>
                <a:cs typeface="Times New Roman" panose="02020603050405020304" pitchFamily="18" charset="0"/>
              </a:rPr>
              <a:t>med.</a:t>
            </a:r>
            <a:endParaRPr lang="en-US" dirty="0"/>
          </a:p>
        </p:txBody>
      </p:sp>
      <p:pic>
        <p:nvPicPr>
          <p:cNvPr id="6" name="Picture 5">
            <a:extLst>
              <a:ext uri="{FF2B5EF4-FFF2-40B4-BE49-F238E27FC236}">
                <a16:creationId xmlns:a16="http://schemas.microsoft.com/office/drawing/2014/main" id="{9E197F41-675C-13AF-ADA4-F9D4DEEF1666}"/>
              </a:ext>
            </a:extLst>
          </p:cNvPr>
          <p:cNvPicPr>
            <a:picLocks noChangeAspect="1"/>
          </p:cNvPicPr>
          <p:nvPr/>
        </p:nvPicPr>
        <p:blipFill>
          <a:blip r:embed="rId3"/>
          <a:stretch>
            <a:fillRect/>
          </a:stretch>
        </p:blipFill>
        <p:spPr>
          <a:xfrm>
            <a:off x="57206" y="5283200"/>
            <a:ext cx="12134794" cy="1458729"/>
          </a:xfrm>
          <a:prstGeom prst="rect">
            <a:avLst/>
          </a:prstGeom>
        </p:spPr>
      </p:pic>
    </p:spTree>
    <p:extLst>
      <p:ext uri="{BB962C8B-B14F-4D97-AF65-F5344CB8AC3E}">
        <p14:creationId xmlns:p14="http://schemas.microsoft.com/office/powerpoint/2010/main" val="100801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E8ACE-065E-0C0A-507A-F44BC0877C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D83F72-24B3-FF88-C670-74A73E4ED533}"/>
              </a:ext>
            </a:extLst>
          </p:cNvPr>
          <p:cNvSpPr>
            <a:spLocks noGrp="1"/>
          </p:cNvSpPr>
          <p:nvPr>
            <p:ph type="title"/>
          </p:nvPr>
        </p:nvSpPr>
        <p:spPr/>
        <p:txBody>
          <a:bodyPr>
            <a:normAutofit/>
          </a:bodyPr>
          <a:lstStyle/>
          <a:p>
            <a:r>
              <a:rPr lang="en-US" sz="4000" dirty="0"/>
              <a:t>Model Results - LM1</a:t>
            </a:r>
          </a:p>
        </p:txBody>
      </p:sp>
      <p:sp>
        <p:nvSpPr>
          <p:cNvPr id="3" name="Content Placeholder 2">
            <a:extLst>
              <a:ext uri="{FF2B5EF4-FFF2-40B4-BE49-F238E27FC236}">
                <a16:creationId xmlns:a16="http://schemas.microsoft.com/office/drawing/2014/main" id="{689DB594-1FF2-4A48-E0DA-9B7190449EC8}"/>
              </a:ext>
            </a:extLst>
          </p:cNvPr>
          <p:cNvSpPr>
            <a:spLocks noGrp="1"/>
          </p:cNvSpPr>
          <p:nvPr>
            <p:ph idx="1"/>
          </p:nvPr>
        </p:nvSpPr>
        <p:spPr>
          <a:xfrm>
            <a:off x="838200" y="1562100"/>
            <a:ext cx="10698271" cy="5032375"/>
          </a:xfrm>
        </p:spPr>
        <p:txBody>
          <a:bodyPr>
            <a:noAutofit/>
          </a:bodyPr>
          <a:lstStyle/>
          <a:p>
            <a:pPr marL="0" indent="0">
              <a:buNone/>
            </a:pPr>
            <a:endParaRPr lang="en-US" sz="2400" dirty="0">
              <a:solidFill>
                <a:srgbClr val="000000"/>
              </a:solidFill>
              <a:latin typeface="-webkit-standard"/>
            </a:endParaRPr>
          </a:p>
          <a:p>
            <a:pPr marL="0" indent="0">
              <a:buNone/>
            </a:pPr>
            <a:endParaRPr lang="en-US" sz="1800" b="0" i="0" u="none" strike="noStrike" dirty="0">
              <a:solidFill>
                <a:srgbClr val="000000"/>
              </a:solidFill>
              <a:effectLst/>
            </a:endParaRPr>
          </a:p>
        </p:txBody>
      </p:sp>
      <p:pic>
        <p:nvPicPr>
          <p:cNvPr id="4" name="Content Placeholder 10" descr="A chart of different colored and black lines&#10;&#10;Description automatically generated with medium confidence">
            <a:extLst>
              <a:ext uri="{FF2B5EF4-FFF2-40B4-BE49-F238E27FC236}">
                <a16:creationId xmlns:a16="http://schemas.microsoft.com/office/drawing/2014/main" id="{EBFF014E-1097-4CED-B8CA-425E25A1EF88}"/>
              </a:ext>
            </a:extLst>
          </p:cNvPr>
          <p:cNvPicPr>
            <a:picLocks noChangeAspect="1"/>
          </p:cNvPicPr>
          <p:nvPr/>
        </p:nvPicPr>
        <p:blipFill>
          <a:blip r:embed="rId3"/>
          <a:stretch>
            <a:fillRect/>
          </a:stretch>
        </p:blipFill>
        <p:spPr>
          <a:xfrm>
            <a:off x="6350760" y="1860884"/>
            <a:ext cx="5664777" cy="4328804"/>
          </a:xfrm>
          <a:prstGeom prst="rect">
            <a:avLst/>
          </a:prstGeom>
        </p:spPr>
      </p:pic>
      <p:pic>
        <p:nvPicPr>
          <p:cNvPr id="5" name="Picture 4" descr="A screenshot of a graph&#10;&#10;Description automatically generated">
            <a:extLst>
              <a:ext uri="{FF2B5EF4-FFF2-40B4-BE49-F238E27FC236}">
                <a16:creationId xmlns:a16="http://schemas.microsoft.com/office/drawing/2014/main" id="{0C2E204F-A49B-A547-4E7B-772A9495389A}"/>
              </a:ext>
            </a:extLst>
          </p:cNvPr>
          <p:cNvPicPr>
            <a:picLocks noChangeAspect="1"/>
          </p:cNvPicPr>
          <p:nvPr/>
        </p:nvPicPr>
        <p:blipFill>
          <a:blip r:embed="rId4"/>
          <a:stretch>
            <a:fillRect/>
          </a:stretch>
        </p:blipFill>
        <p:spPr>
          <a:xfrm>
            <a:off x="58096" y="1913884"/>
            <a:ext cx="6129239" cy="4328805"/>
          </a:xfrm>
          <a:prstGeom prst="rect">
            <a:avLst/>
          </a:prstGeom>
        </p:spPr>
      </p:pic>
    </p:spTree>
    <p:extLst>
      <p:ext uri="{BB962C8B-B14F-4D97-AF65-F5344CB8AC3E}">
        <p14:creationId xmlns:p14="http://schemas.microsoft.com/office/powerpoint/2010/main" val="40232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810DD-7763-A14D-67D1-632EAD4EC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7C7B1-DCF5-598A-D342-47978C9D588D}"/>
              </a:ext>
            </a:extLst>
          </p:cNvPr>
          <p:cNvSpPr>
            <a:spLocks noGrp="1"/>
          </p:cNvSpPr>
          <p:nvPr>
            <p:ph type="title"/>
          </p:nvPr>
        </p:nvSpPr>
        <p:spPr/>
        <p:txBody>
          <a:bodyPr>
            <a:normAutofit/>
          </a:bodyPr>
          <a:lstStyle/>
          <a:p>
            <a:r>
              <a:rPr lang="en-US" sz="4000" dirty="0"/>
              <a:t>Model Results – LM2</a:t>
            </a:r>
          </a:p>
        </p:txBody>
      </p:sp>
      <p:sp>
        <p:nvSpPr>
          <p:cNvPr id="3" name="Content Placeholder 2">
            <a:extLst>
              <a:ext uri="{FF2B5EF4-FFF2-40B4-BE49-F238E27FC236}">
                <a16:creationId xmlns:a16="http://schemas.microsoft.com/office/drawing/2014/main" id="{4A0B6565-4E28-6F04-F807-24D7D65F21C0}"/>
              </a:ext>
            </a:extLst>
          </p:cNvPr>
          <p:cNvSpPr>
            <a:spLocks noGrp="1"/>
          </p:cNvSpPr>
          <p:nvPr>
            <p:ph idx="1"/>
          </p:nvPr>
        </p:nvSpPr>
        <p:spPr>
          <a:xfrm>
            <a:off x="838200" y="1562100"/>
            <a:ext cx="10698271" cy="5032375"/>
          </a:xfrm>
        </p:spPr>
        <p:txBody>
          <a:bodyPr>
            <a:noAutofit/>
          </a:bodyPr>
          <a:lstStyle/>
          <a:p>
            <a:pPr marL="0" indent="0">
              <a:buNone/>
            </a:pPr>
            <a:endParaRPr lang="en-US" sz="2400" dirty="0">
              <a:solidFill>
                <a:srgbClr val="000000"/>
              </a:solidFill>
              <a:latin typeface="-webkit-standard"/>
            </a:endParaRPr>
          </a:p>
          <a:p>
            <a:pPr marL="0" indent="0">
              <a:buNone/>
            </a:pPr>
            <a:endParaRPr lang="en-US" sz="1800" b="0" i="0" u="none" strike="noStrike" dirty="0">
              <a:solidFill>
                <a:srgbClr val="000000"/>
              </a:solidFill>
              <a:effectLst/>
            </a:endParaRPr>
          </a:p>
        </p:txBody>
      </p:sp>
      <p:pic>
        <p:nvPicPr>
          <p:cNvPr id="7" name="Picture 6" descr="A graph with red and white lines&#10;&#10;Description automatically generated with medium confidence">
            <a:extLst>
              <a:ext uri="{FF2B5EF4-FFF2-40B4-BE49-F238E27FC236}">
                <a16:creationId xmlns:a16="http://schemas.microsoft.com/office/drawing/2014/main" id="{40FF7082-29B5-AB60-99D6-BE8FFC58BCE2}"/>
              </a:ext>
            </a:extLst>
          </p:cNvPr>
          <p:cNvPicPr>
            <a:picLocks noChangeAspect="1"/>
          </p:cNvPicPr>
          <p:nvPr/>
        </p:nvPicPr>
        <p:blipFill>
          <a:blip r:embed="rId3"/>
          <a:stretch>
            <a:fillRect/>
          </a:stretch>
        </p:blipFill>
        <p:spPr>
          <a:xfrm>
            <a:off x="172901" y="1930400"/>
            <a:ext cx="5992185" cy="4232275"/>
          </a:xfrm>
          <a:prstGeom prst="rect">
            <a:avLst/>
          </a:prstGeom>
        </p:spPr>
      </p:pic>
      <p:pic>
        <p:nvPicPr>
          <p:cNvPr id="9" name="Picture 8" descr="A graph of different colored lines&#10;&#10;Description automatically generated with medium confidence">
            <a:extLst>
              <a:ext uri="{FF2B5EF4-FFF2-40B4-BE49-F238E27FC236}">
                <a16:creationId xmlns:a16="http://schemas.microsoft.com/office/drawing/2014/main" id="{48E01B6F-F909-75C0-7F6B-88B8E3A53836}"/>
              </a:ext>
            </a:extLst>
          </p:cNvPr>
          <p:cNvPicPr>
            <a:picLocks noChangeAspect="1"/>
          </p:cNvPicPr>
          <p:nvPr/>
        </p:nvPicPr>
        <p:blipFill>
          <a:blip r:embed="rId4"/>
          <a:stretch>
            <a:fillRect/>
          </a:stretch>
        </p:blipFill>
        <p:spPr>
          <a:xfrm>
            <a:off x="6134787" y="1930400"/>
            <a:ext cx="5992185" cy="4232275"/>
          </a:xfrm>
          <a:prstGeom prst="rect">
            <a:avLst/>
          </a:prstGeom>
        </p:spPr>
      </p:pic>
    </p:spTree>
    <p:extLst>
      <p:ext uri="{BB962C8B-B14F-4D97-AF65-F5344CB8AC3E}">
        <p14:creationId xmlns:p14="http://schemas.microsoft.com/office/powerpoint/2010/main" val="413146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A660-4AB8-D605-E420-1918E9ED8FF9}"/>
              </a:ext>
            </a:extLst>
          </p:cNvPr>
          <p:cNvSpPr>
            <a:spLocks noGrp="1"/>
          </p:cNvSpPr>
          <p:nvPr>
            <p:ph type="title"/>
          </p:nvPr>
        </p:nvSpPr>
        <p:spPr/>
        <p:txBody>
          <a:bodyPr/>
          <a:lstStyle/>
          <a:p>
            <a:r>
              <a:rPr lang="en-US" dirty="0"/>
              <a:t>Proposed Architecture</a:t>
            </a:r>
          </a:p>
        </p:txBody>
      </p:sp>
      <p:sp>
        <p:nvSpPr>
          <p:cNvPr id="6" name="TextBox 5">
            <a:extLst>
              <a:ext uri="{FF2B5EF4-FFF2-40B4-BE49-F238E27FC236}">
                <a16:creationId xmlns:a16="http://schemas.microsoft.com/office/drawing/2014/main" id="{202D35A2-B9BE-32C0-CCCB-20C2683086A4}"/>
              </a:ext>
            </a:extLst>
          </p:cNvPr>
          <p:cNvSpPr txBox="1"/>
          <p:nvPr/>
        </p:nvSpPr>
        <p:spPr>
          <a:xfrm>
            <a:off x="8128000" y="4648200"/>
            <a:ext cx="184731" cy="369332"/>
          </a:xfrm>
          <a:prstGeom prst="rect">
            <a:avLst/>
          </a:prstGeom>
          <a:noFill/>
        </p:spPr>
        <p:txBody>
          <a:bodyPr wrap="none" rtlCol="0">
            <a:spAutoFit/>
          </a:bodyPr>
          <a:lstStyle/>
          <a:p>
            <a:endParaRPr lang="en-US"/>
          </a:p>
        </p:txBody>
      </p:sp>
      <p:pic>
        <p:nvPicPr>
          <p:cNvPr id="13" name="Picture 12">
            <a:extLst>
              <a:ext uri="{FF2B5EF4-FFF2-40B4-BE49-F238E27FC236}">
                <a16:creationId xmlns:a16="http://schemas.microsoft.com/office/drawing/2014/main" id="{4EFF7738-0EF0-8177-C55C-363E5A945737}"/>
              </a:ext>
            </a:extLst>
          </p:cNvPr>
          <p:cNvPicPr>
            <a:picLocks noChangeAspect="1"/>
          </p:cNvPicPr>
          <p:nvPr/>
        </p:nvPicPr>
        <p:blipFill>
          <a:blip r:embed="rId3"/>
          <a:stretch>
            <a:fillRect/>
          </a:stretch>
        </p:blipFill>
        <p:spPr>
          <a:xfrm>
            <a:off x="3010346" y="1388127"/>
            <a:ext cx="6800589" cy="5475453"/>
          </a:xfrm>
          <a:prstGeom prst="rect">
            <a:avLst/>
          </a:prstGeom>
        </p:spPr>
      </p:pic>
    </p:spTree>
    <p:extLst>
      <p:ext uri="{BB962C8B-B14F-4D97-AF65-F5344CB8AC3E}">
        <p14:creationId xmlns:p14="http://schemas.microsoft.com/office/powerpoint/2010/main" val="172293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6494-221B-19CF-27F3-04ECEAAB403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7D589B1-C82D-03F8-0D9D-039F548462C5}"/>
              </a:ext>
            </a:extLst>
          </p:cNvPr>
          <p:cNvSpPr>
            <a:spLocks noGrp="1"/>
          </p:cNvSpPr>
          <p:nvPr>
            <p:ph idx="1"/>
          </p:nvPr>
        </p:nvSpPr>
        <p:spPr>
          <a:xfrm>
            <a:off x="838200" y="1690688"/>
            <a:ext cx="10515600" cy="4802187"/>
          </a:xfrm>
        </p:spPr>
        <p:txBody>
          <a:bodyPr>
            <a:normAutofit/>
          </a:bodyPr>
          <a:lstStyle/>
          <a:p>
            <a:r>
              <a:rPr lang="en-US" sz="2000" dirty="0"/>
              <a:t>Results of LM2 looks promising in predicting the delivery likelihood of  infrastructure project. </a:t>
            </a:r>
          </a:p>
          <a:p>
            <a:r>
              <a:rPr lang="en-US" sz="2000" dirty="0"/>
              <a:t>Models are only a proof of concept with minimal QA; it needs to tailored for each individual sector. </a:t>
            </a:r>
          </a:p>
          <a:p>
            <a:r>
              <a:rPr lang="en-US" sz="2000" i="0" u="none" strike="noStrike" dirty="0">
                <a:solidFill>
                  <a:srgbClr val="000000"/>
                </a:solidFill>
                <a:effectLst/>
              </a:rPr>
              <a:t>It can be further optimized by incorporating sector-specific macroeconomic factors, such as using transport-specific CPI instead of general CPI.</a:t>
            </a:r>
          </a:p>
          <a:p>
            <a:r>
              <a:rPr lang="en-US" sz="2000" dirty="0">
                <a:solidFill>
                  <a:srgbClr val="000000"/>
                </a:solidFill>
              </a:rPr>
              <a:t>Growth rate assumptions for macroeconomic indicators post June 2028 should be factored.</a:t>
            </a:r>
          </a:p>
          <a:p>
            <a:r>
              <a:rPr lang="en-US" sz="2000" dirty="0">
                <a:solidFill>
                  <a:srgbClr val="000000"/>
                </a:solidFill>
              </a:rPr>
              <a:t>Projects out of the scope of current government naturally have higher uncertainties. This needs to accounted for.</a:t>
            </a:r>
            <a:endParaRPr lang="en-US" sz="2000" i="0" u="none" strike="noStrike" dirty="0">
              <a:solidFill>
                <a:srgbClr val="000000"/>
              </a:solidFill>
              <a:effectLst/>
            </a:endParaRPr>
          </a:p>
          <a:p>
            <a:r>
              <a:rPr lang="en-US" sz="2000" dirty="0">
                <a:solidFill>
                  <a:srgbClr val="000000"/>
                </a:solidFill>
              </a:rPr>
              <a:t>Proposed architecture is easy to scale, and medallion architecture is industry standard.</a:t>
            </a:r>
          </a:p>
          <a:p>
            <a:r>
              <a:rPr lang="en-US" sz="2000" i="0" u="none" strike="noStrike" dirty="0">
                <a:solidFill>
                  <a:srgbClr val="000000"/>
                </a:solidFill>
                <a:effectLst/>
              </a:rPr>
              <a:t>Use of </a:t>
            </a:r>
            <a:r>
              <a:rPr lang="en-US" sz="2000" dirty="0" err="1">
                <a:solidFill>
                  <a:srgbClr val="000000"/>
                </a:solidFill>
              </a:rPr>
              <a:t>MLFlow</a:t>
            </a:r>
            <a:r>
              <a:rPr lang="en-US" sz="2000" dirty="0">
                <a:solidFill>
                  <a:srgbClr val="000000"/>
                </a:solidFill>
              </a:rPr>
              <a:t> Registry, Tracking Server, Feature Store, Azure DevOps, Purview will enhance the workflow by enabling efficient model management, streamlined deployment processes, and improved data governance, ensuring that data and models are accessible, reproducible, and compliant with industry standards.</a:t>
            </a:r>
          </a:p>
          <a:p>
            <a:endParaRPr lang="en-US" sz="2000" i="0" u="none" strike="noStrike" dirty="0">
              <a:solidFill>
                <a:srgbClr val="000000"/>
              </a:solidFill>
              <a:effectLst/>
            </a:endParaRPr>
          </a:p>
          <a:p>
            <a:endParaRPr lang="en-US" sz="2000" dirty="0"/>
          </a:p>
        </p:txBody>
      </p:sp>
    </p:spTree>
    <p:extLst>
      <p:ext uri="{BB962C8B-B14F-4D97-AF65-F5344CB8AC3E}">
        <p14:creationId xmlns:p14="http://schemas.microsoft.com/office/powerpoint/2010/main" val="2617069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1449</TotalTime>
  <Words>671</Words>
  <Application>Microsoft Macintosh PowerPoint</Application>
  <PresentationFormat>Widescreen</PresentationFormat>
  <Paragraphs>54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-webkit-standard</vt:lpstr>
      <vt:lpstr>Aptos</vt:lpstr>
      <vt:lpstr>Aptos Display</vt:lpstr>
      <vt:lpstr>Arial</vt:lpstr>
      <vt:lpstr>Office Theme</vt:lpstr>
      <vt:lpstr>Rapid Feasibility Assessment: Modeling the Likelihood of Infrastructure Project Delivery</vt:lpstr>
      <vt:lpstr>Objective &amp; Overview</vt:lpstr>
      <vt:lpstr> Assessment</vt:lpstr>
      <vt:lpstr>Final Methodology</vt:lpstr>
      <vt:lpstr>Model Summary</vt:lpstr>
      <vt:lpstr>Model Results - LM1</vt:lpstr>
      <vt:lpstr>Model Results – LM2</vt:lpstr>
      <vt:lpstr>Proposed Architecture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Sujith Sampath Kumar</dc:creator>
  <cp:lastModifiedBy>Sujith Sampath Kumar</cp:lastModifiedBy>
  <cp:revision>147</cp:revision>
  <dcterms:created xsi:type="dcterms:W3CDTF">2024-10-04T09:07:37Z</dcterms:created>
  <dcterms:modified xsi:type="dcterms:W3CDTF">2024-10-06T05:23:30Z</dcterms:modified>
</cp:coreProperties>
</file>