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
      <p:font typeface="Roboto"/>
      <p:regular r:id="rId36"/>
      <p:bold r:id="rId37"/>
      <p:italic r:id="rId38"/>
      <p:boldItalic r:id="rId39"/>
    </p:embeddedFont>
    <p:embeddedFont>
      <p:font typeface="Montserrat"/>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26F7CF-C75B-4C28-B94C-0BD36A007838}">
  <a:tblStyle styleId="{7026F7CF-C75B-4C28-B94C-0BD36A0078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44" Type="http://schemas.openxmlformats.org/officeDocument/2006/relationships/font" Target="fonts/Lato-regular.fntdata"/><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46" Type="http://schemas.openxmlformats.org/officeDocument/2006/relationships/font" Target="fonts/Lato-italic.fntdata"/><Relationship Id="rId23" Type="http://schemas.openxmlformats.org/officeDocument/2006/relationships/slide" Target="slides/slide17.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La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1a2b2afd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1a2b2afd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da24a352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da24a352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1a2b2af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1a2b2af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1a2b2afd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1a2b2afd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a2b2afd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a2b2afd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af79a90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af79a90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af79a903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af79a903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af79a90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af79a90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abb794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abb794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abb7948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abb7948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da24a352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da24a352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af79a903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af79a903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da24a352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da24a352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af79a9037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af79a9037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af79a903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af79a903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af79a903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3af79a903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1a2b2afd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1a2b2afd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da24a352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da24a352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af79a9037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af79a9037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da24a352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da24a352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da24a35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da24a35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d466e496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d466e496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af79a90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af79a90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d466e49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d466e49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datasets/paultimothymooney/chest-xray-pneumonia" TargetMode="External"/><Relationship Id="rId4" Type="http://schemas.openxmlformats.org/officeDocument/2006/relationships/hyperlink" Target="https://github.com/ieee8023/covid-chestxray-datas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arxiv.org/search/eess?searchtype=author&amp;query=Saxena%2C+A" TargetMode="External"/><Relationship Id="rId4" Type="http://schemas.openxmlformats.org/officeDocument/2006/relationships/hyperlink" Target="https://arxiv.org/search/eess?searchtype=author&amp;query=Singh%2C+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91175" y="91150"/>
            <a:ext cx="8940476" cy="1698844"/>
          </a:xfrm>
          <a:prstGeom prst="rect">
            <a:avLst/>
          </a:prstGeom>
          <a:noFill/>
          <a:ln>
            <a:noFill/>
          </a:ln>
        </p:spPr>
      </p:pic>
      <p:sp>
        <p:nvSpPr>
          <p:cNvPr id="60" name="Google Shape;60;p13"/>
          <p:cNvSpPr txBox="1"/>
          <p:nvPr/>
        </p:nvSpPr>
        <p:spPr>
          <a:xfrm>
            <a:off x="0" y="2644600"/>
            <a:ext cx="308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Montserrat"/>
                <a:ea typeface="Montserrat"/>
                <a:cs typeface="Montserrat"/>
                <a:sym typeface="Montserrat"/>
              </a:rPr>
              <a:t>SECTION :- 6C</a:t>
            </a:r>
            <a:endParaRPr b="1" sz="1800">
              <a:latin typeface="Montserrat"/>
              <a:ea typeface="Montserrat"/>
              <a:cs typeface="Montserrat"/>
              <a:sym typeface="Montserrat"/>
            </a:endParaRPr>
          </a:p>
        </p:txBody>
      </p:sp>
      <p:sp>
        <p:nvSpPr>
          <p:cNvPr id="61" name="Google Shape;61;p13"/>
          <p:cNvSpPr txBox="1"/>
          <p:nvPr/>
        </p:nvSpPr>
        <p:spPr>
          <a:xfrm>
            <a:off x="0" y="2952950"/>
            <a:ext cx="2153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ontserrat"/>
                <a:ea typeface="Montserrat"/>
                <a:cs typeface="Montserrat"/>
                <a:sym typeface="Montserrat"/>
              </a:rPr>
              <a:t>BATCH NO. :- C1</a:t>
            </a:r>
            <a:endParaRPr b="1" sz="1700">
              <a:latin typeface="Montserrat"/>
              <a:ea typeface="Montserrat"/>
              <a:cs typeface="Montserrat"/>
              <a:sym typeface="Montserrat"/>
            </a:endParaRPr>
          </a:p>
        </p:txBody>
      </p:sp>
      <p:sp>
        <p:nvSpPr>
          <p:cNvPr id="62" name="Google Shape;62;p13"/>
          <p:cNvSpPr txBox="1"/>
          <p:nvPr/>
        </p:nvSpPr>
        <p:spPr>
          <a:xfrm>
            <a:off x="0" y="3599900"/>
            <a:ext cx="54807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Montserrat"/>
              <a:buAutoNum type="arabicPeriod"/>
            </a:pPr>
            <a:r>
              <a:rPr b="1" lang="en" sz="1600">
                <a:latin typeface="Montserrat"/>
                <a:ea typeface="Montserrat"/>
                <a:cs typeface="Montserrat"/>
                <a:sym typeface="Montserrat"/>
              </a:rPr>
              <a:t>USN-1DS19EC128 (SEC-C) SHRISHTI SINGH</a:t>
            </a:r>
            <a:endParaRPr b="1" sz="1600">
              <a:latin typeface="Montserrat"/>
              <a:ea typeface="Montserrat"/>
              <a:cs typeface="Montserrat"/>
              <a:sym typeface="Montserrat"/>
            </a:endParaRPr>
          </a:p>
          <a:p>
            <a:pPr indent="-330200" lvl="0" marL="457200" rtl="0" algn="l">
              <a:spcBef>
                <a:spcPts val="0"/>
              </a:spcBef>
              <a:spcAft>
                <a:spcPts val="0"/>
              </a:spcAft>
              <a:buSzPts val="1600"/>
              <a:buFont typeface="Montserrat"/>
              <a:buAutoNum type="arabicPeriod"/>
            </a:pPr>
            <a:r>
              <a:rPr b="1" lang="en" sz="1600">
                <a:latin typeface="Montserrat"/>
                <a:ea typeface="Montserrat"/>
                <a:cs typeface="Montserrat"/>
                <a:sym typeface="Montserrat"/>
              </a:rPr>
              <a:t>USN-1DS19EC132 (SEC-C) SOURAV SHARMA</a:t>
            </a:r>
            <a:endParaRPr b="1" sz="1600">
              <a:latin typeface="Montserrat"/>
              <a:ea typeface="Montserrat"/>
              <a:cs typeface="Montserrat"/>
              <a:sym typeface="Montserrat"/>
            </a:endParaRPr>
          </a:p>
          <a:p>
            <a:pPr indent="-330200" lvl="0" marL="457200" rtl="0" algn="l">
              <a:spcBef>
                <a:spcPts val="0"/>
              </a:spcBef>
              <a:spcAft>
                <a:spcPts val="0"/>
              </a:spcAft>
              <a:buSzPts val="1600"/>
              <a:buFont typeface="Montserrat"/>
              <a:buAutoNum type="arabicPeriod"/>
            </a:pPr>
            <a:r>
              <a:rPr b="1" lang="en" sz="1600">
                <a:latin typeface="Montserrat"/>
                <a:ea typeface="Montserrat"/>
                <a:cs typeface="Montserrat"/>
                <a:sym typeface="Montserrat"/>
              </a:rPr>
              <a:t>USN-1DS19EC143 (SEC-C) TANISH RAI</a:t>
            </a:r>
            <a:endParaRPr b="1" sz="1600">
              <a:latin typeface="Montserrat"/>
              <a:ea typeface="Montserrat"/>
              <a:cs typeface="Montserrat"/>
              <a:sym typeface="Montserrat"/>
            </a:endParaRPr>
          </a:p>
          <a:p>
            <a:pPr indent="-330200" lvl="0" marL="457200" rtl="0" algn="l">
              <a:spcBef>
                <a:spcPts val="0"/>
              </a:spcBef>
              <a:spcAft>
                <a:spcPts val="0"/>
              </a:spcAft>
              <a:buSzPts val="1600"/>
              <a:buFont typeface="Montserrat"/>
              <a:buAutoNum type="arabicPeriod"/>
            </a:pPr>
            <a:r>
              <a:rPr b="1" lang="en" sz="1600">
                <a:latin typeface="Montserrat"/>
                <a:ea typeface="Montserrat"/>
                <a:cs typeface="Montserrat"/>
                <a:sym typeface="Montserrat"/>
              </a:rPr>
              <a:t>USN-1DS19EC150 (SEC-C) VAIBHAV KHANNA</a:t>
            </a:r>
            <a:endParaRPr b="1" sz="1600">
              <a:latin typeface="Montserrat"/>
              <a:ea typeface="Montserrat"/>
              <a:cs typeface="Montserrat"/>
              <a:sym typeface="Montserrat"/>
            </a:endParaRPr>
          </a:p>
        </p:txBody>
      </p:sp>
      <p:sp>
        <p:nvSpPr>
          <p:cNvPr id="63" name="Google Shape;63;p13"/>
          <p:cNvSpPr txBox="1"/>
          <p:nvPr/>
        </p:nvSpPr>
        <p:spPr>
          <a:xfrm>
            <a:off x="6028275" y="3599900"/>
            <a:ext cx="290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ontserrat"/>
                <a:ea typeface="Montserrat"/>
                <a:cs typeface="Montserrat"/>
                <a:sym typeface="Montserrat"/>
              </a:rPr>
              <a:t>SECTION COORDINATOR :-     PROF. VIDYASHREE K.N.</a:t>
            </a:r>
            <a:endParaRPr b="1" sz="1500">
              <a:latin typeface="Montserrat"/>
              <a:ea typeface="Montserrat"/>
              <a:cs typeface="Montserrat"/>
              <a:sym typeface="Montserrat"/>
            </a:endParaRPr>
          </a:p>
        </p:txBody>
      </p:sp>
      <p:sp>
        <p:nvSpPr>
          <p:cNvPr id="64" name="Google Shape;64;p13"/>
          <p:cNvSpPr txBox="1"/>
          <p:nvPr/>
        </p:nvSpPr>
        <p:spPr>
          <a:xfrm>
            <a:off x="5610475" y="4369125"/>
            <a:ext cx="4483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       </a:t>
            </a:r>
            <a:r>
              <a:rPr b="1" lang="en" sz="1500">
                <a:latin typeface="Montserrat"/>
                <a:ea typeface="Montserrat"/>
                <a:cs typeface="Montserrat"/>
                <a:sym typeface="Montserrat"/>
              </a:rPr>
              <a:t> MINI PROJECT GUIDE :- </a:t>
            </a:r>
            <a:endParaRPr b="1" sz="1500">
              <a:latin typeface="Montserrat"/>
              <a:ea typeface="Montserrat"/>
              <a:cs typeface="Montserrat"/>
              <a:sym typeface="Montserrat"/>
            </a:endParaRPr>
          </a:p>
          <a:p>
            <a:pPr indent="0" lvl="0" marL="0" rtl="0" algn="l">
              <a:spcBef>
                <a:spcPts val="0"/>
              </a:spcBef>
              <a:spcAft>
                <a:spcPts val="0"/>
              </a:spcAft>
              <a:buNone/>
            </a:pPr>
            <a:r>
              <a:rPr b="1" lang="en" sz="1500">
                <a:latin typeface="Montserrat"/>
                <a:ea typeface="Montserrat"/>
                <a:cs typeface="Montserrat"/>
                <a:sym typeface="Montserrat"/>
              </a:rPr>
              <a:t>       PROF. NIRMALA Y.N.</a:t>
            </a:r>
            <a:endParaRPr b="1" sz="1500">
              <a:latin typeface="Montserrat"/>
              <a:ea typeface="Montserrat"/>
              <a:cs typeface="Montserrat"/>
              <a:sym typeface="Montserrat"/>
            </a:endParaRPr>
          </a:p>
        </p:txBody>
      </p:sp>
      <p:sp>
        <p:nvSpPr>
          <p:cNvPr id="65" name="Google Shape;65;p13"/>
          <p:cNvSpPr txBox="1"/>
          <p:nvPr/>
        </p:nvSpPr>
        <p:spPr>
          <a:xfrm>
            <a:off x="3550950" y="1877600"/>
            <a:ext cx="5480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Montserrat"/>
                <a:ea typeface="Montserrat"/>
                <a:cs typeface="Montserrat"/>
                <a:sym typeface="Montserrat"/>
              </a:rPr>
              <a:t>COVID-19 DATA ANALYSIS USING X-RAYS VIA CNN </a:t>
            </a:r>
            <a:r>
              <a:rPr b="1" lang="en" sz="2000">
                <a:latin typeface="Montserrat"/>
                <a:ea typeface="Montserrat"/>
                <a:cs typeface="Montserrat"/>
                <a:sym typeface="Montserrat"/>
              </a:rPr>
              <a:t>WITH OUTBREAK PREDICTION AND  DATA VISUALIZATION</a:t>
            </a:r>
            <a:endParaRPr b="1" sz="24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4294967295" type="body"/>
          </p:nvPr>
        </p:nvSpPr>
        <p:spPr>
          <a:xfrm>
            <a:off x="4046375" y="412900"/>
            <a:ext cx="5097600" cy="4520400"/>
          </a:xfrm>
          <a:prstGeom prst="rect">
            <a:avLst/>
          </a:prstGeom>
        </p:spPr>
        <p:txBody>
          <a:bodyPr anchorCtr="0" anchor="t" bIns="91425" lIns="91425" spcFirstLastPara="1" rIns="91425" wrap="square" tIns="91425">
            <a:normAutofit/>
          </a:bodyPr>
          <a:lstStyle/>
          <a:p>
            <a:pPr indent="-311150" lvl="0" marL="914400" rtl="0" algn="l">
              <a:lnSpc>
                <a:spcPct val="150000"/>
              </a:lnSpc>
              <a:spcBef>
                <a:spcPts val="0"/>
              </a:spcBef>
              <a:spcAft>
                <a:spcPts val="0"/>
              </a:spcAft>
              <a:buClr>
                <a:schemeClr val="dk2"/>
              </a:buClr>
              <a:buSzPts val="1300"/>
              <a:buFont typeface="Montserrat"/>
              <a:buChar char="●"/>
            </a:pPr>
            <a:r>
              <a:rPr lang="en" sz="1300">
                <a:solidFill>
                  <a:schemeClr val="dk2"/>
                </a:solidFill>
                <a:highlight>
                  <a:srgbClr val="292929"/>
                </a:highlight>
                <a:latin typeface="Montserrat"/>
                <a:ea typeface="Montserrat"/>
                <a:cs typeface="Montserrat"/>
                <a:sym typeface="Montserrat"/>
              </a:rPr>
              <a:t>They are used to learn and approximate any kind of continuous and complex relationship between variables of the network.  </a:t>
            </a:r>
            <a:endParaRPr sz="1300">
              <a:solidFill>
                <a:schemeClr val="dk2"/>
              </a:solidFill>
              <a:highlight>
                <a:srgbClr val="292929"/>
              </a:highlight>
              <a:latin typeface="Montserrat"/>
              <a:ea typeface="Montserrat"/>
              <a:cs typeface="Montserrat"/>
              <a:sym typeface="Montserrat"/>
            </a:endParaRPr>
          </a:p>
          <a:p>
            <a:pPr indent="-311150" lvl="0" marL="914400" rtl="0" algn="l">
              <a:lnSpc>
                <a:spcPct val="150000"/>
              </a:lnSpc>
              <a:spcBef>
                <a:spcPts val="0"/>
              </a:spcBef>
              <a:spcAft>
                <a:spcPts val="0"/>
              </a:spcAft>
              <a:buClr>
                <a:schemeClr val="dk2"/>
              </a:buClr>
              <a:buSzPts val="1300"/>
              <a:buFont typeface="Montserrat"/>
              <a:buChar char="●"/>
            </a:pPr>
            <a:r>
              <a:rPr lang="en" sz="1300">
                <a:solidFill>
                  <a:schemeClr val="dk2"/>
                </a:solidFill>
                <a:highlight>
                  <a:srgbClr val="292929"/>
                </a:highlight>
                <a:latin typeface="Montserrat"/>
                <a:ea typeface="Montserrat"/>
                <a:cs typeface="Montserrat"/>
                <a:sym typeface="Montserrat"/>
              </a:rPr>
              <a:t>It decides which information of the model should fire in the forward direction and which ones should not at the end of the network.</a:t>
            </a:r>
            <a:endParaRPr sz="1300">
              <a:solidFill>
                <a:schemeClr val="dk2"/>
              </a:solidFill>
              <a:highlight>
                <a:srgbClr val="292929"/>
              </a:highlight>
              <a:latin typeface="Montserrat"/>
              <a:ea typeface="Montserrat"/>
              <a:cs typeface="Montserrat"/>
              <a:sym typeface="Montserrat"/>
            </a:endParaRPr>
          </a:p>
          <a:p>
            <a:pPr indent="-311150" lvl="0" marL="914400" rtl="0" algn="l">
              <a:lnSpc>
                <a:spcPct val="150000"/>
              </a:lnSpc>
              <a:spcBef>
                <a:spcPts val="0"/>
              </a:spcBef>
              <a:spcAft>
                <a:spcPts val="0"/>
              </a:spcAft>
              <a:buClr>
                <a:schemeClr val="dk2"/>
              </a:buClr>
              <a:buSzPts val="1300"/>
              <a:buFont typeface="Montserrat"/>
              <a:buChar char="●"/>
            </a:pPr>
            <a:r>
              <a:rPr lang="en" sz="1300">
                <a:solidFill>
                  <a:schemeClr val="dk2"/>
                </a:solidFill>
                <a:highlight>
                  <a:srgbClr val="292929"/>
                </a:highlight>
                <a:latin typeface="Montserrat"/>
                <a:ea typeface="Montserrat"/>
                <a:cs typeface="Montserrat"/>
                <a:sym typeface="Montserrat"/>
              </a:rPr>
              <a:t>It adds non-linearity to the network.</a:t>
            </a:r>
            <a:endParaRPr sz="1300">
              <a:solidFill>
                <a:schemeClr val="dk2"/>
              </a:solidFill>
              <a:highlight>
                <a:srgbClr val="292929"/>
              </a:highlight>
              <a:latin typeface="Montserrat"/>
              <a:ea typeface="Montserrat"/>
              <a:cs typeface="Montserrat"/>
              <a:sym typeface="Montserrat"/>
            </a:endParaRPr>
          </a:p>
          <a:p>
            <a:pPr indent="-311150" lvl="0" marL="914400" rtl="0" algn="l">
              <a:lnSpc>
                <a:spcPct val="150000"/>
              </a:lnSpc>
              <a:spcBef>
                <a:spcPts val="0"/>
              </a:spcBef>
              <a:spcAft>
                <a:spcPts val="0"/>
              </a:spcAft>
              <a:buClr>
                <a:schemeClr val="dk2"/>
              </a:buClr>
              <a:buSzPts val="1300"/>
              <a:buFont typeface="Montserrat"/>
              <a:buChar char="●"/>
            </a:pPr>
            <a:r>
              <a:rPr lang="en" sz="1300">
                <a:solidFill>
                  <a:schemeClr val="dk2"/>
                </a:solidFill>
                <a:highlight>
                  <a:srgbClr val="292929"/>
                </a:highlight>
                <a:latin typeface="Montserrat"/>
                <a:ea typeface="Montserrat"/>
                <a:cs typeface="Montserrat"/>
                <a:sym typeface="Montserrat"/>
              </a:rPr>
              <a:t> There are several commonly used activation functions such as the </a:t>
            </a:r>
            <a:r>
              <a:rPr b="1" lang="en" sz="1300">
                <a:solidFill>
                  <a:schemeClr val="dk2"/>
                </a:solidFill>
                <a:highlight>
                  <a:srgbClr val="292929"/>
                </a:highlight>
                <a:latin typeface="Montserrat"/>
                <a:ea typeface="Montserrat"/>
                <a:cs typeface="Montserrat"/>
                <a:sym typeface="Montserrat"/>
              </a:rPr>
              <a:t>ReLU, Softmax, tanH and the Sigmoid functions. </a:t>
            </a:r>
            <a:endParaRPr b="1" sz="1300">
              <a:solidFill>
                <a:schemeClr val="dk2"/>
              </a:solidFill>
              <a:highlight>
                <a:srgbClr val="292929"/>
              </a:highlight>
              <a:latin typeface="Montserrat"/>
              <a:ea typeface="Montserrat"/>
              <a:cs typeface="Montserrat"/>
              <a:sym typeface="Montserrat"/>
            </a:endParaRPr>
          </a:p>
          <a:p>
            <a:pPr indent="-311150" lvl="0" marL="914400" rtl="0" algn="l">
              <a:lnSpc>
                <a:spcPct val="150000"/>
              </a:lnSpc>
              <a:spcBef>
                <a:spcPts val="0"/>
              </a:spcBef>
              <a:spcAft>
                <a:spcPts val="0"/>
              </a:spcAft>
              <a:buClr>
                <a:schemeClr val="dk2"/>
              </a:buClr>
              <a:buSzPts val="1300"/>
              <a:buFont typeface="Montserrat"/>
              <a:buChar char="●"/>
            </a:pPr>
            <a:r>
              <a:rPr lang="en" sz="1300">
                <a:solidFill>
                  <a:schemeClr val="dk2"/>
                </a:solidFill>
                <a:highlight>
                  <a:srgbClr val="292929"/>
                </a:highlight>
                <a:latin typeface="Montserrat"/>
                <a:ea typeface="Montserrat"/>
                <a:cs typeface="Montserrat"/>
                <a:sym typeface="Montserrat"/>
              </a:rPr>
              <a:t>Each of these functions have a specific usage. For a binary classification CNN model, </a:t>
            </a:r>
            <a:r>
              <a:rPr b="1" lang="en" sz="1300">
                <a:solidFill>
                  <a:schemeClr val="dk2"/>
                </a:solidFill>
                <a:highlight>
                  <a:srgbClr val="292929"/>
                </a:highlight>
                <a:latin typeface="Montserrat"/>
                <a:ea typeface="Montserrat"/>
                <a:cs typeface="Montserrat"/>
                <a:sym typeface="Montserrat"/>
              </a:rPr>
              <a:t>sigmoid and softmax functions</a:t>
            </a:r>
            <a:r>
              <a:rPr lang="en" sz="1300">
                <a:solidFill>
                  <a:schemeClr val="dk2"/>
                </a:solidFill>
                <a:highlight>
                  <a:srgbClr val="292929"/>
                </a:highlight>
                <a:latin typeface="Montserrat"/>
                <a:ea typeface="Montserrat"/>
                <a:cs typeface="Montserrat"/>
                <a:sym typeface="Montserrat"/>
              </a:rPr>
              <a:t> are preferred.</a:t>
            </a:r>
            <a:endParaRPr sz="1700">
              <a:solidFill>
                <a:schemeClr val="dk2"/>
              </a:solidFill>
              <a:highlight>
                <a:srgbClr val="292929"/>
              </a:highlight>
            </a:endParaRPr>
          </a:p>
        </p:txBody>
      </p:sp>
      <p:sp>
        <p:nvSpPr>
          <p:cNvPr id="126" name="Google Shape;126;p22"/>
          <p:cNvSpPr txBox="1"/>
          <p:nvPr/>
        </p:nvSpPr>
        <p:spPr>
          <a:xfrm>
            <a:off x="1686975" y="129750"/>
            <a:ext cx="3362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500">
              <a:latin typeface="Roboto"/>
              <a:ea typeface="Roboto"/>
              <a:cs typeface="Roboto"/>
              <a:sym typeface="Roboto"/>
            </a:endParaRPr>
          </a:p>
        </p:txBody>
      </p:sp>
      <p:sp>
        <p:nvSpPr>
          <p:cNvPr id="127" name="Google Shape;127;p22"/>
          <p:cNvSpPr txBox="1"/>
          <p:nvPr/>
        </p:nvSpPr>
        <p:spPr>
          <a:xfrm>
            <a:off x="-188725" y="137400"/>
            <a:ext cx="8595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2400">
                <a:solidFill>
                  <a:schemeClr val="dk2"/>
                </a:solidFill>
                <a:latin typeface="Montserrat"/>
                <a:ea typeface="Montserrat"/>
                <a:cs typeface="Montserrat"/>
                <a:sym typeface="Montserrat"/>
              </a:rPr>
              <a:t>ACTIVATION FUNCTIONS</a:t>
            </a:r>
            <a:endParaRPr b="1" sz="2400">
              <a:solidFill>
                <a:schemeClr val="dk2"/>
              </a:solidFill>
              <a:latin typeface="Montserrat"/>
              <a:ea typeface="Montserrat"/>
              <a:cs typeface="Montserrat"/>
              <a:sym typeface="Montserrat"/>
            </a:endParaRPr>
          </a:p>
        </p:txBody>
      </p:sp>
      <p:pic>
        <p:nvPicPr>
          <p:cNvPr id="128" name="Google Shape;128;p22"/>
          <p:cNvPicPr preferRelativeResize="0"/>
          <p:nvPr/>
        </p:nvPicPr>
        <p:blipFill>
          <a:blip r:embed="rId3">
            <a:alphaModFix/>
          </a:blip>
          <a:stretch>
            <a:fillRect/>
          </a:stretch>
        </p:blipFill>
        <p:spPr>
          <a:xfrm>
            <a:off x="202375" y="931975"/>
            <a:ext cx="4175651" cy="382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271325"/>
            <a:ext cx="8520600" cy="74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 </a:t>
            </a:r>
            <a:r>
              <a:rPr b="1" lang="en" sz="2500">
                <a:solidFill>
                  <a:schemeClr val="dk2"/>
                </a:solidFill>
              </a:rPr>
              <a:t>CNN X-RAY FEATURE EXTRACTION AND CLASSIFICATION</a:t>
            </a:r>
            <a:endParaRPr b="1" sz="2500">
              <a:solidFill>
                <a:schemeClr val="dk2"/>
              </a:solidFill>
            </a:endParaRPr>
          </a:p>
        </p:txBody>
      </p:sp>
      <p:pic>
        <p:nvPicPr>
          <p:cNvPr id="134" name="Google Shape;134;p23"/>
          <p:cNvPicPr preferRelativeResize="0"/>
          <p:nvPr/>
        </p:nvPicPr>
        <p:blipFill>
          <a:blip r:embed="rId3">
            <a:alphaModFix/>
          </a:blip>
          <a:stretch>
            <a:fillRect/>
          </a:stretch>
        </p:blipFill>
        <p:spPr>
          <a:xfrm>
            <a:off x="507425" y="1130175"/>
            <a:ext cx="7951024" cy="356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500"/>
          </a:p>
        </p:txBody>
      </p:sp>
      <p:sp>
        <p:nvSpPr>
          <p:cNvPr id="140" name="Google Shape;140;p24"/>
          <p:cNvSpPr txBox="1"/>
          <p:nvPr/>
        </p:nvSpPr>
        <p:spPr>
          <a:xfrm>
            <a:off x="183700" y="673550"/>
            <a:ext cx="8307300" cy="6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141" name="Google Shape;141;p24"/>
          <p:cNvSpPr txBox="1"/>
          <p:nvPr/>
        </p:nvSpPr>
        <p:spPr>
          <a:xfrm>
            <a:off x="198900" y="401850"/>
            <a:ext cx="8746200" cy="43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chemeClr val="accent1"/>
                </a:solidFill>
                <a:latin typeface="Times New Roman"/>
                <a:ea typeface="Times New Roman"/>
                <a:cs typeface="Times New Roman"/>
                <a:sym typeface="Times New Roman"/>
              </a:rPr>
              <a:t> </a:t>
            </a:r>
            <a:r>
              <a:rPr b="1" lang="en" sz="2900">
                <a:solidFill>
                  <a:schemeClr val="dk2"/>
                </a:solidFill>
                <a:latin typeface="Montserrat"/>
                <a:ea typeface="Montserrat"/>
                <a:cs typeface="Montserrat"/>
                <a:sym typeface="Montserrat"/>
              </a:rPr>
              <a:t>PACKAGES USED:-</a:t>
            </a:r>
            <a:endParaRPr b="1" sz="1200">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292929"/>
              </a:buClr>
              <a:buSzPts val="1300"/>
              <a:buFont typeface="Times New Roman"/>
              <a:buChar char="●"/>
            </a:pPr>
            <a:r>
              <a:rPr b="1" lang="en" sz="1300">
                <a:solidFill>
                  <a:srgbClr val="292929"/>
                </a:solidFill>
                <a:latin typeface="Times New Roman"/>
                <a:ea typeface="Times New Roman"/>
                <a:cs typeface="Times New Roman"/>
                <a:sym typeface="Times New Roman"/>
              </a:rPr>
              <a:t>  </a:t>
            </a:r>
            <a:r>
              <a:rPr b="1" lang="en" sz="1300">
                <a:solidFill>
                  <a:srgbClr val="292929"/>
                </a:solidFill>
                <a:latin typeface="Montserrat"/>
                <a:ea typeface="Montserrat"/>
                <a:cs typeface="Montserrat"/>
                <a:sym typeface="Montserrat"/>
              </a:rPr>
              <a:t>     NUMPY,  PANDAS, MATPLOTLIB</a:t>
            </a:r>
            <a:endParaRPr b="1" sz="1300">
              <a:solidFill>
                <a:srgbClr val="292929"/>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292929"/>
              </a:buClr>
              <a:buSzPts val="1300"/>
              <a:buFont typeface="Montserrat"/>
              <a:buChar char="●"/>
            </a:pPr>
            <a:r>
              <a:rPr b="1" lang="en" sz="1300">
                <a:solidFill>
                  <a:srgbClr val="292929"/>
                </a:solidFill>
                <a:latin typeface="Montserrat"/>
                <a:ea typeface="Montserrat"/>
                <a:cs typeface="Montserrat"/>
                <a:sym typeface="Montserrat"/>
              </a:rPr>
              <a:t>       FOLIUM, PLOTLY</a:t>
            </a:r>
            <a:endParaRPr b="1" sz="1300">
              <a:solidFill>
                <a:srgbClr val="292929"/>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292929"/>
              </a:buClr>
              <a:buSzPts val="1300"/>
              <a:buFont typeface="Montserrat"/>
              <a:buChar char="●"/>
            </a:pPr>
            <a:r>
              <a:rPr b="1" lang="en" sz="1300">
                <a:solidFill>
                  <a:srgbClr val="292929"/>
                </a:solidFill>
                <a:latin typeface="Montserrat"/>
                <a:ea typeface="Montserrat"/>
                <a:cs typeface="Montserrat"/>
                <a:sym typeface="Montserrat"/>
              </a:rPr>
              <a:t>       KERAS (DENSE, CONV2D, MAXPOOL2D, DROPOUT, FLATTEN, MODELS, SEQUENTIAL,etc).</a:t>
            </a:r>
            <a:endParaRPr b="1" sz="1300">
              <a:solidFill>
                <a:srgbClr val="292929"/>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300">
              <a:solidFill>
                <a:srgbClr val="29292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700">
                <a:solidFill>
                  <a:schemeClr val="accent1"/>
                </a:solidFill>
                <a:latin typeface="Montserrat"/>
                <a:ea typeface="Montserrat"/>
                <a:cs typeface="Montserrat"/>
                <a:sym typeface="Montserrat"/>
              </a:rPr>
              <a:t> </a:t>
            </a:r>
            <a:r>
              <a:rPr b="1" lang="en" sz="2700">
                <a:solidFill>
                  <a:schemeClr val="dk2"/>
                </a:solidFill>
                <a:latin typeface="Montserrat"/>
                <a:ea typeface="Montserrat"/>
                <a:cs typeface="Montserrat"/>
                <a:sym typeface="Montserrat"/>
              </a:rPr>
              <a:t>SOFTWARES TO BE USED :-</a:t>
            </a:r>
            <a:endParaRPr b="1" sz="20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2000">
                <a:solidFill>
                  <a:schemeClr val="accent1"/>
                </a:solidFill>
                <a:latin typeface="Montserrat"/>
                <a:ea typeface="Montserrat"/>
                <a:cs typeface="Montserrat"/>
                <a:sym typeface="Montserrat"/>
              </a:rPr>
              <a:t>     </a:t>
            </a:r>
            <a:r>
              <a:rPr b="1" lang="en" sz="2200">
                <a:solidFill>
                  <a:schemeClr val="accent1"/>
                </a:solidFill>
                <a:latin typeface="Montserrat"/>
                <a:ea typeface="Montserrat"/>
                <a:cs typeface="Montserrat"/>
                <a:sym typeface="Montserrat"/>
              </a:rPr>
              <a:t> </a:t>
            </a:r>
            <a:r>
              <a:rPr b="1" lang="en" sz="1600">
                <a:latin typeface="Montserrat"/>
                <a:ea typeface="Montserrat"/>
                <a:cs typeface="Montserrat"/>
                <a:sym typeface="Montserrat"/>
              </a:rPr>
              <a:t>DATASETS USED :</a:t>
            </a:r>
            <a:r>
              <a:rPr b="1" lang="en">
                <a:latin typeface="Montserrat"/>
                <a:ea typeface="Montserrat"/>
                <a:cs typeface="Montserrat"/>
                <a:sym typeface="Montserrat"/>
              </a:rPr>
              <a:t>-</a:t>
            </a:r>
            <a:r>
              <a:rPr lang="en">
                <a:latin typeface="Montserrat"/>
                <a:ea typeface="Montserrat"/>
                <a:cs typeface="Montserrat"/>
                <a:sym typeface="Montserrat"/>
              </a:rPr>
              <a:t> </a:t>
            </a:r>
            <a:endParaRPr>
              <a:latin typeface="Montserrat"/>
              <a:ea typeface="Montserrat"/>
              <a:cs typeface="Montserrat"/>
              <a:sym typeface="Montserrat"/>
            </a:endParaRPr>
          </a:p>
          <a:p>
            <a:pPr indent="-311150" lvl="0" marL="457200" rtl="0" algn="l">
              <a:lnSpc>
                <a:spcPct val="115000"/>
              </a:lnSpc>
              <a:spcBef>
                <a:spcPts val="0"/>
              </a:spcBef>
              <a:spcAft>
                <a:spcPts val="0"/>
              </a:spcAft>
              <a:buSzPts val="1300"/>
              <a:buFont typeface="Montserrat"/>
              <a:buChar char="●"/>
            </a:pPr>
            <a:r>
              <a:rPr lang="en" sz="1300">
                <a:latin typeface="Montserrat"/>
                <a:ea typeface="Montserrat"/>
                <a:cs typeface="Montserrat"/>
                <a:sym typeface="Montserrat"/>
              </a:rPr>
              <a:t>For COVID-Positive Cases =&gt; </a:t>
            </a:r>
            <a:r>
              <a:rPr lang="en" sz="1300" u="sng">
                <a:solidFill>
                  <a:srgbClr val="1155CC"/>
                </a:solidFill>
                <a:latin typeface="Montserrat"/>
                <a:ea typeface="Montserrat"/>
                <a:cs typeface="Montserrat"/>
                <a:sym typeface="Montserrat"/>
                <a:hlinkClick r:id="rId3">
                  <a:extLst>
                    <a:ext uri="{A12FA001-AC4F-418D-AE19-62706E023703}">
                      <ahyp:hlinkClr val="tx"/>
                    </a:ext>
                  </a:extLst>
                </a:hlinkClick>
              </a:rPr>
              <a:t>https://www.kaggle.com/datasets/paultimothymooney/chest-xray-pneumonia</a:t>
            </a:r>
            <a:endParaRPr sz="1300">
              <a:latin typeface="Montserrat"/>
              <a:ea typeface="Montserrat"/>
              <a:cs typeface="Montserrat"/>
              <a:sym typeface="Montserrat"/>
            </a:endParaRPr>
          </a:p>
          <a:p>
            <a:pPr indent="0" lvl="0" marL="0" rtl="0" algn="l">
              <a:lnSpc>
                <a:spcPct val="115000"/>
              </a:lnSpc>
              <a:spcBef>
                <a:spcPts val="0"/>
              </a:spcBef>
              <a:spcAft>
                <a:spcPts val="0"/>
              </a:spcAft>
              <a:buNone/>
            </a:pPr>
            <a:r>
              <a:rPr lang="en" sz="1300">
                <a:latin typeface="Montserrat"/>
                <a:ea typeface="Montserrat"/>
                <a:cs typeface="Montserrat"/>
                <a:sym typeface="Montserrat"/>
              </a:rPr>
              <a:t>          COVID -Negative Cases =&gt; </a:t>
            </a:r>
            <a:endParaRPr sz="1300">
              <a:latin typeface="Montserrat"/>
              <a:ea typeface="Montserrat"/>
              <a:cs typeface="Montserrat"/>
              <a:sym typeface="Montserrat"/>
            </a:endParaRPr>
          </a:p>
          <a:p>
            <a:pPr indent="0" lvl="0" marL="0" rtl="0" algn="l">
              <a:lnSpc>
                <a:spcPct val="115000"/>
              </a:lnSpc>
              <a:spcBef>
                <a:spcPts val="0"/>
              </a:spcBef>
              <a:spcAft>
                <a:spcPts val="0"/>
              </a:spcAft>
              <a:buNone/>
            </a:pPr>
            <a:r>
              <a:rPr lang="en" sz="1300">
                <a:latin typeface="Montserrat"/>
                <a:ea typeface="Montserrat"/>
                <a:cs typeface="Montserrat"/>
                <a:sym typeface="Montserrat"/>
              </a:rPr>
              <a:t>        </a:t>
            </a:r>
            <a:r>
              <a:rPr lang="en">
                <a:solidFill>
                  <a:srgbClr val="075290"/>
                </a:solidFill>
                <a:latin typeface="Montserrat"/>
                <a:ea typeface="Montserrat"/>
                <a:cs typeface="Montserrat"/>
                <a:sym typeface="Montserrat"/>
              </a:rPr>
              <a:t>  </a:t>
            </a:r>
            <a:r>
              <a:rPr lang="en" u="sng">
                <a:solidFill>
                  <a:schemeClr val="hlink"/>
                </a:solidFill>
                <a:latin typeface="Montserrat"/>
                <a:ea typeface="Montserrat"/>
                <a:cs typeface="Montserrat"/>
                <a:sym typeface="Montserrat"/>
                <a:hlinkClick r:id="rId4"/>
              </a:rPr>
              <a:t>https://github.com/ieee8023/covid-chestxray-dataset</a:t>
            </a:r>
            <a:endParaRPr u="sng">
              <a:solidFill>
                <a:srgbClr val="075290"/>
              </a:solidFill>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For chest X-Ray dcm, jpg, or png are preferred. Not only X-Rays but CT-Scans can also be used as a dataset for the project.</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For Part-2 of the Project requiring Exploratory Data Analysis And Visualisation :- </a:t>
            </a:r>
            <a:r>
              <a:rPr lang="en" sz="1350" u="sng">
                <a:solidFill>
                  <a:srgbClr val="075290"/>
                </a:solidFill>
                <a:highlight>
                  <a:srgbClr val="FFFFFE"/>
                </a:highlight>
                <a:latin typeface="Montserrat"/>
                <a:ea typeface="Montserrat"/>
                <a:cs typeface="Montserrat"/>
                <a:sym typeface="Montserrat"/>
              </a:rPr>
              <a:t>https://github.com/laxmimerit/Covid-19-Preprocessed-Dataset.git</a:t>
            </a:r>
            <a:endParaRPr sz="1700" u="sng">
              <a:solidFill>
                <a:srgbClr val="07529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10000"/>
            <a:ext cx="8520600" cy="80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300">
                <a:latin typeface="Montserrat"/>
                <a:ea typeface="Montserrat"/>
                <a:cs typeface="Montserrat"/>
                <a:sym typeface="Montserrat"/>
              </a:rPr>
              <a:t>PART-2 </a:t>
            </a:r>
            <a:endParaRPr b="1" sz="2300">
              <a:latin typeface="Montserrat"/>
              <a:ea typeface="Montserrat"/>
              <a:cs typeface="Montserrat"/>
              <a:sym typeface="Montserrat"/>
            </a:endParaRPr>
          </a:p>
          <a:p>
            <a:pPr indent="-360045" lvl="0" marL="457200" rtl="0" algn="l">
              <a:spcBef>
                <a:spcPts val="0"/>
              </a:spcBef>
              <a:spcAft>
                <a:spcPts val="0"/>
              </a:spcAft>
              <a:buSzPct val="100000"/>
              <a:buFont typeface="Montserrat"/>
              <a:buChar char="●"/>
            </a:pPr>
            <a:r>
              <a:rPr b="1" lang="en" sz="2300">
                <a:latin typeface="Montserrat"/>
                <a:ea typeface="Montserrat"/>
                <a:cs typeface="Montserrat"/>
                <a:sym typeface="Montserrat"/>
              </a:rPr>
              <a:t>PERFORMING EXPLORATORY DATA ANALYSIS ON COVID-19 DATASET</a:t>
            </a:r>
            <a:endParaRPr b="1" sz="2300">
              <a:latin typeface="Montserrat"/>
              <a:ea typeface="Montserrat"/>
              <a:cs typeface="Montserrat"/>
              <a:sym typeface="Montserrat"/>
            </a:endParaRPr>
          </a:p>
        </p:txBody>
      </p:sp>
      <p:sp>
        <p:nvSpPr>
          <p:cNvPr id="147" name="Google Shape;147;p25"/>
          <p:cNvSpPr txBox="1"/>
          <p:nvPr>
            <p:ph idx="1" type="body"/>
          </p:nvPr>
        </p:nvSpPr>
        <p:spPr>
          <a:xfrm>
            <a:off x="311710" y="1462967"/>
            <a:ext cx="8347200" cy="3488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Font typeface="Montserrat"/>
              <a:buChar char="●"/>
            </a:pPr>
            <a:r>
              <a:rPr lang="en" sz="1500">
                <a:solidFill>
                  <a:srgbClr val="000000"/>
                </a:solidFill>
                <a:highlight>
                  <a:schemeClr val="lt1"/>
                </a:highlight>
                <a:latin typeface="Montserrat"/>
                <a:ea typeface="Montserrat"/>
                <a:cs typeface="Montserrat"/>
                <a:sym typeface="Montserrat"/>
              </a:rPr>
              <a:t>Exploratory Data Analysis refers to the critical process of performing initial investigations on data so as to discover patterns, to spot anomalies, to test hypothesis.</a:t>
            </a:r>
            <a:endParaRPr sz="1600">
              <a:solidFill>
                <a:srgbClr val="000000"/>
              </a:solidFill>
              <a:highlight>
                <a:schemeClr val="lt1"/>
              </a:highlight>
              <a:latin typeface="Montserrat"/>
              <a:ea typeface="Montserrat"/>
              <a:cs typeface="Montserrat"/>
              <a:sym typeface="Montserrat"/>
            </a:endParaRPr>
          </a:p>
          <a:p>
            <a:pPr indent="-342900" lvl="0" marL="457200" rtl="0" algn="l">
              <a:lnSpc>
                <a:spcPct val="150000"/>
              </a:lnSpc>
              <a:spcBef>
                <a:spcPts val="0"/>
              </a:spcBef>
              <a:spcAft>
                <a:spcPts val="0"/>
              </a:spcAft>
              <a:buClr>
                <a:srgbClr val="000000"/>
              </a:buClr>
              <a:buSzPts val="1800"/>
              <a:buFont typeface="Montserrat"/>
              <a:buChar char="●"/>
            </a:pPr>
            <a:r>
              <a:rPr lang="en" sz="1500">
                <a:solidFill>
                  <a:srgbClr val="000000"/>
                </a:solidFill>
                <a:highlight>
                  <a:srgbClr val="FFFFFF"/>
                </a:highlight>
                <a:latin typeface="Montserrat"/>
                <a:ea typeface="Montserrat"/>
                <a:cs typeface="Montserrat"/>
                <a:sym typeface="Montserrat"/>
              </a:rPr>
              <a:t>Visual exploratory data analysis (V-EDA) offers a user-friendly data visualization model to evaluate the impact of the pandemic. </a:t>
            </a:r>
            <a:endParaRPr sz="1500">
              <a:solidFill>
                <a:srgbClr val="000000"/>
              </a:solidFill>
              <a:highlight>
                <a:srgbClr val="FFFFFF"/>
              </a:highlight>
              <a:latin typeface="Montserrat"/>
              <a:ea typeface="Montserrat"/>
              <a:cs typeface="Montserrat"/>
              <a:sym typeface="Montserrat"/>
            </a:endParaRPr>
          </a:p>
          <a:p>
            <a:pPr indent="-342900" lvl="0" marL="457200" rtl="0" algn="l">
              <a:lnSpc>
                <a:spcPct val="150000"/>
              </a:lnSpc>
              <a:spcBef>
                <a:spcPts val="0"/>
              </a:spcBef>
              <a:spcAft>
                <a:spcPts val="0"/>
              </a:spcAft>
              <a:buClr>
                <a:srgbClr val="000000"/>
              </a:buClr>
              <a:buSzPts val="1800"/>
              <a:buFont typeface="Montserrat"/>
              <a:buChar char="●"/>
            </a:pPr>
            <a:r>
              <a:rPr lang="en" sz="1500">
                <a:solidFill>
                  <a:srgbClr val="000000"/>
                </a:solidFill>
                <a:highlight>
                  <a:srgbClr val="FFFFFF"/>
                </a:highlight>
                <a:latin typeface="Montserrat"/>
                <a:ea typeface="Montserrat"/>
                <a:cs typeface="Montserrat"/>
                <a:sym typeface="Montserrat"/>
              </a:rPr>
              <a:t>It allows one to observe visual patterns of trends. </a:t>
            </a:r>
            <a:endParaRPr sz="1500">
              <a:solidFill>
                <a:srgbClr val="000000"/>
              </a:solidFill>
              <a:highlight>
                <a:srgbClr val="FFFFFF"/>
              </a:highlight>
              <a:latin typeface="Montserrat"/>
              <a:ea typeface="Montserrat"/>
              <a:cs typeface="Montserrat"/>
              <a:sym typeface="Montserrat"/>
            </a:endParaRPr>
          </a:p>
          <a:p>
            <a:pPr indent="-342900" lvl="0" marL="457200" rtl="0" algn="l">
              <a:lnSpc>
                <a:spcPct val="150000"/>
              </a:lnSpc>
              <a:spcBef>
                <a:spcPts val="0"/>
              </a:spcBef>
              <a:spcAft>
                <a:spcPts val="0"/>
              </a:spcAft>
              <a:buClr>
                <a:srgbClr val="000000"/>
              </a:buClr>
              <a:buSzPts val="1800"/>
              <a:buFont typeface="Montserrat"/>
              <a:buChar char="●"/>
            </a:pPr>
            <a:r>
              <a:rPr lang="en" sz="1400">
                <a:solidFill>
                  <a:srgbClr val="000000"/>
                </a:solidFill>
                <a:highlight>
                  <a:schemeClr val="lt1"/>
                </a:highlight>
                <a:latin typeface="Montserrat"/>
                <a:ea typeface="Montserrat"/>
                <a:cs typeface="Montserrat"/>
                <a:sym typeface="Montserrat"/>
              </a:rPr>
              <a:t>We will be making use of multiple Python Libraries to visualize the data using Bar-Plots, Scatter-Plots, Counter-Plots, Pie-Charts, etc.</a:t>
            </a:r>
            <a:endParaRPr sz="1400">
              <a:solidFill>
                <a:srgbClr val="000000"/>
              </a:solidFill>
              <a:highlight>
                <a:srgbClr val="FFFFFF"/>
              </a:highlight>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195650" y="1062875"/>
            <a:ext cx="8752698" cy="3645301"/>
          </a:xfrm>
          <a:prstGeom prst="rect">
            <a:avLst/>
          </a:prstGeom>
          <a:noFill/>
          <a:ln>
            <a:noFill/>
          </a:ln>
        </p:spPr>
      </p:pic>
      <p:sp>
        <p:nvSpPr>
          <p:cNvPr id="153" name="Google Shape;153;p26"/>
          <p:cNvSpPr txBox="1"/>
          <p:nvPr/>
        </p:nvSpPr>
        <p:spPr>
          <a:xfrm>
            <a:off x="425100" y="401075"/>
            <a:ext cx="8187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chemeClr val="dk1"/>
                </a:solidFill>
                <a:latin typeface="Montserrat"/>
                <a:ea typeface="Montserrat"/>
                <a:cs typeface="Montserrat"/>
                <a:sym typeface="Montserrat"/>
              </a:rPr>
              <a:t>CHLOROPLETH MAPS VISUALISATION</a:t>
            </a:r>
            <a:endParaRPr b="1" sz="31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COMPARISON OF OTHER PANDEMICS WITH COVID-19</a:t>
            </a:r>
            <a:endParaRPr b="1"/>
          </a:p>
        </p:txBody>
      </p:sp>
      <p:pic>
        <p:nvPicPr>
          <p:cNvPr id="159" name="Google Shape;159;p27"/>
          <p:cNvPicPr preferRelativeResize="0"/>
          <p:nvPr/>
        </p:nvPicPr>
        <p:blipFill>
          <a:blip r:embed="rId3">
            <a:alphaModFix/>
          </a:blip>
          <a:stretch>
            <a:fillRect/>
          </a:stretch>
        </p:blipFill>
        <p:spPr>
          <a:xfrm>
            <a:off x="138375" y="1368450"/>
            <a:ext cx="8867251" cy="332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8"/>
          <p:cNvPicPr preferRelativeResize="0"/>
          <p:nvPr/>
        </p:nvPicPr>
        <p:blipFill>
          <a:blip r:embed="rId3">
            <a:alphaModFix/>
          </a:blip>
          <a:stretch>
            <a:fillRect/>
          </a:stretch>
        </p:blipFill>
        <p:spPr>
          <a:xfrm>
            <a:off x="177600" y="754650"/>
            <a:ext cx="8788800" cy="4097051"/>
          </a:xfrm>
          <a:prstGeom prst="rect">
            <a:avLst/>
          </a:prstGeom>
          <a:noFill/>
          <a:ln>
            <a:noFill/>
          </a:ln>
        </p:spPr>
      </p:pic>
      <p:sp>
        <p:nvSpPr>
          <p:cNvPr id="165" name="Google Shape;165;p28"/>
          <p:cNvSpPr txBox="1"/>
          <p:nvPr/>
        </p:nvSpPr>
        <p:spPr>
          <a:xfrm>
            <a:off x="294925" y="200550"/>
            <a:ext cx="679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2"/>
                </a:solidFill>
                <a:latin typeface="Roboto"/>
                <a:ea typeface="Roboto"/>
                <a:cs typeface="Roboto"/>
                <a:sym typeface="Roboto"/>
              </a:rPr>
              <a:t>TREEMAP ANALYSIS</a:t>
            </a:r>
            <a:endParaRPr b="1" sz="2400">
              <a:solidFill>
                <a:schemeClr val="accen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p29"/>
          <p:cNvGrpSpPr/>
          <p:nvPr/>
        </p:nvGrpSpPr>
        <p:grpSpPr>
          <a:xfrm>
            <a:off x="4939500" y="1219611"/>
            <a:ext cx="3837000" cy="2704200"/>
            <a:chOff x="4939500" y="1219611"/>
            <a:chExt cx="3837000" cy="2704200"/>
          </a:xfrm>
        </p:grpSpPr>
        <p:cxnSp>
          <p:nvCxnSpPr>
            <p:cNvPr id="171" name="Google Shape;171;p29"/>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2" name="Google Shape;172;p29"/>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3" name="Google Shape;173;p29"/>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4" name="Google Shape;174;p29"/>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5" name="Google Shape;175;p29"/>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6" name="Google Shape;176;p29"/>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7" name="Google Shape;177;p29"/>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8" name="Google Shape;178;p29"/>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9" name="Google Shape;179;p29"/>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0" name="Google Shape;180;p29"/>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81" name="Google Shape;181;p29"/>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txBox="1"/>
          <p:nvPr>
            <p:ph type="title"/>
          </p:nvPr>
        </p:nvSpPr>
        <p:spPr>
          <a:xfrm>
            <a:off x="265500" y="141575"/>
            <a:ext cx="4146600" cy="2574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700">
                <a:latin typeface="Times New Roman"/>
                <a:ea typeface="Times New Roman"/>
                <a:cs typeface="Times New Roman"/>
                <a:sym typeface="Times New Roman"/>
              </a:rPr>
              <a:t>PART-3 </a:t>
            </a:r>
            <a:endParaRPr b="1"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b="1" lang="en" sz="2700">
                <a:latin typeface="Times New Roman"/>
                <a:ea typeface="Times New Roman"/>
                <a:cs typeface="Times New Roman"/>
                <a:sym typeface="Times New Roman"/>
              </a:rPr>
              <a:t> CONVERTING THE ML MODEL TO A WEB-BASED APPLICATION</a:t>
            </a:r>
            <a:endParaRPr b="1" sz="2700">
              <a:latin typeface="Times New Roman"/>
              <a:ea typeface="Times New Roman"/>
              <a:cs typeface="Times New Roman"/>
              <a:sym typeface="Times New Roman"/>
            </a:endParaRPr>
          </a:p>
        </p:txBody>
      </p:sp>
      <p:sp>
        <p:nvSpPr>
          <p:cNvPr id="183" name="Google Shape;183;p29"/>
          <p:cNvSpPr txBox="1"/>
          <p:nvPr>
            <p:ph idx="1" type="subTitle"/>
          </p:nvPr>
        </p:nvSpPr>
        <p:spPr>
          <a:xfrm>
            <a:off x="265500" y="2769000"/>
            <a:ext cx="3969600" cy="1503900"/>
          </a:xfrm>
          <a:prstGeom prst="rect">
            <a:avLst/>
          </a:prstGeom>
        </p:spPr>
        <p:txBody>
          <a:bodyPr anchorCtr="0" anchor="t" bIns="91425" lIns="91425" spcFirstLastPara="1" rIns="91425" wrap="square" tIns="91425">
            <a:normAutofit fontScale="92500" lnSpcReduction="20000"/>
          </a:bodyPr>
          <a:lstStyle/>
          <a:p>
            <a:pPr indent="-316706" lvl="0" marL="457200" rtl="0" algn="l">
              <a:lnSpc>
                <a:spcPct val="115000"/>
              </a:lnSpc>
              <a:spcBef>
                <a:spcPts val="0"/>
              </a:spcBef>
              <a:spcAft>
                <a:spcPts val="0"/>
              </a:spcAft>
              <a:buClr>
                <a:srgbClr val="000000"/>
              </a:buClr>
              <a:buSzPct val="100000"/>
              <a:buFont typeface="Montserrat"/>
              <a:buChar char="●"/>
            </a:pPr>
            <a:r>
              <a:rPr lang="en" sz="1500">
                <a:solidFill>
                  <a:srgbClr val="000000"/>
                </a:solidFill>
                <a:latin typeface="Montserrat"/>
                <a:ea typeface="Montserrat"/>
                <a:cs typeface="Montserrat"/>
                <a:sym typeface="Montserrat"/>
              </a:rPr>
              <a:t>Connecting the Deep Learning Model to A Web-Based Application wherein the user shall be able to make choices which data to be rendered or visualised on the screen.</a:t>
            </a:r>
            <a:endParaRPr sz="1500">
              <a:solidFill>
                <a:srgbClr val="000000"/>
              </a:solidFill>
              <a:latin typeface="Montserrat"/>
              <a:ea typeface="Montserrat"/>
              <a:cs typeface="Montserrat"/>
              <a:sym typeface="Montserrat"/>
            </a:endParaRPr>
          </a:p>
          <a:p>
            <a:pPr indent="0" lvl="0" marL="0" rtl="0" algn="ctr">
              <a:spcBef>
                <a:spcPts val="0"/>
              </a:spcBef>
              <a:spcAft>
                <a:spcPts val="0"/>
              </a:spcAft>
              <a:buNone/>
            </a:pPr>
            <a:r>
              <a:t/>
            </a:r>
            <a:endParaRPr/>
          </a:p>
        </p:txBody>
      </p:sp>
      <p:grpSp>
        <p:nvGrpSpPr>
          <p:cNvPr id="184" name="Google Shape;184;p29"/>
          <p:cNvGrpSpPr/>
          <p:nvPr/>
        </p:nvGrpSpPr>
        <p:grpSpPr>
          <a:xfrm>
            <a:off x="4939534" y="2017046"/>
            <a:ext cx="3825543" cy="1573620"/>
            <a:chOff x="1000000" y="2393988"/>
            <a:chExt cx="4144235" cy="1704713"/>
          </a:xfrm>
        </p:grpSpPr>
        <p:sp>
          <p:nvSpPr>
            <p:cNvPr id="185" name="Google Shape;185;p29"/>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86" name="Google Shape;186;p29"/>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29"/>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29"/>
          <p:cNvGrpSpPr/>
          <p:nvPr/>
        </p:nvGrpSpPr>
        <p:grpSpPr>
          <a:xfrm>
            <a:off x="4939557" y="1778136"/>
            <a:ext cx="3836911" cy="1503799"/>
            <a:chOff x="1000025" y="2059300"/>
            <a:chExt cx="4156550" cy="1629075"/>
          </a:xfrm>
        </p:grpSpPr>
        <p:sp>
          <p:nvSpPr>
            <p:cNvPr id="196" name="Google Shape;196;p29"/>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97" name="Google Shape;197;p29"/>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29"/>
          <p:cNvSpPr txBox="1"/>
          <p:nvPr>
            <p:ph idx="2" type="body"/>
          </p:nvPr>
        </p:nvSpPr>
        <p:spPr>
          <a:xfrm>
            <a:off x="6847150" y="1606395"/>
            <a:ext cx="1179600" cy="286500"/>
          </a:xfrm>
          <a:prstGeom prst="rect">
            <a:avLst/>
          </a:prstGeom>
        </p:spPr>
        <p:txBody>
          <a:bodyPr anchorCtr="0" anchor="ctr" bIns="91425" lIns="91425" spcFirstLastPara="1" rIns="91425" wrap="square" tIns="91425">
            <a:normAutofit fontScale="55000" lnSpcReduction="20000"/>
          </a:bodyPr>
          <a:lstStyle/>
          <a:p>
            <a:pPr indent="0" lvl="0" marL="0" rtl="0" algn="ctr">
              <a:spcBef>
                <a:spcPts val="0"/>
              </a:spcBef>
              <a:spcAft>
                <a:spcPts val="0"/>
              </a:spcAft>
              <a:buNone/>
            </a:pPr>
            <a:r>
              <a:rPr lang="en" sz="1300">
                <a:solidFill>
                  <a:schemeClr val="dk1"/>
                </a:solidFill>
              </a:rPr>
              <a:t>MODEL</a:t>
            </a:r>
            <a:endParaRPr sz="13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111125" y="185850"/>
            <a:ext cx="8520600" cy="607800"/>
          </a:xfrm>
          <a:prstGeom prst="rect">
            <a:avLst/>
          </a:prstGeom>
        </p:spPr>
        <p:txBody>
          <a:bodyPr anchorCtr="0" anchor="t" bIns="91425" lIns="91425" spcFirstLastPara="1" rIns="91425" wrap="square" tIns="91425">
            <a:normAutofit fontScale="90000"/>
          </a:bodyPr>
          <a:lstStyle/>
          <a:p>
            <a:pPr indent="0" lvl="0" marL="457200" rtl="0" algn="l">
              <a:lnSpc>
                <a:spcPct val="150000"/>
              </a:lnSpc>
              <a:spcBef>
                <a:spcPts val="0"/>
              </a:spcBef>
              <a:spcAft>
                <a:spcPts val="0"/>
              </a:spcAft>
              <a:buNone/>
            </a:pPr>
            <a:r>
              <a:rPr b="1" lang="en" sz="2200">
                <a:solidFill>
                  <a:schemeClr val="dk2"/>
                </a:solidFill>
                <a:latin typeface="Lato"/>
                <a:ea typeface="Lato"/>
                <a:cs typeface="Lato"/>
                <a:sym typeface="Lato"/>
              </a:rPr>
              <a:t>FUNCTIONALITIES:-</a:t>
            </a:r>
            <a:endParaRPr b="1" sz="2200">
              <a:solidFill>
                <a:schemeClr val="dk2"/>
              </a:solidFill>
              <a:latin typeface="Lato"/>
              <a:ea typeface="Lato"/>
              <a:cs typeface="Lato"/>
              <a:sym typeface="Lato"/>
            </a:endParaRPr>
          </a:p>
          <a:p>
            <a:pPr indent="-314325" lvl="1" marL="914400" rtl="0" algn="l">
              <a:lnSpc>
                <a:spcPct val="150000"/>
              </a:lnSpc>
              <a:spcBef>
                <a:spcPts val="0"/>
              </a:spcBef>
              <a:spcAft>
                <a:spcPts val="0"/>
              </a:spcAft>
              <a:buClr>
                <a:srgbClr val="000000"/>
              </a:buClr>
              <a:buSzPct val="100000"/>
              <a:buFont typeface="Lato"/>
              <a:buChar char="❏"/>
            </a:pPr>
            <a:r>
              <a:rPr b="1" lang="en" sz="1500">
                <a:solidFill>
                  <a:srgbClr val="000000"/>
                </a:solidFill>
                <a:latin typeface="Lato"/>
                <a:ea typeface="Lato"/>
                <a:cs typeface="Lato"/>
                <a:sym typeface="Lato"/>
              </a:rPr>
              <a:t>SEARCH OPERATION :</a:t>
            </a:r>
            <a:r>
              <a:rPr lang="en" sz="1500">
                <a:solidFill>
                  <a:srgbClr val="000000"/>
                </a:solidFill>
                <a:latin typeface="Lato"/>
                <a:ea typeface="Lato"/>
                <a:cs typeface="Lato"/>
                <a:sym typeface="Lato"/>
              </a:rPr>
              <a:t>-</a:t>
            </a:r>
            <a:endParaRPr sz="1500">
              <a:solidFill>
                <a:srgbClr val="000000"/>
              </a:solidFill>
              <a:latin typeface="Lato"/>
              <a:ea typeface="Lato"/>
              <a:cs typeface="Lato"/>
              <a:sym typeface="Lato"/>
            </a:endParaRPr>
          </a:p>
          <a:p>
            <a:pPr indent="-308610" lvl="2" marL="1371600" rtl="0" algn="l">
              <a:lnSpc>
                <a:spcPct val="150000"/>
              </a:lnSpc>
              <a:spcBef>
                <a:spcPts val="0"/>
              </a:spcBef>
              <a:spcAft>
                <a:spcPts val="0"/>
              </a:spcAft>
              <a:buClr>
                <a:srgbClr val="000000"/>
              </a:buClr>
              <a:buSzPct val="100000"/>
              <a:buFont typeface="Lato"/>
              <a:buChar char="❏"/>
            </a:pPr>
            <a:r>
              <a:rPr lang="en" sz="1400">
                <a:solidFill>
                  <a:srgbClr val="000000"/>
                </a:solidFill>
                <a:latin typeface="Lato"/>
                <a:ea typeface="Lato"/>
                <a:cs typeface="Lato"/>
                <a:sym typeface="Lato"/>
              </a:rPr>
              <a:t>The user is provided with a search section to find the desired Country’s Name from a list of 209 countries provided.</a:t>
            </a:r>
            <a:endParaRPr sz="1400">
              <a:solidFill>
                <a:srgbClr val="000000"/>
              </a:solidFill>
              <a:latin typeface="Lato"/>
              <a:ea typeface="Lato"/>
              <a:cs typeface="Lato"/>
              <a:sym typeface="Lato"/>
            </a:endParaRPr>
          </a:p>
          <a:p>
            <a:pPr indent="-308610" lvl="2" marL="1371600" rtl="0" algn="l">
              <a:lnSpc>
                <a:spcPct val="150000"/>
              </a:lnSpc>
              <a:spcBef>
                <a:spcPts val="0"/>
              </a:spcBef>
              <a:spcAft>
                <a:spcPts val="0"/>
              </a:spcAft>
              <a:buClr>
                <a:srgbClr val="000000"/>
              </a:buClr>
              <a:buSzPct val="100000"/>
              <a:buFont typeface="Lato"/>
              <a:buChar char="❏"/>
            </a:pPr>
            <a:r>
              <a:rPr lang="en" sz="1400">
                <a:solidFill>
                  <a:srgbClr val="000000"/>
                </a:solidFill>
                <a:latin typeface="Lato"/>
                <a:ea typeface="Lato"/>
                <a:cs typeface="Lato"/>
                <a:sym typeface="Lato"/>
              </a:rPr>
              <a:t>The list has an updation feature wherein the Spell-Check Mechanism is implemented.</a:t>
            </a:r>
            <a:endParaRPr sz="1400">
              <a:solidFill>
                <a:srgbClr val="000000"/>
              </a:solidFill>
              <a:latin typeface="Lato"/>
              <a:ea typeface="Lato"/>
              <a:cs typeface="Lato"/>
              <a:sym typeface="Lato"/>
            </a:endParaRPr>
          </a:p>
          <a:p>
            <a:pPr indent="-308610" lvl="2" marL="1371600" rtl="0" algn="l">
              <a:lnSpc>
                <a:spcPct val="150000"/>
              </a:lnSpc>
              <a:spcBef>
                <a:spcPts val="0"/>
              </a:spcBef>
              <a:spcAft>
                <a:spcPts val="0"/>
              </a:spcAft>
              <a:buClr>
                <a:srgbClr val="000000"/>
              </a:buClr>
              <a:buSzPct val="100000"/>
              <a:buFont typeface="Lato"/>
              <a:buChar char="❏"/>
            </a:pPr>
            <a:r>
              <a:rPr lang="en" sz="1400">
                <a:solidFill>
                  <a:srgbClr val="000000"/>
                </a:solidFill>
                <a:latin typeface="Lato"/>
                <a:ea typeface="Lato"/>
                <a:cs typeface="Lato"/>
                <a:sym typeface="Lato"/>
              </a:rPr>
              <a:t>In case, no spelling of the Country name entered by the user matches one from the list, a retype message is presented.</a:t>
            </a:r>
            <a:endParaRPr sz="1400">
              <a:solidFill>
                <a:srgbClr val="000000"/>
              </a:solidFill>
              <a:latin typeface="Lato"/>
              <a:ea typeface="Lato"/>
              <a:cs typeface="Lato"/>
              <a:sym typeface="Lato"/>
            </a:endParaRPr>
          </a:p>
          <a:p>
            <a:pPr indent="-308610" lvl="2" marL="1371600" rtl="0" algn="l">
              <a:lnSpc>
                <a:spcPct val="150000"/>
              </a:lnSpc>
              <a:spcBef>
                <a:spcPts val="0"/>
              </a:spcBef>
              <a:spcAft>
                <a:spcPts val="0"/>
              </a:spcAft>
              <a:buClr>
                <a:srgbClr val="000000"/>
              </a:buClr>
              <a:buSzPct val="100000"/>
              <a:buFont typeface="Lato"/>
              <a:buChar char="❏"/>
            </a:pPr>
            <a:r>
              <a:rPr lang="en" sz="1400">
                <a:solidFill>
                  <a:srgbClr val="000000"/>
                </a:solidFill>
                <a:latin typeface="Lato"/>
                <a:ea typeface="Lato"/>
                <a:cs typeface="Lato"/>
                <a:sym typeface="Lato"/>
              </a:rPr>
              <a:t>Closing the Search Bar functionality with a visual Cross Symbol illustrated.</a:t>
            </a:r>
            <a:endParaRPr sz="1400">
              <a:solidFill>
                <a:srgbClr val="000000"/>
              </a:solidFill>
              <a:latin typeface="Lato"/>
              <a:ea typeface="Lato"/>
              <a:cs typeface="Lato"/>
              <a:sym typeface="Lato"/>
            </a:endParaRPr>
          </a:p>
          <a:p>
            <a:pPr indent="-388620" lvl="0" marL="457200" rtl="0" algn="l">
              <a:lnSpc>
                <a:spcPct val="150000"/>
              </a:lnSpc>
              <a:spcBef>
                <a:spcPts val="0"/>
              </a:spcBef>
              <a:spcAft>
                <a:spcPts val="0"/>
              </a:spcAft>
              <a:buClr>
                <a:srgbClr val="000000"/>
              </a:buClr>
              <a:buSzPct val="200000"/>
              <a:buFont typeface="Lato"/>
              <a:buChar char="❏"/>
            </a:pPr>
            <a:r>
              <a:rPr lang="en" sz="1400">
                <a:solidFill>
                  <a:srgbClr val="000000"/>
                </a:solidFill>
                <a:latin typeface="Lato"/>
                <a:ea typeface="Lato"/>
                <a:cs typeface="Lato"/>
                <a:sym typeface="Lato"/>
              </a:rPr>
              <a:t> </a:t>
            </a:r>
            <a:r>
              <a:rPr b="1" lang="en" sz="1500">
                <a:solidFill>
                  <a:srgbClr val="000000"/>
                </a:solidFill>
                <a:latin typeface="Lato"/>
                <a:ea typeface="Lato"/>
                <a:cs typeface="Lato"/>
                <a:sym typeface="Lato"/>
              </a:rPr>
              <a:t>DYNAMIC UPDATION OF  VISUAL CHARTS:-</a:t>
            </a:r>
            <a:r>
              <a:rPr lang="en" sz="1400">
                <a:solidFill>
                  <a:srgbClr val="000000"/>
                </a:solidFill>
                <a:latin typeface="Lato"/>
                <a:ea typeface="Lato"/>
                <a:cs typeface="Lato"/>
                <a:sym typeface="Lato"/>
              </a:rPr>
              <a:t>    </a:t>
            </a:r>
            <a:endParaRPr sz="1400">
              <a:solidFill>
                <a:srgbClr val="000000"/>
              </a:solidFill>
              <a:latin typeface="Lato"/>
              <a:ea typeface="Lato"/>
              <a:cs typeface="Lato"/>
              <a:sym typeface="Lato"/>
            </a:endParaRPr>
          </a:p>
          <a:p>
            <a:pPr indent="-308610" lvl="1" marL="914400" rtl="0" algn="l">
              <a:lnSpc>
                <a:spcPct val="150000"/>
              </a:lnSpc>
              <a:spcBef>
                <a:spcPts val="0"/>
              </a:spcBef>
              <a:spcAft>
                <a:spcPts val="0"/>
              </a:spcAft>
              <a:buClr>
                <a:srgbClr val="000000"/>
              </a:buClr>
              <a:buSzPct val="100000"/>
              <a:buFont typeface="Lato"/>
              <a:buChar char="❏"/>
            </a:pPr>
            <a:r>
              <a:rPr lang="en" sz="1400">
                <a:solidFill>
                  <a:srgbClr val="000000"/>
                </a:solidFill>
                <a:latin typeface="Lato"/>
                <a:ea typeface="Lato"/>
                <a:cs typeface="Lato"/>
                <a:sym typeface="Lato"/>
              </a:rPr>
              <a:t>Used Chart.JS library to produce dynamically updating visualisations.</a:t>
            </a:r>
            <a:endParaRPr sz="1400">
              <a:solidFill>
                <a:srgbClr val="000000"/>
              </a:solidFill>
              <a:latin typeface="Lato"/>
              <a:ea typeface="Lato"/>
              <a:cs typeface="Lato"/>
              <a:sym typeface="Lato"/>
            </a:endParaRPr>
          </a:p>
          <a:p>
            <a:pPr indent="-308610" lvl="1" marL="914400" rtl="0" algn="l">
              <a:lnSpc>
                <a:spcPct val="150000"/>
              </a:lnSpc>
              <a:spcBef>
                <a:spcPts val="0"/>
              </a:spcBef>
              <a:spcAft>
                <a:spcPts val="0"/>
              </a:spcAft>
              <a:buClr>
                <a:srgbClr val="000000"/>
              </a:buClr>
              <a:buSzPct val="100000"/>
              <a:buFont typeface="Lato"/>
              <a:buChar char="❏"/>
            </a:pPr>
            <a:r>
              <a:rPr lang="en" sz="1400">
                <a:solidFill>
                  <a:srgbClr val="000000"/>
                </a:solidFill>
                <a:latin typeface="Lato"/>
                <a:ea typeface="Lato"/>
                <a:cs typeface="Lato"/>
                <a:sym typeface="Lato"/>
              </a:rPr>
              <a:t>Rendered the charts on the laptops or mobile screen.</a:t>
            </a:r>
            <a:endParaRPr sz="1400">
              <a:solidFill>
                <a:srgbClr val="000000"/>
              </a:solidFill>
              <a:latin typeface="Lato"/>
              <a:ea typeface="Lato"/>
              <a:cs typeface="Lato"/>
              <a:sym typeface="Lato"/>
            </a:endParaRPr>
          </a:p>
          <a:p>
            <a:pPr indent="-308610" lvl="1" marL="914400" rtl="0" algn="l">
              <a:lnSpc>
                <a:spcPct val="150000"/>
              </a:lnSpc>
              <a:spcBef>
                <a:spcPts val="0"/>
              </a:spcBef>
              <a:spcAft>
                <a:spcPts val="0"/>
              </a:spcAft>
              <a:buClr>
                <a:srgbClr val="000000"/>
              </a:buClr>
              <a:buSzPct val="100000"/>
              <a:buFont typeface="Lato"/>
              <a:buChar char="❏"/>
            </a:pPr>
            <a:r>
              <a:rPr lang="en" sz="1400">
                <a:solidFill>
                  <a:srgbClr val="000000"/>
                </a:solidFill>
                <a:latin typeface="Lato"/>
                <a:ea typeface="Lato"/>
                <a:cs typeface="Lato"/>
                <a:sym typeface="Lato"/>
              </a:rPr>
              <a:t>Enabled User-Dependant Choice Of Operations.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483675" y="410000"/>
            <a:ext cx="8104500" cy="15129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en" sz="1900">
                <a:solidFill>
                  <a:srgbClr val="000000"/>
                </a:solidFill>
                <a:latin typeface="Lato"/>
                <a:ea typeface="Lato"/>
                <a:cs typeface="Lato"/>
                <a:sym typeface="Lato"/>
              </a:rPr>
              <a:t>     </a:t>
            </a:r>
            <a:r>
              <a:rPr b="1" lang="en" sz="2400">
                <a:solidFill>
                  <a:srgbClr val="000000"/>
                </a:solidFill>
                <a:latin typeface="Lato"/>
                <a:ea typeface="Lato"/>
                <a:cs typeface="Lato"/>
                <a:sym typeface="Lato"/>
              </a:rPr>
              <a:t>RESPONSIVENESS USING MEDIA QUERIES</a:t>
            </a:r>
            <a:endParaRPr b="1" sz="2700">
              <a:solidFill>
                <a:srgbClr val="000000"/>
              </a:solidFill>
              <a:latin typeface="Lato"/>
              <a:ea typeface="Lato"/>
              <a:cs typeface="Lato"/>
              <a:sym typeface="Lato"/>
            </a:endParaRPr>
          </a:p>
          <a:p>
            <a:pPr indent="0" lvl="0" marL="457200" rtl="0" algn="l">
              <a:lnSpc>
                <a:spcPct val="150000"/>
              </a:lnSpc>
              <a:spcBef>
                <a:spcPts val="0"/>
              </a:spcBef>
              <a:spcAft>
                <a:spcPts val="0"/>
              </a:spcAft>
              <a:buNone/>
            </a:pPr>
            <a:r>
              <a:t/>
            </a:r>
            <a:endParaRPr b="1" sz="500">
              <a:solidFill>
                <a:srgbClr val="000000"/>
              </a:solidFill>
              <a:latin typeface="Lato"/>
              <a:ea typeface="Lato"/>
              <a:cs typeface="Lato"/>
              <a:sym typeface="Lato"/>
            </a:endParaRPr>
          </a:p>
          <a:p>
            <a:pPr indent="-320040" lvl="1" marL="914400" rtl="0" algn="l">
              <a:lnSpc>
                <a:spcPct val="150000"/>
              </a:lnSpc>
              <a:spcBef>
                <a:spcPts val="0"/>
              </a:spcBef>
              <a:spcAft>
                <a:spcPts val="0"/>
              </a:spcAft>
              <a:buClr>
                <a:srgbClr val="000000"/>
              </a:buClr>
              <a:buSzPct val="100000"/>
              <a:buFont typeface="Lato"/>
              <a:buChar char="○"/>
            </a:pPr>
            <a:r>
              <a:rPr lang="en" sz="1600">
                <a:solidFill>
                  <a:srgbClr val="000000"/>
                </a:solidFill>
                <a:latin typeface="Lato"/>
                <a:ea typeface="Lato"/>
                <a:cs typeface="Lato"/>
                <a:sym typeface="Lato"/>
              </a:rPr>
              <a:t>Whenever we try to portray a laptop or monitor layout designed application on mobile devices, the display is neither user-interactive nor preferable.</a:t>
            </a:r>
            <a:endParaRPr sz="1600">
              <a:solidFill>
                <a:srgbClr val="000000"/>
              </a:solidFill>
              <a:latin typeface="Lato"/>
              <a:ea typeface="Lato"/>
              <a:cs typeface="Lato"/>
              <a:sym typeface="Lato"/>
            </a:endParaRPr>
          </a:p>
          <a:p>
            <a:pPr indent="-320040" lvl="1" marL="914400" rtl="0" algn="l">
              <a:lnSpc>
                <a:spcPct val="150000"/>
              </a:lnSpc>
              <a:spcBef>
                <a:spcPts val="0"/>
              </a:spcBef>
              <a:spcAft>
                <a:spcPts val="0"/>
              </a:spcAft>
              <a:buClr>
                <a:srgbClr val="000000"/>
              </a:buClr>
              <a:buSzPct val="100000"/>
              <a:buFont typeface="Lato"/>
              <a:buChar char="○"/>
            </a:pPr>
            <a:r>
              <a:rPr lang="en" sz="1600">
                <a:solidFill>
                  <a:srgbClr val="000000"/>
                </a:solidFill>
                <a:latin typeface="Lato"/>
                <a:ea typeface="Lato"/>
                <a:cs typeface="Lato"/>
                <a:sym typeface="Lato"/>
              </a:rPr>
              <a:t>Made use of Media Queries on the project to provide a user-interactive look to the Web-App.</a:t>
            </a:r>
            <a:endParaRPr sz="1600">
              <a:solidFill>
                <a:srgbClr val="000000"/>
              </a:solidFill>
              <a:latin typeface="Lato"/>
              <a:ea typeface="Lato"/>
              <a:cs typeface="Lato"/>
              <a:sym typeface="Lato"/>
            </a:endParaRPr>
          </a:p>
          <a:p>
            <a:pPr indent="-320040" lvl="1" marL="914400" rtl="0" algn="l">
              <a:lnSpc>
                <a:spcPct val="150000"/>
              </a:lnSpc>
              <a:spcBef>
                <a:spcPts val="0"/>
              </a:spcBef>
              <a:spcAft>
                <a:spcPts val="0"/>
              </a:spcAft>
              <a:buClr>
                <a:srgbClr val="000000"/>
              </a:buClr>
              <a:buSzPct val="100000"/>
              <a:buFont typeface="Lato"/>
              <a:buChar char="○"/>
            </a:pPr>
            <a:r>
              <a:rPr lang="en" sz="1600">
                <a:solidFill>
                  <a:srgbClr val="000000"/>
                </a:solidFill>
                <a:latin typeface="Lato"/>
                <a:ea typeface="Lato"/>
                <a:cs typeface="Lato"/>
                <a:sym typeface="Lato"/>
              </a:rPr>
              <a:t>Enables the user to locate the Application without delving into any hassles of installation or memory consumption.</a:t>
            </a:r>
            <a:endParaRPr sz="1600">
              <a:solidFill>
                <a:srgbClr val="000000"/>
              </a:solidFill>
              <a:latin typeface="Lato"/>
              <a:ea typeface="Lato"/>
              <a:cs typeface="Lato"/>
              <a:sym typeface="Lato"/>
            </a:endParaRPr>
          </a:p>
          <a:p>
            <a:pPr indent="0" lvl="0" marL="914400" rtl="0" algn="l">
              <a:lnSpc>
                <a:spcPct val="150000"/>
              </a:lnSpc>
              <a:spcBef>
                <a:spcPts val="0"/>
              </a:spcBef>
              <a:spcAft>
                <a:spcPts val="0"/>
              </a:spcAft>
              <a:buNone/>
            </a:pPr>
            <a:r>
              <a:t/>
            </a:r>
            <a:endParaRPr sz="1600">
              <a:solidFill>
                <a:srgbClr val="000000"/>
              </a:solidFill>
              <a:latin typeface="Lato"/>
              <a:ea typeface="Lato"/>
              <a:cs typeface="Lato"/>
              <a:sym typeface="Lato"/>
            </a:endParaRPr>
          </a:p>
          <a:p>
            <a:pPr indent="-320040" lvl="0" marL="457200" rtl="0" algn="l">
              <a:lnSpc>
                <a:spcPct val="150000"/>
              </a:lnSpc>
              <a:spcBef>
                <a:spcPts val="0"/>
              </a:spcBef>
              <a:spcAft>
                <a:spcPts val="0"/>
              </a:spcAft>
              <a:buClr>
                <a:srgbClr val="000000"/>
              </a:buClr>
              <a:buSzPct val="100000"/>
              <a:buFont typeface="Lato"/>
              <a:buChar char="●"/>
            </a:pPr>
            <a:r>
              <a:rPr lang="en" sz="1600">
                <a:solidFill>
                  <a:srgbClr val="000000"/>
                </a:solidFill>
                <a:latin typeface="Lato"/>
                <a:ea typeface="Lato"/>
                <a:cs typeface="Lato"/>
                <a:sym typeface="Lato"/>
              </a:rPr>
              <a:t>LIVE LINK TO THE APPLICATION : </a:t>
            </a:r>
            <a:endParaRPr sz="1600">
              <a:solidFill>
                <a:srgbClr val="000000"/>
              </a:solidFill>
              <a:latin typeface="Lato"/>
              <a:ea typeface="Lato"/>
              <a:cs typeface="Lato"/>
              <a:sym typeface="Lato"/>
            </a:endParaRPr>
          </a:p>
        </p:txBody>
      </p:sp>
      <p:sp>
        <p:nvSpPr>
          <p:cNvPr id="216" name="Google Shape;216;p31"/>
          <p:cNvSpPr txBox="1"/>
          <p:nvPr/>
        </p:nvSpPr>
        <p:spPr>
          <a:xfrm>
            <a:off x="1215100" y="4081775"/>
            <a:ext cx="42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0000FF"/>
                </a:solidFill>
              </a:rPr>
              <a:t>https://covid-visualisation-2019.netlify.app/</a:t>
            </a:r>
            <a:endParaRPr u="sng">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460950" y="654497"/>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1" name="Google Shape;71;p14"/>
          <p:cNvSpPr txBox="1"/>
          <p:nvPr>
            <p:ph idx="1" type="subTitle"/>
          </p:nvPr>
        </p:nvSpPr>
        <p:spPr>
          <a:xfrm>
            <a:off x="129775" y="3090825"/>
            <a:ext cx="8788800" cy="18291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en" sz="1900">
                <a:solidFill>
                  <a:srgbClr val="FFFFFE"/>
                </a:solidFill>
              </a:rPr>
              <a:t>As we know, how the </a:t>
            </a:r>
            <a:r>
              <a:rPr b="1" lang="en" sz="1900">
                <a:solidFill>
                  <a:srgbClr val="FFFFFE"/>
                </a:solidFill>
              </a:rPr>
              <a:t>COVID-19 pandemic </a:t>
            </a:r>
            <a:r>
              <a:rPr lang="en" sz="1900">
                <a:solidFill>
                  <a:srgbClr val="FFFFFE"/>
                </a:solidFill>
              </a:rPr>
              <a:t>hit the whole world really hard, destroyed the economy of even the leading nations of the world, brought the administration to a standstill and severely affected the healthcare services globally.</a:t>
            </a:r>
            <a:endParaRPr sz="1900">
              <a:solidFill>
                <a:srgbClr val="FFFFFE"/>
              </a:solidFill>
            </a:endParaRPr>
          </a:p>
          <a:p>
            <a:pPr indent="0" lvl="0" marL="0" rtl="0" algn="l">
              <a:lnSpc>
                <a:spcPct val="115000"/>
              </a:lnSpc>
              <a:spcBef>
                <a:spcPts val="1200"/>
              </a:spcBef>
              <a:spcAft>
                <a:spcPts val="1200"/>
              </a:spcAft>
              <a:buNone/>
            </a:pPr>
            <a:r>
              <a:rPr lang="en" sz="1900">
                <a:solidFill>
                  <a:srgbClr val="FFFFFE"/>
                </a:solidFill>
              </a:rPr>
              <a:t>At this moment of plight, the </a:t>
            </a:r>
            <a:r>
              <a:rPr b="1" lang="en" sz="1900">
                <a:solidFill>
                  <a:srgbClr val="FFFFFE"/>
                </a:solidFill>
              </a:rPr>
              <a:t>on-demand healthcare facilities</a:t>
            </a:r>
            <a:r>
              <a:rPr lang="en" sz="1900">
                <a:solidFill>
                  <a:srgbClr val="FFFFFE"/>
                </a:solidFill>
              </a:rPr>
              <a:t> crumbled and there was an acute shortage of resources to treat the masses effectively.</a:t>
            </a:r>
            <a:endParaRPr sz="2200">
              <a:solidFill>
                <a:srgbClr val="FFFFF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2"/>
          <p:cNvPicPr preferRelativeResize="0"/>
          <p:nvPr/>
        </p:nvPicPr>
        <p:blipFill>
          <a:blip r:embed="rId3">
            <a:alphaModFix/>
          </a:blip>
          <a:stretch>
            <a:fillRect/>
          </a:stretch>
        </p:blipFill>
        <p:spPr>
          <a:xfrm>
            <a:off x="212350" y="224150"/>
            <a:ext cx="8496400" cy="4011376"/>
          </a:xfrm>
          <a:prstGeom prst="rect">
            <a:avLst/>
          </a:prstGeom>
          <a:noFill/>
          <a:ln>
            <a:noFill/>
          </a:ln>
        </p:spPr>
      </p:pic>
      <p:sp>
        <p:nvSpPr>
          <p:cNvPr id="222" name="Google Shape;222;p32"/>
          <p:cNvSpPr txBox="1"/>
          <p:nvPr/>
        </p:nvSpPr>
        <p:spPr>
          <a:xfrm>
            <a:off x="3267775" y="4329525"/>
            <a:ext cx="679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1F1F1F"/>
                </a:solidFill>
                <a:latin typeface="Proxima Nova"/>
                <a:ea typeface="Proxima Nova"/>
                <a:cs typeface="Proxima Nova"/>
                <a:sym typeface="Proxima Nova"/>
              </a:rPr>
              <a:t>COVID-19 WORLD DATA VISUALIZER</a:t>
            </a:r>
            <a:endParaRPr b="1" sz="2400">
              <a:solidFill>
                <a:srgbClr val="1F1F1F"/>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412900" y="283125"/>
            <a:ext cx="8222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Roboto"/>
                <a:ea typeface="Roboto"/>
                <a:cs typeface="Roboto"/>
                <a:sym typeface="Roboto"/>
              </a:rPr>
              <a:t>RESULTS</a:t>
            </a:r>
            <a:endParaRPr b="1" sz="3000">
              <a:solidFill>
                <a:schemeClr val="dk2"/>
              </a:solidFill>
              <a:latin typeface="Roboto"/>
              <a:ea typeface="Roboto"/>
              <a:cs typeface="Roboto"/>
              <a:sym typeface="Roboto"/>
            </a:endParaRPr>
          </a:p>
        </p:txBody>
      </p:sp>
      <p:sp>
        <p:nvSpPr>
          <p:cNvPr id="228" name="Google Shape;228;p33"/>
          <p:cNvSpPr txBox="1"/>
          <p:nvPr/>
        </p:nvSpPr>
        <p:spPr>
          <a:xfrm>
            <a:off x="295650" y="929625"/>
            <a:ext cx="8552700" cy="38790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Font typeface="Montserrat"/>
              <a:buChar char="●"/>
            </a:pPr>
            <a:r>
              <a:rPr lang="en" sz="1500">
                <a:latin typeface="Montserrat"/>
                <a:ea typeface="Montserrat"/>
                <a:cs typeface="Montserrat"/>
                <a:sym typeface="Montserrat"/>
              </a:rPr>
              <a:t>Achieved upto a maximum accuracy of 98.33% on validation dataset and upto 98.96% accuracy on training dataset in detecting </a:t>
            </a:r>
            <a:r>
              <a:rPr b="1" lang="en" sz="1500">
                <a:latin typeface="Montserrat"/>
                <a:ea typeface="Montserrat"/>
                <a:cs typeface="Montserrat"/>
                <a:sym typeface="Montserrat"/>
              </a:rPr>
              <a:t>COVID-19 +ive </a:t>
            </a:r>
            <a:r>
              <a:rPr lang="en" sz="1500">
                <a:latin typeface="Montserrat"/>
                <a:ea typeface="Montserrat"/>
                <a:cs typeface="Montserrat"/>
                <a:sym typeface="Montserrat"/>
              </a:rPr>
              <a:t>and </a:t>
            </a:r>
            <a:r>
              <a:rPr b="1" lang="en" sz="1500">
                <a:latin typeface="Montserrat"/>
                <a:ea typeface="Montserrat"/>
                <a:cs typeface="Montserrat"/>
                <a:sym typeface="Montserrat"/>
              </a:rPr>
              <a:t>COVID-19 -ive </a:t>
            </a:r>
            <a:r>
              <a:rPr lang="en" sz="1500">
                <a:latin typeface="Montserrat"/>
                <a:ea typeface="Montserrat"/>
                <a:cs typeface="Montserrat"/>
                <a:sym typeface="Montserrat"/>
              </a:rPr>
              <a:t>patients.</a:t>
            </a:r>
            <a:endParaRPr sz="1500">
              <a:latin typeface="Montserrat"/>
              <a:ea typeface="Montserrat"/>
              <a:cs typeface="Montserrat"/>
              <a:sym typeface="Montserrat"/>
            </a:endParaRPr>
          </a:p>
          <a:p>
            <a:pPr indent="-323850" lvl="0" marL="457200" rtl="0" algn="l">
              <a:lnSpc>
                <a:spcPct val="150000"/>
              </a:lnSpc>
              <a:spcBef>
                <a:spcPts val="0"/>
              </a:spcBef>
              <a:spcAft>
                <a:spcPts val="0"/>
              </a:spcAft>
              <a:buSzPts val="1500"/>
              <a:buFont typeface="Montserrat"/>
              <a:buChar char="●"/>
            </a:pPr>
            <a:r>
              <a:rPr lang="en" sz="1500">
                <a:latin typeface="Montserrat"/>
                <a:ea typeface="Montserrat"/>
                <a:cs typeface="Montserrat"/>
                <a:sym typeface="Montserrat"/>
              </a:rPr>
              <a:t>Analysed the World-Data Trends along with dynamically updating and changing Visualisations.</a:t>
            </a:r>
            <a:endParaRPr sz="1500">
              <a:latin typeface="Montserrat"/>
              <a:ea typeface="Montserrat"/>
              <a:cs typeface="Montserrat"/>
              <a:sym typeface="Montserrat"/>
            </a:endParaRPr>
          </a:p>
          <a:p>
            <a:pPr indent="-323850" lvl="0" marL="457200" rtl="0" algn="l">
              <a:lnSpc>
                <a:spcPct val="150000"/>
              </a:lnSpc>
              <a:spcBef>
                <a:spcPts val="0"/>
              </a:spcBef>
              <a:spcAft>
                <a:spcPts val="0"/>
              </a:spcAft>
              <a:buSzPts val="1500"/>
              <a:buFont typeface="Montserrat"/>
              <a:buChar char="●"/>
            </a:pPr>
            <a:r>
              <a:rPr lang="en" sz="1500">
                <a:latin typeface="Montserrat"/>
                <a:ea typeface="Montserrat"/>
                <a:cs typeface="Montserrat"/>
                <a:sym typeface="Montserrat"/>
              </a:rPr>
              <a:t>Performed TreeMap Analysis on the World COVID-19 Data.</a:t>
            </a:r>
            <a:endParaRPr sz="1500">
              <a:latin typeface="Montserrat"/>
              <a:ea typeface="Montserrat"/>
              <a:cs typeface="Montserrat"/>
              <a:sym typeface="Montserrat"/>
            </a:endParaRPr>
          </a:p>
          <a:p>
            <a:pPr indent="-323850" lvl="0" marL="457200" rtl="0" algn="l">
              <a:lnSpc>
                <a:spcPct val="150000"/>
              </a:lnSpc>
              <a:spcBef>
                <a:spcPts val="0"/>
              </a:spcBef>
              <a:spcAft>
                <a:spcPts val="0"/>
              </a:spcAft>
              <a:buSzPts val="1500"/>
              <a:buFont typeface="Montserrat"/>
              <a:buChar char="●"/>
            </a:pPr>
            <a:r>
              <a:rPr lang="en" sz="1500">
                <a:latin typeface="Montserrat"/>
                <a:ea typeface="Montserrat"/>
                <a:cs typeface="Montserrat"/>
                <a:sym typeface="Montserrat"/>
              </a:rPr>
              <a:t>Performed The Comparison between the Other Past/Previously Occurred Pandemics and COVID-19.</a:t>
            </a:r>
            <a:endParaRPr sz="1500">
              <a:latin typeface="Montserrat"/>
              <a:ea typeface="Montserrat"/>
              <a:cs typeface="Montserrat"/>
              <a:sym typeface="Montserrat"/>
            </a:endParaRPr>
          </a:p>
          <a:p>
            <a:pPr indent="-323850" lvl="0" marL="457200" rtl="0" algn="l">
              <a:lnSpc>
                <a:spcPct val="150000"/>
              </a:lnSpc>
              <a:spcBef>
                <a:spcPts val="0"/>
              </a:spcBef>
              <a:spcAft>
                <a:spcPts val="0"/>
              </a:spcAft>
              <a:buSzPts val="1500"/>
              <a:buFont typeface="Montserrat"/>
              <a:buChar char="●"/>
            </a:pPr>
            <a:r>
              <a:rPr lang="en" sz="1500">
                <a:latin typeface="Montserrat"/>
                <a:ea typeface="Montserrat"/>
                <a:cs typeface="Montserrat"/>
                <a:sym typeface="Montserrat"/>
              </a:rPr>
              <a:t>Converted our Machine Learning Model into a web-based application.</a:t>
            </a:r>
            <a:endParaRPr sz="1500">
              <a:latin typeface="Montserrat"/>
              <a:ea typeface="Montserrat"/>
              <a:cs typeface="Montserrat"/>
              <a:sym typeface="Montserrat"/>
            </a:endParaRPr>
          </a:p>
          <a:p>
            <a:pPr indent="-323850" lvl="0" marL="457200" rtl="0" algn="l">
              <a:lnSpc>
                <a:spcPct val="150000"/>
              </a:lnSpc>
              <a:spcBef>
                <a:spcPts val="0"/>
              </a:spcBef>
              <a:spcAft>
                <a:spcPts val="0"/>
              </a:spcAft>
              <a:buSzPts val="1500"/>
              <a:buFont typeface="Montserrat"/>
              <a:buChar char="●"/>
            </a:pPr>
            <a:r>
              <a:rPr lang="en" sz="1500">
                <a:latin typeface="Montserrat"/>
                <a:ea typeface="Montserrat"/>
                <a:cs typeface="Montserrat"/>
                <a:sym typeface="Montserrat"/>
              </a:rPr>
              <a:t>Improved the user-interactivity with respect to our project.</a:t>
            </a:r>
            <a:endParaRPr sz="1500">
              <a:latin typeface="Montserrat"/>
              <a:ea typeface="Montserrat"/>
              <a:cs typeface="Montserrat"/>
              <a:sym typeface="Montserrat"/>
            </a:endParaRPr>
          </a:p>
          <a:p>
            <a:pPr indent="0" lvl="0" marL="457200" rtl="0" algn="l">
              <a:spcBef>
                <a:spcPts val="0"/>
              </a:spcBef>
              <a:spcAft>
                <a:spcPts val="0"/>
              </a:spcAft>
              <a:buNone/>
            </a:pPr>
            <a:r>
              <a:t/>
            </a:r>
            <a:endParaRPr sz="15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2" name="Shape 232"/>
        <p:cNvGrpSpPr/>
        <p:nvPr/>
      </p:nvGrpSpPr>
      <p:grpSpPr>
        <a:xfrm>
          <a:off x="0" y="0"/>
          <a:ext cx="0" cy="0"/>
          <a:chOff x="0" y="0"/>
          <a:chExt cx="0" cy="0"/>
        </a:xfrm>
      </p:grpSpPr>
      <p:sp>
        <p:nvSpPr>
          <p:cNvPr id="233" name="Google Shape;233;p34"/>
          <p:cNvSpPr txBox="1"/>
          <p:nvPr/>
        </p:nvSpPr>
        <p:spPr>
          <a:xfrm>
            <a:off x="342150" y="57750"/>
            <a:ext cx="7101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Proxima Nova"/>
                <a:ea typeface="Proxima Nova"/>
                <a:cs typeface="Proxima Nova"/>
                <a:sym typeface="Proxima Nova"/>
              </a:rPr>
              <a:t>RESULTS:</a:t>
            </a:r>
            <a:endParaRPr b="1" sz="2900">
              <a:latin typeface="Proxima Nova"/>
              <a:ea typeface="Proxima Nova"/>
              <a:cs typeface="Proxima Nova"/>
              <a:sym typeface="Proxima Nova"/>
            </a:endParaRPr>
          </a:p>
        </p:txBody>
      </p:sp>
      <p:pic>
        <p:nvPicPr>
          <p:cNvPr id="234" name="Google Shape;234;p34"/>
          <p:cNvPicPr preferRelativeResize="0"/>
          <p:nvPr/>
        </p:nvPicPr>
        <p:blipFill>
          <a:blip r:embed="rId3">
            <a:alphaModFix/>
          </a:blip>
          <a:stretch>
            <a:fillRect/>
          </a:stretch>
        </p:blipFill>
        <p:spPr>
          <a:xfrm>
            <a:off x="342150" y="688950"/>
            <a:ext cx="8364051" cy="4329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8" name="Shape 238"/>
        <p:cNvGrpSpPr/>
        <p:nvPr/>
      </p:nvGrpSpPr>
      <p:grpSpPr>
        <a:xfrm>
          <a:off x="0" y="0"/>
          <a:ext cx="0" cy="0"/>
          <a:chOff x="0" y="0"/>
          <a:chExt cx="0" cy="0"/>
        </a:xfrm>
      </p:grpSpPr>
      <p:pic>
        <p:nvPicPr>
          <p:cNvPr id="239" name="Google Shape;239;p35"/>
          <p:cNvPicPr preferRelativeResize="0"/>
          <p:nvPr/>
        </p:nvPicPr>
        <p:blipFill rotWithShape="1">
          <a:blip r:embed="rId3">
            <a:alphaModFix/>
          </a:blip>
          <a:srcRect b="0" l="3857" r="3848" t="0"/>
          <a:stretch/>
        </p:blipFill>
        <p:spPr>
          <a:xfrm>
            <a:off x="513837" y="715700"/>
            <a:ext cx="8210726" cy="4142224"/>
          </a:xfrm>
          <a:prstGeom prst="rect">
            <a:avLst/>
          </a:prstGeom>
          <a:noFill/>
          <a:ln>
            <a:noFill/>
          </a:ln>
        </p:spPr>
      </p:pic>
      <p:sp>
        <p:nvSpPr>
          <p:cNvPr id="240" name="Google Shape;240;p35"/>
          <p:cNvSpPr txBox="1"/>
          <p:nvPr/>
        </p:nvSpPr>
        <p:spPr>
          <a:xfrm>
            <a:off x="2559950" y="84500"/>
            <a:ext cx="6795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Proxima Nova"/>
                <a:ea typeface="Proxima Nova"/>
                <a:cs typeface="Proxima Nova"/>
                <a:sym typeface="Proxima Nova"/>
              </a:rPr>
              <a:t>RESULTS</a:t>
            </a:r>
            <a:endParaRPr b="1" sz="290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500475" y="217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latin typeface="Montserrat"/>
                <a:ea typeface="Montserrat"/>
                <a:cs typeface="Montserrat"/>
                <a:sym typeface="Montserrat"/>
              </a:rPr>
              <a:t>REFERENCES</a:t>
            </a:r>
            <a:endParaRPr sz="3220">
              <a:latin typeface="Montserrat"/>
              <a:ea typeface="Montserrat"/>
              <a:cs typeface="Montserrat"/>
              <a:sym typeface="Montserrat"/>
            </a:endParaRPr>
          </a:p>
        </p:txBody>
      </p:sp>
      <p:sp>
        <p:nvSpPr>
          <p:cNvPr id="246" name="Google Shape;246;p36"/>
          <p:cNvSpPr txBox="1"/>
          <p:nvPr/>
        </p:nvSpPr>
        <p:spPr>
          <a:xfrm>
            <a:off x="311700" y="884775"/>
            <a:ext cx="8520600" cy="38790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600"/>
              </a:spcBef>
              <a:spcAft>
                <a:spcPts val="0"/>
              </a:spcAft>
              <a:buSzPts val="1500"/>
              <a:buFont typeface="Montserrat"/>
              <a:buAutoNum type="arabicPeriod"/>
            </a:pPr>
            <a:r>
              <a:rPr lang="en" sz="1500">
                <a:solidFill>
                  <a:srgbClr val="1F1F1F"/>
                </a:solidFill>
                <a:highlight>
                  <a:srgbClr val="FFFFFF"/>
                </a:highlight>
                <a:latin typeface="Montserrat"/>
                <a:ea typeface="Montserrat"/>
                <a:cs typeface="Montserrat"/>
                <a:sym typeface="Montserrat"/>
              </a:rPr>
              <a:t>Aditya Saxena, Shamsheer Pal Singh, “ </a:t>
            </a:r>
            <a:r>
              <a:rPr lang="en" sz="1500">
                <a:highlight>
                  <a:srgbClr val="FFFFFF"/>
                </a:highlight>
                <a:latin typeface="Montserrat"/>
                <a:ea typeface="Montserrat"/>
                <a:cs typeface="Montserrat"/>
                <a:sym typeface="Montserrat"/>
              </a:rPr>
              <a:t>A Deep Learning Approach for the Detection of COVID-19 from Chest X-Ray Images using Convolutional Neural Networks”, ( </a:t>
            </a:r>
            <a:r>
              <a:rPr lang="en" sz="1500">
                <a:solidFill>
                  <a:srgbClr val="1F1F1F"/>
                </a:solidFill>
                <a:highlight>
                  <a:srgbClr val="FFFFFF"/>
                </a:highlight>
                <a:latin typeface="Montserrat"/>
                <a:ea typeface="Montserrat"/>
                <a:cs typeface="Montserrat"/>
                <a:sym typeface="Montserrat"/>
              </a:rPr>
              <a:t>2022).</a:t>
            </a:r>
            <a:endParaRPr sz="1500">
              <a:solidFill>
                <a:srgbClr val="1F1F1F"/>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1F1F1F"/>
              </a:buClr>
              <a:buSzPts val="1500"/>
              <a:buFont typeface="Montserrat"/>
              <a:buAutoNum type="arabicPeriod"/>
            </a:pPr>
            <a:r>
              <a:rPr lang="en" sz="1500">
                <a:highlight>
                  <a:srgbClr val="FCFCFC"/>
                </a:highlight>
                <a:latin typeface="Montserrat"/>
                <a:ea typeface="Montserrat"/>
                <a:cs typeface="Montserrat"/>
                <a:sym typeface="Montserrat"/>
              </a:rPr>
              <a:t>Josh Patterson,  Adam Gibson’s </a:t>
            </a:r>
            <a:r>
              <a:rPr lang="en" sz="1500">
                <a:highlight>
                  <a:srgbClr val="FCFCFC"/>
                </a:highlight>
                <a:latin typeface="Montserrat"/>
                <a:ea typeface="Montserrat"/>
                <a:cs typeface="Montserrat"/>
                <a:sym typeface="Montserrat"/>
              </a:rPr>
              <a:t>“</a:t>
            </a:r>
            <a:r>
              <a:rPr lang="en" sz="1500">
                <a:highlight>
                  <a:srgbClr val="FCFCFC"/>
                </a:highlight>
                <a:latin typeface="Montserrat"/>
                <a:ea typeface="Montserrat"/>
                <a:cs typeface="Montserrat"/>
                <a:sym typeface="Montserrat"/>
              </a:rPr>
              <a:t>Deep Learning - A Practitioner Approach,” 2017.</a:t>
            </a:r>
            <a:endParaRPr sz="1500">
              <a:highlight>
                <a:srgbClr val="FCFCFC"/>
              </a:highlight>
              <a:latin typeface="Montserrat"/>
              <a:ea typeface="Montserrat"/>
              <a:cs typeface="Montserrat"/>
              <a:sym typeface="Montserrat"/>
            </a:endParaRPr>
          </a:p>
          <a:p>
            <a:pPr indent="-323850" lvl="0" marL="457200" rtl="0" algn="l">
              <a:lnSpc>
                <a:spcPct val="150000"/>
              </a:lnSpc>
              <a:spcBef>
                <a:spcPts val="0"/>
              </a:spcBef>
              <a:spcAft>
                <a:spcPts val="0"/>
              </a:spcAft>
              <a:buSzPts val="1500"/>
              <a:buFont typeface="Montserrat"/>
              <a:buAutoNum type="arabicPeriod"/>
            </a:pPr>
            <a:r>
              <a:rPr lang="en" sz="1500">
                <a:latin typeface="Montserrat"/>
                <a:ea typeface="Montserrat"/>
                <a:cs typeface="Montserrat"/>
                <a:sym typeface="Montserrat"/>
              </a:rPr>
              <a:t>Pillalamarry Mahesh1, Yakkala Gnana Prathyusha1, Botlagunta Sahithi1 and S Nagendram2, “Covid-19 Detection from Chest X-Ray using Convolution Neural Networks”, (2021).</a:t>
            </a:r>
            <a:endParaRPr sz="1500">
              <a:latin typeface="Montserrat"/>
              <a:ea typeface="Montserrat"/>
              <a:cs typeface="Montserrat"/>
              <a:sym typeface="Montserrat"/>
            </a:endParaRPr>
          </a:p>
          <a:p>
            <a:pPr indent="-323850" lvl="0" marL="457200" rtl="0" algn="l">
              <a:lnSpc>
                <a:spcPct val="150000"/>
              </a:lnSpc>
              <a:spcBef>
                <a:spcPts val="0"/>
              </a:spcBef>
              <a:spcAft>
                <a:spcPts val="0"/>
              </a:spcAft>
              <a:buClr>
                <a:srgbClr val="212121"/>
              </a:buClr>
              <a:buSzPts val="1500"/>
              <a:buFont typeface="Montserrat"/>
              <a:buAutoNum type="arabicPeriod"/>
            </a:pPr>
            <a:r>
              <a:rPr lang="en" sz="1500">
                <a:solidFill>
                  <a:srgbClr val="212121"/>
                </a:solidFill>
                <a:highlight>
                  <a:srgbClr val="FFFFFF"/>
                </a:highlight>
                <a:latin typeface="Montserrat"/>
                <a:ea typeface="Montserrat"/>
                <a:cs typeface="Montserrat"/>
                <a:sym typeface="Montserrat"/>
              </a:rPr>
              <a:t>WHO Director-General’s opening remarks at the media briefing on COVID-19 - 11 March World Health Organization, (2020).</a:t>
            </a:r>
            <a:endParaRPr sz="1500">
              <a:solidFill>
                <a:srgbClr val="212121"/>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12121"/>
              </a:buClr>
              <a:buSzPts val="1500"/>
              <a:buFont typeface="Montserrat"/>
              <a:buAutoNum type="arabicPeriod"/>
            </a:pPr>
            <a:r>
              <a:rPr lang="en" sz="1500">
                <a:solidFill>
                  <a:srgbClr val="212121"/>
                </a:solidFill>
                <a:highlight>
                  <a:srgbClr val="FFFFFF"/>
                </a:highlight>
                <a:latin typeface="Montserrat"/>
                <a:ea typeface="Montserrat"/>
                <a:cs typeface="Montserrat"/>
                <a:sym typeface="Montserrat"/>
              </a:rPr>
              <a:t>JHU, COVID-19 Dashboard by the Center for Systems Science and Engineering (CSSE) at Johns Hopkins University (JHU), (2020).</a:t>
            </a:r>
            <a:endParaRPr sz="15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17325" y="188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latin typeface="Montserrat"/>
                <a:ea typeface="Montserrat"/>
                <a:cs typeface="Montserrat"/>
                <a:sym typeface="Montserrat"/>
              </a:rPr>
              <a:t>PROBLEM STATEMENT AND OBJECTIVES</a:t>
            </a:r>
            <a:endParaRPr b="1">
              <a:solidFill>
                <a:schemeClr val="dk2"/>
              </a:solidFill>
              <a:latin typeface="Montserrat"/>
              <a:ea typeface="Montserrat"/>
              <a:cs typeface="Montserrat"/>
              <a:sym typeface="Montserrat"/>
            </a:endParaRPr>
          </a:p>
        </p:txBody>
      </p:sp>
      <p:sp>
        <p:nvSpPr>
          <p:cNvPr id="77" name="Google Shape;77;p15"/>
          <p:cNvSpPr txBox="1"/>
          <p:nvPr>
            <p:ph idx="1" type="body"/>
          </p:nvPr>
        </p:nvSpPr>
        <p:spPr>
          <a:xfrm>
            <a:off x="283150" y="713625"/>
            <a:ext cx="8454900" cy="4229400"/>
          </a:xfrm>
          <a:prstGeom prst="rect">
            <a:avLst/>
          </a:prstGeom>
        </p:spPr>
        <p:txBody>
          <a:bodyPr anchorCtr="0" anchor="t" bIns="91425" lIns="91425" spcFirstLastPara="1" rIns="91425" wrap="square" tIns="91425">
            <a:normAutofit fontScale="47500" lnSpcReduction="20000"/>
          </a:bodyPr>
          <a:lstStyle/>
          <a:p>
            <a:pPr indent="0" lvl="0" marL="0" rtl="0" algn="l">
              <a:lnSpc>
                <a:spcPct val="150000"/>
              </a:lnSpc>
              <a:spcBef>
                <a:spcPts val="1800"/>
              </a:spcBef>
              <a:spcAft>
                <a:spcPts val="0"/>
              </a:spcAft>
              <a:buNone/>
            </a:pPr>
            <a:r>
              <a:rPr lang="en" sz="3296">
                <a:solidFill>
                  <a:srgbClr val="333333"/>
                </a:solidFill>
                <a:latin typeface="Montserrat"/>
                <a:ea typeface="Montserrat"/>
                <a:cs typeface="Montserrat"/>
                <a:sym typeface="Montserrat"/>
              </a:rPr>
              <a:t>People with suspected COVID-19 need to know quickly whether they are infected, so they can receive appropriate treatment, self-isolate, and inform close contacts but there are various shortcomings :-</a:t>
            </a:r>
            <a:endParaRPr sz="3296">
              <a:solidFill>
                <a:srgbClr val="333333"/>
              </a:solidFill>
              <a:latin typeface="Montserrat"/>
              <a:ea typeface="Montserrat"/>
              <a:cs typeface="Montserrat"/>
              <a:sym typeface="Montserrat"/>
            </a:endParaRPr>
          </a:p>
          <a:p>
            <a:pPr indent="-328037" lvl="0" marL="457200" rtl="0" algn="l">
              <a:lnSpc>
                <a:spcPct val="150000"/>
              </a:lnSpc>
              <a:spcBef>
                <a:spcPts val="1800"/>
              </a:spcBef>
              <a:spcAft>
                <a:spcPts val="0"/>
              </a:spcAft>
              <a:buClr>
                <a:srgbClr val="000000"/>
              </a:buClr>
              <a:buSzPct val="100000"/>
              <a:buFont typeface="Arial"/>
              <a:buChar char="●"/>
            </a:pPr>
            <a:r>
              <a:rPr lang="en" sz="3296">
                <a:solidFill>
                  <a:srgbClr val="000000"/>
                </a:solidFill>
                <a:latin typeface="Montserrat"/>
                <a:ea typeface="Montserrat"/>
                <a:cs typeface="Montserrat"/>
                <a:sym typeface="Montserrat"/>
              </a:rPr>
              <a:t>Blood tests are </a:t>
            </a:r>
            <a:r>
              <a:rPr b="1" lang="en" sz="3296">
                <a:solidFill>
                  <a:srgbClr val="000000"/>
                </a:solidFill>
                <a:latin typeface="Montserrat"/>
                <a:ea typeface="Montserrat"/>
                <a:cs typeface="Montserrat"/>
                <a:sym typeface="Montserrat"/>
              </a:rPr>
              <a:t>costly</a:t>
            </a:r>
            <a:r>
              <a:rPr lang="en" sz="3296">
                <a:solidFill>
                  <a:srgbClr val="000000"/>
                </a:solidFill>
                <a:latin typeface="Montserrat"/>
                <a:ea typeface="Montserrat"/>
                <a:cs typeface="Montserrat"/>
                <a:sym typeface="Montserrat"/>
              </a:rPr>
              <a:t> (not affordable by all sections of the society).</a:t>
            </a:r>
            <a:endParaRPr sz="3296">
              <a:solidFill>
                <a:srgbClr val="000000"/>
              </a:solidFill>
              <a:latin typeface="Montserrat"/>
              <a:ea typeface="Montserrat"/>
              <a:cs typeface="Montserrat"/>
              <a:sym typeface="Montserrat"/>
            </a:endParaRPr>
          </a:p>
          <a:p>
            <a:pPr indent="-328037" lvl="0" marL="457200" rtl="0" algn="l">
              <a:lnSpc>
                <a:spcPct val="150000"/>
              </a:lnSpc>
              <a:spcBef>
                <a:spcPts val="0"/>
              </a:spcBef>
              <a:spcAft>
                <a:spcPts val="0"/>
              </a:spcAft>
              <a:buClr>
                <a:srgbClr val="000000"/>
              </a:buClr>
              <a:buSzPct val="100000"/>
              <a:buFont typeface="Arial"/>
              <a:buChar char="●"/>
            </a:pPr>
            <a:r>
              <a:rPr lang="en" sz="3296">
                <a:solidFill>
                  <a:srgbClr val="000000"/>
                </a:solidFill>
                <a:latin typeface="Montserrat"/>
                <a:ea typeface="Montserrat"/>
                <a:cs typeface="Montserrat"/>
                <a:sym typeface="Montserrat"/>
              </a:rPr>
              <a:t>Blood tests take time to conduct (approx </a:t>
            </a:r>
            <a:r>
              <a:rPr b="1" lang="en" sz="3296">
                <a:solidFill>
                  <a:srgbClr val="000000"/>
                </a:solidFill>
                <a:latin typeface="Montserrat"/>
                <a:ea typeface="Montserrat"/>
                <a:cs typeface="Montserrat"/>
                <a:sym typeface="Montserrat"/>
              </a:rPr>
              <a:t>5 to 6 hours per patient</a:t>
            </a:r>
            <a:r>
              <a:rPr lang="en" sz="3296">
                <a:solidFill>
                  <a:srgbClr val="000000"/>
                </a:solidFill>
                <a:latin typeface="Montserrat"/>
                <a:ea typeface="Montserrat"/>
                <a:cs typeface="Montserrat"/>
                <a:sym typeface="Montserrat"/>
              </a:rPr>
              <a:t>)</a:t>
            </a:r>
            <a:endParaRPr b="1" sz="3296">
              <a:solidFill>
                <a:srgbClr val="000000"/>
              </a:solidFill>
              <a:latin typeface="Montserrat"/>
              <a:ea typeface="Montserrat"/>
              <a:cs typeface="Montserrat"/>
              <a:sym typeface="Montserrat"/>
            </a:endParaRPr>
          </a:p>
          <a:p>
            <a:pPr indent="-328037" lvl="0" marL="457200" rtl="0" algn="l">
              <a:lnSpc>
                <a:spcPct val="150000"/>
              </a:lnSpc>
              <a:spcBef>
                <a:spcPts val="0"/>
              </a:spcBef>
              <a:spcAft>
                <a:spcPts val="0"/>
              </a:spcAft>
              <a:buClr>
                <a:srgbClr val="000000"/>
              </a:buClr>
              <a:buSzPct val="100000"/>
              <a:buFont typeface="Montserrat"/>
              <a:buChar char="●"/>
            </a:pPr>
            <a:r>
              <a:rPr lang="en" sz="3296">
                <a:solidFill>
                  <a:srgbClr val="000000"/>
                </a:solidFill>
                <a:latin typeface="Montserrat"/>
                <a:ea typeface="Montserrat"/>
                <a:cs typeface="Montserrat"/>
                <a:sym typeface="Montserrat"/>
              </a:rPr>
              <a:t>The Rapid Spread Of the Virus poses a serious threat to even the life of the doctors and the medical team.</a:t>
            </a:r>
            <a:endParaRPr sz="3296">
              <a:solidFill>
                <a:srgbClr val="000000"/>
              </a:solidFill>
              <a:latin typeface="Montserrat"/>
              <a:ea typeface="Montserrat"/>
              <a:cs typeface="Montserrat"/>
              <a:sym typeface="Montserrat"/>
            </a:endParaRPr>
          </a:p>
          <a:p>
            <a:pPr indent="-328037" lvl="0" marL="457200" rtl="0" algn="l">
              <a:lnSpc>
                <a:spcPct val="150000"/>
              </a:lnSpc>
              <a:spcBef>
                <a:spcPts val="0"/>
              </a:spcBef>
              <a:spcAft>
                <a:spcPts val="0"/>
              </a:spcAft>
              <a:buClr>
                <a:srgbClr val="000000"/>
              </a:buClr>
              <a:buSzPct val="100000"/>
              <a:buFont typeface="Arial"/>
              <a:buChar char="●"/>
            </a:pPr>
            <a:r>
              <a:rPr lang="en" sz="3296">
                <a:solidFill>
                  <a:srgbClr val="000000"/>
                </a:solidFill>
                <a:latin typeface="Montserrat"/>
                <a:ea typeface="Montserrat"/>
                <a:cs typeface="Montserrat"/>
                <a:sym typeface="Montserrat"/>
              </a:rPr>
              <a:t>Extent of The Spread In the Body Can be detected using </a:t>
            </a:r>
            <a:r>
              <a:rPr b="1" lang="en" sz="3296">
                <a:solidFill>
                  <a:srgbClr val="000000"/>
                </a:solidFill>
                <a:latin typeface="Montserrat"/>
                <a:ea typeface="Montserrat"/>
                <a:cs typeface="Montserrat"/>
                <a:sym typeface="Montserrat"/>
              </a:rPr>
              <a:t>Deep Learning Models And CNN within minutes.</a:t>
            </a:r>
            <a:endParaRPr b="1" sz="3296">
              <a:solidFill>
                <a:srgbClr val="000000"/>
              </a:solidFill>
              <a:latin typeface="Montserrat"/>
              <a:ea typeface="Montserrat"/>
              <a:cs typeface="Montserrat"/>
              <a:sym typeface="Montserrat"/>
            </a:endParaRPr>
          </a:p>
          <a:p>
            <a:pPr indent="-328037" lvl="0" marL="457200" rtl="0" algn="l">
              <a:lnSpc>
                <a:spcPct val="150000"/>
              </a:lnSpc>
              <a:spcBef>
                <a:spcPts val="0"/>
              </a:spcBef>
              <a:spcAft>
                <a:spcPts val="0"/>
              </a:spcAft>
              <a:buClr>
                <a:srgbClr val="000000"/>
              </a:buClr>
              <a:buSzPct val="100000"/>
              <a:buFont typeface="Montserrat"/>
              <a:buChar char="●"/>
            </a:pPr>
            <a:r>
              <a:rPr lang="en" sz="3296">
                <a:solidFill>
                  <a:srgbClr val="000000"/>
                </a:solidFill>
                <a:latin typeface="Montserrat"/>
                <a:ea typeface="Montserrat"/>
                <a:cs typeface="Montserrat"/>
                <a:sym typeface="Montserrat"/>
              </a:rPr>
              <a:t>If we can analyse the present situation due to this havoc-causing Pandemic, </a:t>
            </a:r>
            <a:endParaRPr sz="3296">
              <a:solidFill>
                <a:srgbClr val="000000"/>
              </a:solidFill>
              <a:latin typeface="Montserrat"/>
              <a:ea typeface="Montserrat"/>
              <a:cs typeface="Montserrat"/>
              <a:sym typeface="Montserrat"/>
            </a:endParaRPr>
          </a:p>
          <a:p>
            <a:pPr indent="0" lvl="0" marL="457200" rtl="0" algn="l">
              <a:lnSpc>
                <a:spcPct val="150000"/>
              </a:lnSpc>
              <a:spcBef>
                <a:spcPts val="0"/>
              </a:spcBef>
              <a:spcAft>
                <a:spcPts val="0"/>
              </a:spcAft>
              <a:buNone/>
            </a:pPr>
            <a:r>
              <a:rPr lang="en" sz="3296">
                <a:solidFill>
                  <a:srgbClr val="000000"/>
                </a:solidFill>
                <a:latin typeface="Montserrat"/>
                <a:ea typeface="Montserrat"/>
                <a:cs typeface="Montserrat"/>
                <a:sym typeface="Montserrat"/>
              </a:rPr>
              <a:t>we can use this meaningful information for future-predictive events also.</a:t>
            </a:r>
            <a:endParaRPr sz="3296">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graphicFrame>
        <p:nvGraphicFramePr>
          <p:cNvPr id="82" name="Google Shape;82;p16"/>
          <p:cNvGraphicFramePr/>
          <p:nvPr/>
        </p:nvGraphicFramePr>
        <p:xfrm>
          <a:off x="-12" y="594285"/>
          <a:ext cx="3000000" cy="3000000"/>
        </p:xfrm>
        <a:graphic>
          <a:graphicData uri="http://schemas.openxmlformats.org/drawingml/2006/table">
            <a:tbl>
              <a:tblPr>
                <a:noFill/>
                <a:tableStyleId>{7026F7CF-C75B-4C28-B94C-0BD36A007838}</a:tableStyleId>
              </a:tblPr>
              <a:tblGrid>
                <a:gridCol w="3268725"/>
                <a:gridCol w="1430925"/>
                <a:gridCol w="1058700"/>
                <a:gridCol w="3444450"/>
              </a:tblGrid>
              <a:tr h="871100">
                <a:tc>
                  <a:txBody>
                    <a:bodyPr/>
                    <a:lstStyle/>
                    <a:p>
                      <a:pPr indent="0" lvl="0" marL="0" rtl="0" algn="l">
                        <a:spcBef>
                          <a:spcPts val="0"/>
                        </a:spcBef>
                        <a:spcAft>
                          <a:spcPts val="0"/>
                        </a:spcAft>
                        <a:buNone/>
                      </a:pPr>
                      <a:r>
                        <a:rPr b="1" lang="en" sz="1900">
                          <a:latin typeface="Montserrat"/>
                          <a:ea typeface="Montserrat"/>
                          <a:cs typeface="Montserrat"/>
                          <a:sym typeface="Montserrat"/>
                        </a:rPr>
                        <a:t>RESEARCH PAPER </a:t>
                      </a:r>
                      <a:endParaRPr sz="115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sz="1800">
                          <a:latin typeface="Montserrat"/>
                          <a:ea typeface="Montserrat"/>
                          <a:cs typeface="Montserrat"/>
                          <a:sym typeface="Montserrat"/>
                        </a:rPr>
                        <a:t>AUTHORS</a:t>
                      </a:r>
                      <a:endParaRPr b="1" sz="1800">
                        <a:latin typeface="Montserrat"/>
                        <a:ea typeface="Montserrat"/>
                        <a:cs typeface="Montserrat"/>
                        <a:sym typeface="Montserrat"/>
                      </a:endParaRPr>
                    </a:p>
                    <a:p>
                      <a:pPr indent="0" lvl="0" marL="0" rtl="0" algn="l">
                        <a:spcBef>
                          <a:spcPts val="0"/>
                        </a:spcBef>
                        <a:spcAft>
                          <a:spcPts val="0"/>
                        </a:spcAft>
                        <a:buNone/>
                      </a:pPr>
                      <a:r>
                        <a:t/>
                      </a:r>
                      <a:endParaRPr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sz="1200"/>
                        <a:t>PUBLISH</a:t>
                      </a:r>
                      <a:endParaRPr b="1" sz="1200"/>
                    </a:p>
                    <a:p>
                      <a:pPr indent="0" lvl="0" marL="0" rtl="0" algn="l">
                        <a:spcBef>
                          <a:spcPts val="0"/>
                        </a:spcBef>
                        <a:spcAft>
                          <a:spcPts val="0"/>
                        </a:spcAft>
                        <a:buNone/>
                      </a:pPr>
                      <a:r>
                        <a:rPr b="1" lang="en" sz="1200"/>
                        <a:t>YEAR</a:t>
                      </a:r>
                      <a:endParaRPr b="1" sz="1200"/>
                    </a:p>
                    <a:p>
                      <a:pPr indent="0" lvl="0" marL="0" rtl="0" algn="l">
                        <a:spcBef>
                          <a:spcPts val="0"/>
                        </a:spcBef>
                        <a:spcAft>
                          <a:spcPts val="0"/>
                        </a:spcAft>
                        <a:buNone/>
                      </a:pPr>
                      <a:r>
                        <a:t/>
                      </a:r>
                      <a:endParaRPr sz="1500">
                        <a:latin typeface="Montserrat"/>
                        <a:ea typeface="Montserrat"/>
                        <a:cs typeface="Montserrat"/>
                        <a:sym typeface="Montserrat"/>
                      </a:endParaRPr>
                    </a:p>
                  </a:txBody>
                  <a:tcPr marT="91425" marB="91425" marR="91425" marL="91425"/>
                </a:tc>
                <a:tc>
                  <a:txBody>
                    <a:bodyPr/>
                    <a:lstStyle/>
                    <a:p>
                      <a:pPr indent="-228600" lvl="0" marL="457200" rtl="0" algn="l">
                        <a:lnSpc>
                          <a:spcPct val="115000"/>
                        </a:lnSpc>
                        <a:spcBef>
                          <a:spcPts val="0"/>
                        </a:spcBef>
                        <a:spcAft>
                          <a:spcPts val="0"/>
                        </a:spcAft>
                        <a:buNone/>
                      </a:pPr>
                      <a:r>
                        <a:rPr b="1" lang="en" sz="1900">
                          <a:highlight>
                            <a:srgbClr val="FCFCFC"/>
                          </a:highlight>
                          <a:latin typeface="Montserrat"/>
                          <a:ea typeface="Montserrat"/>
                          <a:cs typeface="Montserrat"/>
                          <a:sym typeface="Montserrat"/>
                        </a:rPr>
                        <a:t>  ABSTRACT</a:t>
                      </a:r>
                      <a:endParaRPr b="1" sz="1900">
                        <a:highlight>
                          <a:srgbClr val="FCFCFC"/>
                        </a:highlight>
                        <a:latin typeface="Montserrat"/>
                        <a:ea typeface="Montserrat"/>
                        <a:cs typeface="Montserrat"/>
                        <a:sym typeface="Montserrat"/>
                      </a:endParaRPr>
                    </a:p>
                  </a:txBody>
                  <a:tcPr marT="91425" marB="91425" marR="91425" marL="91425"/>
                </a:tc>
              </a:tr>
              <a:tr h="1324300">
                <a:tc>
                  <a:txBody>
                    <a:bodyPr/>
                    <a:lstStyle/>
                    <a:p>
                      <a:pPr indent="-301625" lvl="0" marL="457200" rtl="0" algn="l">
                        <a:lnSpc>
                          <a:spcPct val="113333"/>
                        </a:lnSpc>
                        <a:spcBef>
                          <a:spcPts val="1400"/>
                        </a:spcBef>
                        <a:spcAft>
                          <a:spcPts val="0"/>
                        </a:spcAft>
                        <a:buSzPts val="1150"/>
                        <a:buFont typeface="Montserrat"/>
                        <a:buChar char="●"/>
                      </a:pPr>
                      <a:r>
                        <a:rPr lang="en" sz="1150">
                          <a:latin typeface="Montserrat"/>
                          <a:ea typeface="Montserrat"/>
                          <a:cs typeface="Montserrat"/>
                          <a:sym typeface="Montserrat"/>
                        </a:rPr>
                        <a:t> Research on Classification of COVID-19 Chest X-Ray Image Modal Feature Fusion Based on Deep Learning.</a:t>
                      </a:r>
                      <a:endParaRPr sz="1200"/>
                    </a:p>
                  </a:txBody>
                  <a:tcPr marT="91425" marB="91425" marR="91425" marL="91425"/>
                </a:tc>
                <a:tc>
                  <a:txBody>
                    <a:bodyPr/>
                    <a:lstStyle/>
                    <a:p>
                      <a:pPr indent="0" lvl="0" marL="0" rtl="0" algn="l">
                        <a:spcBef>
                          <a:spcPts val="0"/>
                        </a:spcBef>
                        <a:spcAft>
                          <a:spcPts val="0"/>
                        </a:spcAft>
                        <a:buNone/>
                      </a:pPr>
                      <a:r>
                        <a:rPr lang="en" sz="1100">
                          <a:latin typeface="Montserrat"/>
                          <a:ea typeface="Montserrat"/>
                          <a:cs typeface="Montserrat"/>
                          <a:sym typeface="Montserrat"/>
                        </a:rPr>
                        <a:t>Daniel Cafoulla, Yanzhong Zhao,</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Qianchuan Zhao.</a:t>
                      </a:r>
                      <a:endParaRPr sz="1100">
                        <a:latin typeface="Montserrat"/>
                        <a:ea typeface="Montserrat"/>
                        <a:cs typeface="Montserrat"/>
                        <a:sym typeface="Montserra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25 August, 2021</a:t>
                      </a:r>
                      <a:endParaRPr sz="1300"/>
                    </a:p>
                  </a:txBody>
                  <a:tcPr marT="91425" marB="91425" marR="91425" marL="91425"/>
                </a:tc>
                <a:tc>
                  <a:txBody>
                    <a:bodyPr/>
                    <a:lstStyle/>
                    <a:p>
                      <a:pPr indent="-292100" lvl="0" marL="457200" rtl="0" algn="l">
                        <a:lnSpc>
                          <a:spcPct val="115000"/>
                        </a:lnSpc>
                        <a:spcBef>
                          <a:spcPts val="0"/>
                        </a:spcBef>
                        <a:spcAft>
                          <a:spcPts val="0"/>
                        </a:spcAft>
                        <a:buClr>
                          <a:srgbClr val="000000"/>
                        </a:buClr>
                        <a:buSzPts val="1000"/>
                        <a:buFont typeface="Montserrat"/>
                        <a:buChar char="●"/>
                      </a:pPr>
                      <a:r>
                        <a:rPr lang="en" sz="1100">
                          <a:highlight>
                            <a:srgbClr val="FCFCFC"/>
                          </a:highlight>
                          <a:latin typeface="Montserrat"/>
                          <a:ea typeface="Montserrat"/>
                          <a:cs typeface="Montserrat"/>
                          <a:sym typeface="Montserrat"/>
                        </a:rPr>
                        <a:t>Deep learning techniques are widely used to design robust classification models in several areas such as medical diagnosis tasks in which it achieves good performance. </a:t>
                      </a:r>
                      <a:endParaRPr sz="1100">
                        <a:highlight>
                          <a:srgbClr val="FCFCFC"/>
                        </a:highlight>
                      </a:endParaRPr>
                    </a:p>
                  </a:txBody>
                  <a:tcPr marT="91425" marB="91425" marR="91425" marL="91425"/>
                </a:tc>
              </a:tr>
              <a:tr h="1073675">
                <a:tc>
                  <a:txBody>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Impacts of COVID-19 Pandemic on Geopolitics, Health, Economics, Education and Sociocultural Events. </a:t>
                      </a:r>
                      <a:endParaRPr sz="1300"/>
                    </a:p>
                  </a:txBody>
                  <a:tcPr marT="91425" marB="91425" marR="91425" marL="91425"/>
                </a:tc>
                <a:tc>
                  <a:txBody>
                    <a:bodyPr/>
                    <a:lstStyle/>
                    <a:p>
                      <a:pPr indent="0" lvl="0" marL="0" rtl="0" algn="l">
                        <a:spcBef>
                          <a:spcPts val="0"/>
                        </a:spcBef>
                        <a:spcAft>
                          <a:spcPts val="0"/>
                        </a:spcAft>
                        <a:buNone/>
                      </a:pPr>
                      <a:r>
                        <a:rPr lang="en" sz="1100">
                          <a:latin typeface="Montserrat"/>
                          <a:ea typeface="Montserrat"/>
                          <a:cs typeface="Montserrat"/>
                          <a:sym typeface="Montserrat"/>
                        </a:rPr>
                        <a:t>Hamrouni AM , Sharif RS, Sharif SI,</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Hassanein MM , Abdullkarem AR.</a:t>
                      </a:r>
                      <a:endParaRPr sz="1100"/>
                    </a:p>
                  </a:txBody>
                  <a:tcPr marT="91425" marB="91425" marR="91425" marL="91425"/>
                </a:tc>
                <a:tc>
                  <a:txBody>
                    <a:bodyPr/>
                    <a:lstStyle/>
                    <a:p>
                      <a:pPr indent="0" lvl="0" marL="0" rtl="0" algn="l">
                        <a:spcBef>
                          <a:spcPts val="0"/>
                        </a:spcBef>
                        <a:spcAft>
                          <a:spcPts val="0"/>
                        </a:spcAft>
                        <a:buNone/>
                      </a:pPr>
                      <a:r>
                        <a:rPr lang="en" sz="1500">
                          <a:latin typeface="Montserrat"/>
                          <a:ea typeface="Montserrat"/>
                          <a:cs typeface="Montserrat"/>
                          <a:sym typeface="Montserrat"/>
                        </a:rPr>
                        <a:t>5 May, 2022</a:t>
                      </a:r>
                      <a:endParaRPr/>
                    </a:p>
                  </a:txBody>
                  <a:tcPr marT="91425" marB="91425" marR="91425" marL="91425"/>
                </a:tc>
                <a:tc>
                  <a:txBody>
                    <a:bodyPr/>
                    <a:lstStyle/>
                    <a:p>
                      <a:pPr indent="-304800" lvl="0" marL="457200" rtl="0" algn="l">
                        <a:spcBef>
                          <a:spcPts val="0"/>
                        </a:spcBef>
                        <a:spcAft>
                          <a:spcPts val="0"/>
                        </a:spcAft>
                        <a:buSzPts val="1200"/>
                        <a:buFont typeface="Montserrat"/>
                        <a:buChar char="●"/>
                      </a:pPr>
                      <a:r>
                        <a:rPr lang="en" sz="1200">
                          <a:highlight>
                            <a:schemeClr val="lt1"/>
                          </a:highlight>
                          <a:latin typeface="Montserrat"/>
                          <a:ea typeface="Montserrat"/>
                          <a:cs typeface="Montserrat"/>
                          <a:sym typeface="Montserrat"/>
                        </a:rPr>
                        <a:t>Governments from around the world taking unprecedented measures to mitigate the serious effects of the pandemic. </a:t>
                      </a:r>
                      <a:endParaRPr sz="1300"/>
                    </a:p>
                  </a:txBody>
                  <a:tcPr marT="91425" marB="91425" marR="91425" marL="91425"/>
                </a:tc>
              </a:tr>
              <a:tr h="1251325">
                <a:tc>
                  <a:txBody>
                    <a:bodyPr/>
                    <a:lstStyle/>
                    <a:p>
                      <a:pPr indent="-304800" lvl="0" marL="457200" rtl="0" algn="l">
                        <a:lnSpc>
                          <a:spcPct val="91283"/>
                        </a:lnSpc>
                        <a:spcBef>
                          <a:spcPts val="600"/>
                        </a:spcBef>
                        <a:spcAft>
                          <a:spcPts val="0"/>
                        </a:spcAft>
                        <a:buSzPts val="1200"/>
                        <a:buFont typeface="Montserrat"/>
                        <a:buChar char="●"/>
                      </a:pPr>
                      <a:r>
                        <a:rPr lang="en" sz="1200">
                          <a:highlight>
                            <a:srgbClr val="FFFFFF"/>
                          </a:highlight>
                          <a:latin typeface="Montserrat"/>
                          <a:ea typeface="Montserrat"/>
                          <a:cs typeface="Montserrat"/>
                          <a:sym typeface="Montserrat"/>
                        </a:rPr>
                        <a:t>A Deep Learning Approach for the Detection of COVID-19 from Chest X-Ray Images using Convolutional Neural Networks</a:t>
                      </a:r>
                      <a:endParaRPr sz="1200">
                        <a:highlight>
                          <a:srgbClr val="FFFFFF"/>
                        </a:highlight>
                        <a:latin typeface="Montserrat"/>
                        <a:ea typeface="Montserrat"/>
                        <a:cs typeface="Montserrat"/>
                        <a:sym typeface="Montserrat"/>
                      </a:endParaRPr>
                    </a:p>
                    <a:p>
                      <a:pPr indent="0" lvl="0" marL="0" rtl="0" algn="l">
                        <a:spcBef>
                          <a:spcPts val="90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300">
                          <a:highlight>
                            <a:srgbClr val="FFFFFF"/>
                          </a:highlight>
                          <a:uFill>
                            <a:noFill/>
                          </a:uFill>
                          <a:latin typeface="Montserrat"/>
                          <a:ea typeface="Montserrat"/>
                          <a:cs typeface="Montserrat"/>
                          <a:sym typeface="Montserrat"/>
                          <a:hlinkClick r:id="rId3"/>
                        </a:rPr>
                        <a:t>Aditya Saxena</a:t>
                      </a:r>
                      <a:r>
                        <a:rPr lang="en" sz="1350">
                          <a:highlight>
                            <a:srgbClr val="FFFFFF"/>
                          </a:highlight>
                          <a:latin typeface="Montserrat"/>
                          <a:ea typeface="Montserrat"/>
                          <a:cs typeface="Montserrat"/>
                          <a:sym typeface="Montserrat"/>
                        </a:rPr>
                        <a:t>, </a:t>
                      </a:r>
                      <a:r>
                        <a:rPr lang="en" sz="1300">
                          <a:highlight>
                            <a:srgbClr val="FFFFFF"/>
                          </a:highlight>
                          <a:uFill>
                            <a:noFill/>
                          </a:uFill>
                          <a:latin typeface="Montserrat"/>
                          <a:ea typeface="Montserrat"/>
                          <a:cs typeface="Montserrat"/>
                          <a:sym typeface="Montserrat"/>
                          <a:hlinkClick r:id="rId4"/>
                        </a:rPr>
                        <a:t>Shamsheer Pal Singh</a:t>
                      </a:r>
                      <a:endParaRPr sz="16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24 January, 2022</a:t>
                      </a:r>
                      <a:endParaRPr>
                        <a:latin typeface="Montserrat"/>
                        <a:ea typeface="Montserrat"/>
                        <a:cs typeface="Montserrat"/>
                        <a:sym typeface="Montserrat"/>
                      </a:endParaRPr>
                    </a:p>
                  </a:txBody>
                  <a:tcPr marT="91425" marB="91425" marR="91425" marL="91425"/>
                </a:tc>
                <a:tc>
                  <a:txBody>
                    <a:bodyPr/>
                    <a:lstStyle/>
                    <a:p>
                      <a:pPr indent="-304800" lvl="0" marL="457200" rtl="0" algn="l">
                        <a:spcBef>
                          <a:spcPts val="0"/>
                        </a:spcBef>
                        <a:spcAft>
                          <a:spcPts val="0"/>
                        </a:spcAft>
                        <a:buSzPts val="1200"/>
                        <a:buFont typeface="Montserrat"/>
                        <a:buChar char="●"/>
                      </a:pPr>
                      <a:r>
                        <a:rPr lang="en" sz="1200">
                          <a:highlight>
                            <a:srgbClr val="FFFFFF"/>
                          </a:highlight>
                          <a:latin typeface="Montserrat"/>
                          <a:ea typeface="Montserrat"/>
                          <a:cs typeface="Montserrat"/>
                          <a:sym typeface="Montserrat"/>
                        </a:rPr>
                        <a:t> Due to the high availability of large-scale annotated image datasets, great success has been achieved using convolutional neural network for image analysis and classification.</a:t>
                      </a:r>
                      <a:endParaRPr sz="1600">
                        <a:latin typeface="Montserrat"/>
                        <a:ea typeface="Montserrat"/>
                        <a:cs typeface="Montserrat"/>
                        <a:sym typeface="Montserrat"/>
                      </a:endParaRPr>
                    </a:p>
                  </a:txBody>
                  <a:tcPr marT="91425" marB="91425" marR="91425" marL="91425"/>
                </a:tc>
              </a:tr>
            </a:tbl>
          </a:graphicData>
        </a:graphic>
      </p:graphicFrame>
      <p:sp>
        <p:nvSpPr>
          <p:cNvPr id="83" name="Google Shape;83;p16"/>
          <p:cNvSpPr txBox="1"/>
          <p:nvPr/>
        </p:nvSpPr>
        <p:spPr>
          <a:xfrm>
            <a:off x="247575" y="0"/>
            <a:ext cx="783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Proxima Nova"/>
                <a:ea typeface="Proxima Nova"/>
                <a:cs typeface="Proxima Nova"/>
                <a:sym typeface="Proxima Nova"/>
              </a:rPr>
              <a:t>LITERATURE SURVEY</a:t>
            </a:r>
            <a:endParaRPr b="1" sz="2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165125" y="172400"/>
            <a:ext cx="6124200" cy="609300"/>
          </a:xfrm>
          <a:prstGeom prst="rect">
            <a:avLst/>
          </a:prstGeom>
        </p:spPr>
        <p:txBody>
          <a:bodyPr anchorCtr="0" anchor="ctr" bIns="91425" lIns="91425" spcFirstLastPara="1" rIns="91425" wrap="square" tIns="91425">
            <a:normAutofit fontScale="85000" lnSpcReduction="10000"/>
          </a:bodyPr>
          <a:lstStyle/>
          <a:p>
            <a:pPr indent="0" lvl="0" marL="0" rtl="0" algn="l">
              <a:spcBef>
                <a:spcPts val="0"/>
              </a:spcBef>
              <a:spcAft>
                <a:spcPts val="0"/>
              </a:spcAft>
              <a:buNone/>
            </a:pPr>
            <a:r>
              <a:rPr b="1" lang="en" sz="3100"/>
              <a:t>                            </a:t>
            </a:r>
            <a:r>
              <a:rPr b="1" lang="en" sz="3335">
                <a:latin typeface="Montserrat"/>
                <a:ea typeface="Montserrat"/>
                <a:cs typeface="Montserrat"/>
                <a:sym typeface="Montserrat"/>
              </a:rPr>
              <a:t> </a:t>
            </a:r>
            <a:r>
              <a:rPr b="1" lang="en" sz="3570">
                <a:latin typeface="Montserrat"/>
                <a:ea typeface="Montserrat"/>
                <a:cs typeface="Montserrat"/>
                <a:sym typeface="Montserrat"/>
              </a:rPr>
              <a:t>METHODOLOGY</a:t>
            </a:r>
            <a:endParaRPr b="1" sz="3570">
              <a:latin typeface="Montserrat"/>
              <a:ea typeface="Montserrat"/>
              <a:cs typeface="Montserrat"/>
              <a:sym typeface="Montserrat"/>
            </a:endParaRPr>
          </a:p>
        </p:txBody>
      </p:sp>
      <p:sp>
        <p:nvSpPr>
          <p:cNvPr id="89" name="Google Shape;89;p17"/>
          <p:cNvSpPr txBox="1"/>
          <p:nvPr/>
        </p:nvSpPr>
        <p:spPr>
          <a:xfrm>
            <a:off x="307350" y="937025"/>
            <a:ext cx="8529300" cy="12852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SzPts val="1300"/>
              <a:buFont typeface="Montserrat"/>
              <a:buChar char="●"/>
            </a:pPr>
            <a:r>
              <a:rPr lang="en" sz="1300">
                <a:highlight>
                  <a:srgbClr val="FFFFFF"/>
                </a:highlight>
                <a:latin typeface="Montserrat"/>
                <a:ea typeface="Montserrat"/>
                <a:cs typeface="Montserrat"/>
                <a:sym typeface="Montserrat"/>
              </a:rPr>
              <a:t>Using </a:t>
            </a:r>
            <a:r>
              <a:rPr b="1" lang="en" sz="1300">
                <a:highlight>
                  <a:srgbClr val="FFFFFF"/>
                </a:highlight>
                <a:latin typeface="Montserrat"/>
                <a:ea typeface="Montserrat"/>
                <a:cs typeface="Montserrat"/>
                <a:sym typeface="Montserrat"/>
              </a:rPr>
              <a:t>CNN and Deep-Learning Algorithms, </a:t>
            </a:r>
            <a:r>
              <a:rPr lang="en" sz="1300">
                <a:highlight>
                  <a:srgbClr val="FFFFFF"/>
                </a:highlight>
                <a:latin typeface="Montserrat"/>
                <a:ea typeface="Montserrat"/>
                <a:cs typeface="Montserrat"/>
                <a:sym typeface="Montserrat"/>
              </a:rPr>
              <a:t>we intend to implement a trained model having very high accuracy ( upto 98% ) to detect whether the patient is COVID-19 positive.  </a:t>
            </a:r>
            <a:endParaRPr sz="1300">
              <a:highlight>
                <a:srgbClr val="FFFFFF"/>
              </a:highlight>
              <a:latin typeface="Montserrat"/>
              <a:ea typeface="Montserrat"/>
              <a:cs typeface="Montserrat"/>
              <a:sym typeface="Montserrat"/>
            </a:endParaRPr>
          </a:p>
          <a:p>
            <a:pPr indent="-311150" lvl="0" marL="457200" rtl="0" algn="l">
              <a:lnSpc>
                <a:spcPct val="150000"/>
              </a:lnSpc>
              <a:spcBef>
                <a:spcPts val="0"/>
              </a:spcBef>
              <a:spcAft>
                <a:spcPts val="0"/>
              </a:spcAft>
              <a:buSzPts val="1300"/>
              <a:buFont typeface="Montserrat"/>
              <a:buChar char="●"/>
            </a:pPr>
            <a:r>
              <a:rPr lang="en" sz="1300">
                <a:highlight>
                  <a:srgbClr val="FFFFFF"/>
                </a:highlight>
                <a:latin typeface="Montserrat"/>
                <a:ea typeface="Montserrat"/>
                <a:cs typeface="Montserrat"/>
                <a:sym typeface="Montserrat"/>
              </a:rPr>
              <a:t>By feeding the </a:t>
            </a:r>
            <a:r>
              <a:rPr b="1" lang="en" sz="1300">
                <a:highlight>
                  <a:srgbClr val="FFFFFF"/>
                </a:highlight>
                <a:latin typeface="Montserrat"/>
                <a:ea typeface="Montserrat"/>
                <a:cs typeface="Montserrat"/>
                <a:sym typeface="Montserrat"/>
              </a:rPr>
              <a:t>X-Rays or MRI’s or CT scans </a:t>
            </a:r>
            <a:r>
              <a:rPr lang="en" sz="1300">
                <a:highlight>
                  <a:srgbClr val="FFFFFF"/>
                </a:highlight>
                <a:latin typeface="Montserrat"/>
                <a:ea typeface="Montserrat"/>
                <a:cs typeface="Montserrat"/>
                <a:sym typeface="Montserrat"/>
              </a:rPr>
              <a:t>to a database of </a:t>
            </a:r>
            <a:r>
              <a:rPr b="1" lang="en" sz="1300">
                <a:highlight>
                  <a:srgbClr val="FFFFFF"/>
                </a:highlight>
                <a:latin typeface="Montserrat"/>
                <a:ea typeface="Montserrat"/>
                <a:cs typeface="Montserrat"/>
                <a:sym typeface="Montserrat"/>
              </a:rPr>
              <a:t>numerous images</a:t>
            </a:r>
            <a:r>
              <a:rPr lang="en" sz="1300">
                <a:highlight>
                  <a:srgbClr val="FFFFFF"/>
                </a:highlight>
                <a:latin typeface="Montserrat"/>
                <a:ea typeface="Montserrat"/>
                <a:cs typeface="Montserrat"/>
                <a:sym typeface="Montserrat"/>
              </a:rPr>
              <a:t> belonging to patients with COVID-19, healthy individuals and people affected with viral pneumonia.</a:t>
            </a:r>
            <a:endParaRPr sz="1200">
              <a:latin typeface="Roboto"/>
              <a:ea typeface="Roboto"/>
              <a:cs typeface="Roboto"/>
              <a:sym typeface="Roboto"/>
            </a:endParaRPr>
          </a:p>
        </p:txBody>
      </p:sp>
      <p:sp>
        <p:nvSpPr>
          <p:cNvPr id="90" name="Google Shape;90;p17"/>
          <p:cNvSpPr txBox="1"/>
          <p:nvPr/>
        </p:nvSpPr>
        <p:spPr>
          <a:xfrm>
            <a:off x="165125" y="2282125"/>
            <a:ext cx="8741700" cy="258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Roboto"/>
                <a:ea typeface="Roboto"/>
                <a:cs typeface="Roboto"/>
                <a:sym typeface="Roboto"/>
              </a:rPr>
              <a:t>                              </a:t>
            </a:r>
            <a:r>
              <a:rPr b="1" lang="en" sz="3000">
                <a:solidFill>
                  <a:schemeClr val="dk2"/>
                </a:solidFill>
                <a:latin typeface="Montserrat"/>
                <a:ea typeface="Montserrat"/>
                <a:cs typeface="Montserrat"/>
                <a:sym typeface="Montserrat"/>
              </a:rPr>
              <a:t>DEEP-LEARNING</a:t>
            </a:r>
            <a:endParaRPr b="1" sz="30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dk2"/>
              </a:solidFill>
              <a:latin typeface="Roboto"/>
              <a:ea typeface="Roboto"/>
              <a:cs typeface="Roboto"/>
              <a:sym typeface="Roboto"/>
            </a:endParaRPr>
          </a:p>
          <a:p>
            <a:pPr indent="-311150" lvl="0" marL="457200" rtl="0" algn="l">
              <a:lnSpc>
                <a:spcPct val="150000"/>
              </a:lnSpc>
              <a:spcBef>
                <a:spcPts val="0"/>
              </a:spcBef>
              <a:spcAft>
                <a:spcPts val="0"/>
              </a:spcAft>
              <a:buSzPts val="1300"/>
              <a:buFont typeface="Montserrat"/>
              <a:buChar char="●"/>
            </a:pPr>
            <a:r>
              <a:rPr lang="en" sz="1250">
                <a:solidFill>
                  <a:srgbClr val="292929"/>
                </a:solidFill>
                <a:highlight>
                  <a:srgbClr val="FFFFFF"/>
                </a:highlight>
                <a:latin typeface="Montserrat"/>
                <a:ea typeface="Montserrat"/>
                <a:cs typeface="Montserrat"/>
                <a:sym typeface="Montserrat"/>
              </a:rPr>
              <a:t>Deep learning is a type of machine learning and artificial intelligence (AI) technique that imitates the way humans gain certain types of knowledge. </a:t>
            </a:r>
            <a:endParaRPr sz="1250">
              <a:solidFill>
                <a:srgbClr val="292929"/>
              </a:solidFill>
              <a:highlight>
                <a:srgbClr val="FFFFFF"/>
              </a:highlight>
              <a:latin typeface="Montserrat"/>
              <a:ea typeface="Montserrat"/>
              <a:cs typeface="Montserrat"/>
              <a:sym typeface="Montserrat"/>
            </a:endParaRPr>
          </a:p>
          <a:p>
            <a:pPr indent="-327025" lvl="0" marL="457200" rtl="0" algn="l">
              <a:lnSpc>
                <a:spcPct val="150000"/>
              </a:lnSpc>
              <a:spcBef>
                <a:spcPts val="0"/>
              </a:spcBef>
              <a:spcAft>
                <a:spcPts val="0"/>
              </a:spcAft>
              <a:buClr>
                <a:srgbClr val="292929"/>
              </a:buClr>
              <a:buSzPts val="1550"/>
              <a:buFont typeface="Montserrat"/>
              <a:buChar char="●"/>
            </a:pPr>
            <a:r>
              <a:rPr lang="en" sz="1300">
                <a:solidFill>
                  <a:srgbClr val="202124"/>
                </a:solidFill>
                <a:highlight>
                  <a:srgbClr val="FFFFFF"/>
                </a:highlight>
                <a:latin typeface="Montserrat"/>
                <a:ea typeface="Montserrat"/>
                <a:cs typeface="Montserrat"/>
                <a:sym typeface="Montserrat"/>
              </a:rPr>
              <a:t>Deep learning is a </a:t>
            </a:r>
            <a:r>
              <a:rPr b="1" lang="en" sz="1300">
                <a:solidFill>
                  <a:srgbClr val="202124"/>
                </a:solidFill>
                <a:highlight>
                  <a:srgbClr val="FFFFFF"/>
                </a:highlight>
                <a:latin typeface="Montserrat"/>
                <a:ea typeface="Montserrat"/>
                <a:cs typeface="Montserrat"/>
                <a:sym typeface="Montserrat"/>
              </a:rPr>
              <a:t>class of machine learning algorithms that uses multiple layers </a:t>
            </a:r>
            <a:r>
              <a:rPr lang="en" sz="1300">
                <a:solidFill>
                  <a:srgbClr val="202124"/>
                </a:solidFill>
                <a:highlight>
                  <a:srgbClr val="FFFFFF"/>
                </a:highlight>
                <a:latin typeface="Montserrat"/>
                <a:ea typeface="Montserrat"/>
                <a:cs typeface="Montserrat"/>
                <a:sym typeface="Montserrat"/>
              </a:rPr>
              <a:t>to progressively extract higher-level features from the raw input.</a:t>
            </a:r>
            <a:endParaRPr sz="1550">
              <a:solidFill>
                <a:srgbClr val="292929"/>
              </a:solidFill>
              <a:highlight>
                <a:srgbClr val="FFFFFF"/>
              </a:highlight>
              <a:latin typeface="Montserrat"/>
              <a:ea typeface="Montserrat"/>
              <a:cs typeface="Montserrat"/>
              <a:sym typeface="Montserrat"/>
            </a:endParaRPr>
          </a:p>
          <a:p>
            <a:pPr indent="-307975" lvl="0" marL="457200" rtl="0" algn="l">
              <a:lnSpc>
                <a:spcPct val="150000"/>
              </a:lnSpc>
              <a:spcBef>
                <a:spcPts val="0"/>
              </a:spcBef>
              <a:spcAft>
                <a:spcPts val="0"/>
              </a:spcAft>
              <a:buClr>
                <a:srgbClr val="292929"/>
              </a:buClr>
              <a:buSzPts val="1250"/>
              <a:buFont typeface="Montserrat"/>
              <a:buChar char="●"/>
            </a:pPr>
            <a:r>
              <a:rPr lang="en" sz="1150">
                <a:solidFill>
                  <a:srgbClr val="1F1F1F"/>
                </a:solidFill>
                <a:highlight>
                  <a:srgbClr val="FFFFFF"/>
                </a:highlight>
                <a:latin typeface="Montserrat"/>
                <a:ea typeface="Montserrat"/>
                <a:cs typeface="Montserrat"/>
                <a:sym typeface="Montserrat"/>
              </a:rPr>
              <a:t>Deep learning is also known as </a:t>
            </a:r>
            <a:r>
              <a:rPr b="1" i="1" lang="en" sz="1150">
                <a:solidFill>
                  <a:srgbClr val="1F1F1F"/>
                </a:solidFill>
                <a:highlight>
                  <a:srgbClr val="FFFFFF"/>
                </a:highlight>
                <a:latin typeface="Montserrat"/>
                <a:ea typeface="Montserrat"/>
                <a:cs typeface="Montserrat"/>
                <a:sym typeface="Montserrat"/>
              </a:rPr>
              <a:t>neural organized learning</a:t>
            </a:r>
            <a:r>
              <a:rPr b="1" lang="en" sz="1150">
                <a:solidFill>
                  <a:srgbClr val="1F1F1F"/>
                </a:solidFill>
                <a:highlight>
                  <a:srgbClr val="FFFFFF"/>
                </a:highlight>
                <a:latin typeface="Montserrat"/>
                <a:ea typeface="Montserrat"/>
                <a:cs typeface="Montserrat"/>
                <a:sym typeface="Montserrat"/>
              </a:rPr>
              <a:t> </a:t>
            </a:r>
            <a:r>
              <a:rPr lang="en" sz="1150">
                <a:solidFill>
                  <a:srgbClr val="1F1F1F"/>
                </a:solidFill>
                <a:highlight>
                  <a:srgbClr val="FFFFFF"/>
                </a:highlight>
                <a:latin typeface="Montserrat"/>
                <a:ea typeface="Montserrat"/>
                <a:cs typeface="Montserrat"/>
                <a:sym typeface="Montserrat"/>
              </a:rPr>
              <a:t>and happens when artificial neural networks learn from large volumes of data. </a:t>
            </a:r>
            <a:endParaRPr sz="1250">
              <a:solidFill>
                <a:srgbClr val="292929"/>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1149300" y="280225"/>
            <a:ext cx="8465400" cy="5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solidFill>
                  <a:schemeClr val="dk2"/>
                </a:solidFill>
                <a:latin typeface="Montserrat"/>
                <a:ea typeface="Montserrat"/>
                <a:cs typeface="Montserrat"/>
                <a:sym typeface="Montserrat"/>
              </a:rPr>
              <a:t>Convolutional Neural Networks (CNN)</a:t>
            </a:r>
            <a:endParaRPr b="1" sz="2620">
              <a:solidFill>
                <a:schemeClr val="dk2"/>
              </a:solidFill>
              <a:latin typeface="Montserrat"/>
              <a:ea typeface="Montserrat"/>
              <a:cs typeface="Montserrat"/>
              <a:sym typeface="Montserrat"/>
            </a:endParaRPr>
          </a:p>
        </p:txBody>
      </p:sp>
      <p:sp>
        <p:nvSpPr>
          <p:cNvPr id="96" name="Google Shape;96;p18"/>
          <p:cNvSpPr txBox="1"/>
          <p:nvPr/>
        </p:nvSpPr>
        <p:spPr>
          <a:xfrm>
            <a:off x="347350" y="920325"/>
            <a:ext cx="8394300" cy="41907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1300"/>
              </a:spcBef>
              <a:spcAft>
                <a:spcPts val="0"/>
              </a:spcAft>
              <a:buClr>
                <a:srgbClr val="292929"/>
              </a:buClr>
              <a:buSzPts val="1500"/>
              <a:buFont typeface="Montserrat"/>
              <a:buChar char="●"/>
            </a:pPr>
            <a:r>
              <a:rPr lang="en" sz="1500">
                <a:solidFill>
                  <a:srgbClr val="292929"/>
                </a:solidFill>
                <a:highlight>
                  <a:srgbClr val="FFFFFF"/>
                </a:highlight>
                <a:latin typeface="Montserrat"/>
                <a:ea typeface="Montserrat"/>
                <a:cs typeface="Montserrat"/>
                <a:sym typeface="Montserrat"/>
              </a:rPr>
              <a:t>CNN or the convolutional neural network (CNN) is a class of </a:t>
            </a:r>
            <a:r>
              <a:rPr b="1" lang="en" sz="1500">
                <a:solidFill>
                  <a:srgbClr val="292929"/>
                </a:solidFill>
                <a:highlight>
                  <a:srgbClr val="FFFFFF"/>
                </a:highlight>
                <a:latin typeface="Montserrat"/>
                <a:ea typeface="Montserrat"/>
                <a:cs typeface="Montserrat"/>
                <a:sym typeface="Montserrat"/>
              </a:rPr>
              <a:t>deep learning neural networks</a:t>
            </a:r>
            <a:r>
              <a:rPr lang="en" sz="1500">
                <a:solidFill>
                  <a:srgbClr val="292929"/>
                </a:solidFill>
                <a:highlight>
                  <a:srgbClr val="FFFFFF"/>
                </a:highlight>
                <a:latin typeface="Montserrat"/>
                <a:ea typeface="Montserrat"/>
                <a:cs typeface="Montserrat"/>
                <a:sym typeface="Montserrat"/>
              </a:rPr>
              <a:t>.</a:t>
            </a:r>
            <a:endParaRPr sz="1500">
              <a:solidFill>
                <a:srgbClr val="292929"/>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92929"/>
              </a:buClr>
              <a:buSzPts val="1500"/>
              <a:buFont typeface="Montserrat"/>
              <a:buChar char="●"/>
            </a:pPr>
            <a:r>
              <a:rPr lang="en" sz="1500">
                <a:solidFill>
                  <a:srgbClr val="292929"/>
                </a:solidFill>
                <a:highlight>
                  <a:srgbClr val="FFFFFF"/>
                </a:highlight>
                <a:latin typeface="Montserrat"/>
                <a:ea typeface="Montserrat"/>
                <a:cs typeface="Montserrat"/>
                <a:sym typeface="Montserrat"/>
              </a:rPr>
              <a:t> In short think of </a:t>
            </a:r>
            <a:r>
              <a:rPr b="1" lang="en" sz="1500">
                <a:solidFill>
                  <a:srgbClr val="292929"/>
                </a:solidFill>
                <a:highlight>
                  <a:srgbClr val="FFFFFF"/>
                </a:highlight>
                <a:latin typeface="Montserrat"/>
                <a:ea typeface="Montserrat"/>
                <a:cs typeface="Montserrat"/>
                <a:sym typeface="Montserrat"/>
              </a:rPr>
              <a:t>CNN as a machine learning algorithm</a:t>
            </a:r>
            <a:r>
              <a:rPr lang="en" sz="1500">
                <a:solidFill>
                  <a:srgbClr val="292929"/>
                </a:solidFill>
                <a:highlight>
                  <a:srgbClr val="FFFFFF"/>
                </a:highlight>
                <a:latin typeface="Montserrat"/>
                <a:ea typeface="Montserrat"/>
                <a:cs typeface="Montserrat"/>
                <a:sym typeface="Montserrat"/>
              </a:rPr>
              <a:t> that can take in an input image, assign importance (learnable weights and biases) to various aspects/objects in the image, and be able to differentiate one from the other. CNN works by extracting features from the images. </a:t>
            </a:r>
            <a:endParaRPr sz="1350">
              <a:solidFill>
                <a:srgbClr val="222222"/>
              </a:solidFill>
              <a:highlight>
                <a:srgbClr val="FFFFFF"/>
              </a:highlight>
              <a:latin typeface="Montserrat"/>
              <a:ea typeface="Montserrat"/>
              <a:cs typeface="Montserrat"/>
              <a:sym typeface="Montserrat"/>
            </a:endParaRPr>
          </a:p>
          <a:p>
            <a:pPr indent="0" lvl="0" marL="914400" rtl="0" algn="l">
              <a:lnSpc>
                <a:spcPct val="150000"/>
              </a:lnSpc>
              <a:spcBef>
                <a:spcPts val="0"/>
              </a:spcBef>
              <a:spcAft>
                <a:spcPts val="0"/>
              </a:spcAft>
              <a:buNone/>
            </a:pPr>
            <a:r>
              <a:t/>
            </a:r>
            <a:endParaRPr sz="1350">
              <a:solidFill>
                <a:srgbClr val="222222"/>
              </a:solidFill>
              <a:highlight>
                <a:srgbClr val="FFFFFF"/>
              </a:highlight>
              <a:latin typeface="Montserrat"/>
              <a:ea typeface="Montserrat"/>
              <a:cs typeface="Montserrat"/>
              <a:sym typeface="Montserrat"/>
            </a:endParaRPr>
          </a:p>
          <a:p>
            <a:pPr indent="-323850" lvl="0" marL="457200" rtl="0" algn="l">
              <a:lnSpc>
                <a:spcPct val="150000"/>
              </a:lnSpc>
              <a:spcBef>
                <a:spcPts val="0"/>
              </a:spcBef>
              <a:spcAft>
                <a:spcPts val="0"/>
              </a:spcAft>
              <a:buClr>
                <a:srgbClr val="292929"/>
              </a:buClr>
              <a:buSzPts val="1500"/>
              <a:buFont typeface="Montserrat"/>
              <a:buChar char="●"/>
            </a:pPr>
            <a:r>
              <a:rPr lang="en" sz="1500">
                <a:solidFill>
                  <a:srgbClr val="292929"/>
                </a:solidFill>
                <a:highlight>
                  <a:srgbClr val="FFFFFF"/>
                </a:highlight>
                <a:latin typeface="Montserrat"/>
                <a:ea typeface="Montserrat"/>
                <a:cs typeface="Montserrat"/>
                <a:sym typeface="Montserrat"/>
              </a:rPr>
              <a:t>The role of CNN is to reduce the images into a form that is easier to process, without losing features critical towards a good prediction. This is important when we need to make the algorithm scalable to massive datasets.</a:t>
            </a:r>
            <a:endParaRPr sz="1100">
              <a:latin typeface="Montserrat"/>
              <a:ea typeface="Montserrat"/>
              <a:cs typeface="Montserrat"/>
              <a:sym typeface="Montserrat"/>
            </a:endParaRPr>
          </a:p>
          <a:p>
            <a:pPr indent="0" lvl="0" marL="0" rtl="0" algn="l">
              <a:lnSpc>
                <a:spcPct val="100000"/>
              </a:lnSpc>
              <a:spcBef>
                <a:spcPts val="0"/>
              </a:spcBef>
              <a:spcAft>
                <a:spcPts val="0"/>
              </a:spcAft>
              <a:buNone/>
            </a:pPr>
            <a:r>
              <a:t/>
            </a:r>
            <a:endParaRPr sz="1350">
              <a:solidFill>
                <a:srgbClr val="222222"/>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342125" y="235950"/>
            <a:ext cx="6677100" cy="585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400"/>
              </a:spcAft>
              <a:buNone/>
            </a:pPr>
            <a:r>
              <a:rPr b="1" lang="en" sz="2600">
                <a:solidFill>
                  <a:schemeClr val="dk2"/>
                </a:solidFill>
                <a:highlight>
                  <a:schemeClr val="lt1"/>
                </a:highlight>
                <a:latin typeface="Montserrat"/>
                <a:ea typeface="Montserrat"/>
                <a:cs typeface="Montserrat"/>
                <a:sym typeface="Montserrat"/>
              </a:rPr>
              <a:t>Convolutional Layers</a:t>
            </a:r>
            <a:endParaRPr sz="1700">
              <a:solidFill>
                <a:schemeClr val="dk2"/>
              </a:solidFill>
              <a:latin typeface="Roboto"/>
              <a:ea typeface="Roboto"/>
              <a:cs typeface="Roboto"/>
              <a:sym typeface="Roboto"/>
            </a:endParaRPr>
          </a:p>
        </p:txBody>
      </p:sp>
      <p:sp>
        <p:nvSpPr>
          <p:cNvPr id="102" name="Google Shape;102;p19"/>
          <p:cNvSpPr txBox="1"/>
          <p:nvPr/>
        </p:nvSpPr>
        <p:spPr>
          <a:xfrm>
            <a:off x="224850" y="820950"/>
            <a:ext cx="8694300" cy="18855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Clr>
                <a:srgbClr val="000000"/>
              </a:buClr>
              <a:buSzPts val="1300"/>
              <a:buFont typeface="Montserrat"/>
              <a:buChar char="●"/>
            </a:pPr>
            <a:r>
              <a:rPr lang="en" sz="1300">
                <a:highlight>
                  <a:schemeClr val="lt1"/>
                </a:highlight>
                <a:latin typeface="Montserrat"/>
                <a:ea typeface="Montserrat"/>
                <a:cs typeface="Montserrat"/>
                <a:sym typeface="Montserrat"/>
              </a:rPr>
              <a:t>In this layer, the mathematical operation of convolution is performed between the input image and a filter of a particular size MxM. </a:t>
            </a:r>
            <a:endParaRPr sz="1300">
              <a:highlight>
                <a:schemeClr val="lt1"/>
              </a:highlight>
              <a:latin typeface="Montserrat"/>
              <a:ea typeface="Montserrat"/>
              <a:cs typeface="Montserrat"/>
              <a:sym typeface="Montserrat"/>
            </a:endParaRPr>
          </a:p>
          <a:p>
            <a:pPr indent="-311150" lvl="0" marL="457200" rtl="0" algn="l">
              <a:lnSpc>
                <a:spcPct val="150000"/>
              </a:lnSpc>
              <a:spcBef>
                <a:spcPts val="0"/>
              </a:spcBef>
              <a:spcAft>
                <a:spcPts val="0"/>
              </a:spcAft>
              <a:buClr>
                <a:srgbClr val="000000"/>
              </a:buClr>
              <a:buSzPts val="1300"/>
              <a:buFont typeface="Montserrat"/>
              <a:buChar char="●"/>
            </a:pPr>
            <a:r>
              <a:rPr lang="en" sz="1300">
                <a:highlight>
                  <a:schemeClr val="lt1"/>
                </a:highlight>
                <a:latin typeface="Montserrat"/>
                <a:ea typeface="Montserrat"/>
                <a:cs typeface="Montserrat"/>
                <a:sym typeface="Montserrat"/>
              </a:rPr>
              <a:t>By sliding the filter over the input image, the dot product is taken between the filter and the parts of the input image with respect to the size of the filter (MxM).</a:t>
            </a:r>
            <a:endParaRPr sz="1300">
              <a:highlight>
                <a:schemeClr val="lt1"/>
              </a:highlight>
              <a:latin typeface="Montserrat"/>
              <a:ea typeface="Montserrat"/>
              <a:cs typeface="Montserrat"/>
              <a:sym typeface="Montserrat"/>
            </a:endParaRPr>
          </a:p>
          <a:p>
            <a:pPr indent="-311150" lvl="0" marL="457200" rtl="0" algn="l">
              <a:lnSpc>
                <a:spcPct val="150000"/>
              </a:lnSpc>
              <a:spcBef>
                <a:spcPts val="0"/>
              </a:spcBef>
              <a:spcAft>
                <a:spcPts val="0"/>
              </a:spcAft>
              <a:buClr>
                <a:srgbClr val="000000"/>
              </a:buClr>
              <a:buSzPts val="1300"/>
              <a:buFont typeface="Montserrat"/>
              <a:buChar char="●"/>
            </a:pPr>
            <a:r>
              <a:rPr lang="en" sz="1300">
                <a:highlight>
                  <a:schemeClr val="lt1"/>
                </a:highlight>
                <a:latin typeface="Montserrat"/>
                <a:ea typeface="Montserrat"/>
                <a:cs typeface="Montserrat"/>
                <a:sym typeface="Montserrat"/>
              </a:rPr>
              <a:t>The output is termed as the Feature map which gives us information about the image such as the corners and edges. </a:t>
            </a:r>
            <a:endParaRPr>
              <a:latin typeface="Roboto"/>
              <a:ea typeface="Roboto"/>
              <a:cs typeface="Roboto"/>
              <a:sym typeface="Roboto"/>
            </a:endParaRPr>
          </a:p>
        </p:txBody>
      </p:sp>
      <p:sp>
        <p:nvSpPr>
          <p:cNvPr id="103" name="Google Shape;103;p19"/>
          <p:cNvSpPr txBox="1"/>
          <p:nvPr/>
        </p:nvSpPr>
        <p:spPr>
          <a:xfrm>
            <a:off x="342125" y="2689350"/>
            <a:ext cx="746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Roboto"/>
              <a:ea typeface="Roboto"/>
              <a:cs typeface="Roboto"/>
              <a:sym typeface="Roboto"/>
            </a:endParaRPr>
          </a:p>
        </p:txBody>
      </p:sp>
      <p:sp>
        <p:nvSpPr>
          <p:cNvPr id="104" name="Google Shape;104;p19"/>
          <p:cNvSpPr txBox="1"/>
          <p:nvPr/>
        </p:nvSpPr>
        <p:spPr>
          <a:xfrm>
            <a:off x="154050" y="3363150"/>
            <a:ext cx="88359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2300"/>
              </a:spcAft>
              <a:buNone/>
            </a:pPr>
            <a:r>
              <a:t/>
            </a:r>
            <a:endParaRPr>
              <a:latin typeface="Roboto"/>
              <a:ea typeface="Roboto"/>
              <a:cs typeface="Roboto"/>
              <a:sym typeface="Roboto"/>
            </a:endParaRPr>
          </a:p>
        </p:txBody>
      </p:sp>
      <p:pic>
        <p:nvPicPr>
          <p:cNvPr id="105" name="Google Shape;105;p19"/>
          <p:cNvPicPr preferRelativeResize="0"/>
          <p:nvPr/>
        </p:nvPicPr>
        <p:blipFill>
          <a:blip r:embed="rId3">
            <a:alphaModFix/>
          </a:blip>
          <a:stretch>
            <a:fillRect/>
          </a:stretch>
        </p:blipFill>
        <p:spPr>
          <a:xfrm>
            <a:off x="429875" y="2689338"/>
            <a:ext cx="8299300" cy="21187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latin typeface="Montserrat"/>
                <a:ea typeface="Montserrat"/>
                <a:cs typeface="Montserrat"/>
                <a:sym typeface="Montserrat"/>
              </a:rPr>
              <a:t>Pooling Layers</a:t>
            </a:r>
            <a:endParaRPr sz="1500">
              <a:solidFill>
                <a:srgbClr val="000000"/>
              </a:solidFill>
            </a:endParaRPr>
          </a:p>
          <a:p>
            <a:pPr indent="0" lvl="0" marL="0" rtl="0" algn="l">
              <a:spcBef>
                <a:spcPts val="0"/>
              </a:spcBef>
              <a:spcAft>
                <a:spcPts val="0"/>
              </a:spcAft>
              <a:buNone/>
            </a:pPr>
            <a:r>
              <a:t/>
            </a:r>
            <a:endParaRPr/>
          </a:p>
        </p:txBody>
      </p:sp>
      <p:sp>
        <p:nvSpPr>
          <p:cNvPr id="111" name="Google Shape;111;p20"/>
          <p:cNvSpPr txBox="1"/>
          <p:nvPr/>
        </p:nvSpPr>
        <p:spPr>
          <a:xfrm>
            <a:off x="241725" y="1128075"/>
            <a:ext cx="3934800" cy="39276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Montserrat"/>
              <a:buChar char="●"/>
            </a:pPr>
            <a:r>
              <a:rPr lang="en">
                <a:highlight>
                  <a:schemeClr val="lt1"/>
                </a:highlight>
                <a:latin typeface="Montserrat"/>
                <a:ea typeface="Montserrat"/>
                <a:cs typeface="Montserrat"/>
                <a:sym typeface="Montserrat"/>
              </a:rPr>
              <a:t>The primary aim of this layer is to decrease the size of the convolved feature map to reduce the computational costs.</a:t>
            </a:r>
            <a:endParaRPr>
              <a:highlight>
                <a:schemeClr val="lt1"/>
              </a:highlight>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
                <a:highlight>
                  <a:schemeClr val="lt1"/>
                </a:highlight>
                <a:latin typeface="Montserrat"/>
                <a:ea typeface="Montserrat"/>
                <a:cs typeface="Montserrat"/>
                <a:sym typeface="Montserrat"/>
              </a:rPr>
              <a:t>Depending upon method used, there are several types of Pooling operations. </a:t>
            </a:r>
            <a:endParaRPr>
              <a:highlight>
                <a:schemeClr val="lt1"/>
              </a:highlight>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b="1" lang="en">
                <a:highlight>
                  <a:schemeClr val="lt1"/>
                </a:highlight>
                <a:latin typeface="Montserrat"/>
                <a:ea typeface="Montserrat"/>
                <a:cs typeface="Montserrat"/>
                <a:sym typeface="Montserrat"/>
              </a:rPr>
              <a:t>In Max Pooling, the largest element is taken from feature map.</a:t>
            </a:r>
            <a:endParaRPr b="1">
              <a:latin typeface="Roboto"/>
              <a:ea typeface="Roboto"/>
              <a:cs typeface="Roboto"/>
              <a:sym typeface="Roboto"/>
            </a:endParaRPr>
          </a:p>
          <a:p>
            <a:pPr indent="0" lvl="0" marL="0" rtl="0" algn="l">
              <a:spcBef>
                <a:spcPts val="2300"/>
              </a:spcBef>
              <a:spcAft>
                <a:spcPts val="0"/>
              </a:spcAft>
              <a:buNone/>
            </a:pPr>
            <a:r>
              <a:t/>
            </a:r>
            <a:endParaRPr>
              <a:latin typeface="Roboto"/>
              <a:ea typeface="Roboto"/>
              <a:cs typeface="Roboto"/>
              <a:sym typeface="Roboto"/>
            </a:endParaRPr>
          </a:p>
        </p:txBody>
      </p:sp>
      <p:pic>
        <p:nvPicPr>
          <p:cNvPr id="112" name="Google Shape;112;p20"/>
          <p:cNvPicPr preferRelativeResize="0"/>
          <p:nvPr/>
        </p:nvPicPr>
        <p:blipFill>
          <a:blip r:embed="rId3">
            <a:alphaModFix/>
          </a:blip>
          <a:stretch>
            <a:fillRect/>
          </a:stretch>
        </p:blipFill>
        <p:spPr>
          <a:xfrm>
            <a:off x="4176525" y="1235527"/>
            <a:ext cx="4735951" cy="309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412900" y="342125"/>
            <a:ext cx="6476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2"/>
                </a:solidFill>
                <a:latin typeface="Montserrat"/>
                <a:ea typeface="Montserrat"/>
                <a:cs typeface="Montserrat"/>
                <a:sym typeface="Montserrat"/>
              </a:rPr>
              <a:t>FULLY CONNECTED LAYERS</a:t>
            </a:r>
            <a:endParaRPr b="1" sz="2600">
              <a:solidFill>
                <a:schemeClr val="dk2"/>
              </a:solidFill>
              <a:latin typeface="Montserrat"/>
              <a:ea typeface="Montserrat"/>
              <a:cs typeface="Montserrat"/>
              <a:sym typeface="Montserrat"/>
            </a:endParaRPr>
          </a:p>
        </p:txBody>
      </p:sp>
      <p:sp>
        <p:nvSpPr>
          <p:cNvPr id="118" name="Google Shape;118;p21"/>
          <p:cNvSpPr txBox="1"/>
          <p:nvPr/>
        </p:nvSpPr>
        <p:spPr>
          <a:xfrm>
            <a:off x="330400" y="911525"/>
            <a:ext cx="8376000" cy="19329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Font typeface="Montserrat"/>
              <a:buChar char="●"/>
            </a:pPr>
            <a:r>
              <a:rPr lang="en" sz="1500">
                <a:highlight>
                  <a:schemeClr val="lt1"/>
                </a:highlight>
                <a:latin typeface="Montserrat"/>
                <a:ea typeface="Montserrat"/>
                <a:cs typeface="Montserrat"/>
                <a:sym typeface="Montserrat"/>
              </a:rPr>
              <a:t>In this, the input image from the previous layers are flattened and fed to the FC layer. </a:t>
            </a:r>
            <a:endParaRPr sz="1500">
              <a:highlight>
                <a:schemeClr val="lt1"/>
              </a:highlight>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highlight>
                  <a:schemeClr val="lt1"/>
                </a:highlight>
                <a:latin typeface="Montserrat"/>
                <a:ea typeface="Montserrat"/>
                <a:cs typeface="Montserrat"/>
                <a:sym typeface="Montserrat"/>
              </a:rPr>
              <a:t>The flattened vector then undergoes few more FC layers where the mathematical functions operations usually take place. </a:t>
            </a:r>
            <a:endParaRPr sz="1500">
              <a:highlight>
                <a:schemeClr val="lt1"/>
              </a:highlight>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highlight>
                  <a:schemeClr val="lt1"/>
                </a:highlight>
                <a:latin typeface="Montserrat"/>
                <a:ea typeface="Montserrat"/>
                <a:cs typeface="Montserrat"/>
                <a:sym typeface="Montserrat"/>
              </a:rPr>
              <a:t>In this stage, the classification process begins to take place.</a:t>
            </a:r>
            <a:endParaRPr sz="1200">
              <a:solidFill>
                <a:schemeClr val="dk2"/>
              </a:solidFill>
              <a:latin typeface="Montserrat"/>
              <a:ea typeface="Montserrat"/>
              <a:cs typeface="Montserrat"/>
              <a:sym typeface="Montserrat"/>
            </a:endParaRPr>
          </a:p>
          <a:p>
            <a:pPr indent="0" lvl="0" marL="0" rtl="0" algn="l">
              <a:spcBef>
                <a:spcPts val="1600"/>
              </a:spcBef>
              <a:spcAft>
                <a:spcPts val="0"/>
              </a:spcAft>
              <a:buNone/>
            </a:pPr>
            <a:r>
              <a:t/>
            </a:r>
            <a:endParaRPr>
              <a:latin typeface="Roboto"/>
              <a:ea typeface="Roboto"/>
              <a:cs typeface="Roboto"/>
              <a:sym typeface="Roboto"/>
            </a:endParaRPr>
          </a:p>
        </p:txBody>
      </p:sp>
      <p:sp>
        <p:nvSpPr>
          <p:cNvPr id="119" name="Google Shape;119;p21"/>
          <p:cNvSpPr txBox="1"/>
          <p:nvPr/>
        </p:nvSpPr>
        <p:spPr>
          <a:xfrm>
            <a:off x="601650" y="2512775"/>
            <a:ext cx="694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1"/>
                </a:solidFill>
                <a:latin typeface="Montserrat"/>
                <a:ea typeface="Montserrat"/>
                <a:cs typeface="Montserrat"/>
                <a:sym typeface="Montserrat"/>
              </a:rPr>
              <a:t>DROPOUT</a:t>
            </a:r>
            <a:endParaRPr>
              <a:solidFill>
                <a:schemeClr val="dk1"/>
              </a:solidFill>
              <a:latin typeface="Montserrat"/>
              <a:ea typeface="Montserrat"/>
              <a:cs typeface="Montserrat"/>
              <a:sym typeface="Montserrat"/>
            </a:endParaRPr>
          </a:p>
        </p:txBody>
      </p:sp>
      <p:sp>
        <p:nvSpPr>
          <p:cNvPr id="120" name="Google Shape;120;p21"/>
          <p:cNvSpPr txBox="1"/>
          <p:nvPr/>
        </p:nvSpPr>
        <p:spPr>
          <a:xfrm>
            <a:off x="283150" y="3074075"/>
            <a:ext cx="84705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Montserrat"/>
              <a:buChar char="●"/>
            </a:pPr>
            <a:r>
              <a:rPr lang="en">
                <a:highlight>
                  <a:schemeClr val="lt1"/>
                </a:highlight>
                <a:latin typeface="Montserrat"/>
                <a:ea typeface="Montserrat"/>
                <a:cs typeface="Montserrat"/>
                <a:sym typeface="Montserrat"/>
              </a:rPr>
              <a:t>When all the features are connected to the FC layer, it can cause overfitting in the training dataset. </a:t>
            </a:r>
            <a:endParaRPr>
              <a:highlight>
                <a:schemeClr val="lt1"/>
              </a:highlight>
              <a:latin typeface="Montserrat"/>
              <a:ea typeface="Montserrat"/>
              <a:cs typeface="Montserrat"/>
              <a:sym typeface="Montserrat"/>
            </a:endParaRPr>
          </a:p>
          <a:p>
            <a:pPr indent="-317500" lvl="0" marL="457200" rtl="0" algn="l">
              <a:lnSpc>
                <a:spcPct val="115000"/>
              </a:lnSpc>
              <a:spcBef>
                <a:spcPts val="0"/>
              </a:spcBef>
              <a:spcAft>
                <a:spcPts val="0"/>
              </a:spcAft>
              <a:buClr>
                <a:srgbClr val="000000"/>
              </a:buClr>
              <a:buSzPts val="1400"/>
              <a:buFont typeface="Montserrat"/>
              <a:buChar char="●"/>
            </a:pPr>
            <a:r>
              <a:rPr lang="en">
                <a:highlight>
                  <a:schemeClr val="lt1"/>
                </a:highlight>
                <a:latin typeface="Montserrat"/>
                <a:ea typeface="Montserrat"/>
                <a:cs typeface="Montserrat"/>
                <a:sym typeface="Montserrat"/>
              </a:rPr>
              <a:t>Overfitting occurs when a particular model works so well on the training data causing a negative impact in the model’s performance when used on a new data.</a:t>
            </a:r>
            <a:endParaRPr>
              <a:highlight>
                <a:schemeClr val="lt1"/>
              </a:highlight>
              <a:latin typeface="Montserrat"/>
              <a:ea typeface="Montserrat"/>
              <a:cs typeface="Montserrat"/>
              <a:sym typeface="Montserrat"/>
            </a:endParaRPr>
          </a:p>
          <a:p>
            <a:pPr indent="-317500" lvl="0" marL="457200" rtl="0" algn="l">
              <a:lnSpc>
                <a:spcPct val="115000"/>
              </a:lnSpc>
              <a:spcBef>
                <a:spcPts val="0"/>
              </a:spcBef>
              <a:spcAft>
                <a:spcPts val="0"/>
              </a:spcAft>
              <a:buClr>
                <a:srgbClr val="000000"/>
              </a:buClr>
              <a:buSzPts val="1400"/>
              <a:buFont typeface="Montserrat"/>
              <a:buChar char="●"/>
            </a:pPr>
            <a:r>
              <a:rPr lang="en">
                <a:highlight>
                  <a:schemeClr val="lt1"/>
                </a:highlight>
                <a:latin typeface="Montserrat"/>
                <a:ea typeface="Montserrat"/>
                <a:cs typeface="Montserrat"/>
                <a:sym typeface="Montserrat"/>
              </a:rPr>
              <a:t>To overcome this problem, a dropout layer is utilised wherein a few neurons are dropped from the neural network during training process resulting in reduced size of the model.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