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9" r:id="rId10"/>
    <p:sldId id="262" r:id="rId11"/>
    <p:sldId id="263"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74" d="100"/>
          <a:sy n="74"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D9ADAB-A094-4784-AE3A-69EFAB2A885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30F4E1-D089-4223-B430-E5EB0D665F86}" type="slidenum">
              <a:rPr lang="en-IN" smtClean="0"/>
              <a:t>‹#›</a:t>
            </a:fld>
            <a:endParaRPr lang="en-IN"/>
          </a:p>
        </p:txBody>
      </p:sp>
    </p:spTree>
    <p:extLst>
      <p:ext uri="{BB962C8B-B14F-4D97-AF65-F5344CB8AC3E}">
        <p14:creationId xmlns:p14="http://schemas.microsoft.com/office/powerpoint/2010/main" val="400646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WIbq5CsAPRA&amp;t=1s" TargetMode="External" /><Relationship Id="rId3" Type="http://schemas.openxmlformats.org/officeDocument/2006/relationships/hyperlink" Target="https://skills.yourlearning.ibm.com/activity/PLAN-D0B733510535" TargetMode="External" /><Relationship Id="rId7" Type="http://schemas.openxmlformats.org/officeDocument/2006/relationships/hyperlink" Target="https://www.youtube.com/watch?v=ABu8o3d1998&amp;t=2s"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6" Type="http://schemas.openxmlformats.org/officeDocument/2006/relationships/hyperlink" Target="https://www.youtube.com/watch?v=ABu8o3d1998&amp;t=12s" TargetMode="External" /><Relationship Id="rId5" Type="http://schemas.openxmlformats.org/officeDocument/2006/relationships/hyperlink" Target="https://www.youtube.com/watch?v=GsfT2sv_zCo" TargetMode="External" /><Relationship Id="rId4" Type="http://schemas.openxmlformats.org/officeDocument/2006/relationships/hyperlink" Target="https://youtube.com/playlist?list=PLy3lFw0OTlutzXFVwttrtaRGEEyLEdnpy&amp;si=fAkzJPfvwbT0xEnw"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162" y="3429000"/>
            <a:ext cx="7444995"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Credit Card Default Prediction</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4676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IN" sz="2000" dirty="0">
              <a:solidFill>
                <a:srgbClr val="0070C0"/>
              </a:solidFill>
              <a:latin typeface="Arial"/>
              <a:cs typeface="Arial"/>
            </a:endParaRPr>
          </a:p>
          <a:p>
            <a:pPr marL="2763520">
              <a:lnSpc>
                <a:spcPct val="100000"/>
              </a:lnSpc>
            </a:pPr>
            <a:r>
              <a:rPr lang="en-IN" sz="2000" dirty="0">
                <a:solidFill>
                  <a:srgbClr val="0070C0"/>
                </a:solidFill>
                <a:latin typeface="Arial"/>
                <a:cs typeface="Arial"/>
              </a:rPr>
              <a:t> </a:t>
            </a:r>
            <a:r>
              <a:rPr lang="en-IN" sz="2000" b="1" dirty="0">
                <a:solidFill>
                  <a:schemeClr val="accent1"/>
                </a:solidFill>
                <a:latin typeface="Arial"/>
                <a:cs typeface="Arial"/>
              </a:rPr>
              <a:t>SIVABHARATHI S</a:t>
            </a:r>
            <a:endParaRPr lang="en-US" sz="2000" b="1" spc="45" dirty="0">
              <a:solidFill>
                <a:schemeClr val="accent1"/>
              </a:solidFill>
              <a:latin typeface="Arial"/>
              <a:cs typeface="Arial"/>
            </a:endParaRPr>
          </a:p>
          <a:p>
            <a:pPr marL="2763520">
              <a:lnSpc>
                <a:spcPct val="100000"/>
              </a:lnSpc>
            </a:pPr>
            <a:r>
              <a:rPr lang="en-US" sz="2000" b="1" spc="45" dirty="0">
                <a:solidFill>
                  <a:srgbClr val="1382AC"/>
                </a:solidFill>
                <a:latin typeface="Arial"/>
                <a:cs typeface="Arial"/>
              </a:rPr>
              <a:t>THANTHAI PERIYAR GOVT INSTITUTE OF TECHNOLOGY VELLORE</a:t>
            </a:r>
          </a:p>
          <a:p>
            <a:pPr marL="2763520">
              <a:lnSpc>
                <a:spcPct val="100000"/>
              </a:lnSpc>
            </a:pPr>
            <a:r>
              <a:rPr lang="en-US" sz="2000" b="1" spc="45" dirty="0">
                <a:solidFill>
                  <a:srgbClr val="1382AC"/>
                </a:solidFill>
                <a:latin typeface="Arial"/>
                <a:cs typeface="Arial"/>
              </a:rPr>
              <a:t>CIVIL</a:t>
            </a:r>
            <a:r>
              <a:rPr lang="en-IN" sz="2000" b="1" spc="45" dirty="0">
                <a:solidFill>
                  <a:srgbClr val="1382AC"/>
                </a:solidFill>
                <a:latin typeface="Arial"/>
                <a:cs typeface="Arial"/>
              </a:rPr>
              <a:t>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B6706441-DFF0-0246-3B10-645AB7C86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05000"/>
            <a:ext cx="3657600" cy="2945181"/>
          </a:xfrm>
          <a:prstGeom prst="rect">
            <a:avLst/>
          </a:prstGeom>
        </p:spPr>
      </p:pic>
      <p:pic>
        <p:nvPicPr>
          <p:cNvPr id="6" name="Picture 5">
            <a:extLst>
              <a:ext uri="{FF2B5EF4-FFF2-40B4-BE49-F238E27FC236}">
                <a16:creationId xmlns:a16="http://schemas.microsoft.com/office/drawing/2014/main" id="{AF4DA91E-BE35-00B3-7535-7AD1F0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964" y="1905000"/>
            <a:ext cx="3523700" cy="2945181"/>
          </a:xfrm>
          <a:prstGeom prst="rect">
            <a:avLst/>
          </a:prstGeom>
        </p:spPr>
      </p:pic>
      <p:pic>
        <p:nvPicPr>
          <p:cNvPr id="8" name="Picture 7">
            <a:extLst>
              <a:ext uri="{FF2B5EF4-FFF2-40B4-BE49-F238E27FC236}">
                <a16:creationId xmlns:a16="http://schemas.microsoft.com/office/drawing/2014/main" id="{D0572ED6-E9CA-30C3-A7FE-D7B550892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905000"/>
            <a:ext cx="3229447" cy="2945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BF1D3C4E-FE00-47CB-38EB-1FB39DE74698}"/>
              </a:ext>
            </a:extLst>
          </p:cNvPr>
          <p:cNvSpPr txBox="1"/>
          <p:nvPr/>
        </p:nvSpPr>
        <p:spPr>
          <a:xfrm>
            <a:off x="914400" y="2819400"/>
            <a:ext cx="10007600" cy="3733800"/>
          </a:xfrm>
          <a:prstGeom prst="rect">
            <a:avLst/>
          </a:prstGeom>
          <a:noFill/>
        </p:spPr>
        <p:txBody>
          <a:bodyPr wrap="square" rtlCol="0">
            <a:spAutoFit/>
          </a:bodyPr>
          <a:lstStyle/>
          <a:p>
            <a:endParaRPr lang="en-IN" dirty="0"/>
          </a:p>
        </p:txBody>
      </p:sp>
      <p:sp>
        <p:nvSpPr>
          <p:cNvPr id="12" name="Rectangle 9">
            <a:extLst>
              <a:ext uri="{FF2B5EF4-FFF2-40B4-BE49-F238E27FC236}">
                <a16:creationId xmlns:a16="http://schemas.microsoft.com/office/drawing/2014/main" id="{3861FD94-ADE2-6BC1-0F37-3B3C108A143F}"/>
              </a:ext>
            </a:extLst>
          </p:cNvPr>
          <p:cNvSpPr>
            <a:spLocks noChangeArrowheads="1"/>
          </p:cNvSpPr>
          <p:nvPr/>
        </p:nvSpPr>
        <p:spPr bwMode="auto">
          <a:xfrm>
            <a:off x="650875" y="1197888"/>
            <a:ext cx="11049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involves several key steps, including data collection, preprocessing, feature engineering,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meticulous data preprocessing and feature engineering, the algorithm transforms raw credit card payment data into meaningful features, ensuring optimal model performance. Logistic regression serves as a suitable modeling technique due to its interpretability and efficiency, making it well-suited for credit risk management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of the model's performance is conducted using various metrics, including accuracy, precision, recall, F1-score, ROC-AUC, and the K-S statistic. These metrics provide insights into the model's ability to distinguish between default and non-default cases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of the predictive model involves serialization, web application development, API deployment, containerization, cloud deployment, user interface design, security implementation, and continuous integration/continuous deployment (CI/CD). This comprehensive deployment process ensures that the model is accessible, scalable, secure, and continuously updated to meet evolving business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proposed approach offers a systematic and effective solution for predicting default payments in Taiwan, enabling organizations to mitigate credit risk, optimize decision-making, and enhance financial stability. By integrating this predictive model into their credit risk management systems, businesses can proactively identify and manage potential default risks, leading to improved operational efficiency and financial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25C0893-9FE5-9939-FFB2-A207CFF79B79}"/>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C48AE7A-602B-B701-DAC8-8AD403399CA3}"/>
              </a:ext>
            </a:extLst>
          </p:cNvPr>
          <p:cNvSpPr txBox="1"/>
          <p:nvPr/>
        </p:nvSpPr>
        <p:spPr>
          <a:xfrm>
            <a:off x="660400" y="1447800"/>
            <a:ext cx="10998200" cy="2308324"/>
          </a:xfrm>
          <a:prstGeom prst="rect">
            <a:avLst/>
          </a:prstGeom>
          <a:noFill/>
        </p:spPr>
        <p:txBody>
          <a:bodyPr wrap="square" rtlCol="0">
            <a:spAutoFit/>
          </a:bodyPr>
          <a:lstStyle/>
          <a:p>
            <a:r>
              <a:rPr lang="en-US" dirty="0">
                <a:hlinkClick r:id="rId2"/>
              </a:rPr>
              <a:t>https://www.kaggle.com/datasets</a:t>
            </a:r>
            <a:endParaRPr lang="en-US" dirty="0"/>
          </a:p>
          <a:p>
            <a:r>
              <a:rPr lang="en-US" dirty="0">
                <a:hlinkClick r:id="rId3"/>
              </a:rPr>
              <a:t>https://skills.yourlearning.ibm.com/activity/PLAN-D0B733510535</a:t>
            </a:r>
            <a:endParaRPr lang="en-US" dirty="0"/>
          </a:p>
          <a:p>
            <a:r>
              <a:rPr lang="en-US" dirty="0">
                <a:hlinkClick r:id="rId4"/>
              </a:rPr>
              <a:t>https://youtube.com/playlist?list=PLy3lFw0OTlutzXFVwttrtaRGEEyLEdnpy&amp;si=fAkzJPfvwbT0xEnw</a:t>
            </a:r>
            <a:endParaRPr lang="en-US" dirty="0"/>
          </a:p>
          <a:p>
            <a:r>
              <a:rPr lang="en-US" dirty="0">
                <a:hlinkClick r:id="rId5"/>
              </a:rPr>
              <a:t>https://www.youtube.com/watch?v=GsfT2sv_zCo</a:t>
            </a:r>
            <a:endParaRPr lang="en-US" dirty="0"/>
          </a:p>
          <a:p>
            <a:r>
              <a:rPr lang="en-US" dirty="0">
                <a:hlinkClick r:id="rId6"/>
              </a:rPr>
              <a:t>https://www.youtube.com/watch?v=ABu8o3d1998&amp;t=12s</a:t>
            </a:r>
            <a:endParaRPr lang="en-US" dirty="0"/>
          </a:p>
          <a:p>
            <a:r>
              <a:rPr lang="en-US" dirty="0">
                <a:hlinkClick r:id="rId7"/>
              </a:rPr>
              <a:t>https://www.youtube.com/watch?v=ABu8o3d1998&amp;t=2s</a:t>
            </a:r>
            <a:endParaRPr lang="en-US" dirty="0"/>
          </a:p>
          <a:p>
            <a:r>
              <a:rPr lang="en-US" dirty="0">
                <a:hlinkClick r:id="rId8"/>
              </a:rPr>
              <a:t>https://www.youtube.com/watch?v=WIbq5CsAPRA&amp;t=1s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79771"/>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B5BDCF79-A61E-FFF5-39AF-8061A91CBEAC}"/>
              </a:ext>
            </a:extLst>
          </p:cNvPr>
          <p:cNvSpPr txBox="1"/>
          <p:nvPr/>
        </p:nvSpPr>
        <p:spPr>
          <a:xfrm>
            <a:off x="914400" y="1600200"/>
            <a:ext cx="8610600" cy="1477328"/>
          </a:xfrm>
          <a:prstGeom prst="rect">
            <a:avLst/>
          </a:prstGeom>
          <a:noFill/>
        </p:spPr>
        <p:txBody>
          <a:bodyPr wrap="square" rtlCol="0">
            <a:spAutoFit/>
          </a:bodyPr>
          <a:lstStyle/>
          <a:p>
            <a:r>
              <a:rPr lang="en-US" sz="1800" b="0" i="0" strike="noStrike" dirty="0">
                <a:effectLst/>
                <a:latin typeface="Calibri" panose="020F05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861F1C4A-CEF4-89FB-514B-AE94FEA0173A}"/>
              </a:ext>
            </a:extLst>
          </p:cNvPr>
          <p:cNvSpPr txBox="1"/>
          <p:nvPr/>
        </p:nvSpPr>
        <p:spPr>
          <a:xfrm>
            <a:off x="914400" y="1524000"/>
            <a:ext cx="10134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The primary objective is to predict the likelihood of customers defaulting on their credit card payments rather than simply classifying them as credible or not credible clients. This finer granularity allows for better risk management and decision-making.</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Predictive Model</a:t>
            </a:r>
            <a:r>
              <a:rPr lang="en-US" b="0" i="0" dirty="0">
                <a:solidFill>
                  <a:srgbClr val="0D0D0D"/>
                </a:solidFill>
                <a:effectLst/>
                <a:latin typeface="Söhne"/>
              </a:rPr>
              <a:t>: The solution involves building a predictive model using historical data on credit card payments. Various machine learning algorithms can be employed for this purpose, such as logistic regression, decision trees, random forests, or gradient boosting. These models are trained to predict the probability of default for each customer based on features such as payment history, credit limit, demographics, etc.</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K-S Chart</a:t>
            </a:r>
            <a:r>
              <a:rPr lang="en-US" b="0" i="0" dirty="0">
                <a:solidFill>
                  <a:srgbClr val="0D0D0D"/>
                </a:solidFill>
                <a:effectLst/>
                <a:latin typeface="Söhne"/>
              </a:rPr>
              <a:t>: The K-S chart is utilized as a tool for evaluating the performance of the predictive model. It plots the true positive rate (sensitivity) against the false positive rate (1-specificity) at different probability thresholds. This helps in assessing how well the model distinguishes between default and non-default cases across various thresholds.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80609-7AE4-A116-119B-5E31239B07A6}"/>
              </a:ext>
            </a:extLst>
          </p:cNvPr>
          <p:cNvSpPr txBox="1"/>
          <p:nvPr/>
        </p:nvSpPr>
        <p:spPr>
          <a:xfrm>
            <a:off x="838200" y="533400"/>
            <a:ext cx="7924800" cy="4247317"/>
          </a:xfrm>
          <a:prstGeom prst="rect">
            <a:avLst/>
          </a:prstGeom>
          <a:noFill/>
        </p:spPr>
        <p:txBody>
          <a:bodyPr wrap="square">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4.Evaluation</a:t>
            </a:r>
            <a:r>
              <a:rPr lang="en-US" b="0" i="0" dirty="0">
                <a:solidFill>
                  <a:srgbClr val="0D0D0D"/>
                </a:solidFill>
                <a:effectLst/>
                <a:latin typeface="Söhne"/>
              </a:rPr>
              <a:t>: The K-S statistic, which represents the maximum vertical distance between the true positive rate and false positive rate curves on the K-S chart, is calculated. A higher K-S statistic indicates better model performance in discriminating between default and non-default cases.</a:t>
            </a:r>
          </a:p>
          <a:p>
            <a:pPr algn="l"/>
            <a:endParaRPr lang="en-US" b="0" i="0" dirty="0">
              <a:solidFill>
                <a:srgbClr val="0D0D0D"/>
              </a:solidFill>
              <a:effectLst/>
              <a:latin typeface="Söhne"/>
            </a:endParaRPr>
          </a:p>
          <a:p>
            <a:pPr algn="l"/>
            <a:r>
              <a:rPr lang="en-US" b="1" i="0" dirty="0">
                <a:solidFill>
                  <a:srgbClr val="0D0D0D"/>
                </a:solidFill>
                <a:effectLst/>
                <a:latin typeface="Söhne"/>
              </a:rPr>
              <a:t>5.Optimal Threshold</a:t>
            </a:r>
            <a:r>
              <a:rPr lang="en-US" b="0" i="0" dirty="0">
                <a:solidFill>
                  <a:srgbClr val="0D0D0D"/>
                </a:solidFill>
                <a:effectLst/>
                <a:latin typeface="Söhne"/>
              </a:rPr>
              <a:t>: The solution identifies the optimal probability threshold that maximizes the K-S statistic. This threshold is chosen to achieve the best differentiation between default and non-default cases, thereby enhancing the predictive accuracy of the model.</a:t>
            </a:r>
          </a:p>
          <a:p>
            <a:pPr algn="l"/>
            <a:endParaRPr lang="en-US" b="0" i="0" dirty="0">
              <a:solidFill>
                <a:srgbClr val="0D0D0D"/>
              </a:solidFill>
              <a:effectLst/>
              <a:latin typeface="Söhne"/>
            </a:endParaRPr>
          </a:p>
          <a:p>
            <a:pPr algn="l"/>
            <a:r>
              <a:rPr lang="en-US" b="1" i="0" dirty="0">
                <a:solidFill>
                  <a:srgbClr val="0D0D0D"/>
                </a:solidFill>
                <a:effectLst/>
                <a:latin typeface="Söhne"/>
              </a:rPr>
              <a:t>6.Validation</a:t>
            </a:r>
            <a:r>
              <a:rPr lang="en-US" b="0" i="0" dirty="0">
                <a:solidFill>
                  <a:srgbClr val="0D0D0D"/>
                </a:solidFill>
                <a:effectLst/>
                <a:latin typeface="Söhne"/>
              </a:rPr>
              <a:t>: To ensure the reliability of the predictive model, it is validated using a separate validation dataset or through cross-validation techniques. This step helps assess the generalizability of the model to unseen data and provides confidence in its performance.</a:t>
            </a:r>
          </a:p>
        </p:txBody>
      </p:sp>
    </p:spTree>
    <p:extLst>
      <p:ext uri="{BB962C8B-B14F-4D97-AF65-F5344CB8AC3E}">
        <p14:creationId xmlns:p14="http://schemas.microsoft.com/office/powerpoint/2010/main" val="188716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E663CAE-E7B2-4332-738E-828907EB0B96}"/>
              </a:ext>
            </a:extLst>
          </p:cNvPr>
          <p:cNvSpPr txBox="1"/>
          <p:nvPr/>
        </p:nvSpPr>
        <p:spPr>
          <a:xfrm>
            <a:off x="990600" y="1371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13352FD-0171-770A-F87E-FF202A747636}"/>
              </a:ext>
            </a:extLst>
          </p:cNvPr>
          <p:cNvSpPr txBox="1"/>
          <p:nvPr/>
        </p:nvSpPr>
        <p:spPr>
          <a:xfrm>
            <a:off x="800100" y="1295400"/>
            <a:ext cx="10591800"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System Boundaries</a:t>
            </a:r>
            <a:r>
              <a:rPr lang="en-US" b="0" i="0" dirty="0">
                <a:solidFill>
                  <a:srgbClr val="0D0D0D"/>
                </a:solidFill>
                <a:effectLst/>
                <a:latin typeface="Söhne"/>
              </a:rPr>
              <a:t>: Clearly define the scope of the system. This includes identifying the inputs, processes, outputs, and feedback loops involved in predicting default payments.</a:t>
            </a:r>
          </a:p>
          <a:p>
            <a:pPr algn="l">
              <a:buFont typeface="+mj-lt"/>
              <a:buAutoNum type="arabicPeriod"/>
            </a:pPr>
            <a:r>
              <a:rPr lang="en-US" b="1" i="0" dirty="0">
                <a:solidFill>
                  <a:srgbClr val="0D0D0D"/>
                </a:solidFill>
                <a:effectLst/>
                <a:latin typeface="Söhne"/>
              </a:rPr>
              <a:t>Identify Components and Interconnections</a:t>
            </a:r>
            <a:r>
              <a:rPr lang="en-US" b="0" i="0" dirty="0">
                <a:solidFill>
                  <a:srgbClr val="0D0D0D"/>
                </a:solidFill>
                <a:effectLst/>
                <a:latin typeface="Söhne"/>
              </a:rPr>
              <a:t>: Break down the system into its key components, such as data collection, feature engineering, model training, prediction, evaluation, and decision-making. Identify how these components are interconnected and how data flows between them.</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Collect relevant data on customers' credit card payments in Taiwan. This may include transaction history, credit limits, demographic information, etc. Preprocess the data to handle missing values, outliers, and ensure consistency.</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 Extract meaningful features from the raw data that can be used to predict default payments. This may involve transforming variables, creating new features, and selecting relevant features using techniques like feature importance analysis.</a:t>
            </a:r>
          </a:p>
          <a:p>
            <a:pPr algn="l">
              <a:buFont typeface="+mj-lt"/>
              <a:buAutoNum type="arabicPeriod"/>
            </a:pPr>
            <a:r>
              <a:rPr lang="en-US" b="1" i="0" dirty="0">
                <a:solidFill>
                  <a:srgbClr val="0D0D0D"/>
                </a:solidFill>
                <a:effectLst/>
                <a:latin typeface="Söhne"/>
              </a:rPr>
              <a:t>Model Selection and Training</a:t>
            </a:r>
            <a:r>
              <a:rPr lang="en-US" b="0" i="0" dirty="0">
                <a:solidFill>
                  <a:srgbClr val="0D0D0D"/>
                </a:solidFill>
                <a:effectLst/>
                <a:latin typeface="Söhne"/>
              </a:rPr>
              <a:t>: Choose appropriate machine learning models for predicting default payments, considering factors such as interpretability, predictive performance, and computational efficiency. Train the selected models using historical data.</a:t>
            </a:r>
          </a:p>
          <a:p>
            <a:pPr algn="l">
              <a:buFont typeface="+mj-lt"/>
              <a:buAutoNum type="arabicPeriod"/>
            </a:pPr>
            <a:r>
              <a:rPr lang="en-US" b="1" i="0" dirty="0">
                <a:solidFill>
                  <a:srgbClr val="0D0D0D"/>
                </a:solidFill>
                <a:effectLst/>
                <a:latin typeface="Söhne"/>
              </a:rPr>
              <a:t>Evaluation Metrics</a:t>
            </a:r>
            <a:r>
              <a:rPr lang="en-US" b="0" i="0" dirty="0">
                <a:solidFill>
                  <a:srgbClr val="0D0D0D"/>
                </a:solidFill>
                <a:effectLst/>
                <a:latin typeface="Söhne"/>
              </a:rPr>
              <a:t>: Define evaluation metrics to assess the performance of the predictive models. In addition to the K-S statistic mentioned earlier, other metrics like accuracy, precision, recall, F1-score, and ROC-AUC can provide insights into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1ABB7-EE71-0FB4-9D80-4F83E73ABD8E}"/>
              </a:ext>
            </a:extLst>
          </p:cNvPr>
          <p:cNvSpPr txBox="1"/>
          <p:nvPr/>
        </p:nvSpPr>
        <p:spPr>
          <a:xfrm flipH="1">
            <a:off x="870530" y="838200"/>
            <a:ext cx="10940469" cy="4247317"/>
          </a:xfrm>
          <a:prstGeom prst="rect">
            <a:avLst/>
          </a:prstGeom>
          <a:noFill/>
        </p:spPr>
        <p:txBody>
          <a:bodyPr wrap="square" rtlCol="0">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7.Integration and Deployment</a:t>
            </a:r>
            <a:r>
              <a:rPr lang="en-US" b="0" i="0" dirty="0">
                <a:solidFill>
                  <a:srgbClr val="0D0D0D"/>
                </a:solidFill>
                <a:effectLst/>
                <a:latin typeface="Söhne"/>
              </a:rPr>
              <a:t>: Integrate the trained models into the credit risk management system. Develop an interface for receiving new data, making predictions, and providing actionable insights to decision-makers. Ensure scalability, reliability, and security of the system.</a:t>
            </a:r>
          </a:p>
          <a:p>
            <a:pPr algn="l"/>
            <a:endParaRPr lang="en-US" b="0" i="0" dirty="0">
              <a:solidFill>
                <a:srgbClr val="0D0D0D"/>
              </a:solidFill>
              <a:effectLst/>
              <a:latin typeface="Söhne"/>
            </a:endParaRPr>
          </a:p>
          <a:p>
            <a:pPr algn="l"/>
            <a:r>
              <a:rPr lang="en-US" b="1" i="0" dirty="0">
                <a:solidFill>
                  <a:srgbClr val="0D0D0D"/>
                </a:solidFill>
                <a:effectLst/>
                <a:latin typeface="Söhne"/>
              </a:rPr>
              <a:t>8.Feedback and Iteration</a:t>
            </a:r>
            <a:r>
              <a:rPr lang="en-US" b="0" i="0" dirty="0">
                <a:solidFill>
                  <a:srgbClr val="0D0D0D"/>
                </a:solidFill>
                <a:effectLst/>
                <a:latin typeface="Söhne"/>
              </a:rPr>
              <a:t>: Establish feedback loops to continuously monitor the performance of the system in real-world scenarios. Collect feedback from decision-makers, evaluate model performance over time, and iterate on the system to incorporate improvements.</a:t>
            </a:r>
          </a:p>
          <a:p>
            <a:pPr algn="l"/>
            <a:endParaRPr lang="en-US" b="0" i="0" dirty="0">
              <a:solidFill>
                <a:srgbClr val="0D0D0D"/>
              </a:solidFill>
              <a:effectLst/>
              <a:latin typeface="Söhne"/>
            </a:endParaRPr>
          </a:p>
          <a:p>
            <a:pPr algn="l"/>
            <a:r>
              <a:rPr lang="en-US" b="1" i="0" dirty="0">
                <a:solidFill>
                  <a:srgbClr val="0D0D0D"/>
                </a:solidFill>
                <a:effectLst/>
                <a:latin typeface="Söhne"/>
              </a:rPr>
              <a:t>9.Risk Mitigation Strategies</a:t>
            </a:r>
            <a:r>
              <a:rPr lang="en-US" b="0" i="0" dirty="0">
                <a:solidFill>
                  <a:srgbClr val="0D0D0D"/>
                </a:solidFill>
                <a:effectLst/>
                <a:latin typeface="Söhne"/>
              </a:rPr>
              <a:t>: Develop and implement risk mitigation strategies based on the predictions generated by the system. This may include setting credit limits, offering personalized incentives, or flagging high-risk customers for closer monitoring.</a:t>
            </a:r>
          </a:p>
          <a:p>
            <a:pPr algn="l"/>
            <a:endParaRPr lang="en-US" b="0" i="0" dirty="0">
              <a:solidFill>
                <a:srgbClr val="0D0D0D"/>
              </a:solidFill>
              <a:effectLst/>
              <a:latin typeface="Söhne"/>
            </a:endParaRPr>
          </a:p>
          <a:p>
            <a:pPr algn="l"/>
            <a:r>
              <a:rPr lang="en-US" b="1" i="0" dirty="0">
                <a:solidFill>
                  <a:srgbClr val="0D0D0D"/>
                </a:solidFill>
                <a:effectLst/>
                <a:latin typeface="Söhne"/>
              </a:rPr>
              <a:t>10.Continuous Improvement</a:t>
            </a:r>
            <a:r>
              <a:rPr lang="en-US" b="0" i="0" dirty="0">
                <a:solidFill>
                  <a:srgbClr val="0D0D0D"/>
                </a:solidFill>
                <a:effectLst/>
                <a:latin typeface="Söhne"/>
              </a:rPr>
              <a:t>: Continuously improve the system by incorporating new data sources, refining predictive models, and adapting to changing market conditions and customer behavior.</a:t>
            </a:r>
          </a:p>
        </p:txBody>
      </p:sp>
    </p:spTree>
    <p:extLst>
      <p:ext uri="{BB962C8B-B14F-4D97-AF65-F5344CB8AC3E}">
        <p14:creationId xmlns:p14="http://schemas.microsoft.com/office/powerpoint/2010/main" val="19876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96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a:extLst>
              <a:ext uri="{FF2B5EF4-FFF2-40B4-BE49-F238E27FC236}">
                <a16:creationId xmlns:a16="http://schemas.microsoft.com/office/drawing/2014/main" id="{1BF16EB1-650A-AB95-9538-D23F3413A130}"/>
              </a:ext>
            </a:extLst>
          </p:cNvPr>
          <p:cNvSpPr txBox="1"/>
          <p:nvPr/>
        </p:nvSpPr>
        <p:spPr>
          <a:xfrm>
            <a:off x="533400" y="1447800"/>
            <a:ext cx="114300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historical data on credit card payments in Taiwan, including features such as payment history, credit limit, education level, marital status, age, etc.</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Handle missing values: Impute missing values using mean, median, or mode.</a:t>
            </a:r>
          </a:p>
          <a:p>
            <a:pPr marL="742950" lvl="1" indent="-285750" algn="l">
              <a:buFont typeface="+mj-lt"/>
              <a:buAutoNum type="arabicPeriod"/>
            </a:pPr>
            <a:r>
              <a:rPr lang="en-US" b="0" i="0" dirty="0">
                <a:solidFill>
                  <a:srgbClr val="0D0D0D"/>
                </a:solidFill>
                <a:effectLst/>
                <a:latin typeface="Söhne"/>
              </a:rPr>
              <a:t>Encode categorical variables: Convert categorical variables into numerical format using techniques like one-hot encoding.</a:t>
            </a:r>
          </a:p>
          <a:p>
            <a:pPr marL="742950" lvl="1" indent="-285750" algn="l">
              <a:buFont typeface="+mj-lt"/>
              <a:buAutoNum type="arabicPeriod"/>
            </a:pPr>
            <a:r>
              <a:rPr lang="en-US" b="0" i="0" dirty="0">
                <a:solidFill>
                  <a:srgbClr val="0D0D0D"/>
                </a:solidFill>
                <a:effectLst/>
                <a:latin typeface="Söhne"/>
              </a:rPr>
              <a:t>Feature scaling: Scale numerical features to a similar range to ensure convergence during model training.</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new features: Derive additional features such as payment ratios, outstanding balance, etc., based on domain knowledge.</a:t>
            </a:r>
          </a:p>
          <a:p>
            <a:pPr marL="742950" lvl="1" indent="-285750" algn="l">
              <a:buFont typeface="+mj-lt"/>
              <a:buAutoNum type="arabicPeriod"/>
            </a:pPr>
            <a:r>
              <a:rPr lang="en-US" b="0" i="0" dirty="0">
                <a:solidFill>
                  <a:srgbClr val="0D0D0D"/>
                </a:solidFill>
                <a:effectLst/>
                <a:latin typeface="Söhne"/>
              </a:rPr>
              <a:t>Feature selection: Select relevant features using techniques like correlation analysis or feature importance.</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Split the data into training and validation sets.</a:t>
            </a:r>
          </a:p>
          <a:p>
            <a:pPr marL="742950" lvl="1" indent="-285750" algn="l">
              <a:buFont typeface="+mj-lt"/>
              <a:buAutoNum type="arabicPeriod"/>
            </a:pPr>
            <a:r>
              <a:rPr lang="en-US" b="0" i="0" dirty="0">
                <a:solidFill>
                  <a:srgbClr val="0D0D0D"/>
                </a:solidFill>
                <a:effectLst/>
                <a:latin typeface="Söhne"/>
              </a:rPr>
              <a:t>Train a logistic regression model using the training data.</a:t>
            </a:r>
          </a:p>
          <a:p>
            <a:pPr marL="742950" lvl="1" indent="-285750" algn="l">
              <a:buFont typeface="+mj-lt"/>
              <a:buAutoNum type="arabicPeriod"/>
            </a:pPr>
            <a:r>
              <a:rPr lang="en-US" b="0" i="0" dirty="0">
                <a:solidFill>
                  <a:srgbClr val="0D0D0D"/>
                </a:solidFill>
                <a:effectLst/>
                <a:latin typeface="Söhne"/>
              </a:rPr>
              <a:t>Optimize hyperparameters using techniques like grid search or random search.</a:t>
            </a:r>
          </a:p>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 on the validation set using evaluation metrics such as accuracy, precision, recall, F1-score, and ROC-AUC.</a:t>
            </a:r>
          </a:p>
          <a:p>
            <a:pPr marL="742950" lvl="1" indent="-285750" algn="l">
              <a:buFont typeface="+mj-lt"/>
              <a:buAutoNum type="arabicPeriod"/>
            </a:pPr>
            <a:r>
              <a:rPr lang="en-US" b="0" i="0" dirty="0">
                <a:solidFill>
                  <a:srgbClr val="0D0D0D"/>
                </a:solidFill>
                <a:effectLst/>
                <a:latin typeface="Söhne"/>
              </a:rPr>
              <a:t>Use the K-S statistic to assess the discriminatory power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3FED89-A43E-1750-2D65-FA6FBEF5E4B0}"/>
              </a:ext>
            </a:extLst>
          </p:cNvPr>
          <p:cNvSpPr txBox="1"/>
          <p:nvPr/>
        </p:nvSpPr>
        <p:spPr>
          <a:xfrm>
            <a:off x="304800" y="671691"/>
            <a:ext cx="11734800" cy="6186309"/>
          </a:xfrm>
          <a:prstGeom prst="rect">
            <a:avLst/>
          </a:prstGeom>
          <a:noFill/>
        </p:spPr>
        <p:txBody>
          <a:bodyPr wrap="square">
            <a:spAutoFit/>
          </a:bodyPr>
          <a:lstStyle/>
          <a:p>
            <a:pPr algn="l"/>
            <a:r>
              <a:rPr lang="en-US" b="1" i="0" dirty="0">
                <a:solidFill>
                  <a:srgbClr val="0D0D0D"/>
                </a:solidFill>
                <a:effectLst/>
                <a:latin typeface="Söhne"/>
              </a:rPr>
              <a:t>6.Deployment</a:t>
            </a:r>
            <a:r>
              <a:rPr lang="en-US" b="0" i="0" dirty="0">
                <a:solidFill>
                  <a:srgbClr val="0D0D0D"/>
                </a:solidFill>
                <a:effectLst/>
                <a:latin typeface="Söhne"/>
              </a:rPr>
              <a:t>:</a:t>
            </a:r>
          </a:p>
          <a:p>
            <a:pPr algn="l"/>
            <a:r>
              <a:rPr lang="en-US" b="1" i="0" dirty="0">
                <a:solidFill>
                  <a:srgbClr val="0D0D0D"/>
                </a:solidFill>
                <a:effectLst/>
                <a:latin typeface="Söhne"/>
              </a:rPr>
              <a:t>a. Model Serialization</a:t>
            </a:r>
            <a:r>
              <a:rPr lang="en-US" b="0" i="0" dirty="0">
                <a:solidFill>
                  <a:srgbClr val="0D0D0D"/>
                </a:solidFill>
                <a:effectLst/>
                <a:latin typeface="Söhne"/>
              </a:rPr>
              <a:t>: Serialize the trained logistic regression model to save its state and parameters.</a:t>
            </a:r>
          </a:p>
          <a:p>
            <a:pPr algn="l"/>
            <a:r>
              <a:rPr lang="en-US" b="1" i="0" dirty="0">
                <a:solidFill>
                  <a:srgbClr val="0D0D0D"/>
                </a:solidFill>
                <a:effectLst/>
                <a:latin typeface="Söhne"/>
              </a:rPr>
              <a:t>b. Model Deployment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Web Application Deployment: Develop a web-based application using frameworks like Flask or Django. Integrate the serialized model into the application backend.</a:t>
            </a:r>
          </a:p>
          <a:p>
            <a:pPr algn="l">
              <a:buFont typeface="Arial" panose="020B0604020202020204" pitchFamily="34" charset="0"/>
              <a:buChar char="•"/>
            </a:pPr>
            <a:r>
              <a:rPr lang="en-US" b="0" i="0" dirty="0">
                <a:solidFill>
                  <a:srgbClr val="0D0D0D"/>
                </a:solidFill>
                <a:effectLst/>
                <a:latin typeface="Söhne"/>
              </a:rPr>
              <a:t>API Deployment: Create an API endpoint using tools like </a:t>
            </a:r>
            <a:r>
              <a:rPr lang="en-US" b="0" i="0" dirty="0" err="1">
                <a:solidFill>
                  <a:srgbClr val="0D0D0D"/>
                </a:solidFill>
                <a:effectLst/>
                <a:latin typeface="Söhne"/>
              </a:rPr>
              <a:t>FastAPI</a:t>
            </a:r>
            <a:r>
              <a:rPr lang="en-US" b="0" i="0" dirty="0">
                <a:solidFill>
                  <a:srgbClr val="0D0D0D"/>
                </a:solidFill>
                <a:effectLst/>
                <a:latin typeface="Söhne"/>
              </a:rPr>
              <a:t> or Flask-RESTful to serve predictions over HTTP requests.</a:t>
            </a:r>
          </a:p>
          <a:p>
            <a:pPr algn="l">
              <a:buFont typeface="Arial" panose="020B0604020202020204" pitchFamily="34" charset="0"/>
              <a:buChar char="•"/>
            </a:pPr>
            <a:r>
              <a:rPr lang="en-US" b="0" i="0" dirty="0">
                <a:solidFill>
                  <a:srgbClr val="0D0D0D"/>
                </a:solidFill>
                <a:effectLst/>
                <a:latin typeface="Söhne"/>
              </a:rPr>
              <a:t>Containerization: Package the application and its dependencies into a Docker container for portability and scalability.</a:t>
            </a:r>
          </a:p>
          <a:p>
            <a:pPr algn="l">
              <a:buFont typeface="Arial" panose="020B0604020202020204" pitchFamily="34" charset="0"/>
              <a:buChar char="•"/>
            </a:pPr>
            <a:r>
              <a:rPr lang="en-US" b="0" i="0" dirty="0">
                <a:solidFill>
                  <a:srgbClr val="0D0D0D"/>
                </a:solidFill>
                <a:effectLst/>
                <a:latin typeface="Söhne"/>
              </a:rPr>
              <a:t>Cloud Deployment: Deploy the containerized application on cloud platforms like AWS, Azure, or Google Cloud Platform (GCP) using services like AWS Elastic Beanstalk, Azure App Service, or Google Kubernetes Engine (GKE).</a:t>
            </a:r>
          </a:p>
          <a:p>
            <a:pPr algn="l">
              <a:buFont typeface="Arial" panose="020B0604020202020204" pitchFamily="34" charset="0"/>
              <a:buChar char="•"/>
            </a:pPr>
            <a:r>
              <a:rPr lang="en-US" b="0" i="0" dirty="0">
                <a:solidFill>
                  <a:srgbClr val="0D0D0D"/>
                </a:solidFill>
                <a:effectLst/>
                <a:latin typeface="Söhne"/>
              </a:rPr>
              <a:t>Monitoring and Logging: Implement logging and monitoring mechanisms to track model performance, usage metrics, and errors.</a:t>
            </a:r>
          </a:p>
          <a:p>
            <a:pPr algn="l"/>
            <a:r>
              <a:rPr lang="en-US" b="1" i="0" dirty="0">
                <a:solidFill>
                  <a:srgbClr val="0D0D0D"/>
                </a:solidFill>
                <a:effectLst/>
                <a:latin typeface="Söhne"/>
              </a:rPr>
              <a:t>c. User Interface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Develop a user-friendly interface for users to input data and receive predictions.</a:t>
            </a:r>
          </a:p>
          <a:p>
            <a:pPr algn="l">
              <a:buFont typeface="Arial" panose="020B0604020202020204" pitchFamily="34" charset="0"/>
              <a:buChar char="•"/>
            </a:pPr>
            <a:r>
              <a:rPr lang="en-US" b="0" i="0" dirty="0">
                <a:solidFill>
                  <a:srgbClr val="0D0D0D"/>
                </a:solidFill>
                <a:effectLst/>
                <a:latin typeface="Söhne"/>
              </a:rPr>
              <a:t>Incorporate features for visualization and analysis of prediction results.</a:t>
            </a:r>
          </a:p>
          <a:p>
            <a:pPr algn="l"/>
            <a:r>
              <a:rPr lang="en-US" b="1" i="0" dirty="0">
                <a:solidFill>
                  <a:srgbClr val="0D0D0D"/>
                </a:solidFill>
                <a:effectLst/>
                <a:latin typeface="Söhne"/>
              </a:rPr>
              <a:t>d. Security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Implement security measures such as authentication, authorization, and encryption to protect sensitive data and model endpoints.</a:t>
            </a:r>
          </a:p>
          <a:p>
            <a:pPr algn="l">
              <a:buFont typeface="Arial" panose="020B0604020202020204" pitchFamily="34" charset="0"/>
              <a:buChar char="•"/>
            </a:pPr>
            <a:r>
              <a:rPr lang="en-US" b="0" i="0" dirty="0">
                <a:solidFill>
                  <a:srgbClr val="0D0D0D"/>
                </a:solidFill>
                <a:effectLst/>
                <a:latin typeface="Söhne"/>
              </a:rPr>
              <a:t>Ensure compliance with data privacy regulations like GDPR or HIPAA.</a:t>
            </a:r>
          </a:p>
          <a:p>
            <a:pPr algn="l"/>
            <a:r>
              <a:rPr lang="en-US" b="1" i="0" dirty="0">
                <a:solidFill>
                  <a:srgbClr val="0D0D0D"/>
                </a:solidFill>
                <a:effectLst/>
                <a:latin typeface="Söhne"/>
              </a:rPr>
              <a:t>e. Continuous Integration/Continuous Deployment (CI/CD)</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 up CI/CD pipelines to automate the deployment process, including testing, building, and deploying updates to the application and model.</a:t>
            </a:r>
          </a:p>
          <a:p>
            <a:pPr algn="l">
              <a:buFont typeface="Arial" panose="020B0604020202020204" pitchFamily="34" charset="0"/>
              <a:buChar char="•"/>
            </a:pPr>
            <a:r>
              <a:rPr lang="en-US" b="0" i="0" dirty="0">
                <a:solidFill>
                  <a:srgbClr val="0D0D0D"/>
                </a:solidFill>
                <a:effectLst/>
                <a:latin typeface="Söhne"/>
              </a:rPr>
              <a:t>Utilize tools like Jenkins, GitLab CI/CD, or GitHub Actions for CI/CD automation.</a:t>
            </a:r>
          </a:p>
        </p:txBody>
      </p:sp>
    </p:spTree>
    <p:extLst>
      <p:ext uri="{BB962C8B-B14F-4D97-AF65-F5344CB8AC3E}">
        <p14:creationId xmlns:p14="http://schemas.microsoft.com/office/powerpoint/2010/main" val="40218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1635</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Aravind Kirubakaran</dc:creator>
  <cp:lastModifiedBy>918754053466</cp:lastModifiedBy>
  <cp:revision>5</cp:revision>
  <dcterms:created xsi:type="dcterms:W3CDTF">2024-04-04T10:53:27Z</dcterms:created>
  <dcterms:modified xsi:type="dcterms:W3CDTF">2024-04-05T15:05:56Z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