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7" r:id="rId6"/>
    <p:sldId id="260" r:id="rId7"/>
    <p:sldId id="262" r:id="rId8"/>
    <p:sldId id="263" r:id="rId9"/>
    <p:sldId id="264" r:id="rId10"/>
    <p:sldId id="268" r:id="rId11"/>
    <p:sldId id="269" r:id="rId12"/>
    <p:sldId id="265" r:id="rId13"/>
    <p:sldId id="266" r:id="rId14"/>
    <p:sldId id="270" r:id="rId15"/>
  </p:sldIdLst>
  <p:sldSz cx="18288000" cy="10287000"/>
  <p:notesSz cx="6858000" cy="9144000"/>
  <p:embeddedFontLst>
    <p:embeddedFont>
      <p:font typeface="Calibri" panose="020F0502020204030204" pitchFamily="34"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95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22" autoAdjust="0"/>
  </p:normalViewPr>
  <p:slideViewPr>
    <p:cSldViewPr>
      <p:cViewPr varScale="1">
        <p:scale>
          <a:sx n="65" d="100"/>
          <a:sy n="65" d="100"/>
        </p:scale>
        <p:origin x="120" y="1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F8E2D-DB70-4E85-9FAC-9FAF54A0527D}" type="datetimeFigureOut">
              <a:rPr lang="en-IN" smtClean="0"/>
              <a:t>30-12-2023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35C476-6AAE-4084-B94F-BC6604BDFE2B}" type="slidenum">
              <a:rPr lang="en-IN" smtClean="0"/>
              <a:t>‹#›</a:t>
            </a:fld>
            <a:endParaRPr lang="en-IN"/>
          </a:p>
        </p:txBody>
      </p:sp>
    </p:spTree>
    <p:extLst>
      <p:ext uri="{BB962C8B-B14F-4D97-AF65-F5344CB8AC3E}">
        <p14:creationId xmlns:p14="http://schemas.microsoft.com/office/powerpoint/2010/main" val="3518356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E35C476-6AAE-4084-B94F-BC6604BDFE2B}" type="slidenum">
              <a:rPr lang="en-IN" smtClean="0"/>
              <a:t>6</a:t>
            </a:fld>
            <a:endParaRPr lang="en-IN"/>
          </a:p>
        </p:txBody>
      </p:sp>
    </p:spTree>
    <p:extLst>
      <p:ext uri="{BB962C8B-B14F-4D97-AF65-F5344CB8AC3E}">
        <p14:creationId xmlns:p14="http://schemas.microsoft.com/office/powerpoint/2010/main" val="811485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manhattan.institute/article/coronavirus-budget-projections"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png"/><Relationship Id="rId7"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hyperlink" Target="https://www.healthsystemtracker.org/chart-collection/u-s-spending-healthcare-changed-time/#Local%20and%20federal%20expenditures%20on%20public%20health,%20US%20$Billions,%201970-2021" TargetMode="External"/><Relationship Id="rId4" Type="http://schemas.openxmlformats.org/officeDocument/2006/relationships/hyperlink" Target="https://data.cdc.gov/NCHS/NCHS-Death-rates-and-life-expectancy-at-birth/w9j2-ggv5" TargetMode="External"/></Relationships>
</file>

<file path=ppt/slides/_rels/slide6.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452103" y="4265567"/>
            <a:ext cx="17383794" cy="1755865"/>
          </a:xfrm>
          <a:prstGeom prst="rect">
            <a:avLst/>
          </a:prstGeom>
        </p:spPr>
        <p:txBody>
          <a:bodyPr wrap="square" lIns="0" tIns="0" rIns="0" bIns="0" rtlCol="0" anchor="t">
            <a:spAutoFit/>
          </a:bodyPr>
          <a:lstStyle/>
          <a:p>
            <a:pPr algn="ctr">
              <a:lnSpc>
                <a:spcPts val="7139"/>
              </a:lnSpc>
              <a:spcBef>
                <a:spcPct val="0"/>
              </a:spcBef>
            </a:pPr>
            <a:r>
              <a:rPr lang="en-US" sz="4800" b="1" dirty="0">
                <a:solidFill>
                  <a:srgbClr val="FFFFFF"/>
                </a:solidFill>
                <a:latin typeface="+mj-lt"/>
              </a:rPr>
              <a:t>INVESTIGATING THE INFLUENCE OF PUBLIC HEALTH EXPENDITURES ON AVERAGE LIFE EXPECTANCY AND MORTALITY RATES IN THE USA</a:t>
            </a:r>
          </a:p>
        </p:txBody>
      </p:sp>
      <p:sp>
        <p:nvSpPr>
          <p:cNvPr id="3" name="TextBox 3"/>
          <p:cNvSpPr txBox="1"/>
          <p:nvPr/>
        </p:nvSpPr>
        <p:spPr>
          <a:xfrm>
            <a:off x="13522976" y="9105900"/>
            <a:ext cx="4343400" cy="674031"/>
          </a:xfrm>
          <a:prstGeom prst="rect">
            <a:avLst/>
          </a:prstGeom>
        </p:spPr>
        <p:txBody>
          <a:bodyPr wrap="square" lIns="0" tIns="0" rIns="0" bIns="0" rtlCol="0" anchor="t">
            <a:spAutoFit/>
          </a:bodyPr>
          <a:lstStyle/>
          <a:p>
            <a:pPr algn="r">
              <a:lnSpc>
                <a:spcPts val="5599"/>
              </a:lnSpc>
            </a:pPr>
            <a:r>
              <a:rPr lang="en-US" sz="3999" dirty="0">
                <a:solidFill>
                  <a:srgbClr val="FFFFFF"/>
                </a:solidFill>
                <a:latin typeface="+mj-lt"/>
              </a:rPr>
              <a:t>Surya S </a:t>
            </a:r>
            <a:r>
              <a:rPr lang="en-US" sz="3999" dirty="0" err="1">
                <a:solidFill>
                  <a:srgbClr val="FFFFFF"/>
                </a:solidFill>
                <a:latin typeface="+mj-lt"/>
              </a:rPr>
              <a:t>S</a:t>
            </a:r>
            <a:endParaRPr lang="en-US" sz="3999" dirty="0">
              <a:solidFill>
                <a:srgbClr val="FFFFFF"/>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1658286" y="1989031"/>
            <a:ext cx="14877114" cy="3291735"/>
          </a:xfrm>
          <a:prstGeom prst="rect">
            <a:avLst/>
          </a:prstGeom>
        </p:spPr>
        <p:txBody>
          <a:bodyPr wrap="square" lIns="0" tIns="0" rIns="0" bIns="0" rtlCol="0" anchor="t">
            <a:spAutoFit/>
          </a:bodyPr>
          <a:lstStyle/>
          <a:p>
            <a:pPr algn="just">
              <a:lnSpc>
                <a:spcPts val="3678"/>
              </a:lnSpc>
            </a:pPr>
            <a:r>
              <a:rPr lang="en-US" sz="2627" b="1" dirty="0">
                <a:solidFill>
                  <a:srgbClr val="FFC000"/>
                </a:solidFill>
              </a:rPr>
              <a:t>Approach: </a:t>
            </a:r>
          </a:p>
          <a:p>
            <a:pPr algn="just">
              <a:lnSpc>
                <a:spcPts val="3678"/>
              </a:lnSpc>
            </a:pPr>
            <a:r>
              <a:rPr lang="en-US" sz="2627" dirty="0">
                <a:solidFill>
                  <a:schemeClr val="bg1"/>
                </a:solidFill>
              </a:rPr>
              <a:t>Used the merged data and perform correlation analysis between </a:t>
            </a:r>
            <a:r>
              <a:rPr lang="en-IN" sz="2627" dirty="0">
                <a:solidFill>
                  <a:schemeClr val="bg1"/>
                </a:solidFill>
              </a:rPr>
              <a:t>National Health Expenditure and Life Expectancy , Mortality</a:t>
            </a:r>
            <a:endParaRPr lang="en-US" sz="2627" dirty="0">
              <a:solidFill>
                <a:srgbClr val="FFFFFF"/>
              </a:solidFill>
            </a:endParaRPr>
          </a:p>
          <a:p>
            <a:pPr algn="just">
              <a:lnSpc>
                <a:spcPts val="3678"/>
              </a:lnSpc>
            </a:pPr>
            <a:r>
              <a:rPr lang="en-US" sz="2627" b="1" dirty="0">
                <a:solidFill>
                  <a:srgbClr val="FFC000"/>
                </a:solidFill>
              </a:rPr>
              <a:t>Insights:</a:t>
            </a:r>
          </a:p>
          <a:p>
            <a:pPr marL="567335" lvl="1" indent="-283668" algn="just">
              <a:lnSpc>
                <a:spcPts val="3678"/>
              </a:lnSpc>
              <a:buFont typeface="Arial"/>
              <a:buChar char="•"/>
            </a:pPr>
            <a:r>
              <a:rPr lang="en-US" sz="2627" dirty="0">
                <a:solidFill>
                  <a:srgbClr val="FFFFFF"/>
                </a:solidFill>
              </a:rPr>
              <a:t>Positive correlation between increased Health Expenditure and improved life expectancy, Mortality rates.</a:t>
            </a:r>
          </a:p>
          <a:p>
            <a:pPr marL="567335" lvl="1" indent="-283668" algn="just">
              <a:lnSpc>
                <a:spcPts val="3678"/>
              </a:lnSpc>
              <a:buFont typeface="Arial"/>
              <a:buChar char="•"/>
            </a:pPr>
            <a:r>
              <a:rPr lang="en-US" sz="2627" dirty="0">
                <a:solidFill>
                  <a:srgbClr val="FFFFFF"/>
                </a:solidFill>
              </a:rPr>
              <a:t>Upward trend in life expectancy and simultaneous decline in Mortality rates over the Years.</a:t>
            </a:r>
          </a:p>
          <a:p>
            <a:pPr algn="just">
              <a:lnSpc>
                <a:spcPts val="3678"/>
              </a:lnSpc>
            </a:pPr>
            <a:endParaRPr lang="en-US" sz="2627" dirty="0">
              <a:solidFill>
                <a:srgbClr val="FFFFFF"/>
              </a:solidFill>
            </a:endParaRPr>
          </a:p>
        </p:txBody>
      </p:sp>
      <p:sp>
        <p:nvSpPr>
          <p:cNvPr id="5" name="TextBox 5"/>
          <p:cNvSpPr txBox="1"/>
          <p:nvPr/>
        </p:nvSpPr>
        <p:spPr>
          <a:xfrm>
            <a:off x="1995190" y="291155"/>
            <a:ext cx="14297620" cy="1239698"/>
          </a:xfrm>
          <a:prstGeom prst="rect">
            <a:avLst/>
          </a:prstGeom>
        </p:spPr>
        <p:txBody>
          <a:bodyPr lIns="0" tIns="0" rIns="0" bIns="0" rtlCol="0" anchor="t">
            <a:spAutoFit/>
          </a:bodyPr>
          <a:lstStyle/>
          <a:p>
            <a:pPr algn="ctr">
              <a:lnSpc>
                <a:spcPts val="4759"/>
              </a:lnSpc>
              <a:spcBef>
                <a:spcPct val="0"/>
              </a:spcBef>
            </a:pPr>
            <a:r>
              <a:rPr lang="en-US" sz="4800" b="1" dirty="0">
                <a:solidFill>
                  <a:srgbClr val="FFFFFF"/>
                </a:solidFill>
              </a:rPr>
              <a:t>Is there a significant correlation between National Health Expenditure and Life Expectancy , Mortality?</a:t>
            </a:r>
          </a:p>
        </p:txBody>
      </p:sp>
      <p:pic>
        <p:nvPicPr>
          <p:cNvPr id="8" name="Picture 7">
            <a:extLst>
              <a:ext uri="{FF2B5EF4-FFF2-40B4-BE49-F238E27FC236}">
                <a16:creationId xmlns:a16="http://schemas.microsoft.com/office/drawing/2014/main" id="{8062958F-BD2D-397F-C6C5-3B14A54C6B93}"/>
              </a:ext>
            </a:extLst>
          </p:cNvPr>
          <p:cNvPicPr>
            <a:picLocks noChangeAspect="1"/>
          </p:cNvPicPr>
          <p:nvPr/>
        </p:nvPicPr>
        <p:blipFill rotWithShape="1">
          <a:blip r:embed="rId2"/>
          <a:srcRect r="2374"/>
          <a:stretch/>
        </p:blipFill>
        <p:spPr>
          <a:xfrm>
            <a:off x="4084919" y="5280766"/>
            <a:ext cx="10023848" cy="4031552"/>
          </a:xfrm>
          <a:prstGeom prst="rect">
            <a:avLst/>
          </a:prstGeom>
        </p:spPr>
      </p:pic>
    </p:spTree>
    <p:extLst>
      <p:ext uri="{BB962C8B-B14F-4D97-AF65-F5344CB8AC3E}">
        <p14:creationId xmlns:p14="http://schemas.microsoft.com/office/powerpoint/2010/main" val="3681025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1995190" y="1908128"/>
            <a:ext cx="14314279" cy="1868268"/>
          </a:xfrm>
          <a:prstGeom prst="rect">
            <a:avLst/>
          </a:prstGeom>
        </p:spPr>
        <p:txBody>
          <a:bodyPr lIns="0" tIns="0" rIns="0" bIns="0" rtlCol="0" anchor="t">
            <a:spAutoFit/>
          </a:bodyPr>
          <a:lstStyle/>
          <a:p>
            <a:pPr algn="just">
              <a:lnSpc>
                <a:spcPts val="3678"/>
              </a:lnSpc>
            </a:pPr>
            <a:r>
              <a:rPr lang="en-US" sz="2627" b="1" dirty="0">
                <a:solidFill>
                  <a:srgbClr val="FFC000"/>
                </a:solidFill>
              </a:rPr>
              <a:t>Approach: </a:t>
            </a:r>
          </a:p>
          <a:p>
            <a:pPr algn="just">
              <a:lnSpc>
                <a:spcPts val="3678"/>
              </a:lnSpc>
            </a:pPr>
            <a:r>
              <a:rPr lang="en-US" sz="2627" dirty="0">
                <a:solidFill>
                  <a:schemeClr val="bg1"/>
                </a:solidFill>
              </a:rPr>
              <a:t>Used ARIMA model to forecast </a:t>
            </a:r>
            <a:r>
              <a:rPr lang="en-IN" sz="2627" dirty="0">
                <a:solidFill>
                  <a:schemeClr val="bg1"/>
                </a:solidFill>
              </a:rPr>
              <a:t>National Health Expenditure values.</a:t>
            </a:r>
            <a:endParaRPr lang="en-US" sz="2627" dirty="0">
              <a:solidFill>
                <a:srgbClr val="FFFFFF"/>
              </a:solidFill>
            </a:endParaRPr>
          </a:p>
          <a:p>
            <a:pPr algn="just">
              <a:lnSpc>
                <a:spcPts val="3678"/>
              </a:lnSpc>
            </a:pPr>
            <a:r>
              <a:rPr lang="en-US" sz="2627" b="1" dirty="0">
                <a:solidFill>
                  <a:srgbClr val="FFC000"/>
                </a:solidFill>
              </a:rPr>
              <a:t>Insights:</a:t>
            </a:r>
          </a:p>
          <a:p>
            <a:pPr algn="just">
              <a:lnSpc>
                <a:spcPts val="3678"/>
              </a:lnSpc>
            </a:pPr>
            <a:r>
              <a:rPr lang="en-US" sz="2627" dirty="0">
                <a:solidFill>
                  <a:srgbClr val="FFFFFF"/>
                </a:solidFill>
              </a:rPr>
              <a:t>Our model forecasts an upward trend in </a:t>
            </a:r>
            <a:r>
              <a:rPr lang="en-IN" sz="2627" dirty="0">
                <a:solidFill>
                  <a:schemeClr val="bg1"/>
                </a:solidFill>
              </a:rPr>
              <a:t>National Health Expenditure</a:t>
            </a:r>
            <a:r>
              <a:rPr lang="en-US" sz="2627" dirty="0">
                <a:solidFill>
                  <a:srgbClr val="FFFFFF"/>
                </a:solidFill>
              </a:rPr>
              <a:t>.</a:t>
            </a:r>
          </a:p>
        </p:txBody>
      </p:sp>
      <p:sp>
        <p:nvSpPr>
          <p:cNvPr id="5" name="TextBox 5"/>
          <p:cNvSpPr txBox="1"/>
          <p:nvPr/>
        </p:nvSpPr>
        <p:spPr>
          <a:xfrm>
            <a:off x="1995190" y="291155"/>
            <a:ext cx="14297620" cy="1260025"/>
          </a:xfrm>
          <a:prstGeom prst="rect">
            <a:avLst/>
          </a:prstGeom>
        </p:spPr>
        <p:txBody>
          <a:bodyPr lIns="0" tIns="0" rIns="0" bIns="0" rtlCol="0" anchor="t">
            <a:spAutoFit/>
          </a:bodyPr>
          <a:lstStyle/>
          <a:p>
            <a:pPr algn="ctr">
              <a:lnSpc>
                <a:spcPts val="4759"/>
              </a:lnSpc>
              <a:spcBef>
                <a:spcPct val="0"/>
              </a:spcBef>
            </a:pPr>
            <a:r>
              <a:rPr lang="en-US" sz="4800" b="1" dirty="0">
                <a:solidFill>
                  <a:srgbClr val="FFFFFF"/>
                </a:solidFill>
              </a:rPr>
              <a:t>Can past National Health Expenditure help us predict future expenses?</a:t>
            </a:r>
          </a:p>
        </p:txBody>
      </p:sp>
      <p:pic>
        <p:nvPicPr>
          <p:cNvPr id="8" name="Picture 7">
            <a:extLst>
              <a:ext uri="{FF2B5EF4-FFF2-40B4-BE49-F238E27FC236}">
                <a16:creationId xmlns:a16="http://schemas.microsoft.com/office/drawing/2014/main" id="{2E2D0ABF-8A0E-BE88-8AE7-F05A05E2E8DB}"/>
              </a:ext>
            </a:extLst>
          </p:cNvPr>
          <p:cNvPicPr>
            <a:picLocks noChangeAspect="1"/>
          </p:cNvPicPr>
          <p:nvPr/>
        </p:nvPicPr>
        <p:blipFill>
          <a:blip r:embed="rId2"/>
          <a:stretch>
            <a:fillRect/>
          </a:stretch>
        </p:blipFill>
        <p:spPr>
          <a:xfrm>
            <a:off x="10095482" y="4300307"/>
            <a:ext cx="6248400" cy="4729393"/>
          </a:xfrm>
          <a:prstGeom prst="rect">
            <a:avLst/>
          </a:prstGeom>
        </p:spPr>
      </p:pic>
      <p:pic>
        <p:nvPicPr>
          <p:cNvPr id="10" name="Picture 9">
            <a:extLst>
              <a:ext uri="{FF2B5EF4-FFF2-40B4-BE49-F238E27FC236}">
                <a16:creationId xmlns:a16="http://schemas.microsoft.com/office/drawing/2014/main" id="{0E97A31D-4B75-B899-C44B-B3502B59DC19}"/>
              </a:ext>
            </a:extLst>
          </p:cNvPr>
          <p:cNvPicPr>
            <a:picLocks noChangeAspect="1"/>
          </p:cNvPicPr>
          <p:nvPr/>
        </p:nvPicPr>
        <p:blipFill>
          <a:blip r:embed="rId3"/>
          <a:stretch>
            <a:fillRect/>
          </a:stretch>
        </p:blipFill>
        <p:spPr>
          <a:xfrm>
            <a:off x="1995190" y="4844993"/>
            <a:ext cx="6386810" cy="1484396"/>
          </a:xfrm>
          <a:prstGeom prst="rect">
            <a:avLst/>
          </a:prstGeom>
        </p:spPr>
      </p:pic>
      <p:sp>
        <p:nvSpPr>
          <p:cNvPr id="14" name="TextBox 13">
            <a:extLst>
              <a:ext uri="{FF2B5EF4-FFF2-40B4-BE49-F238E27FC236}">
                <a16:creationId xmlns:a16="http://schemas.microsoft.com/office/drawing/2014/main" id="{C92A27D6-057E-7EDA-CD00-D2DCEEA95D61}"/>
              </a:ext>
            </a:extLst>
          </p:cNvPr>
          <p:cNvSpPr txBox="1"/>
          <p:nvPr/>
        </p:nvSpPr>
        <p:spPr>
          <a:xfrm>
            <a:off x="1995190" y="4042127"/>
            <a:ext cx="3429000" cy="537135"/>
          </a:xfrm>
          <a:prstGeom prst="rect">
            <a:avLst/>
          </a:prstGeom>
          <a:noFill/>
        </p:spPr>
        <p:txBody>
          <a:bodyPr wrap="square">
            <a:spAutoFit/>
          </a:bodyPr>
          <a:lstStyle/>
          <a:p>
            <a:pPr marL="0" marR="0" lvl="0" indent="0" algn="just" defTabSz="914400" rtl="0" eaLnBrk="1" fontAlgn="auto" latinLnBrk="0" hangingPunct="1">
              <a:lnSpc>
                <a:spcPts val="3678"/>
              </a:lnSpc>
              <a:spcBef>
                <a:spcPts val="0"/>
              </a:spcBef>
              <a:spcAft>
                <a:spcPts val="0"/>
              </a:spcAft>
              <a:buClrTx/>
              <a:buSzTx/>
              <a:buFontTx/>
              <a:buNone/>
              <a:tabLst/>
              <a:defRPr/>
            </a:pPr>
            <a:r>
              <a:rPr kumimoji="0" lang="en-US" sz="2627" b="1" i="0" u="none" strike="noStrike" kern="1200" cap="none" spc="0" normalizeH="0" baseline="0" noProof="0" dirty="0">
                <a:ln>
                  <a:noFill/>
                </a:ln>
                <a:solidFill>
                  <a:srgbClr val="FFC000"/>
                </a:solidFill>
                <a:effectLst/>
                <a:uLnTx/>
                <a:uFillTx/>
                <a:latin typeface="Calibri"/>
                <a:ea typeface="+mn-ea"/>
                <a:cs typeface="+mn-cs"/>
              </a:rPr>
              <a:t>Model Evaluation:</a:t>
            </a:r>
          </a:p>
        </p:txBody>
      </p:sp>
    </p:spTree>
    <p:extLst>
      <p:ext uri="{BB962C8B-B14F-4D97-AF65-F5344CB8AC3E}">
        <p14:creationId xmlns:p14="http://schemas.microsoft.com/office/powerpoint/2010/main" val="1483079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2847181" y="291155"/>
            <a:ext cx="12593638" cy="880111"/>
          </a:xfrm>
          <a:prstGeom prst="rect">
            <a:avLst/>
          </a:prstGeom>
        </p:spPr>
        <p:txBody>
          <a:bodyPr lIns="0" tIns="0" rIns="0" bIns="0" rtlCol="0" anchor="t">
            <a:spAutoFit/>
          </a:bodyPr>
          <a:lstStyle/>
          <a:p>
            <a:pPr algn="ctr">
              <a:lnSpc>
                <a:spcPts val="7139"/>
              </a:lnSpc>
              <a:spcBef>
                <a:spcPct val="0"/>
              </a:spcBef>
            </a:pPr>
            <a:r>
              <a:rPr lang="en-US" sz="5099" b="1" dirty="0">
                <a:solidFill>
                  <a:srgbClr val="FFFFFF"/>
                </a:solidFill>
                <a:latin typeface="+mj-lt"/>
              </a:rPr>
              <a:t>CONCLUSION</a:t>
            </a:r>
          </a:p>
        </p:txBody>
      </p:sp>
      <p:sp>
        <p:nvSpPr>
          <p:cNvPr id="8" name="TextBox 7">
            <a:extLst>
              <a:ext uri="{FF2B5EF4-FFF2-40B4-BE49-F238E27FC236}">
                <a16:creationId xmlns:a16="http://schemas.microsoft.com/office/drawing/2014/main" id="{A4B255BF-6843-2F1C-F137-574E411E2BAC}"/>
              </a:ext>
            </a:extLst>
          </p:cNvPr>
          <p:cNvSpPr txBox="1"/>
          <p:nvPr/>
        </p:nvSpPr>
        <p:spPr>
          <a:xfrm>
            <a:off x="1066800" y="1333500"/>
            <a:ext cx="16154400" cy="8279190"/>
          </a:xfrm>
          <a:prstGeom prst="rect">
            <a:avLst/>
          </a:prstGeom>
          <a:noFill/>
        </p:spPr>
        <p:txBody>
          <a:bodyPr wrap="square">
            <a:spAutoFit/>
          </a:bodyPr>
          <a:lstStyle/>
          <a:p>
            <a:r>
              <a:rPr lang="en-IN" sz="2800" b="1" u="sng" dirty="0">
                <a:solidFill>
                  <a:srgbClr val="EE9512"/>
                </a:solidFill>
                <a:latin typeface="+mj-lt"/>
              </a:rPr>
              <a:t>Key Findings:</a:t>
            </a:r>
          </a:p>
          <a:p>
            <a:endParaRPr lang="en-IN" sz="2800" dirty="0">
              <a:solidFill>
                <a:srgbClr val="EE9512"/>
              </a:solidFill>
              <a:latin typeface="+mj-lt"/>
            </a:endParaRPr>
          </a:p>
          <a:p>
            <a:pPr marL="457200" indent="-457200">
              <a:buFont typeface="Wingdings" panose="05000000000000000000" pitchFamily="2" charset="2"/>
              <a:buChar char="Ø"/>
            </a:pPr>
            <a:r>
              <a:rPr lang="en-IN" sz="2800" dirty="0">
                <a:solidFill>
                  <a:srgbClr val="EE9512"/>
                </a:solidFill>
                <a:latin typeface="+mj-lt"/>
              </a:rPr>
              <a:t>Demographic disparities:  </a:t>
            </a:r>
            <a:r>
              <a:rPr lang="en-IN" sz="2800" dirty="0">
                <a:solidFill>
                  <a:schemeClr val="bg1"/>
                </a:solidFill>
                <a:latin typeface="+mj-lt"/>
              </a:rPr>
              <a:t>Black individuals, regardless of Sex, have the highest Mortality rates, while white individuals have the highest life expectancy.</a:t>
            </a:r>
          </a:p>
          <a:p>
            <a:pPr marL="457200" indent="-457200">
              <a:buFont typeface="Wingdings" panose="05000000000000000000" pitchFamily="2" charset="2"/>
              <a:buChar char="Ø"/>
            </a:pPr>
            <a:r>
              <a:rPr lang="en-IN" sz="2800" dirty="0">
                <a:solidFill>
                  <a:srgbClr val="EE9512"/>
                </a:solidFill>
                <a:latin typeface="+mj-lt"/>
              </a:rPr>
              <a:t>Correlation Analysis: </a:t>
            </a:r>
            <a:r>
              <a:rPr lang="en-IN" sz="2800" dirty="0">
                <a:solidFill>
                  <a:schemeClr val="bg1"/>
                </a:solidFill>
                <a:latin typeface="+mj-lt"/>
              </a:rPr>
              <a:t>Increased national healthcare expenditure correlates with improved life expectancy and reduced Mortality rates.</a:t>
            </a:r>
          </a:p>
          <a:p>
            <a:pPr marL="457200" indent="-457200">
              <a:buFont typeface="Wingdings" panose="05000000000000000000" pitchFamily="2" charset="2"/>
              <a:buChar char="Ø"/>
            </a:pPr>
            <a:r>
              <a:rPr lang="en-IN" sz="2800" dirty="0">
                <a:solidFill>
                  <a:srgbClr val="EE9512"/>
                </a:solidFill>
                <a:latin typeface="+mj-lt"/>
              </a:rPr>
              <a:t>Predictive modelling: </a:t>
            </a:r>
            <a:r>
              <a:rPr lang="en-IN" sz="2800" dirty="0">
                <a:solidFill>
                  <a:schemeClr val="bg1"/>
                </a:solidFill>
                <a:latin typeface="+mj-lt"/>
              </a:rPr>
              <a:t>Future Public Health Expenditures are projected to increase, suggesting positive trends in life expectancy.</a:t>
            </a:r>
          </a:p>
          <a:p>
            <a:endParaRPr lang="en-IN" sz="2800" dirty="0">
              <a:solidFill>
                <a:schemeClr val="bg1"/>
              </a:solidFill>
              <a:latin typeface="+mj-lt"/>
            </a:endParaRPr>
          </a:p>
          <a:p>
            <a:r>
              <a:rPr lang="en-IN" sz="2800" b="1" u="sng" dirty="0">
                <a:solidFill>
                  <a:srgbClr val="00B0F0"/>
                </a:solidFill>
                <a:latin typeface="+mj-lt"/>
              </a:rPr>
              <a:t>Recommendations:</a:t>
            </a:r>
          </a:p>
          <a:p>
            <a:endParaRPr lang="en-IN" sz="2800" dirty="0">
              <a:solidFill>
                <a:schemeClr val="bg1"/>
              </a:solidFill>
              <a:latin typeface="+mj-lt"/>
            </a:endParaRPr>
          </a:p>
          <a:p>
            <a:pPr marL="457200" indent="-457200">
              <a:buFont typeface="Wingdings" panose="05000000000000000000" pitchFamily="2" charset="2"/>
              <a:buChar char="Ø"/>
            </a:pPr>
            <a:r>
              <a:rPr lang="en-IN" sz="2800" b="0" i="0" dirty="0">
                <a:solidFill>
                  <a:srgbClr val="00B0F0"/>
                </a:solidFill>
                <a:effectLst/>
                <a:latin typeface="+mj-lt"/>
              </a:rPr>
              <a:t>Conduct Public awareness campaigns </a:t>
            </a:r>
            <a:r>
              <a:rPr lang="en-IN" sz="2800" b="0" i="0" dirty="0">
                <a:solidFill>
                  <a:schemeClr val="bg1"/>
                </a:solidFill>
                <a:effectLst/>
                <a:latin typeface="+mj-lt"/>
              </a:rPr>
              <a:t>to e</a:t>
            </a:r>
            <a:r>
              <a:rPr lang="en-IN" sz="2800" b="0" i="0" dirty="0">
                <a:solidFill>
                  <a:srgbClr val="E3E3E3"/>
                </a:solidFill>
                <a:effectLst/>
                <a:latin typeface="+mj-lt"/>
              </a:rPr>
              <a:t>ducate men on preventive care, and healthy lifestyles.</a:t>
            </a:r>
            <a:endParaRPr lang="en-IN" sz="2800" b="0" i="0" dirty="0">
              <a:solidFill>
                <a:srgbClr val="EE9512"/>
              </a:solidFill>
              <a:effectLst/>
              <a:latin typeface="+mj-lt"/>
            </a:endParaRPr>
          </a:p>
          <a:p>
            <a:pPr marL="457200" indent="-457200">
              <a:buFont typeface="Wingdings" panose="05000000000000000000" pitchFamily="2" charset="2"/>
              <a:buChar char="Ø"/>
            </a:pPr>
            <a:r>
              <a:rPr lang="en-IN" sz="2800" dirty="0">
                <a:solidFill>
                  <a:srgbClr val="00B0F0"/>
                </a:solidFill>
                <a:latin typeface="+mj-lt"/>
              </a:rPr>
              <a:t>Targeted funding </a:t>
            </a:r>
            <a:r>
              <a:rPr lang="en-IN" sz="2800" dirty="0">
                <a:solidFill>
                  <a:schemeClr val="bg1"/>
                </a:solidFill>
                <a:latin typeface="+mj-lt"/>
              </a:rPr>
              <a:t>to address health concerns of underserved communities .</a:t>
            </a:r>
            <a:endParaRPr lang="en-IN" sz="2800" dirty="0">
              <a:solidFill>
                <a:srgbClr val="00B0F0"/>
              </a:solidFill>
              <a:latin typeface="+mj-lt"/>
            </a:endParaRPr>
          </a:p>
          <a:p>
            <a:pPr marL="457200" indent="-457200">
              <a:buFont typeface="Wingdings" panose="05000000000000000000" pitchFamily="2" charset="2"/>
              <a:buChar char="Ø"/>
            </a:pPr>
            <a:r>
              <a:rPr lang="en-IN" sz="2800" dirty="0">
                <a:solidFill>
                  <a:srgbClr val="00B0F0"/>
                </a:solidFill>
                <a:latin typeface="+mj-lt"/>
              </a:rPr>
              <a:t>Research on disparities </a:t>
            </a:r>
            <a:r>
              <a:rPr lang="en-IN" sz="2800" dirty="0">
                <a:solidFill>
                  <a:schemeClr val="bg1"/>
                </a:solidFill>
                <a:latin typeface="+mj-lt"/>
              </a:rPr>
              <a:t>to</a:t>
            </a:r>
            <a:r>
              <a:rPr lang="en-IN" sz="2800" dirty="0">
                <a:solidFill>
                  <a:srgbClr val="EE9512"/>
                </a:solidFill>
                <a:latin typeface="+mj-lt"/>
              </a:rPr>
              <a:t> </a:t>
            </a:r>
            <a:r>
              <a:rPr lang="en-IN" sz="2800" dirty="0">
                <a:solidFill>
                  <a:schemeClr val="bg1"/>
                </a:solidFill>
                <a:latin typeface="+mj-lt"/>
              </a:rPr>
              <a:t>Understand root causes and develop effective interventions.</a:t>
            </a:r>
          </a:p>
          <a:p>
            <a:endParaRPr lang="en-IN" sz="2800" dirty="0">
              <a:solidFill>
                <a:schemeClr val="bg1"/>
              </a:solidFill>
              <a:latin typeface="+mj-lt"/>
            </a:endParaRPr>
          </a:p>
          <a:p>
            <a:r>
              <a:rPr lang="en-IN" sz="2800" b="1" u="sng" dirty="0">
                <a:solidFill>
                  <a:srgbClr val="FF0000"/>
                </a:solidFill>
                <a:latin typeface="+mj-lt"/>
              </a:rPr>
              <a:t>Future Extensions:</a:t>
            </a:r>
          </a:p>
          <a:p>
            <a:endParaRPr lang="en-IN" sz="2800" b="1" u="sng" dirty="0">
              <a:solidFill>
                <a:schemeClr val="bg1"/>
              </a:solidFill>
              <a:latin typeface="+mj-lt"/>
            </a:endParaRPr>
          </a:p>
          <a:p>
            <a:pPr marL="457200" indent="-457200">
              <a:buFont typeface="Wingdings" panose="05000000000000000000" pitchFamily="2" charset="2"/>
              <a:buChar char="Ø"/>
            </a:pPr>
            <a:r>
              <a:rPr lang="en-IN" sz="2800" dirty="0">
                <a:solidFill>
                  <a:schemeClr val="bg1"/>
                </a:solidFill>
                <a:latin typeface="+mj-lt"/>
              </a:rPr>
              <a:t>Explore additional demographic factors to improve the </a:t>
            </a:r>
            <a:r>
              <a:rPr lang="en-IN" sz="2800" dirty="0">
                <a:solidFill>
                  <a:srgbClr val="FF0000"/>
                </a:solidFill>
                <a:latin typeface="+mj-lt"/>
              </a:rPr>
              <a:t>data granularity</a:t>
            </a:r>
            <a:r>
              <a:rPr lang="en-IN" sz="2800" dirty="0">
                <a:solidFill>
                  <a:schemeClr val="bg1"/>
                </a:solidFill>
                <a:latin typeface="+mj-lt"/>
              </a:rPr>
              <a:t>.</a:t>
            </a:r>
          </a:p>
          <a:p>
            <a:pPr marL="457200" indent="-457200">
              <a:buFont typeface="Wingdings" panose="05000000000000000000" pitchFamily="2" charset="2"/>
              <a:buChar char="Ø"/>
            </a:pPr>
            <a:r>
              <a:rPr lang="en-IN" sz="2800" dirty="0">
                <a:solidFill>
                  <a:schemeClr val="bg1"/>
                </a:solidFill>
                <a:latin typeface="+mj-lt"/>
              </a:rPr>
              <a:t>Investigate on </a:t>
            </a:r>
            <a:r>
              <a:rPr lang="en-IN" sz="2800" dirty="0">
                <a:solidFill>
                  <a:srgbClr val="FF0000"/>
                </a:solidFill>
                <a:latin typeface="+mj-lt"/>
              </a:rPr>
              <a:t>confounding variables </a:t>
            </a:r>
            <a:r>
              <a:rPr lang="en-IN" sz="2800" dirty="0">
                <a:solidFill>
                  <a:schemeClr val="bg1"/>
                </a:solidFill>
                <a:latin typeface="+mj-lt"/>
              </a:rPr>
              <a:t>that could have influenced the 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219339"/>
            <a:ext cx="2792781" cy="1076272"/>
            <a:chOff x="0" y="1479558"/>
            <a:chExt cx="1861854" cy="717514"/>
          </a:xfrm>
          <a:solidFill>
            <a:schemeClr val="bg1"/>
          </a:solidFill>
        </p:grpSpPr>
        <p:sp>
          <p:nvSpPr>
            <p:cNvPr id="10" name="Freeform: Shape 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13" name="Freeform: Shape 12">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8488" y="-51807"/>
            <a:ext cx="9983107" cy="9503205"/>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32791" y="-35857"/>
            <a:ext cx="10057876" cy="9477788"/>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0329" y="-35857"/>
            <a:ext cx="10057876" cy="9322528"/>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2857E3A-D618-76CB-379B-E6A47589E3AA}"/>
              </a:ext>
            </a:extLst>
          </p:cNvPr>
          <p:cNvSpPr txBox="1"/>
          <p:nvPr/>
        </p:nvSpPr>
        <p:spPr>
          <a:xfrm>
            <a:off x="3505200" y="3741191"/>
            <a:ext cx="8679348" cy="1402309"/>
          </a:xfrm>
          <a:prstGeom prst="rect">
            <a:avLst/>
          </a:prstGeom>
        </p:spPr>
        <p:txBody>
          <a:bodyPr vert="horz" lIns="91440" tIns="45720" rIns="91440" bIns="45720" rtlCol="0" anchor="b">
            <a:normAutofit fontScale="92500" lnSpcReduction="20000"/>
          </a:bodyPr>
          <a:lstStyle/>
          <a:p>
            <a:pPr algn="ctr">
              <a:lnSpc>
                <a:spcPct val="90000"/>
              </a:lnSpc>
              <a:spcBef>
                <a:spcPct val="0"/>
              </a:spcBef>
              <a:spcAft>
                <a:spcPts val="600"/>
              </a:spcAft>
            </a:pPr>
            <a:r>
              <a:rPr lang="en-US" sz="11500" kern="1200" dirty="0">
                <a:solidFill>
                  <a:schemeClr val="bg1"/>
                </a:solidFill>
                <a:latin typeface="+mj-lt"/>
                <a:ea typeface="+mj-ea"/>
                <a:cs typeface="+mj-cs"/>
              </a:rPr>
              <a:t>Questions?</a:t>
            </a:r>
          </a:p>
        </p:txBody>
      </p:sp>
      <p:sp>
        <p:nvSpPr>
          <p:cNvPr id="19"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02074" y="282741"/>
            <a:ext cx="1572556" cy="157255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02074" y="282741"/>
            <a:ext cx="1572556" cy="157255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3"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374593" y="5367475"/>
            <a:ext cx="1581695" cy="704534"/>
            <a:chOff x="9841624" y="4115729"/>
            <a:chExt cx="602169" cy="268223"/>
          </a:xfrm>
          <a:solidFill>
            <a:schemeClr val="bg1"/>
          </a:solidFill>
        </p:grpSpPr>
        <p:sp>
          <p:nvSpPr>
            <p:cNvPr id="24" name="Freeform: Shape 23">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0" name="Oval 29">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66787" y="7365529"/>
            <a:ext cx="702135" cy="70213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66787" y="7365529"/>
            <a:ext cx="702135" cy="702135"/>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Shape 33">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3700" y="6301153"/>
            <a:ext cx="4154301" cy="398584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 name="Freeform: Shape 35">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3700" y="6301153"/>
            <a:ext cx="4154301" cy="398584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26" name="Picture 2" descr="Black Thank You Images - Free Download on Freepik">
            <a:extLst>
              <a:ext uri="{FF2B5EF4-FFF2-40B4-BE49-F238E27FC236}">
                <a16:creationId xmlns:a16="http://schemas.microsoft.com/office/drawing/2014/main" id="{590AD184-BFBC-503D-3E9C-AE7A41A937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0"/>
            <a:ext cx="18287999" cy="1017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11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1353800" y="2933700"/>
            <a:ext cx="6400800" cy="4191000"/>
          </a:xfrm>
          <a:custGeom>
            <a:avLst/>
            <a:gdLst/>
            <a:ahLst/>
            <a:cxnLst/>
            <a:rect l="l" t="t" r="r" b="b"/>
            <a:pathLst>
              <a:path w="7539428" h="5226747">
                <a:moveTo>
                  <a:pt x="0" y="0"/>
                </a:moveTo>
                <a:lnTo>
                  <a:pt x="7539428" y="0"/>
                </a:lnTo>
                <a:lnTo>
                  <a:pt x="7539428" y="5226747"/>
                </a:lnTo>
                <a:lnTo>
                  <a:pt x="0" y="5226747"/>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6712509" y="345757"/>
            <a:ext cx="5081389" cy="880111"/>
          </a:xfrm>
          <a:prstGeom prst="rect">
            <a:avLst/>
          </a:prstGeom>
        </p:spPr>
        <p:txBody>
          <a:bodyPr lIns="0" tIns="0" rIns="0" bIns="0" rtlCol="0" anchor="t">
            <a:spAutoFit/>
          </a:bodyPr>
          <a:lstStyle/>
          <a:p>
            <a:pPr algn="ctr">
              <a:lnSpc>
                <a:spcPts val="7139"/>
              </a:lnSpc>
              <a:spcBef>
                <a:spcPct val="0"/>
              </a:spcBef>
            </a:pPr>
            <a:r>
              <a:rPr lang="en-US" sz="5099" b="1" dirty="0">
                <a:solidFill>
                  <a:srgbClr val="FFFFFF"/>
                </a:solidFill>
              </a:rPr>
              <a:t>INTRODUCTION</a:t>
            </a:r>
          </a:p>
        </p:txBody>
      </p:sp>
      <p:sp>
        <p:nvSpPr>
          <p:cNvPr id="4" name="TextBox 4"/>
          <p:cNvSpPr txBox="1"/>
          <p:nvPr/>
        </p:nvSpPr>
        <p:spPr>
          <a:xfrm>
            <a:off x="1492213" y="1362624"/>
            <a:ext cx="9480587" cy="7850098"/>
          </a:xfrm>
          <a:prstGeom prst="rect">
            <a:avLst/>
          </a:prstGeom>
        </p:spPr>
        <p:txBody>
          <a:bodyPr wrap="square" lIns="0" tIns="0" rIns="0" bIns="0" rtlCol="0" anchor="t">
            <a:spAutoFit/>
          </a:bodyPr>
          <a:lstStyle/>
          <a:p>
            <a:pPr>
              <a:lnSpc>
                <a:spcPts val="4088"/>
              </a:lnSpc>
              <a:spcBef>
                <a:spcPct val="0"/>
              </a:spcBef>
            </a:pPr>
            <a:r>
              <a:rPr lang="en-IN" sz="2800" dirty="0">
                <a:solidFill>
                  <a:srgbClr val="FFFFFF"/>
                </a:solidFill>
              </a:rPr>
              <a:t>Life expectancy at birth is a critical indicator of a population's overall health and well-being. It reflects the combined effects of various factors, including access to healthcare, socioeconomic conditions, and public health interventions. </a:t>
            </a:r>
          </a:p>
          <a:p>
            <a:pPr>
              <a:lnSpc>
                <a:spcPts val="4088"/>
              </a:lnSpc>
              <a:spcBef>
                <a:spcPct val="0"/>
              </a:spcBef>
            </a:pPr>
            <a:endParaRPr lang="en-IN" sz="2800" dirty="0">
              <a:solidFill>
                <a:srgbClr val="FFFFFF"/>
              </a:solidFill>
            </a:endParaRPr>
          </a:p>
          <a:p>
            <a:pPr>
              <a:lnSpc>
                <a:spcPts val="4088"/>
              </a:lnSpc>
              <a:spcBef>
                <a:spcPct val="0"/>
              </a:spcBef>
            </a:pPr>
            <a:r>
              <a:rPr lang="en-IN" sz="2800" dirty="0">
                <a:solidFill>
                  <a:srgbClr val="FFFFFF"/>
                </a:solidFill>
              </a:rPr>
              <a:t>Soaring medical costs often spark heated debates about resource allocation and, particularly, the efficacy of public health spending in improving population health. This project delves into this crucial debate by investigating the potential link between public health expenditures and Mortality trends in the United States. </a:t>
            </a:r>
          </a:p>
          <a:p>
            <a:pPr>
              <a:lnSpc>
                <a:spcPts val="4088"/>
              </a:lnSpc>
              <a:spcBef>
                <a:spcPct val="0"/>
              </a:spcBef>
            </a:pPr>
            <a:endParaRPr lang="en-IN" sz="2800" dirty="0">
              <a:solidFill>
                <a:srgbClr val="FFFFFF"/>
              </a:solidFill>
            </a:endParaRPr>
          </a:p>
          <a:p>
            <a:pPr>
              <a:lnSpc>
                <a:spcPts val="4088"/>
              </a:lnSpc>
              <a:spcBef>
                <a:spcPct val="0"/>
              </a:spcBef>
            </a:pPr>
            <a:r>
              <a:rPr lang="en-IN" sz="2800" dirty="0">
                <a:solidFill>
                  <a:srgbClr val="FFFFFF"/>
                </a:solidFill>
              </a:rPr>
              <a:t>Our primary motivation is to provide evidence-based insights that can inform policymakers and public health officials on the effectiveness of public health investments in mitigating Mortality risks and guide future resource allocation decisions.</a:t>
            </a:r>
            <a:endParaRPr lang="en-US" sz="2800" dirty="0">
              <a:solidFill>
                <a:srgbClr val="FFFFFF"/>
              </a:solidFill>
            </a:endParaRPr>
          </a:p>
        </p:txBody>
      </p:sp>
      <p:sp>
        <p:nvSpPr>
          <p:cNvPr id="8" name="TextBox 7">
            <a:extLst>
              <a:ext uri="{FF2B5EF4-FFF2-40B4-BE49-F238E27FC236}">
                <a16:creationId xmlns:a16="http://schemas.microsoft.com/office/drawing/2014/main" id="{9E0AA841-57B7-27CA-B1CF-7706915574B8}"/>
              </a:ext>
            </a:extLst>
          </p:cNvPr>
          <p:cNvSpPr txBox="1"/>
          <p:nvPr/>
        </p:nvSpPr>
        <p:spPr>
          <a:xfrm>
            <a:off x="16154400" y="6717268"/>
            <a:ext cx="1752600" cy="369332"/>
          </a:xfrm>
          <a:prstGeom prst="rect">
            <a:avLst/>
          </a:prstGeom>
          <a:noFill/>
        </p:spPr>
        <p:txBody>
          <a:bodyPr wrap="square">
            <a:spAutoFit/>
          </a:bodyPr>
          <a:lstStyle/>
          <a:p>
            <a:r>
              <a:rPr lang="en-US" dirty="0">
                <a:solidFill>
                  <a:schemeClr val="bg1"/>
                </a:solidFill>
                <a:hlinkClick r:id="rId3"/>
              </a:rPr>
              <a:t>Reference Link</a:t>
            </a:r>
            <a:endParaRPr lang="en-IN"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4991596" y="651528"/>
            <a:ext cx="8304808" cy="880111"/>
          </a:xfrm>
          <a:prstGeom prst="rect">
            <a:avLst/>
          </a:prstGeom>
        </p:spPr>
        <p:txBody>
          <a:bodyPr lIns="0" tIns="0" rIns="0" bIns="0" rtlCol="0" anchor="t">
            <a:spAutoFit/>
          </a:bodyPr>
          <a:lstStyle/>
          <a:p>
            <a:pPr algn="ctr">
              <a:lnSpc>
                <a:spcPts val="7139"/>
              </a:lnSpc>
              <a:spcBef>
                <a:spcPct val="0"/>
              </a:spcBef>
            </a:pPr>
            <a:r>
              <a:rPr lang="en-US" sz="5099" b="1" dirty="0">
                <a:solidFill>
                  <a:srgbClr val="FFFFFF"/>
                </a:solidFill>
                <a:latin typeface="+mj-lt"/>
              </a:rPr>
              <a:t>WHO WILL BE BENIFITTED</a:t>
            </a:r>
          </a:p>
        </p:txBody>
      </p:sp>
      <p:grpSp>
        <p:nvGrpSpPr>
          <p:cNvPr id="3" name="Group 3"/>
          <p:cNvGrpSpPr/>
          <p:nvPr/>
        </p:nvGrpSpPr>
        <p:grpSpPr>
          <a:xfrm>
            <a:off x="723702" y="2474299"/>
            <a:ext cx="3742651" cy="5521982"/>
            <a:chOff x="598020" y="0"/>
            <a:chExt cx="4990201" cy="7362643"/>
          </a:xfrm>
        </p:grpSpPr>
        <p:grpSp>
          <p:nvGrpSpPr>
            <p:cNvPr id="4" name="Group 4"/>
            <p:cNvGrpSpPr/>
            <p:nvPr/>
          </p:nvGrpSpPr>
          <p:grpSpPr>
            <a:xfrm>
              <a:off x="625791" y="0"/>
              <a:ext cx="4962430" cy="7362643"/>
              <a:chOff x="0" y="0"/>
              <a:chExt cx="980233" cy="1454349"/>
            </a:xfrm>
          </p:grpSpPr>
          <p:sp>
            <p:nvSpPr>
              <p:cNvPr id="5" name="Freeform 5"/>
              <p:cNvSpPr/>
              <p:nvPr/>
            </p:nvSpPr>
            <p:spPr>
              <a:xfrm>
                <a:off x="0" y="0"/>
                <a:ext cx="980233" cy="1454349"/>
              </a:xfrm>
              <a:custGeom>
                <a:avLst/>
                <a:gdLst/>
                <a:ahLst/>
                <a:cxnLst/>
                <a:rect l="l" t="t" r="r" b="b"/>
                <a:pathLst>
                  <a:path w="980233" h="1454349">
                    <a:moveTo>
                      <a:pt x="106087" y="0"/>
                    </a:moveTo>
                    <a:lnTo>
                      <a:pt x="874146" y="0"/>
                    </a:lnTo>
                    <a:cubicBezTo>
                      <a:pt x="932736" y="0"/>
                      <a:pt x="980233" y="47497"/>
                      <a:pt x="980233" y="106087"/>
                    </a:cubicBezTo>
                    <a:lnTo>
                      <a:pt x="980233" y="1348262"/>
                    </a:lnTo>
                    <a:cubicBezTo>
                      <a:pt x="980233" y="1376398"/>
                      <a:pt x="969056" y="1403382"/>
                      <a:pt x="949161" y="1423277"/>
                    </a:cubicBezTo>
                    <a:cubicBezTo>
                      <a:pt x="929266" y="1443172"/>
                      <a:pt x="902282" y="1454349"/>
                      <a:pt x="874146" y="1454349"/>
                    </a:cubicBezTo>
                    <a:lnTo>
                      <a:pt x="106087" y="1454349"/>
                    </a:lnTo>
                    <a:cubicBezTo>
                      <a:pt x="47497" y="1454349"/>
                      <a:pt x="0" y="1406852"/>
                      <a:pt x="0" y="1348262"/>
                    </a:cubicBezTo>
                    <a:lnTo>
                      <a:pt x="0" y="106087"/>
                    </a:lnTo>
                    <a:cubicBezTo>
                      <a:pt x="0" y="47497"/>
                      <a:pt x="47497" y="0"/>
                      <a:pt x="106087" y="0"/>
                    </a:cubicBezTo>
                    <a:close/>
                  </a:path>
                </a:pathLst>
              </a:custGeom>
              <a:solidFill>
                <a:srgbClr val="0F1529"/>
              </a:solidFill>
            </p:spPr>
            <p:txBody>
              <a:bodyPr/>
              <a:lstStyle/>
              <a:p>
                <a:endParaRPr lang="en-IN"/>
              </a:p>
            </p:txBody>
          </p:sp>
          <p:sp>
            <p:nvSpPr>
              <p:cNvPr id="6" name="TextBox 6"/>
              <p:cNvSpPr txBox="1"/>
              <p:nvPr/>
            </p:nvSpPr>
            <p:spPr>
              <a:xfrm>
                <a:off x="0" y="-57150"/>
                <a:ext cx="980233" cy="1511499"/>
              </a:xfrm>
              <a:prstGeom prst="rect">
                <a:avLst/>
              </a:prstGeom>
            </p:spPr>
            <p:txBody>
              <a:bodyPr lIns="50800" tIns="50800" rIns="50800" bIns="50800" rtlCol="0" anchor="ctr"/>
              <a:lstStyle/>
              <a:p>
                <a:pPr algn="ctr">
                  <a:lnSpc>
                    <a:spcPts val="3640"/>
                  </a:lnSpc>
                </a:pPr>
                <a:endParaRPr/>
              </a:p>
            </p:txBody>
          </p:sp>
        </p:grpSp>
        <p:sp>
          <p:nvSpPr>
            <p:cNvPr id="7" name="Freeform 7"/>
            <p:cNvSpPr/>
            <p:nvPr/>
          </p:nvSpPr>
          <p:spPr>
            <a:xfrm>
              <a:off x="1868284" y="803675"/>
              <a:ext cx="2527164" cy="2811796"/>
            </a:xfrm>
            <a:custGeom>
              <a:avLst/>
              <a:gdLst/>
              <a:ahLst/>
              <a:cxnLst/>
              <a:rect l="l" t="t" r="r" b="b"/>
              <a:pathLst>
                <a:path w="2938019" h="3319796">
                  <a:moveTo>
                    <a:pt x="0" y="0"/>
                  </a:moveTo>
                  <a:lnTo>
                    <a:pt x="2938019" y="0"/>
                  </a:lnTo>
                  <a:lnTo>
                    <a:pt x="2938019" y="3319796"/>
                  </a:lnTo>
                  <a:lnTo>
                    <a:pt x="0" y="33197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8" name="TextBox 8"/>
            <p:cNvSpPr txBox="1"/>
            <p:nvPr/>
          </p:nvSpPr>
          <p:spPr>
            <a:xfrm>
              <a:off x="677666" y="3989712"/>
              <a:ext cx="4855291" cy="641773"/>
            </a:xfrm>
            <a:prstGeom prst="rect">
              <a:avLst/>
            </a:prstGeom>
          </p:spPr>
          <p:txBody>
            <a:bodyPr wrap="square" lIns="0" tIns="0" rIns="0" bIns="0" rtlCol="0" anchor="t">
              <a:spAutoFit/>
            </a:bodyPr>
            <a:lstStyle/>
            <a:p>
              <a:pPr algn="ctr">
                <a:lnSpc>
                  <a:spcPts val="3919"/>
                </a:lnSpc>
                <a:spcBef>
                  <a:spcPct val="0"/>
                </a:spcBef>
              </a:pPr>
              <a:r>
                <a:rPr lang="en-US" sz="2800" dirty="0">
                  <a:solidFill>
                    <a:srgbClr val="FFFFFF"/>
                  </a:solidFill>
                </a:rPr>
                <a:t>POLICY MAKERS</a:t>
              </a:r>
            </a:p>
          </p:txBody>
        </p:sp>
        <p:sp>
          <p:nvSpPr>
            <p:cNvPr id="9" name="TextBox 9"/>
            <p:cNvSpPr txBox="1"/>
            <p:nvPr/>
          </p:nvSpPr>
          <p:spPr>
            <a:xfrm>
              <a:off x="598020" y="5778934"/>
              <a:ext cx="4959048" cy="1188297"/>
            </a:xfrm>
            <a:prstGeom prst="rect">
              <a:avLst/>
            </a:prstGeom>
          </p:spPr>
          <p:txBody>
            <a:bodyPr wrap="square" lIns="0" tIns="0" rIns="0" bIns="0" rtlCol="0" anchor="t">
              <a:spAutoFit/>
            </a:bodyPr>
            <a:lstStyle/>
            <a:p>
              <a:pPr algn="ctr">
                <a:lnSpc>
                  <a:spcPts val="3640"/>
                </a:lnSpc>
              </a:pPr>
              <a:r>
                <a:rPr lang="en-US" sz="2600" dirty="0">
                  <a:solidFill>
                    <a:srgbClr val="FFFFFF"/>
                  </a:solidFill>
                </a:rPr>
                <a:t>Informed Budget </a:t>
              </a:r>
            </a:p>
            <a:p>
              <a:pPr marL="0" lvl="0" indent="0" algn="ctr">
                <a:lnSpc>
                  <a:spcPts val="3640"/>
                </a:lnSpc>
                <a:spcBef>
                  <a:spcPct val="0"/>
                </a:spcBef>
              </a:pPr>
              <a:r>
                <a:rPr lang="en-US" sz="2600" dirty="0">
                  <a:solidFill>
                    <a:srgbClr val="FFFFFF"/>
                  </a:solidFill>
                </a:rPr>
                <a:t>Decisions</a:t>
              </a:r>
            </a:p>
          </p:txBody>
        </p:sp>
      </p:grpSp>
      <p:grpSp>
        <p:nvGrpSpPr>
          <p:cNvPr id="10" name="Group 10"/>
          <p:cNvGrpSpPr/>
          <p:nvPr/>
        </p:nvGrpSpPr>
        <p:grpSpPr>
          <a:xfrm>
            <a:off x="13838806" y="2474299"/>
            <a:ext cx="3741487" cy="5521982"/>
            <a:chOff x="401014" y="0"/>
            <a:chExt cx="4988649" cy="7362643"/>
          </a:xfrm>
        </p:grpSpPr>
        <p:grpSp>
          <p:nvGrpSpPr>
            <p:cNvPr id="11" name="Group 11"/>
            <p:cNvGrpSpPr/>
            <p:nvPr/>
          </p:nvGrpSpPr>
          <p:grpSpPr>
            <a:xfrm>
              <a:off x="401014" y="0"/>
              <a:ext cx="4962430" cy="7362643"/>
              <a:chOff x="0" y="0"/>
              <a:chExt cx="980233" cy="1454349"/>
            </a:xfrm>
          </p:grpSpPr>
          <p:sp>
            <p:nvSpPr>
              <p:cNvPr id="12" name="Freeform 12"/>
              <p:cNvSpPr/>
              <p:nvPr/>
            </p:nvSpPr>
            <p:spPr>
              <a:xfrm>
                <a:off x="0" y="0"/>
                <a:ext cx="980233" cy="1454349"/>
              </a:xfrm>
              <a:custGeom>
                <a:avLst/>
                <a:gdLst/>
                <a:ahLst/>
                <a:cxnLst/>
                <a:rect l="l" t="t" r="r" b="b"/>
                <a:pathLst>
                  <a:path w="980233" h="1454349">
                    <a:moveTo>
                      <a:pt x="106087" y="0"/>
                    </a:moveTo>
                    <a:lnTo>
                      <a:pt x="874146" y="0"/>
                    </a:lnTo>
                    <a:cubicBezTo>
                      <a:pt x="932736" y="0"/>
                      <a:pt x="980233" y="47497"/>
                      <a:pt x="980233" y="106087"/>
                    </a:cubicBezTo>
                    <a:lnTo>
                      <a:pt x="980233" y="1348262"/>
                    </a:lnTo>
                    <a:cubicBezTo>
                      <a:pt x="980233" y="1376398"/>
                      <a:pt x="969056" y="1403382"/>
                      <a:pt x="949161" y="1423277"/>
                    </a:cubicBezTo>
                    <a:cubicBezTo>
                      <a:pt x="929266" y="1443172"/>
                      <a:pt x="902282" y="1454349"/>
                      <a:pt x="874146" y="1454349"/>
                    </a:cubicBezTo>
                    <a:lnTo>
                      <a:pt x="106087" y="1454349"/>
                    </a:lnTo>
                    <a:cubicBezTo>
                      <a:pt x="47497" y="1454349"/>
                      <a:pt x="0" y="1406852"/>
                      <a:pt x="0" y="1348262"/>
                    </a:cubicBezTo>
                    <a:lnTo>
                      <a:pt x="0" y="106087"/>
                    </a:lnTo>
                    <a:cubicBezTo>
                      <a:pt x="0" y="47497"/>
                      <a:pt x="47497" y="0"/>
                      <a:pt x="106087" y="0"/>
                    </a:cubicBezTo>
                    <a:close/>
                  </a:path>
                </a:pathLst>
              </a:custGeom>
              <a:solidFill>
                <a:srgbClr val="0F1529"/>
              </a:solidFill>
            </p:spPr>
            <p:txBody>
              <a:bodyPr/>
              <a:lstStyle/>
              <a:p>
                <a:endParaRPr lang="en-IN"/>
              </a:p>
            </p:txBody>
          </p:sp>
          <p:sp>
            <p:nvSpPr>
              <p:cNvPr id="13" name="TextBox 13"/>
              <p:cNvSpPr txBox="1"/>
              <p:nvPr/>
            </p:nvSpPr>
            <p:spPr>
              <a:xfrm>
                <a:off x="0" y="-57150"/>
                <a:ext cx="980233" cy="1511499"/>
              </a:xfrm>
              <a:prstGeom prst="rect">
                <a:avLst/>
              </a:prstGeom>
            </p:spPr>
            <p:txBody>
              <a:bodyPr lIns="50800" tIns="50800" rIns="50800" bIns="50800" rtlCol="0" anchor="ctr"/>
              <a:lstStyle/>
              <a:p>
                <a:pPr algn="ctr">
                  <a:lnSpc>
                    <a:spcPts val="3640"/>
                  </a:lnSpc>
                </a:pPr>
                <a:endParaRPr/>
              </a:p>
            </p:txBody>
          </p:sp>
        </p:grpSp>
        <p:sp>
          <p:nvSpPr>
            <p:cNvPr id="14" name="Freeform 14"/>
            <p:cNvSpPr/>
            <p:nvPr/>
          </p:nvSpPr>
          <p:spPr>
            <a:xfrm>
              <a:off x="1256628" y="1166032"/>
              <a:ext cx="3251200" cy="2336633"/>
            </a:xfrm>
            <a:custGeom>
              <a:avLst/>
              <a:gdLst/>
              <a:ahLst/>
              <a:cxnLst/>
              <a:rect l="l" t="t" r="r" b="b"/>
              <a:pathLst>
                <a:path w="3549289" h="3549289">
                  <a:moveTo>
                    <a:pt x="0" y="0"/>
                  </a:moveTo>
                  <a:lnTo>
                    <a:pt x="3549289" y="0"/>
                  </a:lnTo>
                  <a:lnTo>
                    <a:pt x="3549289" y="3549288"/>
                  </a:lnTo>
                  <a:lnTo>
                    <a:pt x="0" y="3549288"/>
                  </a:lnTo>
                  <a:lnTo>
                    <a:pt x="0" y="0"/>
                  </a:lnTo>
                  <a:close/>
                </a:path>
              </a:pathLst>
            </a:custGeom>
            <a:blipFill>
              <a:blip r:embed="rId4"/>
              <a:stretch>
                <a:fillRect t="-16786" b="-27466"/>
              </a:stretch>
            </a:blipFill>
          </p:spPr>
          <p:txBody>
            <a:bodyPr/>
            <a:lstStyle/>
            <a:p>
              <a:endParaRPr lang="en-IN"/>
            </a:p>
          </p:txBody>
        </p:sp>
        <p:sp>
          <p:nvSpPr>
            <p:cNvPr id="15" name="TextBox 15"/>
            <p:cNvSpPr txBox="1"/>
            <p:nvPr/>
          </p:nvSpPr>
          <p:spPr>
            <a:xfrm>
              <a:off x="526800" y="4033031"/>
              <a:ext cx="4862863" cy="641773"/>
            </a:xfrm>
            <a:prstGeom prst="rect">
              <a:avLst/>
            </a:prstGeom>
          </p:spPr>
          <p:txBody>
            <a:bodyPr wrap="square" lIns="0" tIns="0" rIns="0" bIns="0" rtlCol="0" anchor="t">
              <a:spAutoFit/>
            </a:bodyPr>
            <a:lstStyle/>
            <a:p>
              <a:pPr algn="ctr">
                <a:lnSpc>
                  <a:spcPts val="3919"/>
                </a:lnSpc>
                <a:spcBef>
                  <a:spcPct val="0"/>
                </a:spcBef>
              </a:pPr>
              <a:r>
                <a:rPr lang="en-US" sz="2800" dirty="0">
                  <a:solidFill>
                    <a:srgbClr val="FFFFFF"/>
                  </a:solidFill>
                </a:rPr>
                <a:t>GENERAL PUBLIC</a:t>
              </a:r>
            </a:p>
          </p:txBody>
        </p:sp>
        <p:sp>
          <p:nvSpPr>
            <p:cNvPr id="16" name="TextBox 16"/>
            <p:cNvSpPr txBox="1"/>
            <p:nvPr/>
          </p:nvSpPr>
          <p:spPr>
            <a:xfrm>
              <a:off x="401014" y="5760907"/>
              <a:ext cx="4962430" cy="1188297"/>
            </a:xfrm>
            <a:prstGeom prst="rect">
              <a:avLst/>
            </a:prstGeom>
          </p:spPr>
          <p:txBody>
            <a:bodyPr wrap="square" lIns="0" tIns="0" rIns="0" bIns="0" rtlCol="0" anchor="t">
              <a:spAutoFit/>
            </a:bodyPr>
            <a:lstStyle/>
            <a:p>
              <a:pPr algn="ctr">
                <a:lnSpc>
                  <a:spcPts val="3640"/>
                </a:lnSpc>
              </a:pPr>
              <a:r>
                <a:rPr lang="en-US" sz="2600" dirty="0">
                  <a:solidFill>
                    <a:srgbClr val="FFFFFF"/>
                  </a:solidFill>
                </a:rPr>
                <a:t>Enhanced Healthcare,</a:t>
              </a:r>
            </a:p>
            <a:p>
              <a:pPr marL="0" lvl="0" indent="0" algn="ctr">
                <a:lnSpc>
                  <a:spcPts val="3640"/>
                </a:lnSpc>
                <a:spcBef>
                  <a:spcPct val="0"/>
                </a:spcBef>
              </a:pPr>
              <a:r>
                <a:rPr lang="en-US" sz="2600" dirty="0">
                  <a:solidFill>
                    <a:srgbClr val="FFFFFF"/>
                  </a:solidFill>
                </a:rPr>
                <a:t> Longer Lives</a:t>
              </a:r>
            </a:p>
          </p:txBody>
        </p:sp>
      </p:grpSp>
      <p:grpSp>
        <p:nvGrpSpPr>
          <p:cNvPr id="17" name="Group 17"/>
          <p:cNvGrpSpPr/>
          <p:nvPr/>
        </p:nvGrpSpPr>
        <p:grpSpPr>
          <a:xfrm>
            <a:off x="9492373" y="2474299"/>
            <a:ext cx="3721823" cy="5521982"/>
            <a:chOff x="343041" y="0"/>
            <a:chExt cx="4962430" cy="7362643"/>
          </a:xfrm>
        </p:grpSpPr>
        <p:grpSp>
          <p:nvGrpSpPr>
            <p:cNvPr id="18" name="Group 18"/>
            <p:cNvGrpSpPr/>
            <p:nvPr/>
          </p:nvGrpSpPr>
          <p:grpSpPr>
            <a:xfrm>
              <a:off x="343041" y="0"/>
              <a:ext cx="4962430" cy="7362643"/>
              <a:chOff x="0" y="0"/>
              <a:chExt cx="980233" cy="1454349"/>
            </a:xfrm>
          </p:grpSpPr>
          <p:sp>
            <p:nvSpPr>
              <p:cNvPr id="19" name="Freeform 19"/>
              <p:cNvSpPr/>
              <p:nvPr/>
            </p:nvSpPr>
            <p:spPr>
              <a:xfrm>
                <a:off x="0" y="0"/>
                <a:ext cx="980233" cy="1454349"/>
              </a:xfrm>
              <a:custGeom>
                <a:avLst/>
                <a:gdLst/>
                <a:ahLst/>
                <a:cxnLst/>
                <a:rect l="l" t="t" r="r" b="b"/>
                <a:pathLst>
                  <a:path w="980233" h="1454349">
                    <a:moveTo>
                      <a:pt x="106087" y="0"/>
                    </a:moveTo>
                    <a:lnTo>
                      <a:pt x="874146" y="0"/>
                    </a:lnTo>
                    <a:cubicBezTo>
                      <a:pt x="932736" y="0"/>
                      <a:pt x="980233" y="47497"/>
                      <a:pt x="980233" y="106087"/>
                    </a:cubicBezTo>
                    <a:lnTo>
                      <a:pt x="980233" y="1348262"/>
                    </a:lnTo>
                    <a:cubicBezTo>
                      <a:pt x="980233" y="1376398"/>
                      <a:pt x="969056" y="1403382"/>
                      <a:pt x="949161" y="1423277"/>
                    </a:cubicBezTo>
                    <a:cubicBezTo>
                      <a:pt x="929266" y="1443172"/>
                      <a:pt x="902282" y="1454349"/>
                      <a:pt x="874146" y="1454349"/>
                    </a:cubicBezTo>
                    <a:lnTo>
                      <a:pt x="106087" y="1454349"/>
                    </a:lnTo>
                    <a:cubicBezTo>
                      <a:pt x="47497" y="1454349"/>
                      <a:pt x="0" y="1406852"/>
                      <a:pt x="0" y="1348262"/>
                    </a:cubicBezTo>
                    <a:lnTo>
                      <a:pt x="0" y="106087"/>
                    </a:lnTo>
                    <a:cubicBezTo>
                      <a:pt x="0" y="47497"/>
                      <a:pt x="47497" y="0"/>
                      <a:pt x="106087" y="0"/>
                    </a:cubicBezTo>
                    <a:close/>
                  </a:path>
                </a:pathLst>
              </a:custGeom>
              <a:solidFill>
                <a:srgbClr val="0F1529"/>
              </a:solidFill>
            </p:spPr>
            <p:txBody>
              <a:bodyPr/>
              <a:lstStyle/>
              <a:p>
                <a:endParaRPr lang="en-IN"/>
              </a:p>
            </p:txBody>
          </p:sp>
          <p:sp>
            <p:nvSpPr>
              <p:cNvPr id="20" name="TextBox 20"/>
              <p:cNvSpPr txBox="1"/>
              <p:nvPr/>
            </p:nvSpPr>
            <p:spPr>
              <a:xfrm>
                <a:off x="0" y="-57150"/>
                <a:ext cx="980233" cy="1511499"/>
              </a:xfrm>
              <a:prstGeom prst="rect">
                <a:avLst/>
              </a:prstGeom>
            </p:spPr>
            <p:txBody>
              <a:bodyPr lIns="50800" tIns="50800" rIns="50800" bIns="50800" rtlCol="0" anchor="ctr"/>
              <a:lstStyle/>
              <a:p>
                <a:pPr algn="ctr">
                  <a:lnSpc>
                    <a:spcPts val="3640"/>
                  </a:lnSpc>
                </a:pPr>
                <a:endParaRPr/>
              </a:p>
            </p:txBody>
          </p:sp>
        </p:grpSp>
        <p:sp>
          <p:nvSpPr>
            <p:cNvPr id="21" name="Freeform 21"/>
            <p:cNvSpPr/>
            <p:nvPr/>
          </p:nvSpPr>
          <p:spPr>
            <a:xfrm>
              <a:off x="1506954" y="648112"/>
              <a:ext cx="2617248" cy="2913396"/>
            </a:xfrm>
            <a:custGeom>
              <a:avLst/>
              <a:gdLst/>
              <a:ahLst/>
              <a:cxnLst/>
              <a:rect l="l" t="t" r="r" b="b"/>
              <a:pathLst>
                <a:path w="3022800" h="3292158">
                  <a:moveTo>
                    <a:pt x="0" y="0"/>
                  </a:moveTo>
                  <a:lnTo>
                    <a:pt x="3022799" y="0"/>
                  </a:lnTo>
                  <a:lnTo>
                    <a:pt x="3022799" y="3292158"/>
                  </a:lnTo>
                  <a:lnTo>
                    <a:pt x="0" y="329215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22" name="TextBox 22"/>
            <p:cNvSpPr txBox="1"/>
            <p:nvPr/>
          </p:nvSpPr>
          <p:spPr>
            <a:xfrm>
              <a:off x="398985" y="4029432"/>
              <a:ext cx="4850541" cy="641773"/>
            </a:xfrm>
            <a:prstGeom prst="rect">
              <a:avLst/>
            </a:prstGeom>
          </p:spPr>
          <p:txBody>
            <a:bodyPr wrap="square" lIns="0" tIns="0" rIns="0" bIns="0" rtlCol="0" anchor="t">
              <a:spAutoFit/>
            </a:bodyPr>
            <a:lstStyle/>
            <a:p>
              <a:pPr algn="ctr">
                <a:lnSpc>
                  <a:spcPts val="3919"/>
                </a:lnSpc>
                <a:spcBef>
                  <a:spcPct val="0"/>
                </a:spcBef>
              </a:pPr>
              <a:r>
                <a:rPr lang="en-US" sz="2800" dirty="0">
                  <a:solidFill>
                    <a:srgbClr val="FFFFFF"/>
                  </a:solidFill>
                </a:rPr>
                <a:t>RESEARCHERS</a:t>
              </a:r>
            </a:p>
          </p:txBody>
        </p:sp>
        <p:sp>
          <p:nvSpPr>
            <p:cNvPr id="23" name="TextBox 23"/>
            <p:cNvSpPr txBox="1"/>
            <p:nvPr/>
          </p:nvSpPr>
          <p:spPr>
            <a:xfrm>
              <a:off x="628205" y="5778932"/>
              <a:ext cx="4621321" cy="1188297"/>
            </a:xfrm>
            <a:prstGeom prst="rect">
              <a:avLst/>
            </a:prstGeom>
          </p:spPr>
          <p:txBody>
            <a:bodyPr wrap="square" lIns="0" tIns="0" rIns="0" bIns="0" rtlCol="0" anchor="t">
              <a:spAutoFit/>
            </a:bodyPr>
            <a:lstStyle/>
            <a:p>
              <a:pPr algn="ctr">
                <a:lnSpc>
                  <a:spcPts val="3640"/>
                </a:lnSpc>
              </a:pPr>
              <a:r>
                <a:rPr lang="en-US" sz="2600" dirty="0">
                  <a:solidFill>
                    <a:srgbClr val="FFFFFF"/>
                  </a:solidFill>
                </a:rPr>
                <a:t>Valuable Health </a:t>
              </a:r>
            </a:p>
            <a:p>
              <a:pPr marL="0" lvl="0" indent="0" algn="ctr">
                <a:lnSpc>
                  <a:spcPts val="3640"/>
                </a:lnSpc>
                <a:spcBef>
                  <a:spcPct val="0"/>
                </a:spcBef>
              </a:pPr>
              <a:r>
                <a:rPr lang="en-US" sz="2600" dirty="0">
                  <a:solidFill>
                    <a:srgbClr val="FFFFFF"/>
                  </a:solidFill>
                </a:rPr>
                <a:t>Outcome Insights</a:t>
              </a:r>
            </a:p>
          </p:txBody>
        </p:sp>
      </p:grpSp>
      <p:grpSp>
        <p:nvGrpSpPr>
          <p:cNvPr id="31" name="Group 30">
            <a:extLst>
              <a:ext uri="{FF2B5EF4-FFF2-40B4-BE49-F238E27FC236}">
                <a16:creationId xmlns:a16="http://schemas.microsoft.com/office/drawing/2014/main" id="{7681F6DD-622F-3C73-47B8-65528896DA97}"/>
              </a:ext>
            </a:extLst>
          </p:cNvPr>
          <p:cNvGrpSpPr/>
          <p:nvPr/>
        </p:nvGrpSpPr>
        <p:grpSpPr>
          <a:xfrm>
            <a:off x="5099065" y="2235448"/>
            <a:ext cx="3755681" cy="5738973"/>
            <a:chOff x="5099065" y="2235448"/>
            <a:chExt cx="3755681" cy="5738973"/>
          </a:xfrm>
        </p:grpSpPr>
        <p:grpSp>
          <p:nvGrpSpPr>
            <p:cNvPr id="25" name="Group 25"/>
            <p:cNvGrpSpPr/>
            <p:nvPr/>
          </p:nvGrpSpPr>
          <p:grpSpPr>
            <a:xfrm>
              <a:off x="5132923" y="2235448"/>
              <a:ext cx="3721823" cy="5738973"/>
              <a:chOff x="0" y="-57150"/>
              <a:chExt cx="980233" cy="1511499"/>
            </a:xfrm>
          </p:grpSpPr>
          <p:sp>
            <p:nvSpPr>
              <p:cNvPr id="26" name="Freeform 26"/>
              <p:cNvSpPr/>
              <p:nvPr/>
            </p:nvSpPr>
            <p:spPr>
              <a:xfrm>
                <a:off x="0" y="0"/>
                <a:ext cx="980233" cy="1454349"/>
              </a:xfrm>
              <a:custGeom>
                <a:avLst/>
                <a:gdLst/>
                <a:ahLst/>
                <a:cxnLst/>
                <a:rect l="l" t="t" r="r" b="b"/>
                <a:pathLst>
                  <a:path w="980233" h="1454349">
                    <a:moveTo>
                      <a:pt x="106087" y="0"/>
                    </a:moveTo>
                    <a:lnTo>
                      <a:pt x="874146" y="0"/>
                    </a:lnTo>
                    <a:cubicBezTo>
                      <a:pt x="932736" y="0"/>
                      <a:pt x="980233" y="47497"/>
                      <a:pt x="980233" y="106087"/>
                    </a:cubicBezTo>
                    <a:lnTo>
                      <a:pt x="980233" y="1348262"/>
                    </a:lnTo>
                    <a:cubicBezTo>
                      <a:pt x="980233" y="1376398"/>
                      <a:pt x="969056" y="1403382"/>
                      <a:pt x="949161" y="1423277"/>
                    </a:cubicBezTo>
                    <a:cubicBezTo>
                      <a:pt x="929266" y="1443172"/>
                      <a:pt x="902282" y="1454349"/>
                      <a:pt x="874146" y="1454349"/>
                    </a:cubicBezTo>
                    <a:lnTo>
                      <a:pt x="106087" y="1454349"/>
                    </a:lnTo>
                    <a:cubicBezTo>
                      <a:pt x="47497" y="1454349"/>
                      <a:pt x="0" y="1406852"/>
                      <a:pt x="0" y="1348262"/>
                    </a:cubicBezTo>
                    <a:lnTo>
                      <a:pt x="0" y="106087"/>
                    </a:lnTo>
                    <a:cubicBezTo>
                      <a:pt x="0" y="47497"/>
                      <a:pt x="47497" y="0"/>
                      <a:pt x="106087" y="0"/>
                    </a:cubicBezTo>
                    <a:close/>
                  </a:path>
                </a:pathLst>
              </a:custGeom>
              <a:solidFill>
                <a:srgbClr val="0F1529"/>
              </a:solidFill>
            </p:spPr>
            <p:txBody>
              <a:bodyPr/>
              <a:lstStyle/>
              <a:p>
                <a:endParaRPr lang="en-IN" dirty="0"/>
              </a:p>
            </p:txBody>
          </p:sp>
          <p:sp>
            <p:nvSpPr>
              <p:cNvPr id="27" name="TextBox 27"/>
              <p:cNvSpPr txBox="1"/>
              <p:nvPr/>
            </p:nvSpPr>
            <p:spPr>
              <a:xfrm>
                <a:off x="0" y="-57150"/>
                <a:ext cx="980233" cy="1511499"/>
              </a:xfrm>
              <a:prstGeom prst="rect">
                <a:avLst/>
              </a:prstGeom>
            </p:spPr>
            <p:txBody>
              <a:bodyPr lIns="50800" tIns="50800" rIns="50800" bIns="50800" rtlCol="0" anchor="ctr"/>
              <a:lstStyle/>
              <a:p>
                <a:pPr algn="ctr">
                  <a:lnSpc>
                    <a:spcPts val="3640"/>
                  </a:lnSpc>
                </a:pPr>
                <a:endParaRPr/>
              </a:p>
            </p:txBody>
          </p:sp>
        </p:grpSp>
        <p:sp>
          <p:nvSpPr>
            <p:cNvPr id="28" name="Freeform 28"/>
            <p:cNvSpPr/>
            <p:nvPr/>
          </p:nvSpPr>
          <p:spPr>
            <a:xfrm>
              <a:off x="6358225" y="2992450"/>
              <a:ext cx="1895373" cy="2108848"/>
            </a:xfrm>
            <a:custGeom>
              <a:avLst/>
              <a:gdLst/>
              <a:ahLst/>
              <a:cxnLst/>
              <a:rect l="l" t="t" r="r" b="b"/>
              <a:pathLst>
                <a:path w="3106795" h="3050308">
                  <a:moveTo>
                    <a:pt x="0" y="0"/>
                  </a:moveTo>
                  <a:lnTo>
                    <a:pt x="3106795" y="0"/>
                  </a:lnTo>
                  <a:lnTo>
                    <a:pt x="3106795" y="3050307"/>
                  </a:lnTo>
                  <a:lnTo>
                    <a:pt x="0" y="305030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29" name="TextBox 29"/>
            <p:cNvSpPr txBox="1"/>
            <p:nvPr/>
          </p:nvSpPr>
          <p:spPr>
            <a:xfrm>
              <a:off x="5099065" y="5466583"/>
              <a:ext cx="3721822" cy="976630"/>
            </a:xfrm>
            <a:prstGeom prst="rect">
              <a:avLst/>
            </a:prstGeom>
          </p:spPr>
          <p:txBody>
            <a:bodyPr wrap="square" lIns="0" tIns="0" rIns="0" bIns="0" rtlCol="0" anchor="t">
              <a:spAutoFit/>
            </a:bodyPr>
            <a:lstStyle/>
            <a:p>
              <a:pPr algn="ctr">
                <a:lnSpc>
                  <a:spcPts val="3919"/>
                </a:lnSpc>
                <a:spcBef>
                  <a:spcPct val="0"/>
                </a:spcBef>
              </a:pPr>
              <a:r>
                <a:rPr lang="en-US" sz="2800" dirty="0">
                  <a:solidFill>
                    <a:srgbClr val="FFFFFF"/>
                  </a:solidFill>
                </a:rPr>
                <a:t>HEALTH CARE ADMINISTRATORS</a:t>
              </a:r>
            </a:p>
          </p:txBody>
        </p:sp>
        <p:sp>
          <p:nvSpPr>
            <p:cNvPr id="30" name="TextBox 30"/>
            <p:cNvSpPr txBox="1"/>
            <p:nvPr/>
          </p:nvSpPr>
          <p:spPr>
            <a:xfrm>
              <a:off x="5148478" y="6808499"/>
              <a:ext cx="3447896" cy="891223"/>
            </a:xfrm>
            <a:prstGeom prst="rect">
              <a:avLst/>
            </a:prstGeom>
          </p:spPr>
          <p:txBody>
            <a:bodyPr wrap="square" lIns="0" tIns="0" rIns="0" bIns="0" rtlCol="0" anchor="t">
              <a:spAutoFit/>
            </a:bodyPr>
            <a:lstStyle/>
            <a:p>
              <a:pPr marL="0" lvl="0" indent="0" algn="ctr">
                <a:lnSpc>
                  <a:spcPts val="3640"/>
                </a:lnSpc>
                <a:spcBef>
                  <a:spcPct val="0"/>
                </a:spcBef>
              </a:pPr>
              <a:r>
                <a:rPr lang="en-US" sz="2600" dirty="0">
                  <a:solidFill>
                    <a:srgbClr val="FFFFFF"/>
                  </a:solidFill>
                </a:rPr>
                <a:t>Resource Optimization,   Efficient Delivery</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759338" y="4151728"/>
            <a:ext cx="2119816" cy="1983544"/>
          </a:xfrm>
          <a:custGeom>
            <a:avLst/>
            <a:gdLst/>
            <a:ahLst/>
            <a:cxnLst/>
            <a:rect l="l" t="t" r="r" b="b"/>
            <a:pathLst>
              <a:path w="2615956" h="2615956">
                <a:moveTo>
                  <a:pt x="0" y="0"/>
                </a:moveTo>
                <a:lnTo>
                  <a:pt x="2615956" y="0"/>
                </a:lnTo>
                <a:lnTo>
                  <a:pt x="2615956" y="2615956"/>
                </a:lnTo>
                <a:lnTo>
                  <a:pt x="0" y="2615956"/>
                </a:lnTo>
                <a:lnTo>
                  <a:pt x="0" y="0"/>
                </a:lnTo>
                <a:close/>
              </a:path>
            </a:pathLst>
          </a:custGeom>
          <a:blipFill>
            <a:blip r:embed="rId2"/>
            <a:stretch>
              <a:fillRect/>
            </a:stretch>
          </a:blipFill>
        </p:spPr>
        <p:txBody>
          <a:bodyPr/>
          <a:lstStyle/>
          <a:p>
            <a:endParaRPr lang="en-IN"/>
          </a:p>
        </p:txBody>
      </p:sp>
      <p:sp>
        <p:nvSpPr>
          <p:cNvPr id="3" name="Freeform 3"/>
          <p:cNvSpPr/>
          <p:nvPr/>
        </p:nvSpPr>
        <p:spPr>
          <a:xfrm>
            <a:off x="1759338" y="6528544"/>
            <a:ext cx="2119817" cy="1983544"/>
          </a:xfrm>
          <a:custGeom>
            <a:avLst/>
            <a:gdLst/>
            <a:ahLst/>
            <a:cxnLst/>
            <a:rect l="l" t="t" r="r" b="b"/>
            <a:pathLst>
              <a:path w="2476743" h="2863115">
                <a:moveTo>
                  <a:pt x="0" y="0"/>
                </a:moveTo>
                <a:lnTo>
                  <a:pt x="2476743" y="0"/>
                </a:lnTo>
                <a:lnTo>
                  <a:pt x="2476743" y="2863116"/>
                </a:lnTo>
                <a:lnTo>
                  <a:pt x="0" y="2863116"/>
                </a:lnTo>
                <a:lnTo>
                  <a:pt x="0" y="0"/>
                </a:lnTo>
                <a:close/>
              </a:path>
            </a:pathLst>
          </a:custGeom>
          <a:blipFill>
            <a:blip r:embed="rId3"/>
            <a:stretch>
              <a:fillRect/>
            </a:stretch>
          </a:blipFill>
        </p:spPr>
        <p:txBody>
          <a:bodyPr/>
          <a:lstStyle/>
          <a:p>
            <a:endParaRPr lang="en-IN"/>
          </a:p>
        </p:txBody>
      </p:sp>
      <p:sp>
        <p:nvSpPr>
          <p:cNvPr id="4" name="TextBox 4"/>
          <p:cNvSpPr txBox="1"/>
          <p:nvPr/>
        </p:nvSpPr>
        <p:spPr>
          <a:xfrm>
            <a:off x="5436691" y="651528"/>
            <a:ext cx="7414617" cy="880111"/>
          </a:xfrm>
          <a:prstGeom prst="rect">
            <a:avLst/>
          </a:prstGeom>
        </p:spPr>
        <p:txBody>
          <a:bodyPr lIns="0" tIns="0" rIns="0" bIns="0" rtlCol="0" anchor="t">
            <a:spAutoFit/>
          </a:bodyPr>
          <a:lstStyle/>
          <a:p>
            <a:pPr algn="ctr">
              <a:lnSpc>
                <a:spcPts val="7139"/>
              </a:lnSpc>
              <a:spcBef>
                <a:spcPct val="0"/>
              </a:spcBef>
            </a:pPr>
            <a:r>
              <a:rPr lang="en-US" sz="5099" b="1" dirty="0">
                <a:solidFill>
                  <a:srgbClr val="FFFFFF"/>
                </a:solidFill>
              </a:rPr>
              <a:t>RESEARCH QUESTIONS</a:t>
            </a:r>
          </a:p>
        </p:txBody>
      </p:sp>
      <p:sp>
        <p:nvSpPr>
          <p:cNvPr id="5" name="TextBox 5"/>
          <p:cNvSpPr txBox="1"/>
          <p:nvPr/>
        </p:nvSpPr>
        <p:spPr>
          <a:xfrm>
            <a:off x="4838257" y="4523548"/>
            <a:ext cx="11471077" cy="1189990"/>
          </a:xfrm>
          <a:prstGeom prst="rect">
            <a:avLst/>
          </a:prstGeom>
        </p:spPr>
        <p:txBody>
          <a:bodyPr lIns="0" tIns="0" rIns="0" bIns="0" rtlCol="0" anchor="t">
            <a:spAutoFit/>
          </a:bodyPr>
          <a:lstStyle/>
          <a:p>
            <a:pPr algn="l">
              <a:lnSpc>
                <a:spcPts val="4759"/>
              </a:lnSpc>
              <a:spcBef>
                <a:spcPct val="0"/>
              </a:spcBef>
            </a:pPr>
            <a:r>
              <a:rPr lang="en-US" sz="3399" dirty="0">
                <a:solidFill>
                  <a:srgbClr val="FFFFFF"/>
                </a:solidFill>
              </a:rPr>
              <a:t>Is there a significant correlation between National Health Expenditure and Life Expectancy , Mortality?</a:t>
            </a:r>
          </a:p>
        </p:txBody>
      </p:sp>
      <p:sp>
        <p:nvSpPr>
          <p:cNvPr id="6" name="TextBox 6"/>
          <p:cNvSpPr txBox="1"/>
          <p:nvPr/>
        </p:nvSpPr>
        <p:spPr>
          <a:xfrm>
            <a:off x="4838257" y="6924159"/>
            <a:ext cx="10630495" cy="1192314"/>
          </a:xfrm>
          <a:prstGeom prst="rect">
            <a:avLst/>
          </a:prstGeom>
        </p:spPr>
        <p:txBody>
          <a:bodyPr lIns="0" tIns="0" rIns="0" bIns="0" rtlCol="0" anchor="t">
            <a:spAutoFit/>
          </a:bodyPr>
          <a:lstStyle/>
          <a:p>
            <a:pPr algn="l">
              <a:lnSpc>
                <a:spcPts val="4759"/>
              </a:lnSpc>
              <a:spcBef>
                <a:spcPct val="0"/>
              </a:spcBef>
            </a:pPr>
            <a:r>
              <a:rPr lang="en-US" sz="3399" dirty="0">
                <a:solidFill>
                  <a:srgbClr val="FFFFFF"/>
                </a:solidFill>
              </a:rPr>
              <a:t>Can past National Health Expenditure help us predict future expenses?</a:t>
            </a:r>
          </a:p>
        </p:txBody>
      </p:sp>
      <p:sp>
        <p:nvSpPr>
          <p:cNvPr id="7" name="TextBox 5">
            <a:extLst>
              <a:ext uri="{FF2B5EF4-FFF2-40B4-BE49-F238E27FC236}">
                <a16:creationId xmlns:a16="http://schemas.microsoft.com/office/drawing/2014/main" id="{6F4EFC9B-33EF-EDE1-ACF5-CE1DFB4BCCF0}"/>
              </a:ext>
            </a:extLst>
          </p:cNvPr>
          <p:cNvSpPr txBox="1"/>
          <p:nvPr/>
        </p:nvSpPr>
        <p:spPr>
          <a:xfrm>
            <a:off x="4838256" y="2345482"/>
            <a:ext cx="11471077" cy="1192314"/>
          </a:xfrm>
          <a:prstGeom prst="rect">
            <a:avLst/>
          </a:prstGeom>
        </p:spPr>
        <p:txBody>
          <a:bodyPr lIns="0" tIns="0" rIns="0" bIns="0" rtlCol="0" anchor="t">
            <a:spAutoFit/>
          </a:bodyPr>
          <a:lstStyle/>
          <a:p>
            <a:pPr algn="l">
              <a:lnSpc>
                <a:spcPts val="4759"/>
              </a:lnSpc>
              <a:spcBef>
                <a:spcPct val="0"/>
              </a:spcBef>
            </a:pPr>
            <a:r>
              <a:rPr lang="en-US" sz="3399" dirty="0">
                <a:solidFill>
                  <a:srgbClr val="FFFFFF"/>
                </a:solidFill>
              </a:rPr>
              <a:t>How does Average Life Expectancy and Mortality vary between different  Races and Genders?</a:t>
            </a:r>
          </a:p>
        </p:txBody>
      </p:sp>
      <p:sp>
        <p:nvSpPr>
          <p:cNvPr id="8" name="Freeform 6">
            <a:extLst>
              <a:ext uri="{FF2B5EF4-FFF2-40B4-BE49-F238E27FC236}">
                <a16:creationId xmlns:a16="http://schemas.microsoft.com/office/drawing/2014/main" id="{F71E28F7-955F-D043-3C41-5B4CF4528E1E}"/>
              </a:ext>
            </a:extLst>
          </p:cNvPr>
          <p:cNvSpPr/>
          <p:nvPr/>
        </p:nvSpPr>
        <p:spPr>
          <a:xfrm>
            <a:off x="1759339" y="1949867"/>
            <a:ext cx="2119816" cy="1983544"/>
          </a:xfrm>
          <a:custGeom>
            <a:avLst/>
            <a:gdLst/>
            <a:ahLst/>
            <a:cxnLst/>
            <a:rect l="l" t="t" r="r" b="b"/>
            <a:pathLst>
              <a:path w="2486583" h="1657130">
                <a:moveTo>
                  <a:pt x="0" y="0"/>
                </a:moveTo>
                <a:lnTo>
                  <a:pt x="2486583" y="0"/>
                </a:lnTo>
                <a:lnTo>
                  <a:pt x="2486583" y="1657130"/>
                </a:lnTo>
                <a:lnTo>
                  <a:pt x="0" y="1657130"/>
                </a:lnTo>
                <a:lnTo>
                  <a:pt x="0" y="0"/>
                </a:lnTo>
                <a:close/>
              </a:path>
            </a:pathLst>
          </a:custGeom>
          <a:blipFill>
            <a:blip r:embed="rId4"/>
            <a:stretch>
              <a:fillRect r="-31420"/>
            </a:stretch>
          </a:blipFill>
        </p:spPr>
        <p:txBody>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TextBox 4"/>
          <p:cNvSpPr txBox="1"/>
          <p:nvPr/>
        </p:nvSpPr>
        <p:spPr>
          <a:xfrm>
            <a:off x="5436691" y="651528"/>
            <a:ext cx="7414617" cy="880111"/>
          </a:xfrm>
          <a:prstGeom prst="rect">
            <a:avLst/>
          </a:prstGeom>
        </p:spPr>
        <p:txBody>
          <a:bodyPr lIns="0" tIns="0" rIns="0" bIns="0" rtlCol="0" anchor="t">
            <a:spAutoFit/>
          </a:bodyPr>
          <a:lstStyle/>
          <a:p>
            <a:pPr algn="ctr">
              <a:lnSpc>
                <a:spcPts val="7139"/>
              </a:lnSpc>
              <a:spcBef>
                <a:spcPct val="0"/>
              </a:spcBef>
            </a:pPr>
            <a:r>
              <a:rPr lang="en-US" sz="5099" b="1" dirty="0">
                <a:solidFill>
                  <a:srgbClr val="FFFFFF"/>
                </a:solidFill>
              </a:rPr>
              <a:t>DATA SOURCE</a:t>
            </a:r>
          </a:p>
        </p:txBody>
      </p:sp>
      <p:pic>
        <p:nvPicPr>
          <p:cNvPr id="19" name="Picture 18">
            <a:extLst>
              <a:ext uri="{FF2B5EF4-FFF2-40B4-BE49-F238E27FC236}">
                <a16:creationId xmlns:a16="http://schemas.microsoft.com/office/drawing/2014/main" id="{A31841EB-6BDF-DB3A-1EB4-AF47CFA5CD59}"/>
              </a:ext>
            </a:extLst>
          </p:cNvPr>
          <p:cNvPicPr>
            <a:picLocks noChangeAspect="1"/>
          </p:cNvPicPr>
          <p:nvPr/>
        </p:nvPicPr>
        <p:blipFill>
          <a:blip r:embed="rId2"/>
          <a:stretch>
            <a:fillRect/>
          </a:stretch>
        </p:blipFill>
        <p:spPr>
          <a:xfrm>
            <a:off x="1872131" y="4631357"/>
            <a:ext cx="6640633" cy="3788743"/>
          </a:xfrm>
          <a:prstGeom prst="rect">
            <a:avLst/>
          </a:prstGeom>
        </p:spPr>
      </p:pic>
      <p:pic>
        <p:nvPicPr>
          <p:cNvPr id="21" name="Picture 20">
            <a:extLst>
              <a:ext uri="{FF2B5EF4-FFF2-40B4-BE49-F238E27FC236}">
                <a16:creationId xmlns:a16="http://schemas.microsoft.com/office/drawing/2014/main" id="{E40BD10A-23D5-EB50-7800-57F3B576D770}"/>
              </a:ext>
            </a:extLst>
          </p:cNvPr>
          <p:cNvPicPr>
            <a:picLocks noChangeAspect="1"/>
          </p:cNvPicPr>
          <p:nvPr/>
        </p:nvPicPr>
        <p:blipFill>
          <a:blip r:embed="rId3"/>
          <a:stretch>
            <a:fillRect/>
          </a:stretch>
        </p:blipFill>
        <p:spPr>
          <a:xfrm>
            <a:off x="11430000" y="4615380"/>
            <a:ext cx="4648200" cy="3953141"/>
          </a:xfrm>
          <a:prstGeom prst="rect">
            <a:avLst/>
          </a:prstGeom>
        </p:spPr>
      </p:pic>
      <p:sp>
        <p:nvSpPr>
          <p:cNvPr id="23" name="TextBox 22">
            <a:extLst>
              <a:ext uri="{FF2B5EF4-FFF2-40B4-BE49-F238E27FC236}">
                <a16:creationId xmlns:a16="http://schemas.microsoft.com/office/drawing/2014/main" id="{34EA4F5E-CCD4-9D36-F140-C2FC5F3D6849}"/>
              </a:ext>
            </a:extLst>
          </p:cNvPr>
          <p:cNvSpPr txBox="1"/>
          <p:nvPr/>
        </p:nvSpPr>
        <p:spPr>
          <a:xfrm>
            <a:off x="3584507" y="2681917"/>
            <a:ext cx="4596466" cy="959045"/>
          </a:xfrm>
          <a:prstGeom prst="rect">
            <a:avLst/>
          </a:prstGeom>
          <a:noFill/>
        </p:spPr>
        <p:txBody>
          <a:bodyPr wrap="square">
            <a:spAutoFit/>
          </a:bodyPr>
          <a:lstStyle/>
          <a:p>
            <a:pPr>
              <a:lnSpc>
                <a:spcPts val="3499"/>
              </a:lnSpc>
            </a:pPr>
            <a:r>
              <a:rPr lang="en-US" sz="2400" u="sng" dirty="0">
                <a:solidFill>
                  <a:schemeClr val="bg1"/>
                </a:solidFill>
                <a:hlinkClick r:id="rId4" tooltip="https://data.cdc.gov/NCHS/NCHS-Death-rates-and-life-expectancy-at-birth/w9j2-ggv5">
                  <a:extLst>
                    <a:ext uri="{A12FA001-AC4F-418D-AE19-62706E023703}">
                      <ahyp:hlinkClr xmlns:ahyp="http://schemas.microsoft.com/office/drawing/2018/hyperlinkcolor" val="tx"/>
                    </a:ext>
                  </a:extLst>
                </a:hlinkClick>
              </a:rPr>
              <a:t>NCHS Web API</a:t>
            </a:r>
            <a:r>
              <a:rPr lang="en-US" sz="2400" dirty="0">
                <a:solidFill>
                  <a:schemeClr val="bg1"/>
                </a:solidFill>
              </a:rPr>
              <a:t>: Life expectancy &amp; Mortality in the U.S. (1900 - 2020)</a:t>
            </a:r>
          </a:p>
        </p:txBody>
      </p:sp>
      <p:sp>
        <p:nvSpPr>
          <p:cNvPr id="25" name="TextBox 24">
            <a:extLst>
              <a:ext uri="{FF2B5EF4-FFF2-40B4-BE49-F238E27FC236}">
                <a16:creationId xmlns:a16="http://schemas.microsoft.com/office/drawing/2014/main" id="{86037981-4771-DC97-D299-F39839BE879B}"/>
              </a:ext>
            </a:extLst>
          </p:cNvPr>
          <p:cNvSpPr txBox="1"/>
          <p:nvPr/>
        </p:nvSpPr>
        <p:spPr>
          <a:xfrm>
            <a:off x="11955567" y="2617625"/>
            <a:ext cx="4648200" cy="959045"/>
          </a:xfrm>
          <a:prstGeom prst="rect">
            <a:avLst/>
          </a:prstGeom>
          <a:noFill/>
        </p:spPr>
        <p:txBody>
          <a:bodyPr wrap="square">
            <a:spAutoFit/>
          </a:bodyPr>
          <a:lstStyle/>
          <a:p>
            <a:pPr>
              <a:lnSpc>
                <a:spcPts val="3499"/>
              </a:lnSpc>
            </a:pPr>
            <a:r>
              <a:rPr lang="en-US" sz="2400" dirty="0">
                <a:solidFill>
                  <a:schemeClr val="bg1"/>
                </a:solidFill>
                <a:hlinkClick r:id="rId5" tooltip="https://www.healthsystemtracker.org/chart-collection/u-s-spending-healthcare-changed-time/#Local%20and%20federal%20expenditures%20on%20public%20health,%20US%20$Billions,%201970-2021">
                  <a:extLst>
                    <a:ext uri="{A12FA001-AC4F-418D-AE19-62706E023703}">
                      <ahyp:hlinkClr xmlns:ahyp="http://schemas.microsoft.com/office/drawing/2018/hyperlinkcolor" val="tx"/>
                    </a:ext>
                  </a:extLst>
                </a:hlinkClick>
              </a:rPr>
              <a:t>Peterson-KFF CSV</a:t>
            </a:r>
            <a:r>
              <a:rPr lang="en-US" sz="2400" dirty="0">
                <a:solidFill>
                  <a:schemeClr val="bg1"/>
                </a:solidFill>
              </a:rPr>
              <a:t> : Public health expenditure ( 1970 to 2021)</a:t>
            </a:r>
          </a:p>
        </p:txBody>
      </p:sp>
      <p:pic>
        <p:nvPicPr>
          <p:cNvPr id="1026" name="Picture 2" descr="Black cloud api interface icon isolated Royalty Free Vector">
            <a:extLst>
              <a:ext uri="{FF2B5EF4-FFF2-40B4-BE49-F238E27FC236}">
                <a16:creationId xmlns:a16="http://schemas.microsoft.com/office/drawing/2014/main" id="{B508D0AA-C25B-C1FD-3548-8411A77BEEF6}"/>
              </a:ext>
            </a:extLst>
          </p:cNvPr>
          <p:cNvPicPr>
            <a:picLocks noChangeAspect="1" noChangeArrowheads="1"/>
          </p:cNvPicPr>
          <p:nvPr/>
        </p:nvPicPr>
        <p:blipFill rotWithShape="1">
          <a:blip r:embed="rId6" cstate="print">
            <a:duotone>
              <a:schemeClr val="accent1">
                <a:shade val="45000"/>
                <a:satMod val="135000"/>
              </a:schemeClr>
              <a:prstClr val="white"/>
            </a:duotone>
            <a:extLst>
              <a:ext uri="{BEBA8EAE-BF5A-486C-A8C5-ECC9F3942E4B}">
                <a14:imgProps xmlns:a14="http://schemas.microsoft.com/office/drawing/2010/main">
                  <a14:imgLayer r:embed="rId7">
                    <a14:imgEffect>
                      <a14:backgroundRemoval t="10000" b="90000" l="10000" r="90000">
                        <a14:foregroundMark x1="40000" y1="39815" x2="39700" y2="40463"/>
                        <a14:foregroundMark x1="53000" y1="39167" x2="53600" y2="39444"/>
                        <a14:foregroundMark x1="51800" y1="39074" x2="52900" y2="39167"/>
                        <a14:backgroundMark x1="41700" y1="40185" x2="41000" y2="40185"/>
                        <a14:backgroundMark x1="39200" y1="54630" x2="39500" y2="55370"/>
                        <a14:backgroundMark x1="50400" y1="55185" x2="50200" y2="55556"/>
                        <a14:backgroundMark x1="64400" y1="57870" x2="64300" y2="58241"/>
                        <a14:backgroundMark x1="49000" y1="65556" x2="48900" y2="65370"/>
                        <a14:backgroundMark x1="60700" y1="68611" x2="60700" y2="68611"/>
                        <a14:backgroundMark x1="74000" y1="68981" x2="74000" y2="68981"/>
                        <a14:backgroundMark x1="39700" y1="69259" x2="39700" y2="69259"/>
                        <a14:backgroundMark x1="46300" y1="72500" x2="46300" y2="72500"/>
                        <a14:backgroundMark x1="53600" y1="72778" x2="53600" y2="72778"/>
                        <a14:backgroundMark x1="32500" y1="72593" x2="32500" y2="72593"/>
                        <a14:backgroundMark x1="41300" y1="40648" x2="41300" y2="40648"/>
                      </a14:backgroundRemoval>
                    </a14:imgEffect>
                  </a14:imgLayer>
                </a14:imgProps>
              </a:ext>
              <a:ext uri="{28A0092B-C50C-407E-A947-70E740481C1C}">
                <a14:useLocalDpi xmlns:a14="http://schemas.microsoft.com/office/drawing/2010/main" val="0"/>
              </a:ext>
            </a:extLst>
          </a:blip>
          <a:srcRect t="14400" b="21058"/>
          <a:stretch/>
        </p:blipFill>
        <p:spPr bwMode="auto">
          <a:xfrm>
            <a:off x="1447800" y="2400300"/>
            <a:ext cx="2321850" cy="161843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itHub&quot; Icon - Download for free – Iconduck">
            <a:extLst>
              <a:ext uri="{FF2B5EF4-FFF2-40B4-BE49-F238E27FC236}">
                <a16:creationId xmlns:a16="http://schemas.microsoft.com/office/drawing/2014/main" id="{48731C89-555C-672F-007A-3A1C8BB2B59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091363" y="2311639"/>
            <a:ext cx="1618433" cy="157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668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0" y="291155"/>
            <a:ext cx="18288000" cy="880111"/>
          </a:xfrm>
          <a:prstGeom prst="rect">
            <a:avLst/>
          </a:prstGeom>
        </p:spPr>
        <p:txBody>
          <a:bodyPr wrap="square" lIns="0" tIns="0" rIns="0" bIns="0" rtlCol="0" anchor="t">
            <a:spAutoFit/>
          </a:bodyPr>
          <a:lstStyle/>
          <a:p>
            <a:pPr algn="ctr">
              <a:lnSpc>
                <a:spcPts val="7139"/>
              </a:lnSpc>
              <a:spcBef>
                <a:spcPct val="0"/>
              </a:spcBef>
            </a:pPr>
            <a:r>
              <a:rPr lang="en-US" sz="5099" b="1" dirty="0">
                <a:solidFill>
                  <a:srgbClr val="FFFFFF"/>
                </a:solidFill>
              </a:rPr>
              <a:t>RESEARCH APPROACH</a:t>
            </a:r>
          </a:p>
        </p:txBody>
      </p:sp>
      <p:grpSp>
        <p:nvGrpSpPr>
          <p:cNvPr id="45" name="Group 44">
            <a:extLst>
              <a:ext uri="{FF2B5EF4-FFF2-40B4-BE49-F238E27FC236}">
                <a16:creationId xmlns:a16="http://schemas.microsoft.com/office/drawing/2014/main" id="{74E0EC14-F27D-6FE9-5A43-EAB43D29F6FC}"/>
              </a:ext>
            </a:extLst>
          </p:cNvPr>
          <p:cNvGrpSpPr/>
          <p:nvPr/>
        </p:nvGrpSpPr>
        <p:grpSpPr>
          <a:xfrm>
            <a:off x="1219200" y="1943100"/>
            <a:ext cx="3409995" cy="7015165"/>
            <a:chOff x="1372192" y="1943100"/>
            <a:chExt cx="3409995" cy="7015165"/>
          </a:xfrm>
        </p:grpSpPr>
        <p:grpSp>
          <p:nvGrpSpPr>
            <p:cNvPr id="11" name="Group 11"/>
            <p:cNvGrpSpPr/>
            <p:nvPr/>
          </p:nvGrpSpPr>
          <p:grpSpPr>
            <a:xfrm>
              <a:off x="1372192" y="1943100"/>
              <a:ext cx="3409995" cy="7015165"/>
              <a:chOff x="0" y="0"/>
              <a:chExt cx="1468206" cy="1844485"/>
            </a:xfrm>
          </p:grpSpPr>
          <p:sp>
            <p:nvSpPr>
              <p:cNvPr id="12" name="Freeform 12"/>
              <p:cNvSpPr/>
              <p:nvPr/>
            </p:nvSpPr>
            <p:spPr>
              <a:xfrm>
                <a:off x="0" y="0"/>
                <a:ext cx="1468206" cy="1844485"/>
              </a:xfrm>
              <a:custGeom>
                <a:avLst/>
                <a:gdLst/>
                <a:ahLst/>
                <a:cxnLst/>
                <a:rect l="l" t="t" r="r" b="b"/>
                <a:pathLst>
                  <a:path w="1468206" h="1844485">
                    <a:moveTo>
                      <a:pt x="70828" y="0"/>
                    </a:moveTo>
                    <a:lnTo>
                      <a:pt x="1397377" y="0"/>
                    </a:lnTo>
                    <a:cubicBezTo>
                      <a:pt x="1416162" y="0"/>
                      <a:pt x="1434178" y="7462"/>
                      <a:pt x="1447461" y="20745"/>
                    </a:cubicBezTo>
                    <a:cubicBezTo>
                      <a:pt x="1460743" y="34028"/>
                      <a:pt x="1468206" y="52043"/>
                      <a:pt x="1468206" y="70828"/>
                    </a:cubicBezTo>
                    <a:lnTo>
                      <a:pt x="1468206" y="1773657"/>
                    </a:lnTo>
                    <a:cubicBezTo>
                      <a:pt x="1468206" y="1792442"/>
                      <a:pt x="1460743" y="1810457"/>
                      <a:pt x="1447461" y="1823740"/>
                    </a:cubicBezTo>
                    <a:cubicBezTo>
                      <a:pt x="1434178" y="1837023"/>
                      <a:pt x="1416162" y="1844485"/>
                      <a:pt x="1397377" y="1844485"/>
                    </a:cubicBezTo>
                    <a:lnTo>
                      <a:pt x="70828" y="1844485"/>
                    </a:lnTo>
                    <a:cubicBezTo>
                      <a:pt x="52043" y="1844485"/>
                      <a:pt x="34028" y="1837023"/>
                      <a:pt x="20745" y="1823740"/>
                    </a:cubicBezTo>
                    <a:cubicBezTo>
                      <a:pt x="7462" y="1810457"/>
                      <a:pt x="0" y="1792442"/>
                      <a:pt x="0" y="1773657"/>
                    </a:cubicBezTo>
                    <a:lnTo>
                      <a:pt x="0" y="70828"/>
                    </a:lnTo>
                    <a:cubicBezTo>
                      <a:pt x="0" y="52043"/>
                      <a:pt x="7462" y="34028"/>
                      <a:pt x="20745" y="20745"/>
                    </a:cubicBezTo>
                    <a:cubicBezTo>
                      <a:pt x="34028" y="7462"/>
                      <a:pt x="52043" y="0"/>
                      <a:pt x="70828" y="0"/>
                    </a:cubicBezTo>
                    <a:close/>
                  </a:path>
                </a:pathLst>
              </a:custGeom>
              <a:solidFill>
                <a:srgbClr val="0F1529"/>
              </a:solidFill>
            </p:spPr>
            <p:txBody>
              <a:bodyPr/>
              <a:lstStyle/>
              <a:p>
                <a:endParaRPr lang="en-IN"/>
              </a:p>
            </p:txBody>
          </p:sp>
          <p:sp>
            <p:nvSpPr>
              <p:cNvPr id="13" name="TextBox 13"/>
              <p:cNvSpPr txBox="1"/>
              <p:nvPr/>
            </p:nvSpPr>
            <p:spPr>
              <a:xfrm>
                <a:off x="0" y="-57150"/>
                <a:ext cx="1468206" cy="1901635"/>
              </a:xfrm>
              <a:prstGeom prst="rect">
                <a:avLst/>
              </a:prstGeom>
            </p:spPr>
            <p:txBody>
              <a:bodyPr lIns="50800" tIns="50800" rIns="50800" bIns="50800" rtlCol="0" anchor="ctr"/>
              <a:lstStyle/>
              <a:p>
                <a:pPr algn="ctr">
                  <a:lnSpc>
                    <a:spcPts val="3640"/>
                  </a:lnSpc>
                </a:pPr>
                <a:endParaRPr/>
              </a:p>
            </p:txBody>
          </p:sp>
        </p:grpSp>
        <p:sp>
          <p:nvSpPr>
            <p:cNvPr id="14" name="Freeform 14"/>
            <p:cNvSpPr/>
            <p:nvPr/>
          </p:nvSpPr>
          <p:spPr>
            <a:xfrm>
              <a:off x="2016315" y="2463173"/>
              <a:ext cx="2096874" cy="2062437"/>
            </a:xfrm>
            <a:custGeom>
              <a:avLst/>
              <a:gdLst/>
              <a:ahLst/>
              <a:cxnLst/>
              <a:rect l="l" t="t" r="r" b="b"/>
              <a:pathLst>
                <a:path w="3399876" h="3397448">
                  <a:moveTo>
                    <a:pt x="0" y="0"/>
                  </a:moveTo>
                  <a:lnTo>
                    <a:pt x="3399876" y="0"/>
                  </a:lnTo>
                  <a:lnTo>
                    <a:pt x="3399876" y="3397448"/>
                  </a:lnTo>
                  <a:lnTo>
                    <a:pt x="0" y="3397448"/>
                  </a:lnTo>
                  <a:lnTo>
                    <a:pt x="0" y="0"/>
                  </a:lnTo>
                  <a:close/>
                </a:path>
              </a:pathLst>
            </a:custGeom>
            <a:blipFill>
              <a:blip r:embed="rId3">
                <a:alphaModFix amt="85000"/>
              </a:blip>
              <a:stretch>
                <a:fillRect/>
              </a:stretch>
            </a:blipFill>
          </p:spPr>
          <p:txBody>
            <a:bodyPr/>
            <a:lstStyle/>
            <a:p>
              <a:endParaRPr lang="en-IN"/>
            </a:p>
          </p:txBody>
        </p:sp>
        <p:sp>
          <p:nvSpPr>
            <p:cNvPr id="15" name="TextBox 15"/>
            <p:cNvSpPr txBox="1"/>
            <p:nvPr/>
          </p:nvSpPr>
          <p:spPr>
            <a:xfrm>
              <a:off x="1567937" y="4965824"/>
              <a:ext cx="3009833" cy="1292213"/>
            </a:xfrm>
            <a:prstGeom prst="rect">
              <a:avLst/>
            </a:prstGeom>
          </p:spPr>
          <p:txBody>
            <a:bodyPr wrap="square" lIns="0" tIns="0" rIns="0" bIns="0" rtlCol="0" anchor="t">
              <a:spAutoFit/>
            </a:bodyPr>
            <a:lstStyle/>
            <a:p>
              <a:pPr algn="ctr">
                <a:lnSpc>
                  <a:spcPts val="5179"/>
                </a:lnSpc>
                <a:spcBef>
                  <a:spcPct val="0"/>
                </a:spcBef>
              </a:pPr>
              <a:r>
                <a:rPr lang="en-US" sz="3699" dirty="0">
                  <a:solidFill>
                    <a:srgbClr val="FFC000"/>
                  </a:solidFill>
                </a:rPr>
                <a:t>Exploratory Data Analysis</a:t>
              </a:r>
            </a:p>
          </p:txBody>
        </p:sp>
        <p:sp>
          <p:nvSpPr>
            <p:cNvPr id="16" name="TextBox 16"/>
            <p:cNvSpPr txBox="1"/>
            <p:nvPr/>
          </p:nvSpPr>
          <p:spPr>
            <a:xfrm>
              <a:off x="1396453" y="6372610"/>
              <a:ext cx="3352800" cy="2216632"/>
            </a:xfrm>
            <a:prstGeom prst="rect">
              <a:avLst/>
            </a:prstGeom>
          </p:spPr>
          <p:txBody>
            <a:bodyPr wrap="square" lIns="0" tIns="0" rIns="0" bIns="0" rtlCol="0" anchor="t">
              <a:spAutoFit/>
            </a:bodyPr>
            <a:lstStyle/>
            <a:p>
              <a:pPr algn="ctr">
                <a:lnSpc>
                  <a:spcPts val="3500"/>
                </a:lnSpc>
              </a:pPr>
              <a:r>
                <a:rPr lang="en-IN" sz="2500" dirty="0">
                  <a:solidFill>
                    <a:srgbClr val="FFFFFF"/>
                  </a:solidFill>
                </a:rPr>
                <a:t>Perform Univariate, bivariate, and multivariate analysis to uncover trends  and relationships.</a:t>
              </a:r>
              <a:endParaRPr lang="en-US" sz="2500" dirty="0">
                <a:solidFill>
                  <a:srgbClr val="FFFFFF"/>
                </a:solidFill>
              </a:endParaRPr>
            </a:p>
          </p:txBody>
        </p:sp>
      </p:grpSp>
      <p:grpSp>
        <p:nvGrpSpPr>
          <p:cNvPr id="47" name="Group 46">
            <a:extLst>
              <a:ext uri="{FF2B5EF4-FFF2-40B4-BE49-F238E27FC236}">
                <a16:creationId xmlns:a16="http://schemas.microsoft.com/office/drawing/2014/main" id="{9A4B7BBC-D5D7-A29B-A54F-5F10859F6F08}"/>
              </a:ext>
            </a:extLst>
          </p:cNvPr>
          <p:cNvGrpSpPr/>
          <p:nvPr/>
        </p:nvGrpSpPr>
        <p:grpSpPr>
          <a:xfrm>
            <a:off x="9354744" y="1943099"/>
            <a:ext cx="3430743" cy="7015165"/>
            <a:chOff x="9504252" y="1943100"/>
            <a:chExt cx="3430743" cy="7015165"/>
          </a:xfrm>
        </p:grpSpPr>
        <p:grpSp>
          <p:nvGrpSpPr>
            <p:cNvPr id="39" name="Group 11">
              <a:extLst>
                <a:ext uri="{FF2B5EF4-FFF2-40B4-BE49-F238E27FC236}">
                  <a16:creationId xmlns:a16="http://schemas.microsoft.com/office/drawing/2014/main" id="{A3DD559A-BB5E-01D1-8CDE-54554460B007}"/>
                </a:ext>
              </a:extLst>
            </p:cNvPr>
            <p:cNvGrpSpPr/>
            <p:nvPr/>
          </p:nvGrpSpPr>
          <p:grpSpPr>
            <a:xfrm>
              <a:off x="9525000" y="1943100"/>
              <a:ext cx="3409995" cy="7015165"/>
              <a:chOff x="0" y="0"/>
              <a:chExt cx="1468206" cy="1844485"/>
            </a:xfrm>
          </p:grpSpPr>
          <p:sp>
            <p:nvSpPr>
              <p:cNvPr id="40" name="Freeform 12">
                <a:extLst>
                  <a:ext uri="{FF2B5EF4-FFF2-40B4-BE49-F238E27FC236}">
                    <a16:creationId xmlns:a16="http://schemas.microsoft.com/office/drawing/2014/main" id="{97A095FC-EA42-4D58-BB21-AA0C26F5913E}"/>
                  </a:ext>
                </a:extLst>
              </p:cNvPr>
              <p:cNvSpPr/>
              <p:nvPr/>
            </p:nvSpPr>
            <p:spPr>
              <a:xfrm>
                <a:off x="0" y="0"/>
                <a:ext cx="1468206" cy="1844485"/>
              </a:xfrm>
              <a:custGeom>
                <a:avLst/>
                <a:gdLst/>
                <a:ahLst/>
                <a:cxnLst/>
                <a:rect l="l" t="t" r="r" b="b"/>
                <a:pathLst>
                  <a:path w="1468206" h="1844485">
                    <a:moveTo>
                      <a:pt x="70828" y="0"/>
                    </a:moveTo>
                    <a:lnTo>
                      <a:pt x="1397377" y="0"/>
                    </a:lnTo>
                    <a:cubicBezTo>
                      <a:pt x="1416162" y="0"/>
                      <a:pt x="1434178" y="7462"/>
                      <a:pt x="1447461" y="20745"/>
                    </a:cubicBezTo>
                    <a:cubicBezTo>
                      <a:pt x="1460743" y="34028"/>
                      <a:pt x="1468206" y="52043"/>
                      <a:pt x="1468206" y="70828"/>
                    </a:cubicBezTo>
                    <a:lnTo>
                      <a:pt x="1468206" y="1773657"/>
                    </a:lnTo>
                    <a:cubicBezTo>
                      <a:pt x="1468206" y="1792442"/>
                      <a:pt x="1460743" y="1810457"/>
                      <a:pt x="1447461" y="1823740"/>
                    </a:cubicBezTo>
                    <a:cubicBezTo>
                      <a:pt x="1434178" y="1837023"/>
                      <a:pt x="1416162" y="1844485"/>
                      <a:pt x="1397377" y="1844485"/>
                    </a:cubicBezTo>
                    <a:lnTo>
                      <a:pt x="70828" y="1844485"/>
                    </a:lnTo>
                    <a:cubicBezTo>
                      <a:pt x="52043" y="1844485"/>
                      <a:pt x="34028" y="1837023"/>
                      <a:pt x="20745" y="1823740"/>
                    </a:cubicBezTo>
                    <a:cubicBezTo>
                      <a:pt x="7462" y="1810457"/>
                      <a:pt x="0" y="1792442"/>
                      <a:pt x="0" y="1773657"/>
                    </a:cubicBezTo>
                    <a:lnTo>
                      <a:pt x="0" y="70828"/>
                    </a:lnTo>
                    <a:cubicBezTo>
                      <a:pt x="0" y="52043"/>
                      <a:pt x="7462" y="34028"/>
                      <a:pt x="20745" y="20745"/>
                    </a:cubicBezTo>
                    <a:cubicBezTo>
                      <a:pt x="34028" y="7462"/>
                      <a:pt x="52043" y="0"/>
                      <a:pt x="70828" y="0"/>
                    </a:cubicBezTo>
                    <a:close/>
                  </a:path>
                </a:pathLst>
              </a:custGeom>
              <a:solidFill>
                <a:srgbClr val="0F1529"/>
              </a:solidFill>
            </p:spPr>
            <p:txBody>
              <a:bodyPr/>
              <a:lstStyle/>
              <a:p>
                <a:endParaRPr lang="en-IN"/>
              </a:p>
            </p:txBody>
          </p:sp>
          <p:sp>
            <p:nvSpPr>
              <p:cNvPr id="41" name="TextBox 13">
                <a:extLst>
                  <a:ext uri="{FF2B5EF4-FFF2-40B4-BE49-F238E27FC236}">
                    <a16:creationId xmlns:a16="http://schemas.microsoft.com/office/drawing/2014/main" id="{33D63C45-CEE4-3867-FB65-A6D636C2168A}"/>
                  </a:ext>
                </a:extLst>
              </p:cNvPr>
              <p:cNvSpPr txBox="1"/>
              <p:nvPr/>
            </p:nvSpPr>
            <p:spPr>
              <a:xfrm>
                <a:off x="0" y="-57150"/>
                <a:ext cx="1468206" cy="1901635"/>
              </a:xfrm>
              <a:prstGeom prst="rect">
                <a:avLst/>
              </a:prstGeom>
            </p:spPr>
            <p:txBody>
              <a:bodyPr lIns="50800" tIns="50800" rIns="50800" bIns="50800" rtlCol="0" anchor="ctr"/>
              <a:lstStyle/>
              <a:p>
                <a:pPr algn="ctr">
                  <a:lnSpc>
                    <a:spcPts val="3640"/>
                  </a:lnSpc>
                </a:pPr>
                <a:endParaRPr/>
              </a:p>
            </p:txBody>
          </p:sp>
        </p:grpSp>
        <p:sp>
          <p:nvSpPr>
            <p:cNvPr id="26" name="Freeform 13">
              <a:extLst>
                <a:ext uri="{FF2B5EF4-FFF2-40B4-BE49-F238E27FC236}">
                  <a16:creationId xmlns:a16="http://schemas.microsoft.com/office/drawing/2014/main" id="{68E5B45A-687A-C2ED-3B48-9FB42AEB8240}"/>
                </a:ext>
              </a:extLst>
            </p:cNvPr>
            <p:cNvSpPr/>
            <p:nvPr/>
          </p:nvSpPr>
          <p:spPr>
            <a:xfrm>
              <a:off x="10361461" y="2483129"/>
              <a:ext cx="1808755" cy="2062737"/>
            </a:xfrm>
            <a:custGeom>
              <a:avLst/>
              <a:gdLst/>
              <a:ahLst/>
              <a:cxnLst/>
              <a:rect l="l" t="t" r="r" b="b"/>
              <a:pathLst>
                <a:path w="3052001" h="3052001">
                  <a:moveTo>
                    <a:pt x="0" y="0"/>
                  </a:moveTo>
                  <a:lnTo>
                    <a:pt x="3052001" y="0"/>
                  </a:lnTo>
                  <a:lnTo>
                    <a:pt x="3052001" y="3052001"/>
                  </a:lnTo>
                  <a:lnTo>
                    <a:pt x="0" y="3052001"/>
                  </a:lnTo>
                  <a:lnTo>
                    <a:pt x="0" y="0"/>
                  </a:lnTo>
                  <a:close/>
                </a:path>
              </a:pathLst>
            </a:custGeom>
            <a:blipFill>
              <a:blip r:embed="rId4"/>
              <a:stretch>
                <a:fillRect/>
              </a:stretch>
            </a:blipFill>
          </p:spPr>
          <p:txBody>
            <a:bodyPr/>
            <a:lstStyle/>
            <a:p>
              <a:endParaRPr lang="en-IN"/>
            </a:p>
          </p:txBody>
        </p:sp>
        <p:sp>
          <p:nvSpPr>
            <p:cNvPr id="27" name="TextBox 14">
              <a:extLst>
                <a:ext uri="{FF2B5EF4-FFF2-40B4-BE49-F238E27FC236}">
                  <a16:creationId xmlns:a16="http://schemas.microsoft.com/office/drawing/2014/main" id="{4227DCD3-E2D5-0A9F-7029-2D75390B24AA}"/>
                </a:ext>
              </a:extLst>
            </p:cNvPr>
            <p:cNvSpPr txBox="1"/>
            <p:nvPr/>
          </p:nvSpPr>
          <p:spPr>
            <a:xfrm>
              <a:off x="9504252" y="4965824"/>
              <a:ext cx="3328062" cy="1292213"/>
            </a:xfrm>
            <a:prstGeom prst="rect">
              <a:avLst/>
            </a:prstGeom>
          </p:spPr>
          <p:txBody>
            <a:bodyPr wrap="square" lIns="0" tIns="0" rIns="0" bIns="0" rtlCol="0" anchor="t">
              <a:spAutoFit/>
            </a:bodyPr>
            <a:lstStyle/>
            <a:p>
              <a:pPr algn="ctr">
                <a:lnSpc>
                  <a:spcPts val="5179"/>
                </a:lnSpc>
                <a:spcBef>
                  <a:spcPct val="0"/>
                </a:spcBef>
              </a:pPr>
              <a:r>
                <a:rPr lang="en-US" sz="3699" dirty="0">
                  <a:solidFill>
                    <a:srgbClr val="FFC000"/>
                  </a:solidFill>
                </a:rPr>
                <a:t>Investigative Analysis</a:t>
              </a:r>
            </a:p>
          </p:txBody>
        </p:sp>
        <p:sp>
          <p:nvSpPr>
            <p:cNvPr id="28" name="TextBox 15">
              <a:extLst>
                <a:ext uri="{FF2B5EF4-FFF2-40B4-BE49-F238E27FC236}">
                  <a16:creationId xmlns:a16="http://schemas.microsoft.com/office/drawing/2014/main" id="{9CB7CF67-34E2-7193-477B-14AD07D9E458}"/>
                </a:ext>
              </a:extLst>
            </p:cNvPr>
            <p:cNvSpPr txBox="1"/>
            <p:nvPr/>
          </p:nvSpPr>
          <p:spPr>
            <a:xfrm>
              <a:off x="9525000" y="6585008"/>
              <a:ext cx="3409995" cy="1318951"/>
            </a:xfrm>
            <a:prstGeom prst="rect">
              <a:avLst/>
            </a:prstGeom>
          </p:spPr>
          <p:txBody>
            <a:bodyPr wrap="square" lIns="0" tIns="0" rIns="0" bIns="0" rtlCol="0" anchor="t">
              <a:spAutoFit/>
            </a:bodyPr>
            <a:lstStyle/>
            <a:p>
              <a:pPr algn="ctr">
                <a:lnSpc>
                  <a:spcPts val="3500"/>
                </a:lnSpc>
              </a:pPr>
              <a:r>
                <a:rPr lang="en-IN" sz="2500" dirty="0">
                  <a:solidFill>
                    <a:srgbClr val="FFFFFF"/>
                  </a:solidFill>
                </a:rPr>
                <a:t>Correlation and predictive analysis to answer the research questions</a:t>
              </a:r>
              <a:endParaRPr lang="en-US" sz="2500" dirty="0">
                <a:solidFill>
                  <a:srgbClr val="FFFFFF"/>
                </a:solidFill>
              </a:endParaRPr>
            </a:p>
          </p:txBody>
        </p:sp>
      </p:grpSp>
      <p:grpSp>
        <p:nvGrpSpPr>
          <p:cNvPr id="46" name="Group 45">
            <a:extLst>
              <a:ext uri="{FF2B5EF4-FFF2-40B4-BE49-F238E27FC236}">
                <a16:creationId xmlns:a16="http://schemas.microsoft.com/office/drawing/2014/main" id="{53654A6C-825D-3EC5-EE06-13099B942A11}"/>
              </a:ext>
            </a:extLst>
          </p:cNvPr>
          <p:cNvGrpSpPr/>
          <p:nvPr/>
        </p:nvGrpSpPr>
        <p:grpSpPr>
          <a:xfrm>
            <a:off x="5295604" y="1943099"/>
            <a:ext cx="3409995" cy="7015165"/>
            <a:chOff x="5448596" y="1943100"/>
            <a:chExt cx="3409995" cy="7015165"/>
          </a:xfrm>
        </p:grpSpPr>
        <p:grpSp>
          <p:nvGrpSpPr>
            <p:cNvPr id="36" name="Group 11">
              <a:extLst>
                <a:ext uri="{FF2B5EF4-FFF2-40B4-BE49-F238E27FC236}">
                  <a16:creationId xmlns:a16="http://schemas.microsoft.com/office/drawing/2014/main" id="{A6884B9D-1B65-CBB8-C3C9-BA9E2F337866}"/>
                </a:ext>
              </a:extLst>
            </p:cNvPr>
            <p:cNvGrpSpPr/>
            <p:nvPr/>
          </p:nvGrpSpPr>
          <p:grpSpPr>
            <a:xfrm>
              <a:off x="5448596" y="1943100"/>
              <a:ext cx="3409995" cy="7015165"/>
              <a:chOff x="0" y="0"/>
              <a:chExt cx="1468206" cy="1844485"/>
            </a:xfrm>
          </p:grpSpPr>
          <p:sp>
            <p:nvSpPr>
              <p:cNvPr id="37" name="Freeform 12">
                <a:extLst>
                  <a:ext uri="{FF2B5EF4-FFF2-40B4-BE49-F238E27FC236}">
                    <a16:creationId xmlns:a16="http://schemas.microsoft.com/office/drawing/2014/main" id="{AF5439DB-62DC-3C77-5728-54A8D17B377B}"/>
                  </a:ext>
                </a:extLst>
              </p:cNvPr>
              <p:cNvSpPr/>
              <p:nvPr/>
            </p:nvSpPr>
            <p:spPr>
              <a:xfrm>
                <a:off x="0" y="0"/>
                <a:ext cx="1468206" cy="1844485"/>
              </a:xfrm>
              <a:custGeom>
                <a:avLst/>
                <a:gdLst/>
                <a:ahLst/>
                <a:cxnLst/>
                <a:rect l="l" t="t" r="r" b="b"/>
                <a:pathLst>
                  <a:path w="1468206" h="1844485">
                    <a:moveTo>
                      <a:pt x="70828" y="0"/>
                    </a:moveTo>
                    <a:lnTo>
                      <a:pt x="1397377" y="0"/>
                    </a:lnTo>
                    <a:cubicBezTo>
                      <a:pt x="1416162" y="0"/>
                      <a:pt x="1434178" y="7462"/>
                      <a:pt x="1447461" y="20745"/>
                    </a:cubicBezTo>
                    <a:cubicBezTo>
                      <a:pt x="1460743" y="34028"/>
                      <a:pt x="1468206" y="52043"/>
                      <a:pt x="1468206" y="70828"/>
                    </a:cubicBezTo>
                    <a:lnTo>
                      <a:pt x="1468206" y="1773657"/>
                    </a:lnTo>
                    <a:cubicBezTo>
                      <a:pt x="1468206" y="1792442"/>
                      <a:pt x="1460743" y="1810457"/>
                      <a:pt x="1447461" y="1823740"/>
                    </a:cubicBezTo>
                    <a:cubicBezTo>
                      <a:pt x="1434178" y="1837023"/>
                      <a:pt x="1416162" y="1844485"/>
                      <a:pt x="1397377" y="1844485"/>
                    </a:cubicBezTo>
                    <a:lnTo>
                      <a:pt x="70828" y="1844485"/>
                    </a:lnTo>
                    <a:cubicBezTo>
                      <a:pt x="52043" y="1844485"/>
                      <a:pt x="34028" y="1837023"/>
                      <a:pt x="20745" y="1823740"/>
                    </a:cubicBezTo>
                    <a:cubicBezTo>
                      <a:pt x="7462" y="1810457"/>
                      <a:pt x="0" y="1792442"/>
                      <a:pt x="0" y="1773657"/>
                    </a:cubicBezTo>
                    <a:lnTo>
                      <a:pt x="0" y="70828"/>
                    </a:lnTo>
                    <a:cubicBezTo>
                      <a:pt x="0" y="52043"/>
                      <a:pt x="7462" y="34028"/>
                      <a:pt x="20745" y="20745"/>
                    </a:cubicBezTo>
                    <a:cubicBezTo>
                      <a:pt x="34028" y="7462"/>
                      <a:pt x="52043" y="0"/>
                      <a:pt x="70828" y="0"/>
                    </a:cubicBezTo>
                    <a:close/>
                  </a:path>
                </a:pathLst>
              </a:custGeom>
              <a:solidFill>
                <a:srgbClr val="0F1529"/>
              </a:solidFill>
            </p:spPr>
            <p:txBody>
              <a:bodyPr/>
              <a:lstStyle/>
              <a:p>
                <a:endParaRPr lang="en-IN"/>
              </a:p>
            </p:txBody>
          </p:sp>
          <p:sp>
            <p:nvSpPr>
              <p:cNvPr id="38" name="TextBox 13">
                <a:extLst>
                  <a:ext uri="{FF2B5EF4-FFF2-40B4-BE49-F238E27FC236}">
                    <a16:creationId xmlns:a16="http://schemas.microsoft.com/office/drawing/2014/main" id="{EFD81A4D-087D-01E0-EBC1-A0D9BC582685}"/>
                  </a:ext>
                </a:extLst>
              </p:cNvPr>
              <p:cNvSpPr txBox="1"/>
              <p:nvPr/>
            </p:nvSpPr>
            <p:spPr>
              <a:xfrm>
                <a:off x="0" y="-57150"/>
                <a:ext cx="1468206" cy="1901635"/>
              </a:xfrm>
              <a:prstGeom prst="rect">
                <a:avLst/>
              </a:prstGeom>
            </p:spPr>
            <p:txBody>
              <a:bodyPr lIns="50800" tIns="50800" rIns="50800" bIns="50800" rtlCol="0" anchor="ctr"/>
              <a:lstStyle/>
              <a:p>
                <a:pPr algn="ctr">
                  <a:lnSpc>
                    <a:spcPts val="3640"/>
                  </a:lnSpc>
                </a:pPr>
                <a:endParaRPr/>
              </a:p>
            </p:txBody>
          </p:sp>
        </p:grpSp>
        <p:sp>
          <p:nvSpPr>
            <p:cNvPr id="22" name="TextBox 22"/>
            <p:cNvSpPr txBox="1"/>
            <p:nvPr/>
          </p:nvSpPr>
          <p:spPr>
            <a:xfrm>
              <a:off x="5551050" y="4974053"/>
              <a:ext cx="3191192" cy="1292213"/>
            </a:xfrm>
            <a:prstGeom prst="rect">
              <a:avLst/>
            </a:prstGeom>
          </p:spPr>
          <p:txBody>
            <a:bodyPr wrap="square" lIns="0" tIns="0" rIns="0" bIns="0" rtlCol="0" anchor="t">
              <a:spAutoFit/>
            </a:bodyPr>
            <a:lstStyle/>
            <a:p>
              <a:pPr algn="ctr">
                <a:lnSpc>
                  <a:spcPts val="5179"/>
                </a:lnSpc>
                <a:spcBef>
                  <a:spcPct val="0"/>
                </a:spcBef>
              </a:pPr>
              <a:r>
                <a:rPr lang="en-US" sz="3699" dirty="0">
                  <a:solidFill>
                    <a:srgbClr val="FFC000"/>
                  </a:solidFill>
                </a:rPr>
                <a:t>Data Preparation</a:t>
              </a:r>
            </a:p>
          </p:txBody>
        </p:sp>
        <p:sp>
          <p:nvSpPr>
            <p:cNvPr id="23" name="TextBox 23"/>
            <p:cNvSpPr txBox="1"/>
            <p:nvPr/>
          </p:nvSpPr>
          <p:spPr>
            <a:xfrm>
              <a:off x="5448596" y="6581321"/>
              <a:ext cx="3409995" cy="1767792"/>
            </a:xfrm>
            <a:prstGeom prst="rect">
              <a:avLst/>
            </a:prstGeom>
          </p:spPr>
          <p:txBody>
            <a:bodyPr wrap="square" lIns="0" tIns="0" rIns="0" bIns="0" rtlCol="0" anchor="t">
              <a:spAutoFit/>
            </a:bodyPr>
            <a:lstStyle/>
            <a:p>
              <a:pPr marL="269877" lvl="1" algn="ctr">
                <a:lnSpc>
                  <a:spcPts val="3500"/>
                </a:lnSpc>
              </a:pPr>
              <a:r>
                <a:rPr lang="en-US" sz="2500" dirty="0">
                  <a:solidFill>
                    <a:srgbClr val="FFFFFF"/>
                  </a:solidFill>
                </a:rPr>
                <a:t>Merging Datasets, Data Cleaning , Feature Engineering for deeper analysis</a:t>
              </a:r>
              <a:endParaRPr lang="en-US" sz="2400" u="sng" dirty="0">
                <a:solidFill>
                  <a:schemeClr val="bg1"/>
                </a:solidFill>
              </a:endParaRPr>
            </a:p>
          </p:txBody>
        </p:sp>
        <p:pic>
          <p:nvPicPr>
            <p:cNvPr id="2050" name="Picture 2" descr="Data Preparation Icons - Free SVG &amp; PNG Data Preparation Images - Noun  Project">
              <a:extLst>
                <a:ext uri="{FF2B5EF4-FFF2-40B4-BE49-F238E27FC236}">
                  <a16:creationId xmlns:a16="http://schemas.microsoft.com/office/drawing/2014/main" id="{38D2A9C7-1452-CF40-FCCF-05ACB28020AF}"/>
                </a:ext>
              </a:extLst>
            </p:cNvPr>
            <p:cNvPicPr>
              <a:picLocks noChangeAspect="1" noChangeArrowheads="1"/>
            </p:cNvPicPr>
            <p:nvPr/>
          </p:nvPicPr>
          <p:blipFill>
            <a:blip r:embed="rId5">
              <a:duotone>
                <a:schemeClr val="accent5">
                  <a:shade val="45000"/>
                  <a:satMod val="135000"/>
                </a:schemeClr>
                <a:prstClr val="white"/>
              </a:duotone>
              <a:extLst>
                <a:ext uri="{BEBA8EAE-BF5A-486C-A8C5-ECC9F3942E4B}">
                  <a14:imgProps xmlns:a14="http://schemas.microsoft.com/office/drawing/2010/main">
                    <a14:imgLayer r:embed="rId6">
                      <a14:imgEffect>
                        <a14:saturation sat="1000"/>
                      </a14:imgEffect>
                    </a14:imgLayer>
                  </a14:imgProps>
                </a:ext>
                <a:ext uri="{28A0092B-C50C-407E-A947-70E740481C1C}">
                  <a14:useLocalDpi xmlns:a14="http://schemas.microsoft.com/office/drawing/2010/main" val="0"/>
                </a:ext>
              </a:extLst>
            </a:blip>
            <a:srcRect/>
            <a:stretch>
              <a:fillRect/>
            </a:stretch>
          </p:blipFill>
          <p:spPr bwMode="auto">
            <a:xfrm>
              <a:off x="6092825" y="2369998"/>
              <a:ext cx="2289000" cy="2289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Group 47">
            <a:extLst>
              <a:ext uri="{FF2B5EF4-FFF2-40B4-BE49-F238E27FC236}">
                <a16:creationId xmlns:a16="http://schemas.microsoft.com/office/drawing/2014/main" id="{CAF1E29E-6A3B-3A67-5D4A-C49C3EAE0A2F}"/>
              </a:ext>
            </a:extLst>
          </p:cNvPr>
          <p:cNvGrpSpPr/>
          <p:nvPr/>
        </p:nvGrpSpPr>
        <p:grpSpPr>
          <a:xfrm>
            <a:off x="13621948" y="1943099"/>
            <a:ext cx="3409995" cy="7015165"/>
            <a:chOff x="13601404" y="1943100"/>
            <a:chExt cx="3409995" cy="7015165"/>
          </a:xfrm>
        </p:grpSpPr>
        <p:grpSp>
          <p:nvGrpSpPr>
            <p:cNvPr id="42" name="Group 11">
              <a:extLst>
                <a:ext uri="{FF2B5EF4-FFF2-40B4-BE49-F238E27FC236}">
                  <a16:creationId xmlns:a16="http://schemas.microsoft.com/office/drawing/2014/main" id="{BC527695-F549-95DA-132A-52DFBC63747C}"/>
                </a:ext>
              </a:extLst>
            </p:cNvPr>
            <p:cNvGrpSpPr/>
            <p:nvPr/>
          </p:nvGrpSpPr>
          <p:grpSpPr>
            <a:xfrm>
              <a:off x="13601404" y="1943100"/>
              <a:ext cx="3409995" cy="7015165"/>
              <a:chOff x="0" y="0"/>
              <a:chExt cx="1468206" cy="1844485"/>
            </a:xfrm>
          </p:grpSpPr>
          <p:sp>
            <p:nvSpPr>
              <p:cNvPr id="43" name="Freeform 12">
                <a:extLst>
                  <a:ext uri="{FF2B5EF4-FFF2-40B4-BE49-F238E27FC236}">
                    <a16:creationId xmlns:a16="http://schemas.microsoft.com/office/drawing/2014/main" id="{0DA8202D-D59F-72EB-BCDA-4C8363CB11F8}"/>
                  </a:ext>
                </a:extLst>
              </p:cNvPr>
              <p:cNvSpPr/>
              <p:nvPr/>
            </p:nvSpPr>
            <p:spPr>
              <a:xfrm>
                <a:off x="0" y="0"/>
                <a:ext cx="1468206" cy="1844485"/>
              </a:xfrm>
              <a:custGeom>
                <a:avLst/>
                <a:gdLst/>
                <a:ahLst/>
                <a:cxnLst/>
                <a:rect l="l" t="t" r="r" b="b"/>
                <a:pathLst>
                  <a:path w="1468206" h="1844485">
                    <a:moveTo>
                      <a:pt x="70828" y="0"/>
                    </a:moveTo>
                    <a:lnTo>
                      <a:pt x="1397377" y="0"/>
                    </a:lnTo>
                    <a:cubicBezTo>
                      <a:pt x="1416162" y="0"/>
                      <a:pt x="1434178" y="7462"/>
                      <a:pt x="1447461" y="20745"/>
                    </a:cubicBezTo>
                    <a:cubicBezTo>
                      <a:pt x="1460743" y="34028"/>
                      <a:pt x="1468206" y="52043"/>
                      <a:pt x="1468206" y="70828"/>
                    </a:cubicBezTo>
                    <a:lnTo>
                      <a:pt x="1468206" y="1773657"/>
                    </a:lnTo>
                    <a:cubicBezTo>
                      <a:pt x="1468206" y="1792442"/>
                      <a:pt x="1460743" y="1810457"/>
                      <a:pt x="1447461" y="1823740"/>
                    </a:cubicBezTo>
                    <a:cubicBezTo>
                      <a:pt x="1434178" y="1837023"/>
                      <a:pt x="1416162" y="1844485"/>
                      <a:pt x="1397377" y="1844485"/>
                    </a:cubicBezTo>
                    <a:lnTo>
                      <a:pt x="70828" y="1844485"/>
                    </a:lnTo>
                    <a:cubicBezTo>
                      <a:pt x="52043" y="1844485"/>
                      <a:pt x="34028" y="1837023"/>
                      <a:pt x="20745" y="1823740"/>
                    </a:cubicBezTo>
                    <a:cubicBezTo>
                      <a:pt x="7462" y="1810457"/>
                      <a:pt x="0" y="1792442"/>
                      <a:pt x="0" y="1773657"/>
                    </a:cubicBezTo>
                    <a:lnTo>
                      <a:pt x="0" y="70828"/>
                    </a:lnTo>
                    <a:cubicBezTo>
                      <a:pt x="0" y="52043"/>
                      <a:pt x="7462" y="34028"/>
                      <a:pt x="20745" y="20745"/>
                    </a:cubicBezTo>
                    <a:cubicBezTo>
                      <a:pt x="34028" y="7462"/>
                      <a:pt x="52043" y="0"/>
                      <a:pt x="70828" y="0"/>
                    </a:cubicBezTo>
                    <a:close/>
                  </a:path>
                </a:pathLst>
              </a:custGeom>
              <a:solidFill>
                <a:srgbClr val="0F1529"/>
              </a:solidFill>
            </p:spPr>
            <p:txBody>
              <a:bodyPr/>
              <a:lstStyle/>
              <a:p>
                <a:endParaRPr lang="en-IN"/>
              </a:p>
            </p:txBody>
          </p:sp>
          <p:sp>
            <p:nvSpPr>
              <p:cNvPr id="44" name="TextBox 13">
                <a:extLst>
                  <a:ext uri="{FF2B5EF4-FFF2-40B4-BE49-F238E27FC236}">
                    <a16:creationId xmlns:a16="http://schemas.microsoft.com/office/drawing/2014/main" id="{D64F3FDE-E054-669E-EF47-76B9B9DF45FD}"/>
                  </a:ext>
                </a:extLst>
              </p:cNvPr>
              <p:cNvSpPr txBox="1"/>
              <p:nvPr/>
            </p:nvSpPr>
            <p:spPr>
              <a:xfrm>
                <a:off x="0" y="-57150"/>
                <a:ext cx="1468206" cy="1901635"/>
              </a:xfrm>
              <a:prstGeom prst="rect">
                <a:avLst/>
              </a:prstGeom>
            </p:spPr>
            <p:txBody>
              <a:bodyPr lIns="50800" tIns="50800" rIns="50800" bIns="50800" rtlCol="0" anchor="ctr"/>
              <a:lstStyle/>
              <a:p>
                <a:pPr algn="ctr">
                  <a:lnSpc>
                    <a:spcPts val="3640"/>
                  </a:lnSpc>
                </a:pPr>
                <a:endParaRPr/>
              </a:p>
            </p:txBody>
          </p:sp>
        </p:grpSp>
        <p:sp>
          <p:nvSpPr>
            <p:cNvPr id="32" name="TextBox 15">
              <a:extLst>
                <a:ext uri="{FF2B5EF4-FFF2-40B4-BE49-F238E27FC236}">
                  <a16:creationId xmlns:a16="http://schemas.microsoft.com/office/drawing/2014/main" id="{4B916E4A-01C1-A496-031F-51EAC33DD6FF}"/>
                </a:ext>
              </a:extLst>
            </p:cNvPr>
            <p:cNvSpPr txBox="1"/>
            <p:nvPr/>
          </p:nvSpPr>
          <p:spPr>
            <a:xfrm>
              <a:off x="14225989" y="4974053"/>
              <a:ext cx="2417363" cy="1292213"/>
            </a:xfrm>
            <a:prstGeom prst="rect">
              <a:avLst/>
            </a:prstGeom>
          </p:spPr>
          <p:txBody>
            <a:bodyPr wrap="square" lIns="0" tIns="0" rIns="0" bIns="0" rtlCol="0" anchor="t">
              <a:spAutoFit/>
            </a:bodyPr>
            <a:lstStyle/>
            <a:p>
              <a:pPr algn="ctr">
                <a:lnSpc>
                  <a:spcPts val="5179"/>
                </a:lnSpc>
                <a:spcBef>
                  <a:spcPct val="0"/>
                </a:spcBef>
              </a:pPr>
              <a:r>
                <a:rPr lang="en-US" sz="3699" dirty="0">
                  <a:solidFill>
                    <a:srgbClr val="FFC000"/>
                  </a:solidFill>
                </a:rPr>
                <a:t>Additional Features</a:t>
              </a:r>
            </a:p>
          </p:txBody>
        </p:sp>
        <p:sp>
          <p:nvSpPr>
            <p:cNvPr id="35" name="TextBox 15">
              <a:extLst>
                <a:ext uri="{FF2B5EF4-FFF2-40B4-BE49-F238E27FC236}">
                  <a16:creationId xmlns:a16="http://schemas.microsoft.com/office/drawing/2014/main" id="{D79C9AB2-DFAE-F067-E612-085D7ACD7C96}"/>
                </a:ext>
              </a:extLst>
            </p:cNvPr>
            <p:cNvSpPr txBox="1"/>
            <p:nvPr/>
          </p:nvSpPr>
          <p:spPr>
            <a:xfrm>
              <a:off x="13601404" y="6615308"/>
              <a:ext cx="3409995" cy="1318951"/>
            </a:xfrm>
            <a:prstGeom prst="rect">
              <a:avLst/>
            </a:prstGeom>
          </p:spPr>
          <p:txBody>
            <a:bodyPr wrap="square" lIns="0" tIns="0" rIns="0" bIns="0" rtlCol="0" anchor="t">
              <a:spAutoFit/>
            </a:bodyPr>
            <a:lstStyle/>
            <a:p>
              <a:pPr algn="ctr">
                <a:lnSpc>
                  <a:spcPts val="3500"/>
                </a:lnSpc>
              </a:pPr>
              <a:r>
                <a:rPr lang="en-US" sz="2500" dirty="0">
                  <a:solidFill>
                    <a:srgbClr val="FFFFFF"/>
                  </a:solidFill>
                </a:rPr>
                <a:t>Employ OOPS Concepts, Interactive Visualizations using Plotly</a:t>
              </a:r>
            </a:p>
          </p:txBody>
        </p:sp>
      </p:grpSp>
      <p:pic>
        <p:nvPicPr>
          <p:cNvPr id="2054" name="Picture 6" descr="Plus Icons - Plus Icon PNG - FlyClipart">
            <a:extLst>
              <a:ext uri="{FF2B5EF4-FFF2-40B4-BE49-F238E27FC236}">
                <a16:creationId xmlns:a16="http://schemas.microsoft.com/office/drawing/2014/main" id="{F455A49D-619A-AE8C-DC28-5C7ECCB112FD}"/>
              </a:ext>
            </a:extLst>
          </p:cNvPr>
          <p:cNvPicPr>
            <a:picLocks noChangeAspect="1" noChangeArrowheads="1"/>
          </p:cNvPicPr>
          <p:nvPr/>
        </p:nvPicPr>
        <p:blipFill>
          <a:blip r:embed="rId7" cstate="print">
            <a:duotone>
              <a:schemeClr val="accent3">
                <a:shade val="45000"/>
                <a:satMod val="135000"/>
              </a:schemeClr>
              <a:prstClr val="white"/>
            </a:duotone>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4335188" y="2394470"/>
            <a:ext cx="2240051" cy="22400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475170" y="4457700"/>
            <a:ext cx="2040113" cy="1657130"/>
          </a:xfrm>
          <a:custGeom>
            <a:avLst/>
            <a:gdLst/>
            <a:ahLst/>
            <a:cxnLst/>
            <a:rect l="l" t="t" r="r" b="b"/>
            <a:pathLst>
              <a:path w="2437441" h="1879877">
                <a:moveTo>
                  <a:pt x="0" y="0"/>
                </a:moveTo>
                <a:lnTo>
                  <a:pt x="2437441" y="0"/>
                </a:lnTo>
                <a:lnTo>
                  <a:pt x="2437441" y="1879877"/>
                </a:lnTo>
                <a:lnTo>
                  <a:pt x="0" y="18798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204894" y="7081684"/>
            <a:ext cx="2486583" cy="1657130"/>
          </a:xfrm>
          <a:custGeom>
            <a:avLst/>
            <a:gdLst/>
            <a:ahLst/>
            <a:cxnLst/>
            <a:rect l="l" t="t" r="r" b="b"/>
            <a:pathLst>
              <a:path w="2486583" h="1657130">
                <a:moveTo>
                  <a:pt x="0" y="0"/>
                </a:moveTo>
                <a:lnTo>
                  <a:pt x="2486583" y="0"/>
                </a:lnTo>
                <a:lnTo>
                  <a:pt x="2486583" y="1657130"/>
                </a:lnTo>
                <a:lnTo>
                  <a:pt x="0" y="1657130"/>
                </a:lnTo>
                <a:lnTo>
                  <a:pt x="0" y="0"/>
                </a:lnTo>
                <a:close/>
              </a:path>
            </a:pathLst>
          </a:custGeom>
          <a:blipFill>
            <a:blip r:embed="rId4"/>
            <a:stretch>
              <a:fillRect/>
            </a:stretch>
          </a:blipFill>
        </p:spPr>
        <p:txBody>
          <a:bodyPr/>
          <a:lstStyle/>
          <a:p>
            <a:endParaRPr lang="en-IN"/>
          </a:p>
        </p:txBody>
      </p:sp>
      <p:sp>
        <p:nvSpPr>
          <p:cNvPr id="5" name="Freeform 5"/>
          <p:cNvSpPr/>
          <p:nvPr/>
        </p:nvSpPr>
        <p:spPr>
          <a:xfrm>
            <a:off x="1273358" y="1847236"/>
            <a:ext cx="2310389" cy="2209800"/>
          </a:xfrm>
          <a:custGeom>
            <a:avLst/>
            <a:gdLst/>
            <a:ahLst/>
            <a:cxnLst/>
            <a:rect l="l" t="t" r="r" b="b"/>
            <a:pathLst>
              <a:path w="2472872" h="2382621">
                <a:moveTo>
                  <a:pt x="0" y="0"/>
                </a:moveTo>
                <a:lnTo>
                  <a:pt x="2472872" y="0"/>
                </a:lnTo>
                <a:lnTo>
                  <a:pt x="2472872" y="2382621"/>
                </a:lnTo>
                <a:lnTo>
                  <a:pt x="0" y="2382621"/>
                </a:lnTo>
                <a:lnTo>
                  <a:pt x="0" y="0"/>
                </a:lnTo>
                <a:close/>
              </a:path>
            </a:pathLst>
          </a:custGeom>
          <a:blipFill>
            <a:blip r:embed="rId5"/>
            <a:stretch>
              <a:fillRect/>
            </a:stretch>
          </a:blipFill>
        </p:spPr>
        <p:txBody>
          <a:bodyPr/>
          <a:lstStyle/>
          <a:p>
            <a:endParaRPr lang="en-IN"/>
          </a:p>
        </p:txBody>
      </p:sp>
      <p:sp>
        <p:nvSpPr>
          <p:cNvPr id="6" name="TextBox 6"/>
          <p:cNvSpPr txBox="1"/>
          <p:nvPr/>
        </p:nvSpPr>
        <p:spPr>
          <a:xfrm>
            <a:off x="5458023" y="291155"/>
            <a:ext cx="7371954" cy="880111"/>
          </a:xfrm>
          <a:prstGeom prst="rect">
            <a:avLst/>
          </a:prstGeom>
        </p:spPr>
        <p:txBody>
          <a:bodyPr lIns="0" tIns="0" rIns="0" bIns="0" rtlCol="0" anchor="t">
            <a:spAutoFit/>
          </a:bodyPr>
          <a:lstStyle/>
          <a:p>
            <a:pPr algn="ctr">
              <a:lnSpc>
                <a:spcPts val="7139"/>
              </a:lnSpc>
              <a:spcBef>
                <a:spcPct val="0"/>
              </a:spcBef>
            </a:pPr>
            <a:r>
              <a:rPr lang="en-US" sz="5099" b="1" dirty="0">
                <a:solidFill>
                  <a:srgbClr val="FFFFFF"/>
                </a:solidFill>
              </a:rPr>
              <a:t>KEY INSIGHTS FROM </a:t>
            </a:r>
            <a:r>
              <a:rPr lang="en-US" sz="5099" b="1" u="sng" dirty="0">
                <a:solidFill>
                  <a:srgbClr val="FFFFFF"/>
                </a:solidFill>
              </a:rPr>
              <a:t>EDA</a:t>
            </a:r>
          </a:p>
        </p:txBody>
      </p:sp>
      <p:sp>
        <p:nvSpPr>
          <p:cNvPr id="10" name="TextBox 9">
            <a:extLst>
              <a:ext uri="{FF2B5EF4-FFF2-40B4-BE49-F238E27FC236}">
                <a16:creationId xmlns:a16="http://schemas.microsoft.com/office/drawing/2014/main" id="{270FA571-864D-AB65-38A7-F5EB0E872E07}"/>
              </a:ext>
            </a:extLst>
          </p:cNvPr>
          <p:cNvSpPr txBox="1"/>
          <p:nvPr/>
        </p:nvSpPr>
        <p:spPr>
          <a:xfrm>
            <a:off x="4191000" y="1853381"/>
            <a:ext cx="13769626" cy="7109639"/>
          </a:xfrm>
          <a:prstGeom prst="rect">
            <a:avLst/>
          </a:prstGeom>
          <a:noFill/>
        </p:spPr>
        <p:txBody>
          <a:bodyPr wrap="square">
            <a:spAutoFit/>
          </a:bodyPr>
          <a:lstStyle/>
          <a:p>
            <a:r>
              <a:rPr lang="en-IN" sz="2400" b="1" dirty="0">
                <a:solidFill>
                  <a:srgbClr val="EE9512"/>
                </a:solidFill>
              </a:rPr>
              <a:t>Understanding the Data: </a:t>
            </a:r>
          </a:p>
          <a:p>
            <a:pPr marL="800100" lvl="1" indent="-342900">
              <a:buFont typeface="Arial" panose="020B0604020202020204" pitchFamily="34" charset="0"/>
              <a:buChar char="•"/>
            </a:pPr>
            <a:r>
              <a:rPr lang="en-IN" sz="2400" dirty="0">
                <a:solidFill>
                  <a:schemeClr val="bg1"/>
                </a:solidFill>
              </a:rPr>
              <a:t>The </a:t>
            </a:r>
            <a:r>
              <a:rPr lang="en-IN" sz="2400" dirty="0">
                <a:solidFill>
                  <a:srgbClr val="EE9512"/>
                </a:solidFill>
              </a:rPr>
              <a:t>Race</a:t>
            </a:r>
            <a:r>
              <a:rPr lang="en-IN" sz="2400" dirty="0">
                <a:solidFill>
                  <a:schemeClr val="bg1"/>
                </a:solidFill>
              </a:rPr>
              <a:t> column is comprised of 3 distinct categorical values All Races, Black and White.</a:t>
            </a:r>
          </a:p>
          <a:p>
            <a:pPr marL="800100" lvl="1" indent="-342900">
              <a:buFont typeface="Arial" panose="020B0604020202020204" pitchFamily="34" charset="0"/>
              <a:buChar char="•"/>
            </a:pPr>
            <a:r>
              <a:rPr lang="en-IN" sz="2400" dirty="0">
                <a:solidFill>
                  <a:schemeClr val="bg1"/>
                </a:solidFill>
              </a:rPr>
              <a:t> The </a:t>
            </a:r>
            <a:r>
              <a:rPr lang="en-IN" sz="2400" dirty="0">
                <a:solidFill>
                  <a:srgbClr val="EE9512"/>
                </a:solidFill>
              </a:rPr>
              <a:t>Sex</a:t>
            </a:r>
            <a:r>
              <a:rPr lang="en-IN" sz="2400" dirty="0">
                <a:solidFill>
                  <a:schemeClr val="bg1"/>
                </a:solidFill>
              </a:rPr>
              <a:t> column is comprised of 3 distinct categorical values Both Sexes, Male and Female.</a:t>
            </a:r>
          </a:p>
          <a:p>
            <a:pPr marL="800100" lvl="1" indent="-342900">
              <a:buFont typeface="Arial" panose="020B0604020202020204" pitchFamily="34" charset="0"/>
              <a:buChar char="•"/>
            </a:pPr>
            <a:r>
              <a:rPr lang="en-IN" sz="2400" dirty="0">
                <a:solidFill>
                  <a:schemeClr val="bg1"/>
                </a:solidFill>
              </a:rPr>
              <a:t> </a:t>
            </a:r>
            <a:r>
              <a:rPr lang="en-IN" sz="2400" dirty="0">
                <a:solidFill>
                  <a:srgbClr val="EE9512"/>
                </a:solidFill>
              </a:rPr>
              <a:t>Average Life Expectancy </a:t>
            </a:r>
            <a:r>
              <a:rPr lang="en-IN" sz="2400" dirty="0">
                <a:solidFill>
                  <a:schemeClr val="bg1"/>
                </a:solidFill>
              </a:rPr>
              <a:t>at birth for an individual is 64</a:t>
            </a:r>
          </a:p>
          <a:p>
            <a:pPr marL="800100" lvl="1" indent="-342900">
              <a:buFont typeface="Arial" panose="020B0604020202020204" pitchFamily="34" charset="0"/>
              <a:buChar char="•"/>
            </a:pPr>
            <a:r>
              <a:rPr lang="en-IN" sz="2400" dirty="0">
                <a:solidFill>
                  <a:schemeClr val="bg1"/>
                </a:solidFill>
              </a:rPr>
              <a:t> </a:t>
            </a:r>
            <a:r>
              <a:rPr lang="en-IN" sz="2400" dirty="0">
                <a:solidFill>
                  <a:srgbClr val="EE9512"/>
                </a:solidFill>
              </a:rPr>
              <a:t>Average Mortality </a:t>
            </a:r>
            <a:r>
              <a:rPr lang="en-IN" sz="2400" dirty="0">
                <a:solidFill>
                  <a:schemeClr val="bg1"/>
                </a:solidFill>
              </a:rPr>
              <a:t>rate is 1616.</a:t>
            </a:r>
          </a:p>
          <a:p>
            <a:pPr marL="800100" lvl="1" indent="-342900">
              <a:buFont typeface="Arial" panose="020B0604020202020204" pitchFamily="34" charset="0"/>
              <a:buChar char="•"/>
            </a:pPr>
            <a:r>
              <a:rPr lang="en-IN" sz="2400" dirty="0">
                <a:solidFill>
                  <a:schemeClr val="bg1"/>
                </a:solidFill>
              </a:rPr>
              <a:t> </a:t>
            </a:r>
            <a:r>
              <a:rPr lang="en-IN" sz="2400" dirty="0">
                <a:solidFill>
                  <a:srgbClr val="EE9512"/>
                </a:solidFill>
              </a:rPr>
              <a:t>Average National Health Expenditure </a:t>
            </a:r>
            <a:r>
              <a:rPr lang="en-IN" sz="2400" dirty="0">
                <a:solidFill>
                  <a:schemeClr val="bg1"/>
                </a:solidFill>
              </a:rPr>
              <a:t>id 1436 Billion USD</a:t>
            </a:r>
          </a:p>
          <a:p>
            <a:pPr marL="285750" indent="-285750">
              <a:buFont typeface="Wingdings" panose="05000000000000000000" pitchFamily="2" charset="2"/>
              <a:buChar char="Ø"/>
            </a:pPr>
            <a:endParaRPr lang="en-IN" sz="2400" dirty="0">
              <a:solidFill>
                <a:schemeClr val="bg1"/>
              </a:solidFill>
            </a:endParaRPr>
          </a:p>
          <a:p>
            <a:pPr marL="285750" indent="-285750">
              <a:buFont typeface="Wingdings" panose="05000000000000000000" pitchFamily="2" charset="2"/>
              <a:buChar char="Ø"/>
            </a:pPr>
            <a:endParaRPr lang="en-IN" sz="2400" dirty="0">
              <a:solidFill>
                <a:schemeClr val="bg1"/>
              </a:solidFill>
            </a:endParaRPr>
          </a:p>
          <a:p>
            <a:r>
              <a:rPr lang="en-US" sz="2400" b="1" dirty="0">
                <a:solidFill>
                  <a:srgbClr val="EE9512"/>
                </a:solidFill>
              </a:rPr>
              <a:t>Trends Over Time:</a:t>
            </a:r>
          </a:p>
          <a:p>
            <a:pPr marL="626567" lvl="1" indent="-342900">
              <a:buFont typeface="Arial" panose="020B0604020202020204" pitchFamily="34" charset="0"/>
              <a:buChar char="•"/>
            </a:pPr>
            <a:r>
              <a:rPr lang="en-US" sz="2400" dirty="0">
                <a:solidFill>
                  <a:srgbClr val="FFFFFF"/>
                </a:solidFill>
              </a:rPr>
              <a:t>Positive life expectancy trend, possibly due to improved healthcare.</a:t>
            </a:r>
          </a:p>
          <a:p>
            <a:pPr marL="626567" lvl="1" indent="-342900">
              <a:buFont typeface="Arial" panose="020B0604020202020204" pitchFamily="34" charset="0"/>
              <a:buChar char="•"/>
            </a:pPr>
            <a:r>
              <a:rPr lang="en-US" sz="2400" dirty="0">
                <a:solidFill>
                  <a:srgbClr val="FFFFFF"/>
                </a:solidFill>
              </a:rPr>
              <a:t>Decreasing Mortality rates over the years, linked to advanced healthcare.</a:t>
            </a:r>
          </a:p>
          <a:p>
            <a:pPr marL="626567" lvl="1" indent="-342900">
              <a:buFont typeface="Arial" panose="020B0604020202020204" pitchFamily="34" charset="0"/>
              <a:buChar char="•"/>
            </a:pPr>
            <a:r>
              <a:rPr lang="en-US" sz="2400" dirty="0">
                <a:solidFill>
                  <a:srgbClr val="FFFFFF"/>
                </a:solidFill>
              </a:rPr>
              <a:t>Consistent increase in U.S. government healthcare funding, enhancing facilities.</a:t>
            </a:r>
          </a:p>
          <a:p>
            <a:endParaRPr lang="en-US" sz="2400" dirty="0">
              <a:solidFill>
                <a:srgbClr val="FFFFFF"/>
              </a:solidFill>
            </a:endParaRPr>
          </a:p>
          <a:p>
            <a:endParaRPr lang="en-US" sz="2400" dirty="0">
              <a:solidFill>
                <a:srgbClr val="FFFFFF"/>
              </a:solidFill>
            </a:endParaRPr>
          </a:p>
          <a:p>
            <a:r>
              <a:rPr lang="en-US" sz="2400" b="1" dirty="0">
                <a:solidFill>
                  <a:srgbClr val="EE9512"/>
                </a:solidFill>
              </a:rPr>
              <a:t>Demographic Disparities:</a:t>
            </a:r>
          </a:p>
          <a:p>
            <a:pPr marL="567334" lvl="1" indent="-283667">
              <a:buFont typeface="Arial"/>
              <a:buChar char="•"/>
            </a:pPr>
            <a:r>
              <a:rPr lang="en-US" sz="2400" dirty="0">
                <a:solidFill>
                  <a:srgbClr val="FFFFFF"/>
                </a:solidFill>
              </a:rPr>
              <a:t>White females have higher life expectancy; black males face elevated Mortality.</a:t>
            </a:r>
          </a:p>
          <a:p>
            <a:endParaRPr lang="en-US" sz="2400" dirty="0">
              <a:solidFill>
                <a:srgbClr val="FFFFFF"/>
              </a:solidFill>
            </a:endParaRPr>
          </a:p>
          <a:p>
            <a:r>
              <a:rPr lang="en-US" sz="2400" b="1" dirty="0">
                <a:solidFill>
                  <a:srgbClr val="EE9512"/>
                </a:solidFill>
              </a:rPr>
              <a:t>Data Gaps:</a:t>
            </a:r>
          </a:p>
          <a:p>
            <a:pPr marL="567334" lvl="1" indent="-283667">
              <a:buFont typeface="Arial"/>
              <a:buChar char="•"/>
            </a:pPr>
            <a:r>
              <a:rPr lang="en-US" sz="2400" dirty="0">
                <a:solidFill>
                  <a:srgbClr val="FFFFFF"/>
                </a:solidFill>
              </a:rPr>
              <a:t>Absence of average life expectancy and Mortality data for white males beyond 1947. </a:t>
            </a:r>
            <a:endParaRPr lang="en-IN" sz="24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3429001" y="2159524"/>
            <a:ext cx="13182600" cy="6613157"/>
          </a:xfrm>
          <a:prstGeom prst="rect">
            <a:avLst/>
          </a:prstGeom>
        </p:spPr>
        <p:txBody>
          <a:bodyPr wrap="square" lIns="0" tIns="0" rIns="0" bIns="0" rtlCol="0" anchor="t">
            <a:spAutoFit/>
          </a:bodyPr>
          <a:lstStyle/>
          <a:p>
            <a:pPr>
              <a:lnSpc>
                <a:spcPts val="3678"/>
              </a:lnSpc>
            </a:pPr>
            <a:r>
              <a:rPr lang="en-US" sz="2627" dirty="0">
                <a:solidFill>
                  <a:srgbClr val="EE9512"/>
                </a:solidFill>
              </a:rPr>
              <a:t>Merging Data:</a:t>
            </a:r>
          </a:p>
          <a:p>
            <a:pPr>
              <a:lnSpc>
                <a:spcPts val="3678"/>
              </a:lnSpc>
            </a:pPr>
            <a:r>
              <a:rPr lang="en-US" sz="2627" dirty="0">
                <a:solidFill>
                  <a:srgbClr val="FFFFFF"/>
                </a:solidFill>
              </a:rPr>
              <a:t>Merged two datasets into single DataFrame covering all races and genders from 1970 to 2018.</a:t>
            </a:r>
          </a:p>
          <a:p>
            <a:pPr>
              <a:lnSpc>
                <a:spcPts val="3678"/>
              </a:lnSpc>
            </a:pPr>
            <a:endParaRPr lang="en-US" sz="2627" dirty="0">
              <a:solidFill>
                <a:srgbClr val="FFFFFF"/>
              </a:solidFill>
            </a:endParaRPr>
          </a:p>
          <a:p>
            <a:pPr>
              <a:lnSpc>
                <a:spcPts val="3678"/>
              </a:lnSpc>
            </a:pPr>
            <a:endParaRPr lang="en-US" sz="2627" dirty="0">
              <a:solidFill>
                <a:srgbClr val="FFFFFF"/>
              </a:solidFill>
            </a:endParaRPr>
          </a:p>
          <a:p>
            <a:pPr>
              <a:lnSpc>
                <a:spcPts val="3678"/>
              </a:lnSpc>
            </a:pPr>
            <a:r>
              <a:rPr lang="en-US" sz="2627" dirty="0">
                <a:solidFill>
                  <a:srgbClr val="EE9512"/>
                </a:solidFill>
              </a:rPr>
              <a:t>Cleaning Data:</a:t>
            </a:r>
          </a:p>
          <a:p>
            <a:pPr marL="457200" indent="-457200">
              <a:lnSpc>
                <a:spcPts val="3678"/>
              </a:lnSpc>
              <a:buFont typeface="Arial" panose="020B0604020202020204" pitchFamily="34" charset="0"/>
              <a:buChar char="•"/>
            </a:pPr>
            <a:r>
              <a:rPr lang="en-US" sz="2627" dirty="0">
                <a:solidFill>
                  <a:srgbClr val="FFFFFF"/>
                </a:solidFill>
              </a:rPr>
              <a:t>Observed null values in "</a:t>
            </a:r>
            <a:r>
              <a:rPr lang="en-US" sz="2627" dirty="0" err="1">
                <a:solidFill>
                  <a:srgbClr val="FFFFFF"/>
                </a:solidFill>
              </a:rPr>
              <a:t>life_expectancy</a:t>
            </a:r>
            <a:r>
              <a:rPr lang="en-US" sz="2627" dirty="0">
                <a:solidFill>
                  <a:srgbClr val="FFFFFF"/>
                </a:solidFill>
              </a:rPr>
              <a:t>“. </a:t>
            </a:r>
            <a:r>
              <a:rPr lang="en-US" sz="2627" dirty="0" err="1">
                <a:solidFill>
                  <a:srgbClr val="FFFFFF"/>
                </a:solidFill>
              </a:rPr>
              <a:t>Imputated</a:t>
            </a:r>
            <a:r>
              <a:rPr lang="en-US" sz="2627" dirty="0">
                <a:solidFill>
                  <a:srgbClr val="FFFFFF"/>
                </a:solidFill>
              </a:rPr>
              <a:t> the null values with previous years data, considering the existing trend. </a:t>
            </a:r>
          </a:p>
          <a:p>
            <a:pPr marL="457200" indent="-457200">
              <a:lnSpc>
                <a:spcPts val="3678"/>
              </a:lnSpc>
              <a:buFont typeface="Arial" panose="020B0604020202020204" pitchFamily="34" charset="0"/>
              <a:buChar char="•"/>
            </a:pPr>
            <a:r>
              <a:rPr lang="en-US" sz="2627" dirty="0">
                <a:solidFill>
                  <a:srgbClr val="FFFFFF"/>
                </a:solidFill>
              </a:rPr>
              <a:t>Created dummy variables for simplified analysis and modeling.</a:t>
            </a:r>
          </a:p>
          <a:p>
            <a:pPr>
              <a:lnSpc>
                <a:spcPts val="3678"/>
              </a:lnSpc>
            </a:pPr>
            <a:endParaRPr lang="en-US" sz="2627" dirty="0">
              <a:solidFill>
                <a:srgbClr val="FFFFFF"/>
              </a:solidFill>
            </a:endParaRPr>
          </a:p>
          <a:p>
            <a:pPr>
              <a:lnSpc>
                <a:spcPts val="3678"/>
              </a:lnSpc>
            </a:pPr>
            <a:endParaRPr lang="en-US" sz="2627" dirty="0">
              <a:solidFill>
                <a:srgbClr val="FFFFFF"/>
              </a:solidFill>
            </a:endParaRPr>
          </a:p>
          <a:p>
            <a:pPr>
              <a:lnSpc>
                <a:spcPts val="3678"/>
              </a:lnSpc>
            </a:pPr>
            <a:r>
              <a:rPr lang="en-US" sz="2627" dirty="0">
                <a:solidFill>
                  <a:srgbClr val="EE9512"/>
                </a:solidFill>
              </a:rPr>
              <a:t>Addressing Data Gaps: </a:t>
            </a:r>
          </a:p>
          <a:p>
            <a:pPr lvl="1" indent="-457200">
              <a:lnSpc>
                <a:spcPts val="3678"/>
              </a:lnSpc>
              <a:buFont typeface="Arial" panose="020B0604020202020204" pitchFamily="34" charset="0"/>
              <a:buChar char="•"/>
            </a:pPr>
            <a:r>
              <a:rPr lang="en-US" sz="2627" dirty="0">
                <a:solidFill>
                  <a:srgbClr val="FFFFFF"/>
                </a:solidFill>
              </a:rPr>
              <a:t>A critical data gap exists for "White Males” post-1947, impacting life expectancy and mortality rate information. </a:t>
            </a:r>
          </a:p>
          <a:p>
            <a:pPr lvl="1" indent="-457200">
              <a:lnSpc>
                <a:spcPts val="3678"/>
              </a:lnSpc>
              <a:buFont typeface="Arial" panose="020B0604020202020204" pitchFamily="34" charset="0"/>
              <a:buChar char="•"/>
            </a:pPr>
            <a:r>
              <a:rPr lang="en-US" sz="2627" dirty="0">
                <a:solidFill>
                  <a:srgbClr val="FFFFFF"/>
                </a:solidFill>
              </a:rPr>
              <a:t>Used data of “White Both Sex” and “White Female” to estimate and fill the missing values. </a:t>
            </a:r>
          </a:p>
        </p:txBody>
      </p:sp>
      <p:sp>
        <p:nvSpPr>
          <p:cNvPr id="4" name="Freeform 4"/>
          <p:cNvSpPr/>
          <p:nvPr/>
        </p:nvSpPr>
        <p:spPr>
          <a:xfrm>
            <a:off x="1085850" y="2140474"/>
            <a:ext cx="1713508" cy="1528727"/>
          </a:xfrm>
          <a:custGeom>
            <a:avLst/>
            <a:gdLst/>
            <a:ahLst/>
            <a:cxnLst/>
            <a:rect l="l" t="t" r="r" b="b"/>
            <a:pathLst>
              <a:path w="2112776" h="2112776">
                <a:moveTo>
                  <a:pt x="0" y="0"/>
                </a:moveTo>
                <a:lnTo>
                  <a:pt x="2112776" y="0"/>
                </a:lnTo>
                <a:lnTo>
                  <a:pt x="2112776" y="2112776"/>
                </a:lnTo>
                <a:lnTo>
                  <a:pt x="0" y="2112776"/>
                </a:lnTo>
                <a:lnTo>
                  <a:pt x="0" y="0"/>
                </a:lnTo>
                <a:close/>
              </a:path>
            </a:pathLst>
          </a:custGeom>
          <a:blipFill>
            <a:blip r:embed="rId2"/>
            <a:stretch>
              <a:fillRect/>
            </a:stretch>
          </a:blipFill>
        </p:spPr>
        <p:txBody>
          <a:bodyPr/>
          <a:lstStyle/>
          <a:p>
            <a:endParaRPr lang="en-IN"/>
          </a:p>
        </p:txBody>
      </p:sp>
      <p:sp>
        <p:nvSpPr>
          <p:cNvPr id="5" name="TextBox 5"/>
          <p:cNvSpPr txBox="1"/>
          <p:nvPr/>
        </p:nvSpPr>
        <p:spPr>
          <a:xfrm>
            <a:off x="2780308" y="291155"/>
            <a:ext cx="12727385" cy="880111"/>
          </a:xfrm>
          <a:prstGeom prst="rect">
            <a:avLst/>
          </a:prstGeom>
        </p:spPr>
        <p:txBody>
          <a:bodyPr lIns="0" tIns="0" rIns="0" bIns="0" rtlCol="0" anchor="t">
            <a:spAutoFit/>
          </a:bodyPr>
          <a:lstStyle/>
          <a:p>
            <a:pPr algn="ctr">
              <a:lnSpc>
                <a:spcPts val="7139"/>
              </a:lnSpc>
              <a:spcBef>
                <a:spcPct val="0"/>
              </a:spcBef>
            </a:pPr>
            <a:r>
              <a:rPr lang="en-US" sz="5099" b="1" dirty="0">
                <a:solidFill>
                  <a:srgbClr val="FFFFFF"/>
                </a:solidFill>
              </a:rPr>
              <a:t>DATA PREPARATION METHODS </a:t>
            </a:r>
          </a:p>
        </p:txBody>
      </p:sp>
      <p:pic>
        <p:nvPicPr>
          <p:cNvPr id="4098" name="Picture 2" descr="data cleaning Icon - Free PNG &amp; SVG 2942557 - Noun Project">
            <a:extLst>
              <a:ext uri="{FF2B5EF4-FFF2-40B4-BE49-F238E27FC236}">
                <a16:creationId xmlns:a16="http://schemas.microsoft.com/office/drawing/2014/main" id="{F0F0B20C-9E11-EC6E-3AAC-EC0B86D1F5E5}"/>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66800" y="4095133"/>
            <a:ext cx="1713508" cy="171350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Missing data on analytics line graphic - Free business icons">
            <a:extLst>
              <a:ext uri="{FF2B5EF4-FFF2-40B4-BE49-F238E27FC236}">
                <a16:creationId xmlns:a16="http://schemas.microsoft.com/office/drawing/2014/main" id="{26F730CD-7E39-0655-DA4A-403BAB9FBCC3}"/>
              </a:ext>
            </a:extLst>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66800" y="6743700"/>
            <a:ext cx="1713508" cy="17135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TextBox 5"/>
          <p:cNvSpPr txBox="1"/>
          <p:nvPr/>
        </p:nvSpPr>
        <p:spPr>
          <a:xfrm>
            <a:off x="1995190" y="291155"/>
            <a:ext cx="14297620" cy="1260025"/>
          </a:xfrm>
          <a:prstGeom prst="rect">
            <a:avLst/>
          </a:prstGeom>
        </p:spPr>
        <p:txBody>
          <a:bodyPr lIns="0" tIns="0" rIns="0" bIns="0" rtlCol="0" anchor="t">
            <a:spAutoFit/>
          </a:bodyPr>
          <a:lstStyle/>
          <a:p>
            <a:pPr algn="ctr">
              <a:lnSpc>
                <a:spcPts val="4759"/>
              </a:lnSpc>
              <a:spcBef>
                <a:spcPct val="0"/>
              </a:spcBef>
            </a:pPr>
            <a:r>
              <a:rPr lang="en-US" sz="4800" b="1" dirty="0">
                <a:solidFill>
                  <a:srgbClr val="FFFFFF"/>
                </a:solidFill>
              </a:rPr>
              <a:t>How does Average Life Expectancy and Mortality vary between different  Races and Genders?</a:t>
            </a:r>
          </a:p>
        </p:txBody>
      </p:sp>
      <p:pic>
        <p:nvPicPr>
          <p:cNvPr id="8" name="Picture 7">
            <a:extLst>
              <a:ext uri="{FF2B5EF4-FFF2-40B4-BE49-F238E27FC236}">
                <a16:creationId xmlns:a16="http://schemas.microsoft.com/office/drawing/2014/main" id="{000CE45A-8772-1279-74A2-DAAF269D63AF}"/>
              </a:ext>
            </a:extLst>
          </p:cNvPr>
          <p:cNvPicPr>
            <a:picLocks noChangeAspect="1"/>
          </p:cNvPicPr>
          <p:nvPr/>
        </p:nvPicPr>
        <p:blipFill>
          <a:blip r:embed="rId2"/>
          <a:stretch>
            <a:fillRect/>
          </a:stretch>
        </p:blipFill>
        <p:spPr>
          <a:xfrm>
            <a:off x="2971800" y="3934950"/>
            <a:ext cx="11689705" cy="4956788"/>
          </a:xfrm>
          <a:prstGeom prst="rect">
            <a:avLst/>
          </a:prstGeom>
        </p:spPr>
      </p:pic>
      <p:pic>
        <p:nvPicPr>
          <p:cNvPr id="3074" name="Picture 2" descr="Plotly: Low-Code Data App Development">
            <a:extLst>
              <a:ext uri="{FF2B5EF4-FFF2-40B4-BE49-F238E27FC236}">
                <a16:creationId xmlns:a16="http://schemas.microsoft.com/office/drawing/2014/main" id="{D648939D-FE73-EA15-DD4A-F5D3D34961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73194" y="8336973"/>
            <a:ext cx="2022016" cy="55930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2">
            <a:extLst>
              <a:ext uri="{FF2B5EF4-FFF2-40B4-BE49-F238E27FC236}">
                <a16:creationId xmlns:a16="http://schemas.microsoft.com/office/drawing/2014/main" id="{62C00658-96FD-DB3F-46F2-D9D5C42BDD36}"/>
              </a:ext>
            </a:extLst>
          </p:cNvPr>
          <p:cNvSpPr txBox="1"/>
          <p:nvPr/>
        </p:nvSpPr>
        <p:spPr>
          <a:xfrm>
            <a:off x="1181100" y="1766110"/>
            <a:ext cx="15925800" cy="2335063"/>
          </a:xfrm>
          <a:prstGeom prst="rect">
            <a:avLst/>
          </a:prstGeom>
        </p:spPr>
        <p:txBody>
          <a:bodyPr wrap="square" lIns="0" tIns="0" rIns="0" bIns="0" rtlCol="0" anchor="t">
            <a:spAutoFit/>
          </a:bodyPr>
          <a:lstStyle/>
          <a:p>
            <a:pPr marL="283667" lvl="1" algn="just">
              <a:lnSpc>
                <a:spcPts val="3678"/>
              </a:lnSpc>
            </a:pPr>
            <a:r>
              <a:rPr lang="en-US" sz="2400" dirty="0">
                <a:solidFill>
                  <a:srgbClr val="FFC000"/>
                </a:solidFill>
              </a:rPr>
              <a:t>Approach: </a:t>
            </a:r>
            <a:r>
              <a:rPr lang="en-US" sz="2400" dirty="0">
                <a:solidFill>
                  <a:srgbClr val="FFFFFF"/>
                </a:solidFill>
              </a:rPr>
              <a:t>Aggregated data at different levels and used </a:t>
            </a:r>
            <a:r>
              <a:rPr lang="en-US" sz="2400" dirty="0">
                <a:solidFill>
                  <a:srgbClr val="FFC000"/>
                </a:solidFill>
              </a:rPr>
              <a:t>Plotly</a:t>
            </a:r>
            <a:r>
              <a:rPr lang="en-US" sz="2400" dirty="0">
                <a:solidFill>
                  <a:srgbClr val="FFFFFF"/>
                </a:solidFill>
              </a:rPr>
              <a:t> to create an interactive dashboard to visualize the demographic disparity of Average Life Expectancy and Mortality. </a:t>
            </a:r>
          </a:p>
          <a:p>
            <a:pPr marL="283667" lvl="1" algn="just">
              <a:lnSpc>
                <a:spcPts val="3678"/>
              </a:lnSpc>
            </a:pPr>
            <a:r>
              <a:rPr lang="en-US" sz="2400" dirty="0">
                <a:solidFill>
                  <a:srgbClr val="FFC000"/>
                </a:solidFill>
              </a:rPr>
              <a:t>Insights: </a:t>
            </a:r>
            <a:r>
              <a:rPr lang="en-US" sz="2400" dirty="0">
                <a:solidFill>
                  <a:srgbClr val="FFFFFF"/>
                </a:solidFill>
              </a:rPr>
              <a:t>Black individuals, regardless of gender, exhibit the highest Mortality rates. White individuals, irrespective of gender, demonstrate higher life expectancy.</a:t>
            </a:r>
          </a:p>
          <a:p>
            <a:pPr marL="283667" lvl="1" algn="just">
              <a:lnSpc>
                <a:spcPts val="3678"/>
              </a:lnSpc>
            </a:pPr>
            <a:endParaRPr lang="en-US" sz="2400" dirty="0">
              <a:solidFill>
                <a:srgbClr val="FFC000"/>
              </a:solidFill>
            </a:endParaRPr>
          </a:p>
        </p:txBody>
      </p:sp>
      <p:sp>
        <p:nvSpPr>
          <p:cNvPr id="17" name="TextBox 16">
            <a:extLst>
              <a:ext uri="{FF2B5EF4-FFF2-40B4-BE49-F238E27FC236}">
                <a16:creationId xmlns:a16="http://schemas.microsoft.com/office/drawing/2014/main" id="{E62ACFC7-E1F8-4C98-9A39-B6F38041E272}"/>
              </a:ext>
            </a:extLst>
          </p:cNvPr>
          <p:cNvSpPr txBox="1"/>
          <p:nvPr/>
        </p:nvSpPr>
        <p:spPr>
          <a:xfrm>
            <a:off x="1447800" y="8925226"/>
            <a:ext cx="16002000" cy="529440"/>
          </a:xfrm>
          <a:prstGeom prst="rect">
            <a:avLst/>
          </a:prstGeom>
          <a:noFill/>
        </p:spPr>
        <p:txBody>
          <a:bodyPr wrap="square">
            <a:spAutoFit/>
          </a:bodyPr>
          <a:lstStyle/>
          <a:p>
            <a:pPr marL="283667" marR="0" lvl="1" indent="0" defTabSz="914400" rtl="0" eaLnBrk="1" fontAlgn="auto" latinLnBrk="0" hangingPunct="1">
              <a:lnSpc>
                <a:spcPts val="3678"/>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C000"/>
                </a:solidFill>
                <a:effectLst/>
                <a:uLnTx/>
                <a:uFillTx/>
                <a:latin typeface="Calibri"/>
                <a:ea typeface="+mn-ea"/>
                <a:cs typeface="+mn-cs"/>
              </a:rPr>
              <a:t>Interactive Feature: </a:t>
            </a:r>
            <a:r>
              <a:rPr kumimoji="0" lang="en-US" sz="2400" b="0" i="0" u="none" strike="noStrike" kern="1200" cap="none" spc="0" normalizeH="0" baseline="0" noProof="0" dirty="0">
                <a:ln>
                  <a:noFill/>
                </a:ln>
                <a:solidFill>
                  <a:srgbClr val="FFFFFF"/>
                </a:solidFill>
                <a:effectLst/>
                <a:uLnTx/>
                <a:uFillTx/>
                <a:latin typeface="Calibri"/>
                <a:ea typeface="+mn-ea"/>
                <a:cs typeface="+mn-cs"/>
              </a:rPr>
              <a:t>We can use the dropdown to toggle the visuals between Average Life Expectancy and Mortality.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868</Words>
  <Application>Microsoft Office PowerPoint</Application>
  <PresentationFormat>Custom</PresentationFormat>
  <Paragraphs>105</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Analytical Programming</dc:title>
  <cp:lastModifiedBy>Ayrus</cp:lastModifiedBy>
  <cp:revision>12</cp:revision>
  <dcterms:created xsi:type="dcterms:W3CDTF">2006-08-16T00:00:00Z</dcterms:created>
  <dcterms:modified xsi:type="dcterms:W3CDTF">2023-12-31T00:28:30Z</dcterms:modified>
  <dc:identifier>DAF3RwvnwuM</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2023-12-31T00:28:28Z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2dbd16ba-5eb5-4871-8ca9-5836d9173a22</vt:lpwstr>
  </property>
  <property fmtid="{D5CDD505-2E9C-101B-9397-08002B2CF9AE}" pid="7" name="MSIP_Label_defa4170-0d19-0005-0004-bc88714345d2_ActionId">
    <vt:lpwstr>7f77ef17-77cb-4c7f-ba00-6d3786d1b143</vt:lpwstr>
  </property>
  <property fmtid="{D5CDD505-2E9C-101B-9397-08002B2CF9AE}" pid="8" name="MSIP_Label_defa4170-0d19-0005-0004-bc88714345d2_ContentBits">
    <vt:lpwstr>0</vt:lpwstr>
  </property>
</Properties>
</file>