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71" r:id="rId5"/>
    <p:sldId id="270" r:id="rId6"/>
    <p:sldId id="272" r:id="rId7"/>
    <p:sldId id="273" r:id="rId8"/>
    <p:sldId id="265" r:id="rId9"/>
    <p:sldId id="274" r:id="rId10"/>
    <p:sldId id="27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920" autoAdjust="0"/>
  </p:normalViewPr>
  <p:slideViewPr>
    <p:cSldViewPr>
      <p:cViewPr varScale="1">
        <p:scale>
          <a:sx n="65" d="100"/>
          <a:sy n="65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3186-70EC-4C45-AC39-3458DE0FB766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3598-8FEC-4F6B-A0D1-421F6CACC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3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83598-8FEC-4F6B-A0D1-421F6CACC9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7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0E719E0B-388E-AAE2-809C-524EF8F74288}"/>
              </a:ext>
            </a:extLst>
          </p:cNvPr>
          <p:cNvSpPr txBox="1"/>
          <p:nvPr/>
        </p:nvSpPr>
        <p:spPr>
          <a:xfrm>
            <a:off x="15087600" y="9105900"/>
            <a:ext cx="2819400" cy="607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6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Arial"/>
              </a:rPr>
              <a:t>Surya S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S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B80A75-CBC5-CC13-4E28-87A2DC54A5B6}"/>
              </a:ext>
            </a:extLst>
          </p:cNvPr>
          <p:cNvGrpSpPr/>
          <p:nvPr/>
        </p:nvGrpSpPr>
        <p:grpSpPr>
          <a:xfrm>
            <a:off x="1534087" y="4012916"/>
            <a:ext cx="15219825" cy="2261168"/>
            <a:chOff x="2286000" y="3930593"/>
            <a:chExt cx="15219825" cy="22611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E6D54D-89AD-CFDC-8918-FA184334E792}"/>
                </a:ext>
              </a:extLst>
            </p:cNvPr>
            <p:cNvGrpSpPr/>
            <p:nvPr/>
          </p:nvGrpSpPr>
          <p:grpSpPr>
            <a:xfrm>
              <a:off x="2286000" y="3930593"/>
              <a:ext cx="15219825" cy="1212907"/>
              <a:chOff x="3738691" y="2348183"/>
              <a:chExt cx="15219825" cy="1212907"/>
            </a:xfrm>
          </p:grpSpPr>
          <p:pic>
            <p:nvPicPr>
              <p:cNvPr id="6" name="Picture 5" descr="A white and blue logo&#10;&#10;Description automatically generated">
                <a:extLst>
                  <a:ext uri="{FF2B5EF4-FFF2-40B4-BE49-F238E27FC236}">
                    <a16:creationId xmlns:a16="http://schemas.microsoft.com/office/drawing/2014/main" id="{F5578745-353F-56F9-1BE3-215F5B9A1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691" y="2348183"/>
                <a:ext cx="1188823" cy="1188823"/>
              </a:xfrm>
              <a:prstGeom prst="rect">
                <a:avLst/>
              </a:prstGeom>
            </p:spPr>
          </p:pic>
          <p:sp>
            <p:nvSpPr>
              <p:cNvPr id="3" name="TextBox 3"/>
              <p:cNvSpPr txBox="1"/>
              <p:nvPr/>
            </p:nvSpPr>
            <p:spPr>
              <a:xfrm>
                <a:off x="4333103" y="2416546"/>
                <a:ext cx="14625413" cy="114454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8500"/>
                  </a:lnSpc>
                </a:pPr>
                <a:r>
                  <a:rPr lang="en-US" sz="8500" b="1" spc="85" dirty="0">
                    <a:solidFill>
                      <a:srgbClr val="FFFFFF"/>
                    </a:solidFill>
                    <a:latin typeface="+mj-lt"/>
                  </a:rPr>
                  <a:t>WHATSAPP CHAT ANALYTICS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E1D9A3-3B06-613A-54F0-301057420147}"/>
                </a:ext>
              </a:extLst>
            </p:cNvPr>
            <p:cNvSpPr txBox="1"/>
            <p:nvPr/>
          </p:nvSpPr>
          <p:spPr>
            <a:xfrm>
              <a:off x="4803256" y="5119416"/>
              <a:ext cx="9144000" cy="1072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8500"/>
                </a:lnSpc>
              </a:pPr>
              <a:r>
                <a:rPr lang="en-US" sz="4800" b="1" spc="85" dirty="0">
                  <a:solidFill>
                    <a:srgbClr val="FFFFFF"/>
                  </a:solidFill>
                  <a:latin typeface="+mj-lt"/>
                </a:rPr>
                <a:t>PROJECT MANAGEMENT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Thank You Images - Free Download on Freepik">
            <a:extLst>
              <a:ext uri="{FF2B5EF4-FFF2-40B4-BE49-F238E27FC236}">
                <a16:creationId xmlns:a16="http://schemas.microsoft.com/office/drawing/2014/main" id="{8123D5B9-ADE7-9A65-98BF-658C5C92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1"/>
            <a:ext cx="18288000" cy="102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20227"/>
            <a:ext cx="16230600" cy="2222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0"/>
              </a:lnSpc>
            </a:pPr>
            <a:r>
              <a:rPr kumimoji="0" lang="en-US" sz="6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WhatsApp Chat Analytics </a:t>
            </a:r>
          </a:p>
          <a:p>
            <a:pPr algn="ctr">
              <a:lnSpc>
                <a:spcPts val="8970"/>
              </a:lnSpc>
            </a:pPr>
            <a:r>
              <a:rPr lang="en-US" sz="6000" b="1" spc="-69" dirty="0">
                <a:solidFill>
                  <a:srgbClr val="FFFFFF"/>
                </a:solidFill>
                <a:latin typeface="+mj-lt"/>
              </a:rPr>
              <a:t>Beyond Words: Unlocking Emotional Intelligence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A595B-1644-31D6-BD8E-9064F414C10C}"/>
              </a:ext>
            </a:extLst>
          </p:cNvPr>
          <p:cNvSpPr txBox="1"/>
          <p:nvPr/>
        </p:nvSpPr>
        <p:spPr>
          <a:xfrm>
            <a:off x="578955" y="3373580"/>
            <a:ext cx="17145000" cy="597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Discover the hidden power of WhatsApp conversations and turn them into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customer-centric marketing gold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56EF27-7CDF-4F04-826F-039B0C41E538}"/>
              </a:ext>
            </a:extLst>
          </p:cNvPr>
          <p:cNvGrpSpPr/>
          <p:nvPr/>
        </p:nvGrpSpPr>
        <p:grpSpPr>
          <a:xfrm>
            <a:off x="1108134" y="5141686"/>
            <a:ext cx="16086641" cy="3671023"/>
            <a:chOff x="1023545" y="3758878"/>
            <a:chExt cx="16086641" cy="3671023"/>
          </a:xfrm>
        </p:grpSpPr>
        <p:sp>
          <p:nvSpPr>
            <p:cNvPr id="29" name="Freeform 2">
              <a:extLst>
                <a:ext uri="{FF2B5EF4-FFF2-40B4-BE49-F238E27FC236}">
                  <a16:creationId xmlns:a16="http://schemas.microsoft.com/office/drawing/2014/main" id="{23F252FB-E941-7C8C-11F3-08D897A697C4}"/>
                </a:ext>
              </a:extLst>
            </p:cNvPr>
            <p:cNvSpPr/>
            <p:nvPr/>
          </p:nvSpPr>
          <p:spPr>
            <a:xfrm>
              <a:off x="1491823" y="3864993"/>
              <a:ext cx="2357518" cy="2098191"/>
            </a:xfrm>
            <a:custGeom>
              <a:avLst/>
              <a:gdLst/>
              <a:ahLst/>
              <a:cxnLst/>
              <a:rect l="l" t="t" r="r" b="b"/>
              <a:pathLst>
                <a:path w="2357518" h="2098191">
                  <a:moveTo>
                    <a:pt x="0" y="0"/>
                  </a:moveTo>
                  <a:lnTo>
                    <a:pt x="2357518" y="0"/>
                  </a:lnTo>
                  <a:lnTo>
                    <a:pt x="2357518" y="2098191"/>
                  </a:lnTo>
                  <a:lnTo>
                    <a:pt x="0" y="2098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B082D93B-4D55-CB4F-B688-8291791C5A31}"/>
                </a:ext>
              </a:extLst>
            </p:cNvPr>
            <p:cNvSpPr/>
            <p:nvPr/>
          </p:nvSpPr>
          <p:spPr>
            <a:xfrm>
              <a:off x="5944328" y="3758878"/>
              <a:ext cx="2368464" cy="2368464"/>
            </a:xfrm>
            <a:custGeom>
              <a:avLst/>
              <a:gdLst/>
              <a:ahLst/>
              <a:cxnLst/>
              <a:rect l="l" t="t" r="r" b="b"/>
              <a:pathLst>
                <a:path w="2368464" h="2368464">
                  <a:moveTo>
                    <a:pt x="0" y="0"/>
                  </a:moveTo>
                  <a:lnTo>
                    <a:pt x="2368464" y="0"/>
                  </a:lnTo>
                  <a:lnTo>
                    <a:pt x="2368464" y="2368463"/>
                  </a:lnTo>
                  <a:lnTo>
                    <a:pt x="0" y="2368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2615807D-FB4D-51E7-B8C2-C30A97A026C9}"/>
                </a:ext>
              </a:extLst>
            </p:cNvPr>
            <p:cNvSpPr/>
            <p:nvPr/>
          </p:nvSpPr>
          <p:spPr>
            <a:xfrm>
              <a:off x="10037464" y="3911573"/>
              <a:ext cx="2565289" cy="2215769"/>
            </a:xfrm>
            <a:custGeom>
              <a:avLst/>
              <a:gdLst/>
              <a:ahLst/>
              <a:cxnLst/>
              <a:rect l="l" t="t" r="r" b="b"/>
              <a:pathLst>
                <a:path w="2565289" h="2215769">
                  <a:moveTo>
                    <a:pt x="0" y="0"/>
                  </a:moveTo>
                  <a:lnTo>
                    <a:pt x="2565289" y="0"/>
                  </a:lnTo>
                  <a:lnTo>
                    <a:pt x="2565289" y="2215768"/>
                  </a:lnTo>
                  <a:lnTo>
                    <a:pt x="0" y="2215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91C64E4-B63A-523C-53D1-0DD5288451BF}"/>
                </a:ext>
              </a:extLst>
            </p:cNvPr>
            <p:cNvSpPr/>
            <p:nvPr/>
          </p:nvSpPr>
          <p:spPr>
            <a:xfrm>
              <a:off x="14603003" y="3864993"/>
              <a:ext cx="1760558" cy="2308929"/>
            </a:xfrm>
            <a:custGeom>
              <a:avLst/>
              <a:gdLst/>
              <a:ahLst/>
              <a:cxnLst/>
              <a:rect l="l" t="t" r="r" b="b"/>
              <a:pathLst>
                <a:path w="1760558" h="2308929">
                  <a:moveTo>
                    <a:pt x="0" y="0"/>
                  </a:moveTo>
                  <a:lnTo>
                    <a:pt x="1760558" y="0"/>
                  </a:lnTo>
                  <a:lnTo>
                    <a:pt x="1760558" y="2308928"/>
                  </a:lnTo>
                  <a:lnTo>
                    <a:pt x="0" y="2308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45242D1C-0488-5406-F95C-A8BD9E93C939}"/>
                </a:ext>
              </a:extLst>
            </p:cNvPr>
            <p:cNvSpPr txBox="1"/>
            <p:nvPr/>
          </p:nvSpPr>
          <p:spPr>
            <a:xfrm>
              <a:off x="1023545" y="6363491"/>
              <a:ext cx="3294073" cy="9650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Roboto Bold"/>
                </a:rPr>
                <a:t>Win More Hearts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Roboto Bold"/>
                </a:rPr>
                <a:t>&amp; Leads</a:t>
              </a:r>
            </a:p>
          </p:txBody>
        </p:sp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7564365C-BF82-53BF-625B-0A7D4F7C6308}"/>
                </a:ext>
              </a:extLst>
            </p:cNvPr>
            <p:cNvSpPr txBox="1"/>
            <p:nvPr/>
          </p:nvSpPr>
          <p:spPr>
            <a:xfrm>
              <a:off x="5254779" y="6363491"/>
              <a:ext cx="3747562" cy="9650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Roboto Bold"/>
                </a:rPr>
                <a:t>Spark Deeper Customer Connections</a:t>
              </a:r>
            </a:p>
          </p:txBody>
        </p:sp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2866CECD-7CA2-529D-FB9B-E2E124669C5F}"/>
                </a:ext>
              </a:extLst>
            </p:cNvPr>
            <p:cNvSpPr txBox="1"/>
            <p:nvPr/>
          </p:nvSpPr>
          <p:spPr>
            <a:xfrm>
              <a:off x="9867800" y="6363491"/>
              <a:ext cx="3173949" cy="9650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Roboto Bold"/>
                </a:rPr>
                <a:t>Close Deals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Roboto Bold"/>
                </a:rPr>
                <a:t>Confidence</a:t>
              </a:r>
            </a:p>
          </p:txBody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2EFAEFA5-3078-C93D-64E1-82372F91255B}"/>
                </a:ext>
              </a:extLst>
            </p:cNvPr>
            <p:cNvSpPr txBox="1"/>
            <p:nvPr/>
          </p:nvSpPr>
          <p:spPr>
            <a:xfrm>
              <a:off x="13936237" y="6434221"/>
              <a:ext cx="3173949" cy="995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Roboto Bold"/>
                </a:rPr>
                <a:t>Boost Brand 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Roboto Bold"/>
                </a:rPr>
                <a:t>Reputation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3336" y="2171700"/>
            <a:ext cx="15668375" cy="1789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IN" sz="3900" dirty="0">
                <a:solidFill>
                  <a:srgbClr val="FFFFFF"/>
                </a:solidFill>
                <a:latin typeface="+mj-lt"/>
              </a:rPr>
              <a:t>Develop a user-friendly </a:t>
            </a:r>
            <a:r>
              <a:rPr lang="en-IN" sz="3900" dirty="0">
                <a:solidFill>
                  <a:srgbClr val="FFC000"/>
                </a:solidFill>
                <a:latin typeface="+mj-lt"/>
              </a:rPr>
              <a:t>Web Based WhatsApp Chat Analytics Tool </a:t>
            </a:r>
            <a:r>
              <a:rPr lang="en-IN" sz="3900" dirty="0">
                <a:solidFill>
                  <a:srgbClr val="FFFFFF"/>
                </a:solidFill>
                <a:latin typeface="+mj-lt"/>
              </a:rPr>
              <a:t>that allows users to connect their WhatsApp accounts and analyze chat data using latest data analytics features.</a:t>
            </a:r>
            <a:endParaRPr lang="en-US" sz="39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0150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b="1" dirty="0">
                <a:solidFill>
                  <a:srgbClr val="FFFFFF"/>
                </a:solidFill>
                <a:latin typeface="+mj-lt"/>
              </a:rPr>
              <a:t>Project Objective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BEE3176-8C02-BB04-F90C-EB3904AA6AFA}"/>
              </a:ext>
            </a:extLst>
          </p:cNvPr>
          <p:cNvSpPr txBox="1"/>
          <p:nvPr/>
        </p:nvSpPr>
        <p:spPr>
          <a:xfrm>
            <a:off x="1033336" y="4838700"/>
            <a:ext cx="16348529" cy="2464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Seamless Integration: </a:t>
            </a:r>
            <a:r>
              <a:rPr lang="en-US" sz="2800" dirty="0">
                <a:solidFill>
                  <a:srgbClr val="FFFFFF"/>
                </a:solidFill>
              </a:rPr>
              <a:t>Securely connect existing WhatsApp accounts.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Powerful Analytics Dashboard: </a:t>
            </a:r>
            <a:r>
              <a:rPr lang="en-US" sz="2800" dirty="0">
                <a:solidFill>
                  <a:srgbClr val="FFFFFF"/>
                </a:solidFill>
              </a:rPr>
              <a:t>Visualize key trends and insights.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Tone Analysis: </a:t>
            </a:r>
            <a:r>
              <a:rPr lang="en-US" sz="2800" dirty="0">
                <a:solidFill>
                  <a:srgbClr val="FFFFFF"/>
                </a:solidFill>
              </a:rPr>
              <a:t>Understand the emotional undertones of text and uncover customer satisfaction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00150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b="1" dirty="0">
                <a:solidFill>
                  <a:srgbClr val="FFFFFF"/>
                </a:solidFill>
                <a:latin typeface="+mj-lt"/>
              </a:rPr>
              <a:t>Project Management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ABF2F-6C1E-824F-B3E5-774F29C84256}"/>
              </a:ext>
            </a:extLst>
          </p:cNvPr>
          <p:cNvSpPr txBox="1"/>
          <p:nvPr/>
        </p:nvSpPr>
        <p:spPr>
          <a:xfrm>
            <a:off x="9829800" y="3322819"/>
            <a:ext cx="81534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Initial Planning and Requirements Gathering: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</a:p>
          <a:p>
            <a:r>
              <a:rPr lang="en-IN" sz="2800" dirty="0">
                <a:solidFill>
                  <a:schemeClr val="bg1"/>
                </a:solidFill>
              </a:rPr>
              <a:t>Utilize the </a:t>
            </a:r>
            <a:r>
              <a:rPr lang="en-IN" sz="2800" dirty="0">
                <a:solidFill>
                  <a:srgbClr val="00B0F0"/>
                </a:solidFill>
              </a:rPr>
              <a:t>waterfall</a:t>
            </a:r>
            <a:r>
              <a:rPr lang="en-IN" sz="2800" dirty="0">
                <a:solidFill>
                  <a:schemeClr val="bg1"/>
                </a:solidFill>
              </a:rPr>
              <a:t> methodology to define the project scope, objectives, and initial requirements.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rgbClr val="FFC000"/>
                </a:solidFill>
              </a:rPr>
              <a:t>Iterative Development and User Feedback: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</a:p>
          <a:p>
            <a:r>
              <a:rPr lang="en-IN" sz="2800" dirty="0">
                <a:solidFill>
                  <a:schemeClr val="bg1"/>
                </a:solidFill>
              </a:rPr>
              <a:t>Employ an </a:t>
            </a:r>
            <a:r>
              <a:rPr lang="en-IN" sz="2800" dirty="0">
                <a:solidFill>
                  <a:srgbClr val="C00000"/>
                </a:solidFill>
              </a:rPr>
              <a:t>agile</a:t>
            </a:r>
            <a:r>
              <a:rPr lang="en-IN" sz="2800" dirty="0">
                <a:solidFill>
                  <a:schemeClr val="bg1"/>
                </a:solidFill>
              </a:rPr>
              <a:t> approach for the development phase, incorporating continuous user feedback through iterative sprints and testing cycles.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rgbClr val="FFC000"/>
                </a:solidFill>
              </a:rPr>
              <a:t>Documentation and Project Management: </a:t>
            </a:r>
          </a:p>
          <a:p>
            <a:r>
              <a:rPr lang="en-IN" sz="2800" dirty="0">
                <a:solidFill>
                  <a:schemeClr val="bg1"/>
                </a:solidFill>
              </a:rPr>
              <a:t>Utilize </a:t>
            </a:r>
            <a:r>
              <a:rPr lang="en-IN" sz="2800" dirty="0">
                <a:solidFill>
                  <a:srgbClr val="00B0F0"/>
                </a:solidFill>
              </a:rPr>
              <a:t>waterfall-style</a:t>
            </a:r>
            <a:r>
              <a:rPr lang="en-IN" sz="2800" dirty="0">
                <a:solidFill>
                  <a:schemeClr val="bg1"/>
                </a:solidFill>
              </a:rPr>
              <a:t> documentation practices to capture project decisions, user feedback, and evolving requirements.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58FFF-AB87-FBD2-DA98-CF9DC42550AB}"/>
              </a:ext>
            </a:extLst>
          </p:cNvPr>
          <p:cNvSpPr txBox="1"/>
          <p:nvPr/>
        </p:nvSpPr>
        <p:spPr>
          <a:xfrm>
            <a:off x="5334000" y="2015965"/>
            <a:ext cx="762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B0F0"/>
                </a:solidFill>
              </a:rPr>
              <a:t>Waterfall</a:t>
            </a:r>
            <a:r>
              <a:rPr lang="en-IN" sz="4000" b="1" dirty="0">
                <a:solidFill>
                  <a:schemeClr val="bg1"/>
                </a:solidFill>
              </a:rPr>
              <a:t> – </a:t>
            </a:r>
            <a:r>
              <a:rPr lang="en-IN" sz="4000" b="1" dirty="0">
                <a:solidFill>
                  <a:srgbClr val="C00000"/>
                </a:solidFill>
              </a:rPr>
              <a:t>Agile</a:t>
            </a:r>
            <a:r>
              <a:rPr lang="en-IN" sz="4000" b="1" dirty="0">
                <a:solidFill>
                  <a:srgbClr val="FF0000"/>
                </a:solidFill>
              </a:rPr>
              <a:t> </a:t>
            </a:r>
            <a:r>
              <a:rPr lang="en-IN" sz="4000" b="1" dirty="0">
                <a:solidFill>
                  <a:schemeClr val="bg1"/>
                </a:solidFill>
              </a:rPr>
              <a:t>Hybrid Approach</a:t>
            </a:r>
          </a:p>
        </p:txBody>
      </p:sp>
      <p:pic>
        <p:nvPicPr>
          <p:cNvPr id="1026" name="Picture 2" descr="Blue and teal round arrow, Scrum Agile software development User experience  design Project, Highly Organized, blue, text, logo png | PNGWing">
            <a:extLst>
              <a:ext uri="{FF2B5EF4-FFF2-40B4-BE49-F238E27FC236}">
                <a16:creationId xmlns:a16="http://schemas.microsoft.com/office/drawing/2014/main" id="{03A0C6C0-4B03-DD4C-8A7B-C7CC9075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2222" y1="74444" x2="73333" y2="7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72" y="4330549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2A17F-6FA9-06DB-F908-E79887A4E2FC}"/>
              </a:ext>
            </a:extLst>
          </p:cNvPr>
          <p:cNvGrpSpPr/>
          <p:nvPr/>
        </p:nvGrpSpPr>
        <p:grpSpPr>
          <a:xfrm>
            <a:off x="539463" y="2997049"/>
            <a:ext cx="1828799" cy="1216512"/>
            <a:chOff x="11488994" y="3581400"/>
            <a:chExt cx="1828799" cy="121651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B32867-B826-7AE9-738C-045468C7BDD9}"/>
                </a:ext>
              </a:extLst>
            </p:cNvPr>
            <p:cNvSpPr/>
            <p:nvPr/>
          </p:nvSpPr>
          <p:spPr>
            <a:xfrm>
              <a:off x="11488994" y="3581400"/>
              <a:ext cx="1445480" cy="63310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Define</a:t>
              </a:r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F04F19CD-D0B7-33C7-5D10-E1A43E4D5F62}"/>
                </a:ext>
              </a:extLst>
            </p:cNvPr>
            <p:cNvSpPr/>
            <p:nvPr/>
          </p:nvSpPr>
          <p:spPr>
            <a:xfrm rot="10800000" flipH="1">
              <a:off x="12551154" y="4214506"/>
              <a:ext cx="766639" cy="583406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FB04C3-B6F6-C4F4-6785-4AB0C9CC6FD5}"/>
              </a:ext>
            </a:extLst>
          </p:cNvPr>
          <p:cNvGrpSpPr/>
          <p:nvPr/>
        </p:nvGrpSpPr>
        <p:grpSpPr>
          <a:xfrm>
            <a:off x="2387788" y="3697443"/>
            <a:ext cx="1848325" cy="1216512"/>
            <a:chOff x="11488994" y="3581400"/>
            <a:chExt cx="1848325" cy="121651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224BB9F-C308-7B24-B979-F7E2935F7550}"/>
                </a:ext>
              </a:extLst>
            </p:cNvPr>
            <p:cNvSpPr/>
            <p:nvPr/>
          </p:nvSpPr>
          <p:spPr>
            <a:xfrm>
              <a:off x="11488994" y="3581400"/>
              <a:ext cx="1445480" cy="63310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Plan</a:t>
              </a: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51FD241A-89D0-0277-E334-72B795049DAC}"/>
                </a:ext>
              </a:extLst>
            </p:cNvPr>
            <p:cNvSpPr/>
            <p:nvPr/>
          </p:nvSpPr>
          <p:spPr>
            <a:xfrm rot="10800000" flipH="1">
              <a:off x="12570680" y="4214506"/>
              <a:ext cx="766639" cy="583406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6DCBB8-42F7-D848-6FDD-D1F8AD90C41C}"/>
              </a:ext>
            </a:extLst>
          </p:cNvPr>
          <p:cNvSpPr/>
          <p:nvPr/>
        </p:nvSpPr>
        <p:spPr>
          <a:xfrm>
            <a:off x="7414669" y="6558810"/>
            <a:ext cx="1445480" cy="63310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Close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B50688-5F12-AD78-BFF8-58356B0835DE}"/>
              </a:ext>
            </a:extLst>
          </p:cNvPr>
          <p:cNvGrpSpPr/>
          <p:nvPr/>
        </p:nvGrpSpPr>
        <p:grpSpPr>
          <a:xfrm>
            <a:off x="5549138" y="5800213"/>
            <a:ext cx="1848325" cy="1216512"/>
            <a:chOff x="11488994" y="3581400"/>
            <a:chExt cx="1848325" cy="1216512"/>
          </a:xfrm>
          <a:solidFill>
            <a:schemeClr val="tx2">
              <a:lumMod val="5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A82DC22-8A67-512B-DBFF-CD1EF6D6F01C}"/>
                </a:ext>
              </a:extLst>
            </p:cNvPr>
            <p:cNvSpPr/>
            <p:nvPr/>
          </p:nvSpPr>
          <p:spPr>
            <a:xfrm>
              <a:off x="11488994" y="3581400"/>
              <a:ext cx="1445480" cy="63310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Deploy</a:t>
              </a:r>
            </a:p>
          </p:txBody>
        </p:sp>
        <p:sp>
          <p:nvSpPr>
            <p:cNvPr id="27" name="Arrow: Bent 26">
              <a:extLst>
                <a:ext uri="{FF2B5EF4-FFF2-40B4-BE49-F238E27FC236}">
                  <a16:creationId xmlns:a16="http://schemas.microsoft.com/office/drawing/2014/main" id="{8DA01CCE-2975-84B7-4BCF-FFB0B2693E7A}"/>
                </a:ext>
              </a:extLst>
            </p:cNvPr>
            <p:cNvSpPr/>
            <p:nvPr/>
          </p:nvSpPr>
          <p:spPr>
            <a:xfrm rot="10800000" flipH="1">
              <a:off x="12570680" y="4214506"/>
              <a:ext cx="766639" cy="583406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B2B0B3E-5807-A6D6-51EB-0E301F770491}"/>
              </a:ext>
            </a:extLst>
          </p:cNvPr>
          <p:cNvSpPr txBox="1"/>
          <p:nvPr/>
        </p:nvSpPr>
        <p:spPr>
          <a:xfrm>
            <a:off x="2790633" y="5356360"/>
            <a:ext cx="144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Develop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2C6A41-632C-33A3-6370-6AD8382C184E}"/>
              </a:ext>
            </a:extLst>
          </p:cNvPr>
          <p:cNvSpPr txBox="1"/>
          <p:nvPr/>
        </p:nvSpPr>
        <p:spPr>
          <a:xfrm>
            <a:off x="4871495" y="4486787"/>
            <a:ext cx="95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347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00150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b="1" dirty="0">
                <a:solidFill>
                  <a:srgbClr val="FFFFFF"/>
                </a:solidFill>
                <a:latin typeface="+mj-lt"/>
              </a:rPr>
              <a:t>Project Team &amp; Key Stakeholders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0DE11-6519-B78D-6BFE-C45A015B82E7}"/>
              </a:ext>
            </a:extLst>
          </p:cNvPr>
          <p:cNvSpPr txBox="1"/>
          <p:nvPr/>
        </p:nvSpPr>
        <p:spPr>
          <a:xfrm>
            <a:off x="12268200" y="2400300"/>
            <a:ext cx="55245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C000"/>
                </a:solidFill>
              </a:rPr>
              <a:t>Project Team:</a:t>
            </a:r>
            <a:endParaRPr lang="en-IN" sz="2800" b="0" i="0" u="none" strike="noStrike" baseline="0" dirty="0">
              <a:solidFill>
                <a:srgbClr val="FFC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Project Manager,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UI/UX Designer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Backend Developer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Data Analyst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Data Engineer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Data Scientist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Quality Assurance Tester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Information Security Analyst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rgbClr val="FFC000"/>
                </a:solidFill>
              </a:rPr>
              <a:t>Key Stakeholders: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Head of WhatsApp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Technology Director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Chief Information Security Officer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Chief Finance Officer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DE3AD-58C2-57AD-FAC7-E2BD7ECE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100"/>
            <a:ext cx="11050430" cy="41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00150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b="1" dirty="0">
                <a:solidFill>
                  <a:srgbClr val="FFFFFF"/>
                </a:solidFill>
                <a:latin typeface="+mj-lt"/>
              </a:rPr>
              <a:t>Milestones &amp; Key Deliverables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D81E7-F0E6-C8BB-5C53-AFD16969B385}"/>
              </a:ext>
            </a:extLst>
          </p:cNvPr>
          <p:cNvSpPr txBox="1"/>
          <p:nvPr/>
        </p:nvSpPr>
        <p:spPr>
          <a:xfrm>
            <a:off x="1752600" y="2019300"/>
            <a:ext cx="5524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FFC000"/>
                </a:solidFill>
              </a:rPr>
              <a:t>Milestones:</a:t>
            </a:r>
            <a:endParaRPr lang="en-IN" sz="2800" b="0" i="0" u="none" strike="noStrike" baseline="0" dirty="0">
              <a:solidFill>
                <a:srgbClr val="FFC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Define: 09/26/2023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Plan: 09/29/2023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Develop &amp; Test: 01/19/2024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Deploy: 01/26/2024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0" i="0" u="none" strike="noStrike" baseline="0" dirty="0">
                <a:solidFill>
                  <a:schemeClr val="bg1"/>
                </a:solidFill>
              </a:rPr>
              <a:t>Close: 01/31/2024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0" i="0" u="none" strike="noStrike" baseline="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2A2D08-7DE9-F1F9-C3A9-865F62A22C3C}"/>
              </a:ext>
            </a:extLst>
          </p:cNvPr>
          <p:cNvSpPr txBox="1"/>
          <p:nvPr/>
        </p:nvSpPr>
        <p:spPr>
          <a:xfrm>
            <a:off x="1679324" y="4838700"/>
            <a:ext cx="716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Deliverables: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authentication feature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visualization dashboards and reports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Sentiment analysis engine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Keyword and FAQ identification feature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Chat metrics and customization options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documentation and guides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Documentation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Completion Report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0ECDB5-0B16-254E-8FE3-BA0595C5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433301"/>
            <a:ext cx="9220200" cy="34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4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00150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b="1" dirty="0">
                <a:solidFill>
                  <a:srgbClr val="FFFFFF"/>
                </a:solidFill>
                <a:latin typeface="+mj-lt"/>
              </a:rPr>
              <a:t>Budget Breakdown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4DA13-79AB-AEA1-3596-B6D5402C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38400"/>
            <a:ext cx="1340385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14425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dirty="0">
                <a:solidFill>
                  <a:srgbClr val="FFFFFF"/>
                </a:solidFill>
                <a:latin typeface="Roboto Bold"/>
              </a:rPr>
              <a:t>Risk Mitigation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DA6BD-820E-0A67-32FE-19E48C9D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32" y="2514600"/>
            <a:ext cx="1210373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14425" y="695325"/>
            <a:ext cx="15334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60"/>
              </a:lnSpc>
            </a:pPr>
            <a:r>
              <a:rPr lang="en-US" sz="6800" dirty="0">
                <a:solidFill>
                  <a:srgbClr val="FFFFFF"/>
                </a:solidFill>
                <a:latin typeface="Roboto Bold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C53B7-B95D-6E70-CEC6-0DCF8EE41B8C}"/>
              </a:ext>
            </a:extLst>
          </p:cNvPr>
          <p:cNvSpPr txBox="1"/>
          <p:nvPr/>
        </p:nvSpPr>
        <p:spPr>
          <a:xfrm>
            <a:off x="1981200" y="2247900"/>
            <a:ext cx="143256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D1D5DB"/>
                </a:solidFill>
                <a:effectLst/>
              </a:rPr>
              <a:t>We've embarked on a journey to develop the WhatsApp Chat Analytics Tool, a transformative solution for extracting insights from WhatsApp conversations. Each deliverable contributes to the goal of empowering users with actionable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D1D5DB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D1D5DB"/>
                </a:solidFill>
                <a:effectLst/>
              </a:rPr>
              <a:t>Our </a:t>
            </a:r>
            <a:r>
              <a:rPr lang="en-IN" sz="2800" b="0" i="0" dirty="0">
                <a:solidFill>
                  <a:srgbClr val="FFC000"/>
                </a:solidFill>
                <a:effectLst/>
              </a:rPr>
              <a:t>hybrid project management approach </a:t>
            </a:r>
            <a:r>
              <a:rPr lang="en-IN" sz="2800" b="0" i="0" dirty="0">
                <a:solidFill>
                  <a:srgbClr val="D1D5DB"/>
                </a:solidFill>
                <a:effectLst/>
              </a:rPr>
              <a:t>blends Waterfall and Agile methodologies, offering a balance of structure and adaptability.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solidFill>
                <a:srgbClr val="D1D5DB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D1D5DB"/>
                </a:solidFill>
                <a:effectLst/>
              </a:rPr>
              <a:t>Stakeholder communication is at the forefront, ensuring </a:t>
            </a:r>
            <a:r>
              <a:rPr lang="en-IN" sz="2800" b="0" i="0" dirty="0">
                <a:solidFill>
                  <a:srgbClr val="FFC000"/>
                </a:solidFill>
                <a:effectLst/>
              </a:rPr>
              <a:t>continuous collaboration </a:t>
            </a:r>
            <a:r>
              <a:rPr lang="en-IN" sz="2800" b="0" i="0" dirty="0">
                <a:solidFill>
                  <a:srgbClr val="D1D5DB"/>
                </a:solidFill>
                <a:effectLst/>
              </a:rPr>
              <a:t>and alignment with project goals.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solidFill>
                <a:srgbClr val="D1D5DB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0" i="0" dirty="0">
                <a:solidFill>
                  <a:srgbClr val="FFC000"/>
                </a:solidFill>
                <a:effectLst/>
              </a:rPr>
              <a:t>Proactive risk management</a:t>
            </a:r>
            <a:r>
              <a:rPr lang="en-IN" sz="2800" b="0" i="0" dirty="0">
                <a:solidFill>
                  <a:srgbClr val="D1D5DB"/>
                </a:solidFill>
                <a:effectLst/>
              </a:rPr>
              <a:t>, including a risk assessment matrix and mitigation controls, reinforces our commitment to project success.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D1D5DB"/>
              </a:solidFill>
            </a:endParaRPr>
          </a:p>
          <a:p>
            <a:pPr algn="l"/>
            <a:r>
              <a:rPr lang="en-IN" sz="2800" b="0" i="0" dirty="0">
                <a:solidFill>
                  <a:srgbClr val="D1D5DB"/>
                </a:solidFill>
                <a:effectLst/>
              </a:rPr>
              <a:t>WhatsApp Chat Analytics Tool is a strategic initiative to redefine how we understand and leverage our WhatsApp conversations. We appreciate your support and engagement as we chart the course to success.</a:t>
            </a:r>
          </a:p>
        </p:txBody>
      </p:sp>
    </p:spTree>
    <p:extLst>
      <p:ext uri="{BB962C8B-B14F-4D97-AF65-F5344CB8AC3E}">
        <p14:creationId xmlns:p14="http://schemas.microsoft.com/office/powerpoint/2010/main" val="255665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426</Words>
  <Application>Microsoft Office PowerPoint</Application>
  <PresentationFormat>Custom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Calibri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Nature Dark Simple Presentation</dc:title>
  <cp:lastModifiedBy>Ayrus</cp:lastModifiedBy>
  <cp:revision>16</cp:revision>
  <dcterms:created xsi:type="dcterms:W3CDTF">2006-08-16T00:00:00Z</dcterms:created>
  <dcterms:modified xsi:type="dcterms:W3CDTF">2023-12-29T23:09:35Z</dcterms:modified>
  <dc:identifier>DAF3RBvIEHU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2023-12-29T23:09:10Z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2dbd16ba-5eb5-4871-8ca9-5836d9173a22</vt:lpwstr>
  </property>
  <property fmtid="{D5CDD505-2E9C-101B-9397-08002B2CF9AE}" pid="7" name="MSIP_Label_defa4170-0d19-0005-0004-bc88714345d2_ActionId">
    <vt:lpwstr>9cea9cda-f926-43d4-a392-fc12978baa57</vt:lpwstr>
  </property>
  <property fmtid="{D5CDD505-2E9C-101B-9397-08002B2CF9AE}" pid="8" name="MSIP_Label_defa4170-0d19-0005-0004-bc88714345d2_ContentBits">
    <vt:lpwstr>0</vt:lpwstr>
  </property>
</Properties>
</file>