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5603200" cy="1920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D8C4568-F91E-4C57-8225-24C6B1EEF1FC}">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B3B3"/>
    <a:srgbClr val="FFFFFF"/>
    <a:srgbClr val="181818"/>
    <a:srgbClr val="121212"/>
    <a:srgbClr val="5E5E5E"/>
    <a:srgbClr val="5DD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68" y="-10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3142616"/>
            <a:ext cx="2176272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200400" y="10085706"/>
            <a:ext cx="192024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98238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740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022350"/>
            <a:ext cx="5520690"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60221" y="1022350"/>
            <a:ext cx="16242030"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13734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11680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4787270"/>
            <a:ext cx="2208276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746886" y="12850500"/>
            <a:ext cx="2208276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33328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602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616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80F7C-819D-478F-B0BD-76F1303226AC}"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7902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022354"/>
            <a:ext cx="2208276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63558" y="4707256"/>
            <a:ext cx="10831352"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763558" y="7014210"/>
            <a:ext cx="10831352"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61621" y="4707256"/>
            <a:ext cx="10884695"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2961621" y="7014210"/>
            <a:ext cx="10884695"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80F7C-819D-478F-B0BD-76F1303226AC}"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46146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80F7C-819D-478F-B0BD-76F1303226AC}"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23917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12121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80F7C-819D-478F-B0BD-76F1303226AC}"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69471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0884695" y="2764794"/>
            <a:ext cx="1296162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28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84695" y="2764794"/>
            <a:ext cx="1296162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41376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022354"/>
            <a:ext cx="2208276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0220" y="5111750"/>
            <a:ext cx="2208276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0220" y="17797784"/>
            <a:ext cx="576072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9DA80F7C-819D-478F-B0BD-76F1303226AC}" type="datetimeFigureOut">
              <a:rPr lang="en-US" smtClean="0"/>
              <a:t>12/15/2022</a:t>
            </a:fld>
            <a:endParaRPr lang="en-US"/>
          </a:p>
        </p:txBody>
      </p:sp>
      <p:sp>
        <p:nvSpPr>
          <p:cNvPr id="5" name="Footer Placeholder 4"/>
          <p:cNvSpPr>
            <a:spLocks noGrp="1"/>
          </p:cNvSpPr>
          <p:nvPr>
            <p:ph type="ftr" sz="quarter" idx="3"/>
          </p:nvPr>
        </p:nvSpPr>
        <p:spPr>
          <a:xfrm>
            <a:off x="8481060" y="17797784"/>
            <a:ext cx="864108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082260" y="17797784"/>
            <a:ext cx="576072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554ADE9C-F507-4C24-9ECB-20E43A0468E5}" type="slidenum">
              <a:rPr lang="en-US" smtClean="0"/>
              <a:t>‹#›</a:t>
            </a:fld>
            <a:endParaRPr lang="en-US"/>
          </a:p>
        </p:txBody>
      </p:sp>
    </p:spTree>
    <p:extLst>
      <p:ext uri="{BB962C8B-B14F-4D97-AF65-F5344CB8AC3E}">
        <p14:creationId xmlns:p14="http://schemas.microsoft.com/office/powerpoint/2010/main" val="17538818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F005B-7BF7-D9E1-2810-10687BBF6062}"/>
              </a:ext>
            </a:extLst>
          </p:cNvPr>
          <p:cNvSpPr txBox="1"/>
          <p:nvPr/>
        </p:nvSpPr>
        <p:spPr>
          <a:xfrm>
            <a:off x="7963576" y="457200"/>
            <a:ext cx="9676047" cy="861774"/>
          </a:xfrm>
          <a:prstGeom prst="rect">
            <a:avLst/>
          </a:prstGeom>
          <a:noFill/>
        </p:spPr>
        <p:txBody>
          <a:bodyPr wrap="none" rtlCol="0">
            <a:spAutoFit/>
          </a:bodyPr>
          <a:lstStyle/>
          <a:p>
            <a:r>
              <a:rPr lang="en-US" sz="5000" b="1" dirty="0">
                <a:solidFill>
                  <a:srgbClr val="FFFFFF"/>
                </a:solidFill>
                <a:latin typeface="Gotham" panose="02000504050000020004" pitchFamily="2" charset="0"/>
                <a:ea typeface="Cartograph CF Bold" panose="00000809000000000000" pitchFamily="49" charset="-128"/>
              </a:rPr>
              <a:t>What Makes a Song Popular?</a:t>
            </a:r>
          </a:p>
        </p:txBody>
      </p:sp>
      <p:sp>
        <p:nvSpPr>
          <p:cNvPr id="2" name="TextBox 1">
            <a:extLst>
              <a:ext uri="{FF2B5EF4-FFF2-40B4-BE49-F238E27FC236}">
                <a16:creationId xmlns:a16="http://schemas.microsoft.com/office/drawing/2014/main" id="{61B288C6-09E9-55EC-C7DC-04D7645EA33A}"/>
              </a:ext>
            </a:extLst>
          </p:cNvPr>
          <p:cNvSpPr txBox="1"/>
          <p:nvPr/>
        </p:nvSpPr>
        <p:spPr>
          <a:xfrm>
            <a:off x="914400" y="1773936"/>
            <a:ext cx="7315200" cy="2062103"/>
          </a:xfrm>
          <a:prstGeom prst="rect">
            <a:avLst/>
          </a:prstGeom>
          <a:solidFill>
            <a:srgbClr val="181818"/>
          </a:solidFill>
          <a:ln>
            <a:noFill/>
          </a:ln>
        </p:spPr>
        <p:txBody>
          <a:bodyPr wrap="square" rtlCol="0">
            <a:spAutoFit/>
          </a:bodyPr>
          <a:lstStyle/>
          <a:p>
            <a:r>
              <a:rPr lang="en-US" sz="3200" b="1" dirty="0">
                <a:solidFill>
                  <a:schemeClr val="bg1"/>
                </a:solidFill>
                <a:latin typeface="Gotham" panose="02000504050000020004" pitchFamily="2" charset="0"/>
              </a:rPr>
              <a:t>Introduction</a:t>
            </a:r>
          </a:p>
          <a:p>
            <a:endParaRPr lang="en-US" sz="1600" dirty="0">
              <a:solidFill>
                <a:schemeClr val="bg1"/>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I’m sure we’ve all wondered what makes a song popular. It seems like some songs go viral seemingly overnight, while others go unnoticed by the general population. I wanted to know what factors had the most influence on a song’s popularity, and whether it is possible to predict how popular a song will be without knowing how many people listen to it. </a:t>
            </a:r>
          </a:p>
        </p:txBody>
      </p:sp>
      <p:sp>
        <p:nvSpPr>
          <p:cNvPr id="6" name="TextBox 5">
            <a:extLst>
              <a:ext uri="{FF2B5EF4-FFF2-40B4-BE49-F238E27FC236}">
                <a16:creationId xmlns:a16="http://schemas.microsoft.com/office/drawing/2014/main" id="{56220551-AB91-CB57-9C8C-AA265A51EF6A}"/>
              </a:ext>
            </a:extLst>
          </p:cNvPr>
          <p:cNvSpPr txBox="1"/>
          <p:nvPr/>
        </p:nvSpPr>
        <p:spPr>
          <a:xfrm>
            <a:off x="914400" y="4297680"/>
            <a:ext cx="7315200" cy="2554545"/>
          </a:xfrm>
          <a:prstGeom prst="rect">
            <a:avLst/>
          </a:prstGeom>
          <a:solidFill>
            <a:srgbClr val="181818"/>
          </a:solidFill>
        </p:spPr>
        <p:txBody>
          <a:bodyPr wrap="square" rtlCol="0">
            <a:spAutoFit/>
          </a:bodyPr>
          <a:lstStyle/>
          <a:p>
            <a:r>
              <a:rPr lang="en-US" sz="3200" b="1" dirty="0">
                <a:solidFill>
                  <a:schemeClr val="bg1"/>
                </a:solidFill>
                <a:latin typeface="Gotham" panose="02000504050000020004" pitchFamily="2" charset="0"/>
              </a:rPr>
              <a:t>Background Research</a:t>
            </a:r>
          </a:p>
          <a:p>
            <a:endParaRPr lang="en-US" sz="1600" dirty="0">
              <a:solidFill>
                <a:schemeClr val="bg1"/>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 found several studies on this topic. The first study, discussed in the article “Why do songs become popular?” by Arash Emamzadeh in </a:t>
            </a:r>
            <a:r>
              <a:rPr lang="en-US" sz="1600" i="1" dirty="0">
                <a:solidFill>
                  <a:srgbClr val="B3B3B3"/>
                </a:solidFill>
                <a:latin typeface="Cambria Math" panose="02040503050406030204" pitchFamily="18" charset="0"/>
                <a:ea typeface="Cambria Math" panose="02040503050406030204" pitchFamily="18" charset="0"/>
              </a:rPr>
              <a:t>Psychology Today, </a:t>
            </a:r>
            <a:r>
              <a:rPr lang="en-US" sz="1600" dirty="0">
                <a:solidFill>
                  <a:srgbClr val="B3B3B3"/>
                </a:solidFill>
                <a:latin typeface="Cambria Math" panose="02040503050406030204" pitchFamily="18" charset="0"/>
                <a:ea typeface="Cambria Math" panose="02040503050406030204" pitchFamily="18" charset="0"/>
              </a:rPr>
              <a:t>found that songs with content that was more genre-atypical (not like content typically found in the song’s genre) tended to be ranked higher. Another study is detailed in the paper “What Makes Popular Culture Popular?: Product Features and Optimal Differentiation in Music” by Noah Askin and Michael Mauskapf. This study found the same results as the first study. </a:t>
            </a:r>
          </a:p>
        </p:txBody>
      </p:sp>
      <p:sp>
        <p:nvSpPr>
          <p:cNvPr id="25" name="TextBox 24">
            <a:extLst>
              <a:ext uri="{FF2B5EF4-FFF2-40B4-BE49-F238E27FC236}">
                <a16:creationId xmlns:a16="http://schemas.microsoft.com/office/drawing/2014/main" id="{43FD7EAB-86B2-53CF-0A26-C5E4366D9CB2}"/>
              </a:ext>
            </a:extLst>
          </p:cNvPr>
          <p:cNvSpPr txBox="1"/>
          <p:nvPr/>
        </p:nvSpPr>
        <p:spPr>
          <a:xfrm>
            <a:off x="914400" y="7306056"/>
            <a:ext cx="7315200" cy="5016758"/>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Dataset &amp; Data Exploration</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My dataset is from the user Maharshi Pandya on Kaggle. The data was gathered using the Spotify Web API, which can provide JSON metadata about artists, albums, and tracks. Though it is not explicitly specified by Pandya, I believe that the data was current as of October 2022, which was when the dataset was published. The dataset includes 114,000 observations of several variables, such as genre, popularity, and danceability, where each set of observations represents information about 1 track. There are 1,000 tracks from each of 114 genres. To explore the data, I started by creating some scatterplots comparing popularity to some of the other continuous numeric variables in the dataset. I did this to search for any obvious correlation between popularity and one of the other variables. The first group of plots below shows scatterplots of popularity versus several other variables. It does not appear as though any of these variables have a strong correlation with popularity. Next, I created a bar chart comparing the mean popularity of the tracks in each genre. I did this to see if there appeared to be a significant difference between the popularity of songs from different genres. The plot shows that there is a clear difference between different genres, with some being far more popular than others.</a:t>
            </a:r>
          </a:p>
        </p:txBody>
      </p:sp>
      <p:pic>
        <p:nvPicPr>
          <p:cNvPr id="27" name="Graphic 26">
            <a:extLst>
              <a:ext uri="{FF2B5EF4-FFF2-40B4-BE49-F238E27FC236}">
                <a16:creationId xmlns:a16="http://schemas.microsoft.com/office/drawing/2014/main" id="{B89CA915-9627-32AB-D9E1-0BD55FB5E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0" y="15087600"/>
            <a:ext cx="7315200" cy="3657600"/>
          </a:xfrm>
          <a:prstGeom prst="rect">
            <a:avLst/>
          </a:prstGeom>
        </p:spPr>
      </p:pic>
      <p:pic>
        <p:nvPicPr>
          <p:cNvPr id="29" name="Graphic 28">
            <a:extLst>
              <a:ext uri="{FF2B5EF4-FFF2-40B4-BE49-F238E27FC236}">
                <a16:creationId xmlns:a16="http://schemas.microsoft.com/office/drawing/2014/main" id="{69DED294-03CE-9187-5D96-C2713F3A7F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2801600"/>
            <a:ext cx="7315200" cy="1828800"/>
          </a:xfrm>
          <a:prstGeom prst="rect">
            <a:avLst/>
          </a:prstGeom>
        </p:spPr>
      </p:pic>
      <p:sp>
        <p:nvSpPr>
          <p:cNvPr id="4" name="TextBox 3">
            <a:extLst>
              <a:ext uri="{FF2B5EF4-FFF2-40B4-BE49-F238E27FC236}">
                <a16:creationId xmlns:a16="http://schemas.microsoft.com/office/drawing/2014/main" id="{3B1CDE1C-4B54-678C-4932-00D4C4B43DF2}"/>
              </a:ext>
            </a:extLst>
          </p:cNvPr>
          <p:cNvSpPr txBox="1"/>
          <p:nvPr/>
        </p:nvSpPr>
        <p:spPr>
          <a:xfrm>
            <a:off x="9144000" y="1773936"/>
            <a:ext cx="7315200" cy="1815882"/>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Hypothesis</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Going into this project, I hypothesized that the factors which contributed the most to a song’s popularity would be genre, energy, and danceability. I thought this because these seem like factors which would make a song “fun,” which in turn could lead to more popularity. </a:t>
            </a:r>
          </a:p>
        </p:txBody>
      </p:sp>
      <p:sp>
        <p:nvSpPr>
          <p:cNvPr id="5" name="TextBox 4">
            <a:extLst>
              <a:ext uri="{FF2B5EF4-FFF2-40B4-BE49-F238E27FC236}">
                <a16:creationId xmlns:a16="http://schemas.microsoft.com/office/drawing/2014/main" id="{C299C8F4-F1F9-468E-B535-0932AE81D604}"/>
              </a:ext>
            </a:extLst>
          </p:cNvPr>
          <p:cNvSpPr txBox="1"/>
          <p:nvPr/>
        </p:nvSpPr>
        <p:spPr>
          <a:xfrm>
            <a:off x="9143999" y="4044780"/>
            <a:ext cx="7315200" cy="1815882"/>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Inference Tests - Introduction</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 decided to run 2 inference tests to see how much influence genre and mode have on popularity. I ran a 1-way ANOVA test to see if the true mean popularity is different for different genres, as well as a 2-sample difference of means t-test to see if the true mean popularity is equal for songs in the major and minor modes.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9F7683-2AF2-429B-AABD-F7D782D3E366}"/>
                  </a:ext>
                </a:extLst>
              </p:cNvPr>
              <p:cNvSpPr txBox="1"/>
              <p:nvPr/>
            </p:nvSpPr>
            <p:spPr>
              <a:xfrm>
                <a:off x="9143999" y="6315624"/>
                <a:ext cx="7315200" cy="6851235"/>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One-way ANOVA Test for Difference of Means Between Genres</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𝑛</m:t>
                        </m:r>
                      </m:sub>
                    </m:sSub>
                    <m:r>
                      <a:rPr lang="en-US" sz="1600" b="0" i="1" smtClean="0">
                        <a:solidFill>
                          <a:srgbClr val="B3B3B3"/>
                        </a:solidFill>
                        <a:latin typeface="Cambria Math" panose="02040503050406030204" pitchFamily="18" charset="0"/>
                      </a:rPr>
                      <m:t>=</m:t>
                    </m:r>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True mean popularity of songs from the </a:t>
                </a:r>
                <a:r>
                  <a:rPr lang="en-US" sz="1600" i="1" dirty="0">
                    <a:solidFill>
                      <a:srgbClr val="B3B3B3"/>
                    </a:solidFill>
                    <a:latin typeface="Cambria Math" panose="02040503050406030204" pitchFamily="18" charset="0"/>
                    <a:ea typeface="Cambria Math" panose="02040503050406030204" pitchFamily="18" charset="0"/>
                  </a:rPr>
                  <a:t>n</a:t>
                </a:r>
                <a:r>
                  <a:rPr lang="en-US" sz="1600" baseline="30000" dirty="0">
                    <a:solidFill>
                      <a:srgbClr val="B3B3B3"/>
                    </a:solidFill>
                    <a:latin typeface="Cambria Math" panose="02040503050406030204" pitchFamily="18" charset="0"/>
                    <a:ea typeface="Cambria Math" panose="02040503050406030204" pitchFamily="18" charset="0"/>
                  </a:rPr>
                  <a:t>th </a:t>
                </a:r>
                <a:r>
                  <a:rPr lang="en-US" sz="1600" dirty="0">
                    <a:solidFill>
                      <a:srgbClr val="B3B3B3"/>
                    </a:solidFill>
                    <a:latin typeface="Cambria Math" panose="02040503050406030204" pitchFamily="18" charset="0"/>
                    <a:ea typeface="Cambria Math" panose="02040503050406030204" pitchFamily="18" charset="0"/>
                  </a:rPr>
                  <a:t>genre</a:t>
                </a:r>
                <a:endParaRPr lang="en-US" sz="1600" dirty="0">
                  <a:solidFill>
                    <a:srgbClr val="B3B3B3"/>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𝐻</m:t>
                        </m:r>
                      </m:e>
                      <m:sub>
                        <m:r>
                          <a:rPr lang="en-US" sz="1600" b="0" i="1" smtClean="0">
                            <a:solidFill>
                              <a:srgbClr val="B3B3B3"/>
                            </a:solidFill>
                            <a:latin typeface="Cambria Math" panose="02040503050406030204" pitchFamily="18" charset="0"/>
                          </a:rPr>
                          <m:t>0</m:t>
                        </m:r>
                      </m:sub>
                    </m:sSub>
                    <m:r>
                      <a:rPr lang="en-US" sz="1600" b="0" i="1" smtClean="0">
                        <a:solidFill>
                          <a:srgbClr val="B3B3B3"/>
                        </a:solidFill>
                        <a:latin typeface="Cambria Math" panose="02040503050406030204" pitchFamily="18" charset="0"/>
                      </a:rPr>
                      <m:t>: </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1</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2</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114</m:t>
                        </m:r>
                      </m:sub>
                    </m:sSub>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(i.e., the mean popularity is equal throughout all genres)</a:t>
                </a:r>
                <a:endParaRPr lang="en-US" sz="1600" dirty="0">
                  <a:solidFill>
                    <a:srgbClr val="B3B3B3"/>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𝐻</m:t>
                        </m:r>
                      </m:e>
                      <m:sub>
                        <m:r>
                          <a:rPr lang="en-US" sz="1600" b="0" i="1" smtClean="0">
                            <a:solidFill>
                              <a:srgbClr val="B3B3B3"/>
                            </a:solidFill>
                            <a:latin typeface="Cambria Math" panose="02040503050406030204" pitchFamily="18" charset="0"/>
                          </a:rPr>
                          <m:t>𝑎</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1</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2</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114</m:t>
                        </m:r>
                      </m:sub>
                    </m:sSub>
                    <m:r>
                      <a:rPr lang="en-US" sz="1600" b="0" i="0" smtClean="0">
                        <a:solidFill>
                          <a:srgbClr val="B3B3B3"/>
                        </a:solidFill>
                        <a:latin typeface="Cambria Math" panose="02040503050406030204" pitchFamily="18" charset="0"/>
                      </a:rPr>
                      <m:t> </m:t>
                    </m:r>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(i.e., at least 2 of the means are not equal)</a:t>
                </a: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rPr>
                        <m:t>𝛼</m:t>
                      </m:r>
                      <m:r>
                        <a:rPr lang="en-US" sz="1600" b="0" i="1" smtClean="0">
                          <a:solidFill>
                            <a:srgbClr val="B3B3B3"/>
                          </a:solidFill>
                          <a:latin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the sample means for each group are greater than 30, we can assume that the distributions of sample means are approximately normal. However, since it was not explicitly stated by Pandya, we cannot assume that the samples were selected at random. Proceeding with caution anyways.</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bar>
                        <m:barPr>
                          <m:pos m:val="top"/>
                          <m:ctrlPr>
                            <a:rPr lang="en-US" sz="1200" i="1" smtClean="0">
                              <a:solidFill>
                                <a:srgbClr val="B3B3B3"/>
                              </a:solidFill>
                              <a:latin typeface="Cambria Math" panose="02040503050406030204" pitchFamily="18" charset="0"/>
                              <a:ea typeface="Cambria Math" panose="02040503050406030204" pitchFamily="18" charset="0"/>
                            </a:rPr>
                          </m:ctrlPr>
                        </m:barPr>
                        <m:e>
                          <m:bar>
                            <m:barPr>
                              <m:pos m:val="top"/>
                              <m:ctrlPr>
                                <a:rPr lang="en-US" sz="1200" i="1">
                                  <a:solidFill>
                                    <a:srgbClr val="B3B3B3"/>
                                  </a:solidFill>
                                  <a:latin typeface="Cambria Math" panose="02040503050406030204" pitchFamily="18" charset="0"/>
                                  <a:ea typeface="Cambria Math" panose="02040503050406030204" pitchFamily="18" charset="0"/>
                                </a:rPr>
                              </m:ctrlPr>
                            </m:barPr>
                            <m:e>
                              <m:r>
                                <a:rPr lang="en-US" sz="1200" i="1">
                                  <a:solidFill>
                                    <a:srgbClr val="B3B3B3"/>
                                  </a:solidFill>
                                  <a:latin typeface="Cambria Math" panose="02040503050406030204" pitchFamily="18" charset="0"/>
                                  <a:ea typeface="Cambria Math" panose="02040503050406030204" pitchFamily="18" charset="0"/>
                                </a:rPr>
                                <m:t>𝑥</m:t>
                              </m:r>
                            </m:e>
                          </m:bar>
                        </m:e>
                      </m:bar>
                      <m:r>
                        <a:rPr lang="en-US" sz="1200" i="1">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𝑖</m:t>
                                      </m:r>
                                    </m:sub>
                                  </m:sSub>
                                </m:e>
                              </m:d>
                            </m:e>
                          </m:nary>
                        </m:num>
                        <m:den>
                          <m:r>
                            <a:rPr lang="en-US" sz="1200" i="1">
                              <a:solidFill>
                                <a:srgbClr val="B3B3B3"/>
                              </a:solidFill>
                              <a:latin typeface="Cambria Math" panose="02040503050406030204" pitchFamily="18" charset="0"/>
                              <a:ea typeface="Cambria Math" panose="02040503050406030204" pitchFamily="18" charset="0"/>
                            </a:rPr>
                            <m:t>𝑁</m:t>
                          </m:r>
                        </m:den>
                      </m:f>
                      <m:r>
                        <a:rPr lang="en-US" sz="1200" i="1">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r>
                            <a:rPr lang="en-US" sz="1200" i="1">
                              <a:solidFill>
                                <a:srgbClr val="B3B3B3"/>
                              </a:solidFill>
                              <a:latin typeface="Cambria Math" panose="02040503050406030204" pitchFamily="18" charset="0"/>
                              <a:ea typeface="Cambria Math" panose="02040503050406030204" pitchFamily="18" charset="0"/>
                            </a:rPr>
                            <m:t>1000</m:t>
                          </m:r>
                          <m:d>
                            <m:dPr>
                              <m:ctrlPr>
                                <a:rPr lang="en-US" sz="1200" i="1">
                                  <a:solidFill>
                                    <a:srgbClr val="B3B3B3"/>
                                  </a:solidFill>
                                  <a:latin typeface="Cambria Math" panose="02040503050406030204" pitchFamily="18" charset="0"/>
                                  <a:ea typeface="Cambria Math" panose="02040503050406030204" pitchFamily="18" charset="0"/>
                                </a:rPr>
                              </m:ctrlPr>
                            </m:dPr>
                            <m:e>
                              <m:r>
                                <a:rPr lang="en-US" sz="1200" i="1">
                                  <a:solidFill>
                                    <a:srgbClr val="B3B3B3"/>
                                  </a:solidFill>
                                  <a:latin typeface="Cambria Math" panose="02040503050406030204" pitchFamily="18" charset="0"/>
                                  <a:ea typeface="Cambria Math" panose="02040503050406030204" pitchFamily="18" charset="0"/>
                                </a:rPr>
                                <m:t>42.483</m:t>
                              </m:r>
                            </m:e>
                          </m:d>
                          <m:r>
                            <a:rPr lang="en-US" sz="1200" i="1">
                              <a:solidFill>
                                <a:srgbClr val="B3B3B3"/>
                              </a:solidFill>
                              <a:latin typeface="Cambria Math" panose="02040503050406030204" pitchFamily="18" charset="0"/>
                              <a:ea typeface="Cambria Math" panose="02040503050406030204" pitchFamily="18" charset="0"/>
                            </a:rPr>
                            <m:t>+1000</m:t>
                          </m:r>
                          <m:d>
                            <m:dPr>
                              <m:ctrlPr>
                                <a:rPr lang="en-US" sz="1200" i="1">
                                  <a:solidFill>
                                    <a:srgbClr val="B3B3B3"/>
                                  </a:solidFill>
                                  <a:latin typeface="Cambria Math" panose="02040503050406030204" pitchFamily="18" charset="0"/>
                                  <a:ea typeface="Cambria Math" panose="02040503050406030204" pitchFamily="18" charset="0"/>
                                </a:rPr>
                              </m:ctrlPr>
                            </m:dPr>
                            <m:e>
                              <m:r>
                                <a:rPr lang="en-US" sz="1200" i="1">
                                  <a:solidFill>
                                    <a:srgbClr val="B3B3B3"/>
                                  </a:solidFill>
                                  <a:latin typeface="Cambria Math" panose="02040503050406030204" pitchFamily="18" charset="0"/>
                                  <a:ea typeface="Cambria Math" panose="02040503050406030204" pitchFamily="18" charset="0"/>
                                </a:rPr>
                                <m:t>24.399</m:t>
                              </m:r>
                            </m:e>
                          </m:d>
                          <m:r>
                            <a:rPr lang="en-US" sz="1200" i="1">
                              <a:solidFill>
                                <a:srgbClr val="B3B3B3"/>
                              </a:solidFill>
                              <a:latin typeface="Cambria Math" panose="02040503050406030204" pitchFamily="18" charset="0"/>
                              <a:ea typeface="Cambria Math" panose="02040503050406030204" pitchFamily="18" charset="0"/>
                            </a:rPr>
                            <m:t>+…+1000(41.783)</m:t>
                          </m:r>
                        </m:num>
                        <m:den>
                          <m:r>
                            <a:rPr lang="en-US" sz="1200" i="1">
                              <a:solidFill>
                                <a:srgbClr val="B3B3B3"/>
                              </a:solidFill>
                              <a:latin typeface="Cambria Math" panose="02040503050406030204" pitchFamily="18" charset="0"/>
                              <a:ea typeface="Cambria Math" panose="02040503050406030204" pitchFamily="18" charset="0"/>
                            </a:rPr>
                            <m:t>114000</m:t>
                          </m:r>
                        </m:den>
                      </m:f>
                      <m:r>
                        <a:rPr lang="en-US" sz="1200" i="1">
                          <a:solidFill>
                            <a:srgbClr val="B3B3B3"/>
                          </a:solidFill>
                          <a:latin typeface="Cambria Math" panose="02040503050406030204" pitchFamily="18" charset="0"/>
                          <a:ea typeface="Cambria Math" panose="02040503050406030204" pitchFamily="18" charset="0"/>
                        </a:rPr>
                        <m:t>=33.23</m:t>
                      </m:r>
                      <m:r>
                        <a:rPr lang="en-US" sz="1200" b="0" i="1" smtClean="0">
                          <a:solidFill>
                            <a:srgbClr val="B3B3B3"/>
                          </a:solidFill>
                          <a:latin typeface="Cambria Math" panose="02040503050406030204" pitchFamily="18" charset="0"/>
                          <a:ea typeface="Cambria Math" panose="02040503050406030204" pitchFamily="18" charset="0"/>
                        </a:rPr>
                        <m:t>9</m:t>
                      </m:r>
                    </m:oMath>
                  </m:oMathPara>
                </a14:m>
                <a:endParaRPr lang="en-US" sz="12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𝑀𝑆𝑇𝑟</m:t>
                          </m:r>
                        </m:num>
                        <m:den>
                          <m:r>
                            <a:rPr lang="en-US" sz="1200" b="0" i="1" smtClean="0">
                              <a:solidFill>
                                <a:srgbClr val="B3B3B3"/>
                              </a:solidFill>
                              <a:latin typeface="Cambria Math" panose="02040503050406030204" pitchFamily="18" charset="0"/>
                              <a:ea typeface="Cambria Math" panose="02040503050406030204" pitchFamily="18" charset="0"/>
                            </a:rPr>
                            <m:t>𝑀𝑆𝐸</m:t>
                          </m:r>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sSup>
                                        <m:sSupPr>
                                          <m:ctrlPr>
                                            <a:rPr lang="en-US" sz="1200" b="0" i="1" smtClean="0">
                                              <a:solidFill>
                                                <a:srgbClr val="B3B3B3"/>
                                              </a:solidFill>
                                              <a:latin typeface="Cambria Math" panose="02040503050406030204" pitchFamily="18" charset="0"/>
                                              <a:ea typeface="Cambria Math" panose="02040503050406030204" pitchFamily="18" charset="0"/>
                                            </a:rPr>
                                          </m:ctrlPr>
                                        </m:sSupPr>
                                        <m:e>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𝑖</m:t>
                                                  </m:r>
                                                </m:sub>
                                              </m:sSub>
                                              <m:r>
                                                <a:rPr lang="en-US" sz="1200" b="0" i="1" smtClean="0">
                                                  <a:solidFill>
                                                    <a:srgbClr val="B3B3B3"/>
                                                  </a:solidFill>
                                                  <a:latin typeface="Cambria Math" panose="02040503050406030204" pitchFamily="18" charset="0"/>
                                                  <a:ea typeface="Cambria Math" panose="02040503050406030204" pitchFamily="18" charset="0"/>
                                                </a:rPr>
                                                <m:t>−</m:t>
                                              </m:r>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bar>
                                            </m:e>
                                          </m:d>
                                        </m:e>
                                        <m:sup>
                                          <m:r>
                                            <a:rPr lang="en-US" sz="1200" b="0" i="1" smtClean="0">
                                              <a:solidFill>
                                                <a:srgbClr val="B3B3B3"/>
                                              </a:solidFill>
                                              <a:latin typeface="Cambria Math" panose="02040503050406030204" pitchFamily="18" charset="0"/>
                                              <a:ea typeface="Cambria Math" panose="02040503050406030204" pitchFamily="18" charset="0"/>
                                            </a:rPr>
                                            <m:t>2</m:t>
                                          </m:r>
                                        </m:sup>
                                      </m:sSup>
                                    </m:e>
                                  </m:d>
                                </m:e>
                              </m:nary>
                            </m:num>
                            <m:den>
                              <m:r>
                                <a:rPr lang="en-US" sz="1200" i="1">
                                  <a:solidFill>
                                    <a:srgbClr val="B3B3B3"/>
                                  </a:solidFill>
                                  <a:latin typeface="Cambria Math" panose="02040503050406030204" pitchFamily="18" charset="0"/>
                                  <a:ea typeface="Cambria Math" panose="02040503050406030204" pitchFamily="18" charset="0"/>
                                </a:rPr>
                                <m:t>𝑘</m:t>
                              </m:r>
                              <m:r>
                                <a:rPr lang="en-US" sz="1200" i="1">
                                  <a:solidFill>
                                    <a:srgbClr val="B3B3B3"/>
                                  </a:solidFill>
                                  <a:latin typeface="Cambria Math" panose="02040503050406030204" pitchFamily="18" charset="0"/>
                                  <a:ea typeface="Cambria Math" panose="02040503050406030204" pitchFamily="18" charset="0"/>
                                </a:rPr>
                                <m:t>−1</m:t>
                              </m:r>
                            </m:den>
                          </m:f>
                        </m:num>
                        <m:den>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r>
                                            <a:rPr lang="en-US" sz="1200" b="0" i="1" smtClean="0">
                                              <a:solidFill>
                                                <a:srgbClr val="B3B3B3"/>
                                              </a:solidFill>
                                              <a:latin typeface="Cambria Math" panose="02040503050406030204" pitchFamily="18" charset="0"/>
                                              <a:ea typeface="Cambria Math" panose="02040503050406030204" pitchFamily="18" charset="0"/>
                                            </a:rPr>
                                            <m:t>−1</m:t>
                                          </m:r>
                                        </m:e>
                                      </m:d>
                                      <m:sSubSup>
                                        <m:sSubSupPr>
                                          <m:ctrlPr>
                                            <a:rPr lang="en-US" sz="120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𝑖</m:t>
                                          </m:r>
                                        </m:sub>
                                        <m:sup>
                                          <m:r>
                                            <a:rPr lang="en-US" sz="1200" b="0" i="1" smtClean="0">
                                              <a:solidFill>
                                                <a:srgbClr val="B3B3B3"/>
                                              </a:solidFill>
                                              <a:latin typeface="Cambria Math" panose="02040503050406030204" pitchFamily="18" charset="0"/>
                                              <a:ea typeface="Cambria Math" panose="02040503050406030204" pitchFamily="18" charset="0"/>
                                            </a:rPr>
                                            <m:t>2</m:t>
                                          </m:r>
                                        </m:sup>
                                      </m:sSubSup>
                                    </m:e>
                                  </m:d>
                                </m:e>
                              </m:nary>
                            </m:num>
                            <m:den>
                              <m:r>
                                <a:rPr lang="en-US" sz="1200" i="1">
                                  <a:solidFill>
                                    <a:srgbClr val="B3B3B3"/>
                                  </a:solidFill>
                                  <a:latin typeface="Cambria Math" panose="02040503050406030204" pitchFamily="18" charset="0"/>
                                  <a:ea typeface="Cambria Math" panose="02040503050406030204" pitchFamily="18" charset="0"/>
                                </a:rPr>
                                <m:t>𝑁</m:t>
                              </m:r>
                              <m:r>
                                <a:rPr lang="en-US" sz="1200" i="1">
                                  <a:solidFill>
                                    <a:srgbClr val="B3B3B3"/>
                                  </a:solidFill>
                                  <a:latin typeface="Cambria Math" panose="02040503050406030204" pitchFamily="18" charset="0"/>
                                  <a:ea typeface="Cambria Math" panose="02040503050406030204" pitchFamily="18" charset="0"/>
                                </a:rPr>
                                <m:t>−</m:t>
                              </m:r>
                              <m:r>
                                <a:rPr lang="en-US" sz="1200" i="1">
                                  <a:solidFill>
                                    <a:srgbClr val="B3B3B3"/>
                                  </a:solidFill>
                                  <a:latin typeface="Cambria Math" panose="02040503050406030204" pitchFamily="18" charset="0"/>
                                  <a:ea typeface="Cambria Math" panose="02040503050406030204" pitchFamily="18" charset="0"/>
                                </a:rPr>
                                <m:t>𝑘</m:t>
                              </m:r>
                            </m:den>
                          </m:f>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127572</m:t>
                          </m:r>
                        </m:num>
                        <m:den>
                          <m:r>
                            <a:rPr lang="en-US" sz="1200" b="0" i="1" smtClean="0">
                              <a:solidFill>
                                <a:srgbClr val="B3B3B3"/>
                              </a:solidFill>
                              <a:latin typeface="Cambria Math" panose="02040503050406030204" pitchFamily="18" charset="0"/>
                              <a:ea typeface="Cambria Math" panose="02040503050406030204" pitchFamily="18" charset="0"/>
                            </a:rPr>
                            <m:t>371</m:t>
                          </m:r>
                        </m:den>
                      </m:f>
                      <m:r>
                        <a:rPr lang="en-US" sz="1200" b="0" i="1" smtClean="0">
                          <a:solidFill>
                            <a:srgbClr val="B3B3B3"/>
                          </a:solidFill>
                          <a:latin typeface="Cambria Math" panose="02040503050406030204" pitchFamily="18" charset="0"/>
                          <a:ea typeface="Cambria Math" panose="02040503050406030204" pitchFamily="18" charset="0"/>
                        </a:rPr>
                        <m:t>=343.5</m:t>
                      </m:r>
                    </m:oMath>
                  </m:oMathPara>
                </a14:m>
                <a:endParaRPr lang="en-US" sz="1200" b="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≥343.5</m:t>
                        </m:r>
                      </m:e>
                    </m:d>
                    <m:r>
                      <a:rPr lang="en-US" sz="1200" i="1">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b="0" dirty="0">
                    <a:solidFill>
                      <a:srgbClr val="B3B3B3"/>
                    </a:solidFill>
                    <a:latin typeface="Cambria Math" panose="02040503050406030204" pitchFamily="18" charset="0"/>
                    <a:ea typeface="Cambria Math" panose="02040503050406030204" pitchFamily="18" charset="0"/>
                  </a:rPr>
                  <a:t> (on 113 and 113886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a:t>
                </a:r>
                <a:r>
                  <a:rPr lang="en-US" sz="1600" b="0" dirty="0">
                    <a:solidFill>
                      <a:srgbClr val="B3B3B3"/>
                    </a:solidFill>
                    <a:latin typeface="Cambria Math" panose="02040503050406030204" pitchFamily="18" charset="0"/>
                    <a:ea typeface="Cambria Math" panose="02040503050406030204" pitchFamily="18" charset="0"/>
                  </a:rPr>
                  <a:t>ince our </a:t>
                </a:r>
                <a:r>
                  <a:rPr lang="en-US" sz="1600" b="0" i="1" dirty="0">
                    <a:solidFill>
                      <a:srgbClr val="B3B3B3"/>
                    </a:solidFill>
                    <a:latin typeface="Cambria Math" panose="02040503050406030204" pitchFamily="18" charset="0"/>
                    <a:ea typeface="Cambria Math" panose="02040503050406030204" pitchFamily="18" charset="0"/>
                  </a:rPr>
                  <a:t>p</a:t>
                </a:r>
                <a:r>
                  <a:rPr lang="en-US" sz="1600" b="0" dirty="0">
                    <a:solidFill>
                      <a:srgbClr val="B3B3B3"/>
                    </a:solidFill>
                    <a:latin typeface="Cambria Math" panose="02040503050406030204" pitchFamily="18" charset="0"/>
                    <a:ea typeface="Cambria Math" panose="02040503050406030204" pitchFamily="18" charset="0"/>
                  </a:rPr>
                  <a:t>-value (0) is less than </a:t>
                </a:r>
                <a:r>
                  <a:rPr lang="el-GR" sz="1600" b="0" dirty="0">
                    <a:solidFill>
                      <a:srgbClr val="B3B3B3"/>
                    </a:solidFill>
                    <a:latin typeface="Cambria Math" panose="02040503050406030204" pitchFamily="18" charset="0"/>
                    <a:ea typeface="Cambria Math" panose="02040503050406030204" pitchFamily="18" charset="0"/>
                  </a:rPr>
                  <a:t>α</a:t>
                </a:r>
                <a:r>
                  <a:rPr lang="en-US" sz="1600" b="0" dirty="0">
                    <a:solidFill>
                      <a:srgbClr val="B3B3B3"/>
                    </a:solidFill>
                    <a:latin typeface="Cambria Math" panose="02040503050406030204" pitchFamily="18" charset="0"/>
                    <a:ea typeface="Cambria Math" panose="02040503050406030204" pitchFamily="18" charset="0"/>
                  </a:rPr>
                  <a:t> (0.001), we reject the null hypothesis that all the true means are equal. Therefore, we have sufficient evidence to support the alternative hypothesis that at least 2 of the true means are not equal.</a:t>
                </a:r>
              </a:p>
            </p:txBody>
          </p:sp>
        </mc:Choice>
        <mc:Fallback xmlns="">
          <p:sp>
            <p:nvSpPr>
              <p:cNvPr id="7" name="TextBox 6">
                <a:extLst>
                  <a:ext uri="{FF2B5EF4-FFF2-40B4-BE49-F238E27FC236}">
                    <a16:creationId xmlns:a16="http://schemas.microsoft.com/office/drawing/2014/main" id="{419F7683-2AF2-429B-AABD-F7D782D3E366}"/>
                  </a:ext>
                </a:extLst>
              </p:cNvPr>
              <p:cNvSpPr txBox="1">
                <a:spLocks noRot="1" noChangeAspect="1" noMove="1" noResize="1" noEditPoints="1" noAdjustHandles="1" noChangeArrowheads="1" noChangeShapeType="1" noTextEdit="1"/>
              </p:cNvSpPr>
              <p:nvPr/>
            </p:nvSpPr>
            <p:spPr>
              <a:xfrm>
                <a:off x="9143999" y="6315624"/>
                <a:ext cx="7315200" cy="6851235"/>
              </a:xfrm>
              <a:prstGeom prst="rect">
                <a:avLst/>
              </a:prstGeom>
              <a:blipFill>
                <a:blip r:embed="rId6"/>
                <a:stretch>
                  <a:fillRect l="-2083" t="-1157" b="-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3F3F06-977E-758C-A7DA-02CBEA82BAF9}"/>
                  </a:ext>
                </a:extLst>
              </p:cNvPr>
              <p:cNvSpPr txBox="1"/>
              <p:nvPr/>
            </p:nvSpPr>
            <p:spPr>
              <a:xfrm>
                <a:off x="9143999" y="13621821"/>
                <a:ext cx="7315200" cy="5101333"/>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2-sample Difference of Means t-test for Mean Popularity by Mode</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 </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b="0" i="1" dirty="0">
                    <a:solidFill>
                      <a:srgbClr val="B3B3B3"/>
                    </a:solidFill>
                    <a:latin typeface="Cambria Math" panose="02040503050406030204" pitchFamily="18" charset="0"/>
                    <a:ea typeface="Cambria Math" panose="02040503050406030204" pitchFamily="18" charset="0"/>
                  </a:rPr>
                  <a:t> </a:t>
                </a:r>
                <a:r>
                  <a:rPr lang="en-US" sz="1600" b="0" dirty="0">
                    <a:solidFill>
                      <a:srgbClr val="B3B3B3"/>
                    </a:solidFill>
                    <a:latin typeface="Cambria Math" panose="02040503050406030204" pitchFamily="18" charset="0"/>
                    <a:ea typeface="Cambria Math" panose="02040503050406030204" pitchFamily="18" charset="0"/>
                  </a:rPr>
                  <a:t>True mean popularity of songs in the major and minor mode, respectively</a:t>
                </a:r>
                <a:endParaRPr lang="en-US" sz="1600" b="0" i="1"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0</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𝑎</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𝛼</m:t>
                      </m:r>
                      <m:r>
                        <a:rPr lang="en-US" sz="1600" b="0" i="1" smtClean="0">
                          <a:solidFill>
                            <a:srgbClr val="B3B3B3"/>
                          </a:solidFill>
                          <a:latin typeface="Cambria Math" panose="02040503050406030204" pitchFamily="18" charset="0"/>
                          <a:ea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Conditions for performing test are the same as above.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𝑡</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1</m:t>
                                  </m:r>
                                </m:sub>
                              </m:sSub>
                              <m:r>
                                <a:rPr lang="en-US" sz="1200" b="0" i="1" smtClean="0">
                                  <a:solidFill>
                                    <a:srgbClr val="B3B3B3"/>
                                  </a:solidFill>
                                  <a:latin typeface="Cambria Math" panose="02040503050406030204" pitchFamily="18" charset="0"/>
                                  <a:ea typeface="Cambria Math" panose="02040503050406030204" pitchFamily="18" charset="0"/>
                                </a:rPr>
                                <m:t>−</m:t>
                              </m:r>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2</m:t>
                                  </m:r>
                                </m:sub>
                              </m:sSub>
                            </m:e>
                          </m:d>
                          <m:r>
                            <a:rPr lang="en-US" sz="1200" b="0" i="1" smtClean="0">
                              <a:solidFill>
                                <a:srgbClr val="B3B3B3"/>
                              </a:solidFill>
                              <a:latin typeface="Cambria Math" panose="02040503050406030204" pitchFamily="18" charset="0"/>
                              <a:ea typeface="Cambria Math" panose="02040503050406030204" pitchFamily="18" charset="0"/>
                            </a:rPr>
                            <m:t>−</m:t>
                          </m:r>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𝜇</m:t>
                                  </m:r>
                                </m:e>
                                <m:sub>
                                  <m:r>
                                    <a:rPr lang="en-US" sz="1200" b="0" i="1" smtClean="0">
                                      <a:solidFill>
                                        <a:srgbClr val="B3B3B3"/>
                                      </a:solidFill>
                                      <a:latin typeface="Cambria Math" panose="02040503050406030204" pitchFamily="18" charset="0"/>
                                      <a:ea typeface="Cambria Math" panose="02040503050406030204" pitchFamily="18" charset="0"/>
                                    </a:rPr>
                                    <m:t>1</m:t>
                                  </m:r>
                                </m:sub>
                              </m:sSub>
                              <m:r>
                                <a:rPr lang="en-US" sz="1200" b="0" i="1" smtClean="0">
                                  <a:solidFill>
                                    <a:srgbClr val="B3B3B3"/>
                                  </a:solidFill>
                                  <a:latin typeface="Cambria Math" panose="02040503050406030204" pitchFamily="18" charset="0"/>
                                  <a:ea typeface="Cambria Math" panose="02040503050406030204" pitchFamily="18" charset="0"/>
                                </a:rPr>
                                <m:t>−</m:t>
                              </m:r>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𝜇</m:t>
                                  </m:r>
                                </m:e>
                                <m:sub>
                                  <m:r>
                                    <a:rPr lang="en-US" sz="1200" b="0" i="1" smtClean="0">
                                      <a:solidFill>
                                        <a:srgbClr val="B3B3B3"/>
                                      </a:solidFill>
                                      <a:latin typeface="Cambria Math" panose="02040503050406030204" pitchFamily="18" charset="0"/>
                                      <a:ea typeface="Cambria Math" panose="02040503050406030204" pitchFamily="18" charset="0"/>
                                    </a:rPr>
                                    <m:t>2</m:t>
                                  </m:r>
                                </m:sub>
                              </m:sSub>
                            </m:e>
                          </m:d>
                        </m:num>
                        <m:den>
                          <m:rad>
                            <m:radPr>
                              <m:degHide m:val="on"/>
                              <m:ctrlPr>
                                <a:rPr lang="en-US" sz="1200" b="0" i="1" smtClean="0">
                                  <a:solidFill>
                                    <a:srgbClr val="B3B3B3"/>
                                  </a:solidFill>
                                  <a:latin typeface="Cambria Math" panose="02040503050406030204" pitchFamily="18" charset="0"/>
                                  <a:ea typeface="Cambria Math" panose="02040503050406030204" pitchFamily="18" charset="0"/>
                                </a:rPr>
                              </m:ctrlPr>
                            </m:radPr>
                            <m:deg/>
                            <m:e>
                              <m:f>
                                <m:fPr>
                                  <m:ctrlPr>
                                    <a:rPr lang="en-US" sz="1200" b="0" i="1" smtClean="0">
                                      <a:solidFill>
                                        <a:srgbClr val="B3B3B3"/>
                                      </a:solidFill>
                                      <a:latin typeface="Cambria Math" panose="02040503050406030204" pitchFamily="18" charset="0"/>
                                      <a:ea typeface="Cambria Math" panose="02040503050406030204" pitchFamily="18" charset="0"/>
                                    </a:rPr>
                                  </m:ctrlPr>
                                </m:fPr>
                                <m:num>
                                  <m:sSubSup>
                                    <m:sSubSupPr>
                                      <m:ctrlPr>
                                        <a:rPr lang="en-US" sz="1200" b="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1</m:t>
                                      </m:r>
                                    </m:sub>
                                    <m:sup>
                                      <m:r>
                                        <a:rPr lang="en-US" sz="1200" b="0" i="1" smtClean="0">
                                          <a:solidFill>
                                            <a:srgbClr val="B3B3B3"/>
                                          </a:solidFill>
                                          <a:latin typeface="Cambria Math" panose="02040503050406030204" pitchFamily="18" charset="0"/>
                                          <a:ea typeface="Cambria Math" panose="02040503050406030204" pitchFamily="18" charset="0"/>
                                        </a:rPr>
                                        <m:t>2</m:t>
                                      </m:r>
                                    </m:sup>
                                  </m:sSubSup>
                                </m:num>
                                <m:den>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1</m:t>
                                      </m:r>
                                    </m:sub>
                                  </m:sSub>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sSubSup>
                                    <m:sSubSupPr>
                                      <m:ctrlPr>
                                        <a:rPr lang="en-US" sz="1200" b="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2</m:t>
                                      </m:r>
                                    </m:sub>
                                    <m:sup>
                                      <m:r>
                                        <a:rPr lang="en-US" sz="1200" b="0" i="1" smtClean="0">
                                          <a:solidFill>
                                            <a:srgbClr val="B3B3B3"/>
                                          </a:solidFill>
                                          <a:latin typeface="Cambria Math" panose="02040503050406030204" pitchFamily="18" charset="0"/>
                                          <a:ea typeface="Cambria Math" panose="02040503050406030204" pitchFamily="18" charset="0"/>
                                        </a:rPr>
                                        <m:t>2</m:t>
                                      </m:r>
                                    </m:sup>
                                  </m:sSubSup>
                                </m:num>
                                <m:den>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2</m:t>
                                      </m:r>
                                    </m:sub>
                                  </m:sSub>
                                </m:den>
                              </m:f>
                            </m:e>
                          </m:rad>
                        </m:den>
                      </m:f>
                      <m:r>
                        <a:rPr lang="en-US" sz="1200" b="0" i="1" smtClean="0">
                          <a:solidFill>
                            <a:srgbClr val="B3B3B3"/>
                          </a:solidFill>
                          <a:latin typeface="Cambria Math" panose="02040503050406030204" pitchFamily="18" charset="0"/>
                          <a:ea typeface="Cambria Math" panose="02040503050406030204" pitchFamily="18" charset="0"/>
                        </a:rPr>
                        <m:t>=4.6709</m:t>
                      </m:r>
                    </m:oMath>
                  </m:oMathPara>
                </a14:m>
                <a:endParaRPr lang="en-US" sz="120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𝑡</m:t>
                        </m:r>
                        <m:r>
                          <a:rPr lang="en-US" sz="1200" b="0" i="1" smtClean="0">
                            <a:solidFill>
                              <a:srgbClr val="B3B3B3"/>
                            </a:solidFill>
                            <a:latin typeface="Cambria Math" panose="02040503050406030204" pitchFamily="18" charset="0"/>
                            <a:ea typeface="Cambria Math" panose="02040503050406030204" pitchFamily="18" charset="0"/>
                          </a:rPr>
                          <m:t>≥4.6709</m:t>
                        </m:r>
                      </m:e>
                    </m:d>
                    <m:r>
                      <a:rPr lang="en-US" sz="1200" b="0" i="1" smtClean="0">
                        <a:solidFill>
                          <a:srgbClr val="B3B3B3"/>
                        </a:solidFill>
                        <a:latin typeface="Cambria Math" panose="02040503050406030204" pitchFamily="18" charset="0"/>
                        <a:ea typeface="Cambria Math" panose="02040503050406030204" pitchFamily="18" charset="0"/>
                      </a:rPr>
                      <m:t>=3.3003×</m:t>
                    </m:r>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10</m:t>
                        </m:r>
                      </m:e>
                      <m:sup>
                        <m:r>
                          <a:rPr lang="en-US" sz="1200" b="0" i="1" smtClean="0">
                            <a:solidFill>
                              <a:srgbClr val="B3B3B3"/>
                            </a:solidFill>
                            <a:latin typeface="Cambria Math" panose="02040503050406030204" pitchFamily="18" charset="0"/>
                            <a:ea typeface="Cambria Math" panose="02040503050406030204" pitchFamily="18" charset="0"/>
                          </a:rPr>
                          <m:t>−6</m:t>
                        </m:r>
                      </m:sup>
                    </m:sSup>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dirty="0">
                    <a:solidFill>
                      <a:srgbClr val="B3B3B3"/>
                    </a:solidFill>
                    <a:latin typeface="Cambria Math" panose="02040503050406030204" pitchFamily="18" charset="0"/>
                    <a:ea typeface="Cambria Math" panose="02040503050406030204" pitchFamily="18" charset="0"/>
                  </a:rPr>
                  <a:t> (on 84062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out </a:t>
                </a:r>
                <a:r>
                  <a:rPr lang="en-US" sz="1600" i="1" dirty="0">
                    <a:solidFill>
                      <a:srgbClr val="B3B3B3"/>
                    </a:solidFill>
                    <a:latin typeface="Cambria Math" panose="02040503050406030204" pitchFamily="18" charset="0"/>
                    <a:ea typeface="Cambria Math" panose="02040503050406030204" pitchFamily="18" charset="0"/>
                  </a:rPr>
                  <a:t>p</a:t>
                </a:r>
                <a:r>
                  <a:rPr lang="en-US" sz="1600" dirty="0">
                    <a:solidFill>
                      <a:srgbClr val="B3B3B3"/>
                    </a:solidFill>
                    <a:latin typeface="Cambria Math" panose="02040503050406030204" pitchFamily="18" charset="0"/>
                    <a:ea typeface="Cambria Math" panose="02040503050406030204" pitchFamily="18" charset="0"/>
                  </a:rPr>
                  <a:t>-value (0) is less than </a:t>
                </a:r>
                <a:r>
                  <a:rPr lang="el-GR" sz="1600" dirty="0">
                    <a:solidFill>
                      <a:srgbClr val="B3B3B3"/>
                    </a:solidFill>
                    <a:latin typeface="Cambria Math" panose="02040503050406030204" pitchFamily="18" charset="0"/>
                    <a:ea typeface="Cambria Math" panose="02040503050406030204" pitchFamily="18" charset="0"/>
                  </a:rPr>
                  <a:t>α</a:t>
                </a:r>
                <a:r>
                  <a:rPr lang="en-US" sz="1600" dirty="0">
                    <a:solidFill>
                      <a:srgbClr val="B3B3B3"/>
                    </a:solidFill>
                    <a:latin typeface="Cambria Math" panose="02040503050406030204" pitchFamily="18" charset="0"/>
                    <a:ea typeface="Cambria Math" panose="02040503050406030204" pitchFamily="18" charset="0"/>
                  </a:rPr>
                  <a:t> (0.001), we reject the null hypothesis that the true means are equal. Therefore, we have sufficient evidence to support the alternative hypothesis that the means are not equal.</a:t>
                </a:r>
              </a:p>
            </p:txBody>
          </p:sp>
        </mc:Choice>
        <mc:Fallback xmlns="">
          <p:sp>
            <p:nvSpPr>
              <p:cNvPr id="8" name="TextBox 7">
                <a:extLst>
                  <a:ext uri="{FF2B5EF4-FFF2-40B4-BE49-F238E27FC236}">
                    <a16:creationId xmlns:a16="http://schemas.microsoft.com/office/drawing/2014/main" id="{DB3F3F06-977E-758C-A7DA-02CBEA82BAF9}"/>
                  </a:ext>
                </a:extLst>
              </p:cNvPr>
              <p:cNvSpPr txBox="1">
                <a:spLocks noRot="1" noChangeAspect="1" noMove="1" noResize="1" noEditPoints="1" noAdjustHandles="1" noChangeArrowheads="1" noChangeShapeType="1" noTextEdit="1"/>
              </p:cNvSpPr>
              <p:nvPr/>
            </p:nvSpPr>
            <p:spPr>
              <a:xfrm>
                <a:off x="9143999" y="13621821"/>
                <a:ext cx="7315200" cy="5101333"/>
              </a:xfrm>
              <a:prstGeom prst="rect">
                <a:avLst/>
              </a:prstGeom>
              <a:blipFill>
                <a:blip r:embed="rId7"/>
                <a:stretch>
                  <a:fillRect l="-2083" t="-1555" b="-5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5A48D76-F03F-73C4-F84D-2D3D427698B1}"/>
                  </a:ext>
                </a:extLst>
              </p:cNvPr>
              <p:cNvSpPr txBox="1"/>
              <p:nvPr/>
            </p:nvSpPr>
            <p:spPr>
              <a:xfrm>
                <a:off x="17373600" y="1773936"/>
                <a:ext cx="7315200" cy="8676478"/>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Predictive Model – Introduction</a:t>
                </a:r>
              </a:p>
              <a:p>
                <a:endParaRPr lang="en-US" sz="1600" b="1"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After figuring out that these factors have a significant influence on the popularity of a song, I wanted to create a predictive model to see if the popularity can be predicted using nothing but audio features. The multiple regression model that I produced is as follows: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n-US" sz="1600" i="1" smtClean="0">
                              <a:solidFill>
                                <a:srgbClr val="B3B3B3"/>
                              </a:solidFill>
                              <a:latin typeface="Cambria Math" panose="02040503050406030204" pitchFamily="18" charset="0"/>
                              <a:ea typeface="Cambria Math" panose="02040503050406030204" pitchFamily="18" charset="0"/>
                            </a:rPr>
                          </m:ctrlPr>
                        </m:accPr>
                        <m:e>
                          <m:r>
                            <a:rPr lang="en-US" sz="1600" b="0" i="1" smtClean="0">
                              <a:solidFill>
                                <a:srgbClr val="B3B3B3"/>
                              </a:solidFill>
                              <a:latin typeface="Cambria Math" panose="02040503050406030204" pitchFamily="18" charset="0"/>
                              <a:ea typeface="Cambria Math" panose="02040503050406030204" pitchFamily="18" charset="0"/>
                            </a:rPr>
                            <m:t>𝑦</m:t>
                          </m:r>
                          <m:r>
                            <a:rPr lang="en-US" sz="1600" b="0" i="1" smtClean="0">
                              <a:solidFill>
                                <a:srgbClr val="B3B3B3"/>
                              </a:solidFill>
                              <a:latin typeface="Cambria Math" panose="02040503050406030204" pitchFamily="18" charset="0"/>
                              <a:ea typeface="Cambria Math" panose="02040503050406030204" pitchFamily="18" charset="0"/>
                            </a:rPr>
                            <m:t>′</m:t>
                          </m:r>
                        </m:e>
                      </m:acc>
                      <m:r>
                        <a:rPr lang="en-US" sz="1600" b="0" i="1" smtClean="0">
                          <a:solidFill>
                            <a:srgbClr val="B3B3B3"/>
                          </a:solidFill>
                          <a:latin typeface="Cambria Math" panose="02040503050406030204" pitchFamily="18" charset="0"/>
                          <a:ea typeface="Cambria Math" panose="02040503050406030204" pitchFamily="18" charset="0"/>
                        </a:rPr>
                        <m:t>=5.959+0.383</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+1.005</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−1.807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3</m:t>
                          </m:r>
                        </m:sub>
                      </m:sSub>
                      <m:r>
                        <a:rPr lang="en-US" sz="1600" b="0" i="1" smtClean="0">
                          <a:solidFill>
                            <a:srgbClr val="B3B3B3"/>
                          </a:solidFill>
                          <a:latin typeface="Cambria Math" panose="02040503050406030204" pitchFamily="18" charset="0"/>
                          <a:ea typeface="Cambria Math" panose="02040503050406030204" pitchFamily="18" charset="0"/>
                        </a:rPr>
                        <m:t>−0.028</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4</m:t>
                          </m:r>
                        </m:sub>
                      </m:sSub>
                      <m:r>
                        <a:rPr lang="en-US" sz="1600" b="0" i="1" smtClean="0">
                          <a:solidFill>
                            <a:srgbClr val="B3B3B3"/>
                          </a:solidFill>
                          <a:latin typeface="Cambria Math" panose="02040503050406030204" pitchFamily="18" charset="0"/>
                          <a:ea typeface="Cambria Math" panose="02040503050406030204" pitchFamily="18" charset="0"/>
                        </a:rPr>
                        <m:t>−2.007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5</m:t>
                          </m:r>
                        </m:sub>
                      </m:sSub>
                      <m:r>
                        <a:rPr lang="en-US" sz="1600" b="0" i="1" smtClean="0">
                          <a:solidFill>
                            <a:srgbClr val="B3B3B3"/>
                          </a:solidFill>
                          <a:latin typeface="Cambria Math" panose="02040503050406030204" pitchFamily="18" charset="0"/>
                          <a:ea typeface="Cambria Math" panose="02040503050406030204" pitchFamily="18" charset="0"/>
                        </a:rPr>
                        <m:t>−2.214</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6</m:t>
                          </m:r>
                        </m:sub>
                      </m:sSub>
                    </m:oMath>
                  </m:oMathPara>
                </a14:m>
                <a:endParaRPr lang="en-US" sz="1600" b="0" i="1"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−2.380</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7</m:t>
                          </m:r>
                        </m:sub>
                      </m:sSub>
                      <m:r>
                        <a:rPr lang="en-US" sz="1600" b="0" i="1" smtClean="0">
                          <a:solidFill>
                            <a:srgbClr val="B3B3B3"/>
                          </a:solidFill>
                          <a:latin typeface="Cambria Math" panose="02040503050406030204" pitchFamily="18" charset="0"/>
                          <a:ea typeface="Cambria Math" panose="02040503050406030204" pitchFamily="18" charset="0"/>
                        </a:rPr>
                        <m:t>−2.197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8</m:t>
                          </m:r>
                        </m:sub>
                      </m:sSub>
                      <m:r>
                        <a:rPr lang="en-US" sz="1600" b="0" i="1" smtClean="0">
                          <a:solidFill>
                            <a:srgbClr val="B3B3B3"/>
                          </a:solidFill>
                          <a:latin typeface="Cambria Math" panose="02040503050406030204" pitchFamily="18" charset="0"/>
                          <a:ea typeface="Cambria Math" panose="02040503050406030204" pitchFamily="18" charset="0"/>
                        </a:rPr>
                        <m:t>+1.951</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9</m:t>
                          </m:r>
                        </m:sub>
                      </m:sSub>
                      <m:r>
                        <a:rPr lang="en-US" sz="1600" b="0" i="1" smtClean="0">
                          <a:solidFill>
                            <a:srgbClr val="B3B3B3"/>
                          </a:solidFill>
                          <a:latin typeface="Cambria Math" panose="02040503050406030204" pitchFamily="18" charset="0"/>
                          <a:ea typeface="Cambria Math" panose="02040503050406030204" pitchFamily="18" charset="0"/>
                        </a:rPr>
                        <m:t>−1.871</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10</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Where:</a:t>
                </a:r>
              </a:p>
              <a:p>
                <a14:m>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𝑦</m:t>
                    </m:r>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popularity score from 0 to 100, only for songs with popularity greater than 10</a:t>
                </a:r>
              </a:p>
              <a:p>
                <a:pPr/>
                <a14:m>
                  <m:oMathPara xmlns:m="http://schemas.openxmlformats.org/officeDocument/2006/math">
                    <m:oMathParaPr>
                      <m:jc m:val="left"/>
                    </m:oMathParaPr>
                    <m:oMath xmlns:m="http://schemas.openxmlformats.org/officeDocument/2006/math">
                      <m:sSup>
                        <m:sSupPr>
                          <m:ctrlPr>
                            <a:rPr lang="en-US" sz="160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𝑦</m:t>
                          </m:r>
                        </m:e>
                        <m:sup>
                          <m:r>
                            <a:rPr lang="en-US" sz="1600" b="0" i="1" smtClean="0">
                              <a:solidFill>
                                <a:srgbClr val="B3B3B3"/>
                              </a:solidFill>
                              <a:latin typeface="Cambria Math" panose="02040503050406030204" pitchFamily="18" charset="0"/>
                              <a:ea typeface="Cambria Math" panose="02040503050406030204" pitchFamily="18" charset="0"/>
                            </a:rPr>
                            <m:t>′</m:t>
                          </m:r>
                        </m:sup>
                      </m:sSup>
                      <m:r>
                        <a:rPr lang="en-US" sz="1600" b="0" i="1" smtClean="0">
                          <a:solidFill>
                            <a:srgbClr val="B3B3B3"/>
                          </a:solidFill>
                          <a:latin typeface="Cambria Math" panose="02040503050406030204" pitchFamily="18" charset="0"/>
                          <a:ea typeface="Cambria Math" panose="02040503050406030204" pitchFamily="18" charset="0"/>
                        </a:rPr>
                        <m:t>=</m:t>
                      </m:r>
                      <m:rad>
                        <m:radPr>
                          <m:degHide m:val="on"/>
                          <m:ctrlPr>
                            <a:rPr lang="en-US" sz="1600" i="1" smtClean="0">
                              <a:solidFill>
                                <a:srgbClr val="B3B3B3"/>
                              </a:solidFill>
                              <a:latin typeface="Cambria Math" panose="02040503050406030204" pitchFamily="18" charset="0"/>
                              <a:ea typeface="Cambria Math" panose="02040503050406030204" pitchFamily="18" charset="0"/>
                            </a:rPr>
                          </m:ctrlPr>
                        </m:radPr>
                        <m:deg/>
                        <m:e>
                          <m:r>
                            <a:rPr lang="en-US" sz="1600" b="0" i="1" smtClean="0">
                              <a:solidFill>
                                <a:srgbClr val="B3B3B3"/>
                              </a:solidFill>
                              <a:latin typeface="Cambria Math" panose="02040503050406030204" pitchFamily="18" charset="0"/>
                              <a:ea typeface="Cambria Math" panose="02040503050406030204" pitchFamily="18" charset="0"/>
                            </a:rPr>
                            <m:t>𝑦</m:t>
                          </m:r>
                        </m:e>
                      </m:rad>
                    </m:oMath>
                  </m:oMathPara>
                </a14:m>
                <a:endParaRPr lang="en-US" sz="16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1 if the song is explicit, 0 otherwise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danceability (from 0 to 1)</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3</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speechiness (from 0 to 1)</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4</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mode (1 for major, 0 for minor)</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5</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“breakbeat”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6</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“grindcore”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7</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“honky tonk”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8</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“kids”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9</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“pop”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“tango” (1 if true, 0 if false)</a:t>
                </a: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These specific genres were chosen because they were found to have the most significant influence on the popularity of the song. The threshold for popularity was chosen to be 10 because there were so many songs with a score of 0 that it might screw up the model.</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160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r>
                        <a:rPr lang="en-US" sz="1600" b="0" i="1" smtClean="0">
                          <a:solidFill>
                            <a:srgbClr val="B3B3B3"/>
                          </a:solidFill>
                          <a:latin typeface="Cambria Math" panose="02040503050406030204" pitchFamily="18" charset="0"/>
                          <a:ea typeface="Cambria Math" panose="02040503050406030204" pitchFamily="18" charset="0"/>
                        </a:rPr>
                        <m:t>=0.1696, </m:t>
                      </m:r>
                    </m:oMath>
                  </m:oMathPara>
                </a14:m>
                <a:endParaRPr lang="en-US" sz="1600" b="0" i="1"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sSup>
                      <m:sSupPr>
                        <m:ctrlPr>
                          <a:rPr lang="en-US" sz="1600" b="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d>
                      <m:dPr>
                        <m:ctrlPr>
                          <a:rPr lang="en-US" sz="1600" b="0" i="1" smtClean="0">
                            <a:solidFill>
                              <a:srgbClr val="B3B3B3"/>
                            </a:solidFill>
                            <a:latin typeface="Cambria Math" panose="02040503050406030204" pitchFamily="18" charset="0"/>
                            <a:ea typeface="Cambria Math" panose="02040503050406030204" pitchFamily="18" charset="0"/>
                          </a:rPr>
                        </m:ctrlPr>
                      </m:dPr>
                      <m:e>
                        <m:r>
                          <a:rPr lang="en-US" sz="1600" b="0" i="1" smtClean="0">
                            <a:solidFill>
                              <a:srgbClr val="B3B3B3"/>
                            </a:solidFill>
                            <a:latin typeface="Cambria Math" panose="02040503050406030204" pitchFamily="18" charset="0"/>
                            <a:ea typeface="Cambria Math" panose="02040503050406030204" pitchFamily="18" charset="0"/>
                          </a:rPr>
                          <m:t>𝑎𝑑𝑗</m:t>
                        </m:r>
                      </m:e>
                    </m:d>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0.1695</a:t>
                </a:r>
              </a:p>
              <a:p>
                <a14:m>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𝐹</m:t>
                    </m:r>
                    <m:r>
                      <a:rPr lang="en-US" sz="1600" b="0" i="1" smtClean="0">
                        <a:solidFill>
                          <a:srgbClr val="B3B3B3"/>
                        </a:solidFill>
                        <a:latin typeface="Cambria Math" panose="02040503050406030204" pitchFamily="18" charset="0"/>
                        <a:ea typeface="Cambria Math" panose="02040503050406030204" pitchFamily="18" charset="0"/>
                      </a:rPr>
                      <m:t>=1849</m:t>
                    </m:r>
                  </m:oMath>
                </a14:m>
                <a:r>
                  <a:rPr lang="en-US" sz="1600" dirty="0">
                    <a:solidFill>
                      <a:srgbClr val="B3B3B3"/>
                    </a:solidFill>
                    <a:latin typeface="Cambria Math" panose="02040503050406030204" pitchFamily="18" charset="0"/>
                    <a:ea typeface="Cambria Math" panose="02040503050406030204" pitchFamily="18" charset="0"/>
                  </a:rPr>
                  <a:t> on 10 and 90527 degrees of freedom</a:t>
                </a:r>
              </a:p>
            </p:txBody>
          </p:sp>
        </mc:Choice>
        <mc:Fallback>
          <p:sp>
            <p:nvSpPr>
              <p:cNvPr id="10" name="TextBox 9">
                <a:extLst>
                  <a:ext uri="{FF2B5EF4-FFF2-40B4-BE49-F238E27FC236}">
                    <a16:creationId xmlns:a16="http://schemas.microsoft.com/office/drawing/2014/main" id="{D5A48D76-F03F-73C4-F84D-2D3D427698B1}"/>
                  </a:ext>
                </a:extLst>
              </p:cNvPr>
              <p:cNvSpPr txBox="1">
                <a:spLocks noRot="1" noChangeAspect="1" noMove="1" noResize="1" noEditPoints="1" noAdjustHandles="1" noChangeArrowheads="1" noChangeShapeType="1" noTextEdit="1"/>
              </p:cNvSpPr>
              <p:nvPr/>
            </p:nvSpPr>
            <p:spPr>
              <a:xfrm>
                <a:off x="17373600" y="1773936"/>
                <a:ext cx="7315200" cy="8676478"/>
              </a:xfrm>
              <a:prstGeom prst="rect">
                <a:avLst/>
              </a:prstGeom>
              <a:blipFill>
                <a:blip r:embed="rId8"/>
                <a:stretch>
                  <a:fillRect l="-2083" t="-9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B160C5B-5930-F59B-9393-3C344E432A68}"/>
                  </a:ext>
                </a:extLst>
              </p:cNvPr>
              <p:cNvSpPr txBox="1"/>
              <p:nvPr/>
            </p:nvSpPr>
            <p:spPr>
              <a:xfrm>
                <a:off x="17373598" y="10659155"/>
                <a:ext cx="7315200" cy="5275803"/>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F-test for Model Utility</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𝑛</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b="0" dirty="0">
                    <a:solidFill>
                      <a:srgbClr val="B3B3B3"/>
                    </a:solidFill>
                    <a:latin typeface="Cambria Math" panose="02040503050406030204" pitchFamily="18" charset="0"/>
                    <a:ea typeface="Cambria Math" panose="02040503050406030204" pitchFamily="18" charset="0"/>
                  </a:rPr>
                  <a:t> True population coefficient for </a:t>
                </a:r>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𝑛</m:t>
                        </m:r>
                      </m:sub>
                    </m:sSub>
                  </m:oMath>
                </a14:m>
                <a:endParaRPr lang="en-US" sz="1600" b="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0</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=0</m:t>
                    </m:r>
                  </m:oMath>
                </a14:m>
                <a:r>
                  <a:rPr lang="en-US" sz="1600" dirty="0">
                    <a:solidFill>
                      <a:srgbClr val="B3B3B3"/>
                    </a:solidFill>
                    <a:latin typeface="Cambria Math" panose="02040503050406030204" pitchFamily="18" charset="0"/>
                    <a:ea typeface="Cambria Math" panose="02040503050406030204" pitchFamily="18" charset="0"/>
                  </a:rPr>
                  <a:t> (i.e., all the population slopes are equal to zero)</a:t>
                </a: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𝑎</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≠0</m:t>
                    </m:r>
                  </m:oMath>
                </a14:m>
                <a:r>
                  <a:rPr lang="en-US" sz="1600" dirty="0">
                    <a:solidFill>
                      <a:srgbClr val="B3B3B3"/>
                    </a:solidFill>
                    <a:latin typeface="Cambria Math" panose="02040503050406030204" pitchFamily="18" charset="0"/>
                    <a:ea typeface="Cambria Math" panose="02040503050406030204" pitchFamily="18" charset="0"/>
                  </a:rPr>
                  <a:t> (i.e., at least one of the true slopes is not zero)</a:t>
                </a: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𝛼</m:t>
                      </m:r>
                      <m:r>
                        <a:rPr lang="en-US" sz="1600" b="0" i="1" smtClean="0">
                          <a:solidFill>
                            <a:srgbClr val="B3B3B3"/>
                          </a:solidFill>
                          <a:latin typeface="Cambria Math" panose="02040503050406030204" pitchFamily="18" charset="0"/>
                          <a:ea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No obvious pattern exists in the residuals. The residuals appear to be normally distributed about the regression line. The errors have approximately equal variance throughout the model.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f>
                            <m:fPr>
                              <m:ctrlPr>
                                <a:rPr lang="en-US" sz="1200" b="0" i="1" smtClean="0">
                                  <a:solidFill>
                                    <a:srgbClr val="B3B3B3"/>
                                  </a:solidFill>
                                  <a:latin typeface="Cambria Math" panose="02040503050406030204" pitchFamily="18" charset="0"/>
                                  <a:ea typeface="Cambria Math" panose="02040503050406030204" pitchFamily="18" charset="0"/>
                                </a:rPr>
                              </m:ctrlPr>
                            </m:fPr>
                            <m:num>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𝑅</m:t>
                                  </m:r>
                                </m:e>
                                <m:sup>
                                  <m:r>
                                    <a:rPr lang="en-US" sz="1200" b="0" i="1" smtClean="0">
                                      <a:solidFill>
                                        <a:srgbClr val="B3B3B3"/>
                                      </a:solidFill>
                                      <a:latin typeface="Cambria Math" panose="02040503050406030204" pitchFamily="18" charset="0"/>
                                      <a:ea typeface="Cambria Math" panose="02040503050406030204" pitchFamily="18" charset="0"/>
                                    </a:rPr>
                                    <m:t>2</m:t>
                                  </m:r>
                                </m:sup>
                              </m:sSup>
                            </m:num>
                            <m:den>
                              <m:r>
                                <a:rPr lang="en-US" sz="1200" b="0" i="1" smtClean="0">
                                  <a:solidFill>
                                    <a:srgbClr val="B3B3B3"/>
                                  </a:solidFill>
                                  <a:latin typeface="Cambria Math" panose="02040503050406030204" pitchFamily="18" charset="0"/>
                                  <a:ea typeface="Cambria Math" panose="02040503050406030204" pitchFamily="18" charset="0"/>
                                </a:rPr>
                                <m:t>𝑘</m:t>
                              </m:r>
                            </m:den>
                          </m:f>
                        </m:num>
                        <m:den>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m:t>
                              </m:r>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𝑅</m:t>
                                  </m:r>
                                </m:e>
                                <m:sup>
                                  <m:r>
                                    <a:rPr lang="en-US" sz="1200" b="0" i="1" smtClean="0">
                                      <a:solidFill>
                                        <a:srgbClr val="B3B3B3"/>
                                      </a:solidFill>
                                      <a:latin typeface="Cambria Math" panose="02040503050406030204" pitchFamily="18" charset="0"/>
                                      <a:ea typeface="Cambria Math" panose="02040503050406030204" pitchFamily="18" charset="0"/>
                                    </a:rPr>
                                    <m:t>2</m:t>
                                  </m:r>
                                </m:sup>
                              </m:sSup>
                            </m:num>
                            <m:den>
                              <m:r>
                                <a:rPr lang="en-US" sz="1200" b="0" i="1" smtClean="0">
                                  <a:solidFill>
                                    <a:srgbClr val="B3B3B3"/>
                                  </a:solidFill>
                                  <a:latin typeface="Cambria Math" panose="02040503050406030204" pitchFamily="18" charset="0"/>
                                  <a:ea typeface="Cambria Math" panose="02040503050406030204" pitchFamily="18" charset="0"/>
                                </a:rPr>
                                <m:t>𝑛</m:t>
                              </m:r>
                              <m:r>
                                <a:rPr lang="en-US" sz="1200" b="0" i="1" smtClean="0">
                                  <a:solidFill>
                                    <a:srgbClr val="B3B3B3"/>
                                  </a:solidFill>
                                  <a:latin typeface="Cambria Math" panose="02040503050406030204" pitchFamily="18" charset="0"/>
                                  <a:ea typeface="Cambria Math" panose="02040503050406030204" pitchFamily="18" charset="0"/>
                                </a:rPr>
                                <m:t>−</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𝑘</m:t>
                                  </m:r>
                                  <m:r>
                                    <a:rPr lang="en-US" sz="1200" b="0" i="1" smtClean="0">
                                      <a:solidFill>
                                        <a:srgbClr val="B3B3B3"/>
                                      </a:solidFill>
                                      <a:latin typeface="Cambria Math" panose="02040503050406030204" pitchFamily="18" charset="0"/>
                                      <a:ea typeface="Cambria Math" panose="02040503050406030204" pitchFamily="18" charset="0"/>
                                    </a:rPr>
                                    <m:t>+1</m:t>
                                  </m:r>
                                </m:e>
                              </m:d>
                            </m:den>
                          </m:f>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0.1696</m:t>
                              </m:r>
                            </m:num>
                            <m:den>
                              <m:r>
                                <a:rPr lang="en-US" sz="1200" b="0" i="1" smtClean="0">
                                  <a:solidFill>
                                    <a:srgbClr val="B3B3B3"/>
                                  </a:solidFill>
                                  <a:latin typeface="Cambria Math" panose="02040503050406030204" pitchFamily="18" charset="0"/>
                                  <a:ea typeface="Cambria Math" panose="02040503050406030204" pitchFamily="18" charset="0"/>
                                </a:rPr>
                                <m:t>10</m:t>
                              </m:r>
                            </m:den>
                          </m:f>
                        </m:num>
                        <m:den>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1−0.1696</m:t>
                              </m:r>
                            </m:num>
                            <m:den>
                              <m:r>
                                <a:rPr lang="en-US" sz="1200" b="0" i="1" smtClean="0">
                                  <a:solidFill>
                                    <a:srgbClr val="B3B3B3"/>
                                  </a:solidFill>
                                  <a:latin typeface="Cambria Math" panose="02040503050406030204" pitchFamily="18" charset="0"/>
                                  <a:ea typeface="Cambria Math" panose="02040503050406030204" pitchFamily="18" charset="0"/>
                                </a:rPr>
                                <m:t>90538−</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10+1</m:t>
                                  </m:r>
                                </m:e>
                              </m:d>
                            </m:den>
                          </m:f>
                        </m:den>
                      </m:f>
                      <m:r>
                        <a:rPr lang="en-US" sz="1200" b="0" i="1" smtClean="0">
                          <a:solidFill>
                            <a:srgbClr val="B3B3B3"/>
                          </a:solidFill>
                          <a:latin typeface="Cambria Math" panose="02040503050406030204" pitchFamily="18" charset="0"/>
                          <a:ea typeface="Cambria Math" panose="02040503050406030204" pitchFamily="18" charset="0"/>
                        </a:rPr>
                        <m:t>=1849</m:t>
                      </m:r>
                    </m:oMath>
                  </m:oMathPara>
                </a14:m>
                <a:endParaRPr lang="en-US" sz="1200" b="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≥1849</m:t>
                        </m:r>
                      </m:e>
                    </m:d>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dirty="0">
                    <a:solidFill>
                      <a:srgbClr val="B3B3B3"/>
                    </a:solidFill>
                    <a:latin typeface="Cambria Math" panose="02040503050406030204" pitchFamily="18" charset="0"/>
                    <a:ea typeface="Cambria Math" panose="02040503050406030204" pitchFamily="18" charset="0"/>
                  </a:rPr>
                  <a:t> (on 10 and 90537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our </a:t>
                </a:r>
                <a:r>
                  <a:rPr lang="en-US" sz="1600" i="1" dirty="0">
                    <a:solidFill>
                      <a:srgbClr val="B3B3B3"/>
                    </a:solidFill>
                    <a:latin typeface="Cambria Math" panose="02040503050406030204" pitchFamily="18" charset="0"/>
                    <a:ea typeface="Cambria Math" panose="02040503050406030204" pitchFamily="18" charset="0"/>
                  </a:rPr>
                  <a:t>p</a:t>
                </a:r>
                <a:r>
                  <a:rPr lang="en-US" sz="1600" dirty="0">
                    <a:solidFill>
                      <a:srgbClr val="B3B3B3"/>
                    </a:solidFill>
                    <a:latin typeface="Cambria Math" panose="02040503050406030204" pitchFamily="18" charset="0"/>
                    <a:ea typeface="Cambria Math" panose="02040503050406030204" pitchFamily="18" charset="0"/>
                  </a:rPr>
                  <a:t>-value (0) is less than </a:t>
                </a:r>
                <a:r>
                  <a:rPr lang="el-GR" sz="1600" dirty="0">
                    <a:solidFill>
                      <a:srgbClr val="B3B3B3"/>
                    </a:solidFill>
                    <a:latin typeface="Cambria Math" panose="02040503050406030204" pitchFamily="18" charset="0"/>
                    <a:ea typeface="Cambria Math" panose="02040503050406030204" pitchFamily="18" charset="0"/>
                  </a:rPr>
                  <a:t>α</a:t>
                </a:r>
                <a:r>
                  <a:rPr lang="en-US" sz="1600" dirty="0">
                    <a:solidFill>
                      <a:srgbClr val="B3B3B3"/>
                    </a:solidFill>
                    <a:latin typeface="Cambria Math" panose="02040503050406030204" pitchFamily="18" charset="0"/>
                    <a:ea typeface="Cambria Math" panose="02040503050406030204" pitchFamily="18" charset="0"/>
                  </a:rPr>
                  <a:t> (0.001), we reject the null hypothesis that the true population slopes are all equal to zero. Therefore, we have sufficient evidence to support the alternative hypothesis that at least one of these slopes is not zero, which indicates a useful model.</a:t>
                </a:r>
              </a:p>
            </p:txBody>
          </p:sp>
        </mc:Choice>
        <mc:Fallback xmlns="">
          <p:sp>
            <p:nvSpPr>
              <p:cNvPr id="11" name="TextBox 10">
                <a:extLst>
                  <a:ext uri="{FF2B5EF4-FFF2-40B4-BE49-F238E27FC236}">
                    <a16:creationId xmlns:a16="http://schemas.microsoft.com/office/drawing/2014/main" id="{6B160C5B-5930-F59B-9393-3C344E432A68}"/>
                  </a:ext>
                </a:extLst>
              </p:cNvPr>
              <p:cNvSpPr txBox="1">
                <a:spLocks noRot="1" noChangeAspect="1" noMove="1" noResize="1" noEditPoints="1" noAdjustHandles="1" noChangeArrowheads="1" noChangeShapeType="1" noTextEdit="1"/>
              </p:cNvSpPr>
              <p:nvPr/>
            </p:nvSpPr>
            <p:spPr>
              <a:xfrm>
                <a:off x="17373598" y="10659155"/>
                <a:ext cx="7315200" cy="5275803"/>
              </a:xfrm>
              <a:prstGeom prst="rect">
                <a:avLst/>
              </a:prstGeom>
              <a:blipFill>
                <a:blip r:embed="rId9"/>
                <a:stretch>
                  <a:fillRect l="-2083" t="-1503" r="-500" b="-5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157AB9-DE5D-236A-4D84-F8DC77563F5C}"/>
                  </a:ext>
                </a:extLst>
              </p:cNvPr>
              <p:cNvSpPr txBox="1"/>
              <p:nvPr/>
            </p:nvSpPr>
            <p:spPr>
              <a:xfrm>
                <a:off x="17373598" y="16389920"/>
                <a:ext cx="7315200" cy="2308324"/>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Conclusion &amp; Reflection</a:t>
                </a:r>
              </a:p>
              <a:p>
                <a:endParaRPr lang="en-US" sz="1600" dirty="0">
                  <a:solidFill>
                    <a:srgbClr val="FFFFFF"/>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In conclusion, it appears as though there are factors other than audio features that influence a song’s popularity. We know this because of the low </a:t>
                </a:r>
                <a14:m>
                  <m:oMath xmlns:m="http://schemas.openxmlformats.org/officeDocument/2006/math">
                    <m:sSup>
                      <m:sSupPr>
                        <m:ctrlPr>
                          <a:rPr lang="en-US" sz="1600" b="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oMath>
                </a14:m>
                <a:r>
                  <a:rPr lang="en-US" sz="1600" dirty="0">
                    <a:solidFill>
                      <a:srgbClr val="B3B3B3"/>
                    </a:solidFill>
                    <a:latin typeface="Cambria Math" panose="02040503050406030204" pitchFamily="18" charset="0"/>
                    <a:ea typeface="Cambria Math" panose="02040503050406030204" pitchFamily="18" charset="0"/>
                  </a:rPr>
                  <a:t> value of 0.1696. This could have been improved by adding more predictors but doing this would have made the model more complex. This process could have been done better by analyzing the content of the songs and comparing it to content typical of the song’s genre in the same way that the previous studies on this topic did. </a:t>
                </a:r>
              </a:p>
            </p:txBody>
          </p:sp>
        </mc:Choice>
        <mc:Fallback xmlns="">
          <p:sp>
            <p:nvSpPr>
              <p:cNvPr id="12" name="TextBox 11">
                <a:extLst>
                  <a:ext uri="{FF2B5EF4-FFF2-40B4-BE49-F238E27FC236}">
                    <a16:creationId xmlns:a16="http://schemas.microsoft.com/office/drawing/2014/main" id="{0F157AB9-DE5D-236A-4D84-F8DC77563F5C}"/>
                  </a:ext>
                </a:extLst>
              </p:cNvPr>
              <p:cNvSpPr txBox="1">
                <a:spLocks noRot="1" noChangeAspect="1" noMove="1" noResize="1" noEditPoints="1" noAdjustHandles="1" noChangeArrowheads="1" noChangeShapeType="1" noTextEdit="1"/>
              </p:cNvSpPr>
              <p:nvPr/>
            </p:nvSpPr>
            <p:spPr>
              <a:xfrm>
                <a:off x="17373598" y="16389920"/>
                <a:ext cx="7315200" cy="2308324"/>
              </a:xfrm>
              <a:prstGeom prst="rect">
                <a:avLst/>
              </a:prstGeom>
              <a:blipFill>
                <a:blip r:embed="rId10"/>
                <a:stretch>
                  <a:fillRect l="-2083" t="-3439" r="-833" b="-2381"/>
                </a:stretch>
              </a:blipFill>
            </p:spPr>
            <p:txBody>
              <a:bodyPr/>
              <a:lstStyle/>
              <a:p>
                <a:r>
                  <a:rPr lang="en-US">
                    <a:noFill/>
                  </a:rPr>
                  <a:t> </a:t>
                </a:r>
              </a:p>
            </p:txBody>
          </p:sp>
        </mc:Fallback>
      </mc:AlternateContent>
    </p:spTree>
    <p:extLst>
      <p:ext uri="{BB962C8B-B14F-4D97-AF65-F5344CB8AC3E}">
        <p14:creationId xmlns:p14="http://schemas.microsoft.com/office/powerpoint/2010/main" val="1832963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7844</TotalTime>
  <Words>1455</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Gotham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Edwards</dc:creator>
  <cp:lastModifiedBy>Troy Edwards</cp:lastModifiedBy>
  <cp:revision>14</cp:revision>
  <dcterms:created xsi:type="dcterms:W3CDTF">2022-11-22T16:53:03Z</dcterms:created>
  <dcterms:modified xsi:type="dcterms:W3CDTF">2022-12-15T22:29:21Z</dcterms:modified>
</cp:coreProperties>
</file>