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5603200" cy="1920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B3B3"/>
    <a:srgbClr val="181818"/>
    <a:srgbClr val="FFFFFF"/>
    <a:srgbClr val="121212"/>
    <a:srgbClr val="5E5E5E"/>
    <a:srgbClr val="5DD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470"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240" y="3142616"/>
            <a:ext cx="2176272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200400" y="10085706"/>
            <a:ext cx="192024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98238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50740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322291" y="1022350"/>
            <a:ext cx="5520690"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60221" y="1022350"/>
            <a:ext cx="16242030"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137347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0F7C-819D-478F-B0BD-76F1303226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11680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6886" y="4787270"/>
            <a:ext cx="2208276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746886" y="12850500"/>
            <a:ext cx="2208276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0F7C-819D-478F-B0BD-76F1303226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33328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60220" y="5111750"/>
            <a:ext cx="1088136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961620" y="5111750"/>
            <a:ext cx="1088136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80F7C-819D-478F-B0BD-76F1303226A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79027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022354"/>
            <a:ext cx="2208276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63558" y="4707256"/>
            <a:ext cx="10831352"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763558" y="7014210"/>
            <a:ext cx="10831352"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961621" y="4707256"/>
            <a:ext cx="10884695"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2961621" y="7014210"/>
            <a:ext cx="10884695"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80F7C-819D-478F-B0BD-76F1303226AC}"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46146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80F7C-819D-478F-B0BD-76F1303226AC}"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23917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12121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80F7C-819D-478F-B0BD-76F1303226AC}"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69471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280160"/>
            <a:ext cx="8257698"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0884695" y="2764794"/>
            <a:ext cx="1296162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63555" y="5760720"/>
            <a:ext cx="8257698"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9DA80F7C-819D-478F-B0BD-76F1303226A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25028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280160"/>
            <a:ext cx="8257698"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884695" y="2764794"/>
            <a:ext cx="1296162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763555" y="5760720"/>
            <a:ext cx="8257698"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9DA80F7C-819D-478F-B0BD-76F1303226A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ADE9C-F507-4C24-9ECB-20E43A0468E5}" type="slidenum">
              <a:rPr lang="en-US" smtClean="0"/>
              <a:t>‹#›</a:t>
            </a:fld>
            <a:endParaRPr lang="en-US"/>
          </a:p>
        </p:txBody>
      </p:sp>
    </p:spTree>
    <p:extLst>
      <p:ext uri="{BB962C8B-B14F-4D97-AF65-F5344CB8AC3E}">
        <p14:creationId xmlns:p14="http://schemas.microsoft.com/office/powerpoint/2010/main" val="341376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0220" y="1022354"/>
            <a:ext cx="2208276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0220" y="5111750"/>
            <a:ext cx="2208276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60220" y="17797784"/>
            <a:ext cx="576072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9DA80F7C-819D-478F-B0BD-76F1303226AC}" type="datetimeFigureOut">
              <a:rPr lang="en-US" smtClean="0"/>
              <a:t>12/13/2022</a:t>
            </a:fld>
            <a:endParaRPr lang="en-US"/>
          </a:p>
        </p:txBody>
      </p:sp>
      <p:sp>
        <p:nvSpPr>
          <p:cNvPr id="5" name="Footer Placeholder 4"/>
          <p:cNvSpPr>
            <a:spLocks noGrp="1"/>
          </p:cNvSpPr>
          <p:nvPr>
            <p:ph type="ftr" sz="quarter" idx="3"/>
          </p:nvPr>
        </p:nvSpPr>
        <p:spPr>
          <a:xfrm>
            <a:off x="8481060" y="17797784"/>
            <a:ext cx="864108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082260" y="17797784"/>
            <a:ext cx="576072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554ADE9C-F507-4C24-9ECB-20E43A0468E5}" type="slidenum">
              <a:rPr lang="en-US" smtClean="0"/>
              <a:t>‹#›</a:t>
            </a:fld>
            <a:endParaRPr lang="en-US"/>
          </a:p>
        </p:txBody>
      </p:sp>
    </p:spTree>
    <p:extLst>
      <p:ext uri="{BB962C8B-B14F-4D97-AF65-F5344CB8AC3E}">
        <p14:creationId xmlns:p14="http://schemas.microsoft.com/office/powerpoint/2010/main" val="17538818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F005B-7BF7-D9E1-2810-10687BBF6062}"/>
              </a:ext>
            </a:extLst>
          </p:cNvPr>
          <p:cNvSpPr txBox="1"/>
          <p:nvPr/>
        </p:nvSpPr>
        <p:spPr>
          <a:xfrm>
            <a:off x="7963576" y="457200"/>
            <a:ext cx="9676047" cy="861774"/>
          </a:xfrm>
          <a:prstGeom prst="rect">
            <a:avLst/>
          </a:prstGeom>
          <a:noFill/>
        </p:spPr>
        <p:txBody>
          <a:bodyPr wrap="none" rtlCol="0">
            <a:spAutoFit/>
          </a:bodyPr>
          <a:lstStyle/>
          <a:p>
            <a:r>
              <a:rPr lang="en-US" sz="5000" b="1" dirty="0">
                <a:solidFill>
                  <a:srgbClr val="FFFFFF"/>
                </a:solidFill>
                <a:latin typeface="Gotham" panose="02000504050000020004" pitchFamily="2" charset="0"/>
                <a:ea typeface="Cartograph CF Bold" panose="00000809000000000000" pitchFamily="49" charset="-128"/>
              </a:rPr>
              <a:t>What Makes a Song Popular?</a:t>
            </a:r>
          </a:p>
        </p:txBody>
      </p:sp>
      <p:sp>
        <p:nvSpPr>
          <p:cNvPr id="2" name="TextBox 1">
            <a:extLst>
              <a:ext uri="{FF2B5EF4-FFF2-40B4-BE49-F238E27FC236}">
                <a16:creationId xmlns:a16="http://schemas.microsoft.com/office/drawing/2014/main" id="{61B288C6-09E9-55EC-C7DC-04D7645EA33A}"/>
              </a:ext>
            </a:extLst>
          </p:cNvPr>
          <p:cNvSpPr txBox="1"/>
          <p:nvPr/>
        </p:nvSpPr>
        <p:spPr>
          <a:xfrm>
            <a:off x="914400" y="1773936"/>
            <a:ext cx="7315200" cy="2304288"/>
          </a:xfrm>
          <a:prstGeom prst="rect">
            <a:avLst/>
          </a:prstGeom>
          <a:solidFill>
            <a:srgbClr val="181818"/>
          </a:solidFill>
          <a:ln>
            <a:noFill/>
          </a:ln>
        </p:spPr>
        <p:txBody>
          <a:bodyPr wrap="square" rtlCol="0">
            <a:spAutoFit/>
          </a:bodyPr>
          <a:lstStyle/>
          <a:p>
            <a:r>
              <a:rPr lang="en-US" sz="3200" b="1" dirty="0">
                <a:solidFill>
                  <a:schemeClr val="bg1"/>
                </a:solidFill>
                <a:latin typeface="Gotham" panose="02000504050000020004" pitchFamily="2" charset="0"/>
              </a:rPr>
              <a:t>Introduction</a:t>
            </a:r>
          </a:p>
          <a:p>
            <a:endParaRPr lang="en-US" sz="1600" dirty="0">
              <a:solidFill>
                <a:schemeClr val="bg1"/>
              </a:solidFill>
              <a:latin typeface="Gotham" panose="02000504050000020004" pitchFamily="2" charset="0"/>
            </a:endParaRPr>
          </a:p>
          <a:p>
            <a:r>
              <a:rPr lang="en-US" sz="1600" dirty="0">
                <a:solidFill>
                  <a:srgbClr val="B3B3B3"/>
                </a:solidFill>
                <a:latin typeface="Gotham" panose="02000504050000020004" pitchFamily="2" charset="0"/>
              </a:rPr>
              <a:t>I’m sure we’ve all wondered what makes a song popular. It seems like some songs go viral seemingly overnight, while others go unnoticed by the general population. I wanted to know what factors had the most influence on a song’s popularity, and whether it is possible to predict how popular a song will be without knowing how many people listen to it. </a:t>
            </a:r>
          </a:p>
        </p:txBody>
      </p:sp>
      <p:sp>
        <p:nvSpPr>
          <p:cNvPr id="6" name="TextBox 5">
            <a:extLst>
              <a:ext uri="{FF2B5EF4-FFF2-40B4-BE49-F238E27FC236}">
                <a16:creationId xmlns:a16="http://schemas.microsoft.com/office/drawing/2014/main" id="{56220551-AB91-CB57-9C8C-AA265A51EF6A}"/>
              </a:ext>
            </a:extLst>
          </p:cNvPr>
          <p:cNvSpPr txBox="1"/>
          <p:nvPr/>
        </p:nvSpPr>
        <p:spPr>
          <a:xfrm>
            <a:off x="914400" y="4533186"/>
            <a:ext cx="7315200" cy="2800767"/>
          </a:xfrm>
          <a:prstGeom prst="rect">
            <a:avLst/>
          </a:prstGeom>
          <a:solidFill>
            <a:srgbClr val="181818"/>
          </a:solidFill>
        </p:spPr>
        <p:txBody>
          <a:bodyPr wrap="square" rtlCol="0">
            <a:spAutoFit/>
          </a:bodyPr>
          <a:lstStyle/>
          <a:p>
            <a:r>
              <a:rPr lang="en-US" sz="3200" b="1" dirty="0">
                <a:solidFill>
                  <a:schemeClr val="bg1"/>
                </a:solidFill>
                <a:latin typeface="Gotham" panose="02000504050000020004" pitchFamily="2" charset="0"/>
              </a:rPr>
              <a:t>Background Research</a:t>
            </a:r>
          </a:p>
          <a:p>
            <a:endParaRPr lang="en-US" sz="1600" dirty="0">
              <a:solidFill>
                <a:schemeClr val="bg1"/>
              </a:solidFill>
              <a:latin typeface="Gotham" panose="02000504050000020004" pitchFamily="2" charset="0"/>
            </a:endParaRPr>
          </a:p>
          <a:p>
            <a:r>
              <a:rPr lang="en-US" sz="1600" dirty="0">
                <a:solidFill>
                  <a:srgbClr val="B3B3B3"/>
                </a:solidFill>
                <a:latin typeface="Gotham" panose="02000504050000020004" pitchFamily="2" charset="0"/>
              </a:rPr>
              <a:t>I found several studies on this topic. The first study, discussed in the article “Why do songs become popular?” by Arash Emamzadeh in </a:t>
            </a:r>
            <a:r>
              <a:rPr lang="en-US" sz="1600" i="1" dirty="0">
                <a:solidFill>
                  <a:srgbClr val="B3B3B3"/>
                </a:solidFill>
                <a:latin typeface="Gotham" panose="02000504050000020004" pitchFamily="2" charset="0"/>
              </a:rPr>
              <a:t>Psychology Today, </a:t>
            </a:r>
            <a:r>
              <a:rPr lang="en-US" sz="1600" dirty="0">
                <a:solidFill>
                  <a:srgbClr val="B3B3B3"/>
                </a:solidFill>
                <a:latin typeface="Gotham" panose="02000504050000020004" pitchFamily="2" charset="0"/>
              </a:rPr>
              <a:t>found that songs with content that was more genre-atypical (not like content typically found in the song’s genre) tended to be ranked higher. Another study is detailed in the paper “What Makes Popular Culture Popular?: Product Features and Optimal Differentiation in Music” by Noah Askin and Michael Mauskapf. This study found the same results as the first study. </a:t>
            </a:r>
          </a:p>
        </p:txBody>
      </p:sp>
      <p:sp>
        <p:nvSpPr>
          <p:cNvPr id="25" name="TextBox 24">
            <a:extLst>
              <a:ext uri="{FF2B5EF4-FFF2-40B4-BE49-F238E27FC236}">
                <a16:creationId xmlns:a16="http://schemas.microsoft.com/office/drawing/2014/main" id="{43FD7EAB-86B2-53CF-0A26-C5E4366D9CB2}"/>
              </a:ext>
            </a:extLst>
          </p:cNvPr>
          <p:cNvSpPr txBox="1"/>
          <p:nvPr/>
        </p:nvSpPr>
        <p:spPr>
          <a:xfrm>
            <a:off x="914400" y="7788915"/>
            <a:ext cx="7315200" cy="4524315"/>
          </a:xfrm>
          <a:prstGeom prst="rect">
            <a:avLst/>
          </a:prstGeom>
          <a:solidFill>
            <a:srgbClr val="181818"/>
          </a:solidFill>
        </p:spPr>
        <p:txBody>
          <a:bodyPr wrap="square" rtlCol="0">
            <a:spAutoFit/>
          </a:bodyPr>
          <a:lstStyle/>
          <a:p>
            <a:r>
              <a:rPr lang="en-US" sz="3200" b="1" dirty="0">
                <a:solidFill>
                  <a:srgbClr val="FFFFFF"/>
                </a:solidFill>
                <a:latin typeface="Gotham" panose="02000504050000020004" pitchFamily="2" charset="0"/>
              </a:rPr>
              <a:t>Dataset &amp; Data Exploration</a:t>
            </a:r>
          </a:p>
          <a:p>
            <a:endParaRPr lang="en-US" sz="1600" dirty="0">
              <a:solidFill>
                <a:srgbClr val="FFFFFF"/>
              </a:solidFill>
              <a:latin typeface="Gotham" panose="02000504050000020004" pitchFamily="2" charset="0"/>
            </a:endParaRPr>
          </a:p>
          <a:p>
            <a:r>
              <a:rPr lang="en-US" sz="1600" dirty="0">
                <a:solidFill>
                  <a:srgbClr val="B3B3B3"/>
                </a:solidFill>
                <a:latin typeface="Gotham" panose="02000504050000020004" pitchFamily="2" charset="0"/>
              </a:rPr>
              <a:t>My dataset is from the user MaharshiPandya on Kaggle. The dataset includes 114,000 observations of several variables, such as genre, popularity, and danceability. There are 1,000 tracks from each of 114 genres. To explore the data, I started by creating some scatterplots comparing popularity to some of the other continuous numeric variables in the dataset. I did this to search for any obvious correlation between popularity and one of the other variables. The first group of plots below shows scatterplots of popularity versus several other variables. It does not appear as though any of these variables have a strong correlation with popularity. Next, I created a bar chart comparing the mean popularity of the tracks in each genre. I did this to see if there appeared to be a significant difference between the popularity of songs from different genres. The plot shows that there is a clear difference between different genres, with some being far more popular than others.</a:t>
            </a:r>
          </a:p>
        </p:txBody>
      </p:sp>
      <p:pic>
        <p:nvPicPr>
          <p:cNvPr id="27" name="Graphic 26">
            <a:extLst>
              <a:ext uri="{FF2B5EF4-FFF2-40B4-BE49-F238E27FC236}">
                <a16:creationId xmlns:a16="http://schemas.microsoft.com/office/drawing/2014/main" id="{B89CA915-9627-32AB-D9E1-0BD55FB5E5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400" y="15087600"/>
            <a:ext cx="7315200" cy="3657600"/>
          </a:xfrm>
          <a:prstGeom prst="rect">
            <a:avLst/>
          </a:prstGeom>
        </p:spPr>
      </p:pic>
      <p:pic>
        <p:nvPicPr>
          <p:cNvPr id="29" name="Graphic 28">
            <a:extLst>
              <a:ext uri="{FF2B5EF4-FFF2-40B4-BE49-F238E27FC236}">
                <a16:creationId xmlns:a16="http://schemas.microsoft.com/office/drawing/2014/main" id="{69DED294-03CE-9187-5D96-C2713F3A7F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 y="12801600"/>
            <a:ext cx="7315200" cy="1828800"/>
          </a:xfrm>
          <a:prstGeom prst="rect">
            <a:avLst/>
          </a:prstGeom>
        </p:spPr>
      </p:pic>
    </p:spTree>
    <p:extLst>
      <p:ext uri="{BB962C8B-B14F-4D97-AF65-F5344CB8AC3E}">
        <p14:creationId xmlns:p14="http://schemas.microsoft.com/office/powerpoint/2010/main" val="1832963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6197</TotalTime>
  <Words>351</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Gotham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Edwards</dc:creator>
  <cp:lastModifiedBy>Troy Edwards</cp:lastModifiedBy>
  <cp:revision>8</cp:revision>
  <dcterms:created xsi:type="dcterms:W3CDTF">2022-11-22T16:53:03Z</dcterms:created>
  <dcterms:modified xsi:type="dcterms:W3CDTF">2022-12-14T07:15:50Z</dcterms:modified>
</cp:coreProperties>
</file>