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Mon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Mono-regular.fntdata"/><Relationship Id="rId10" Type="http://schemas.openxmlformats.org/officeDocument/2006/relationships/slide" Target="slides/slide5.xml"/><Relationship Id="rId13" Type="http://schemas.openxmlformats.org/officeDocument/2006/relationships/font" Target="fonts/RobotoMono-italic.fntdata"/><Relationship Id="rId12" Type="http://schemas.openxmlformats.org/officeDocument/2006/relationships/font" Target="fonts/RobotoMon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809f3e3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809f3e3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809f3e36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809f3e36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809f3e36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809f3e36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809f3e36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809f3e36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instagram.com/p/Bo5Ur52hcNH/?utm_source=ig_web_button_share_sheet" TargetMode="External"/><Relationship Id="rId4" Type="http://schemas.openxmlformats.org/officeDocument/2006/relationships/hyperlink" Target="http://johnnieandangela.blogspot.com/2011/10/korean-plastic-surgery.html" TargetMode="External"/><Relationship Id="rId5" Type="http://schemas.openxmlformats.org/officeDocument/2006/relationships/hyperlink" Target="http://lauren-mccarthy.com/How-We-Act-Together" TargetMode="External"/><Relationship Id="rId6" Type="http://schemas.openxmlformats.org/officeDocument/2006/relationships/hyperlink" Target="https://www.google.com/search?q=plastic+surgery+subway+mirror+ad&amp;tbm=isch&amp;tbs=rimg:Cb5_1m3wA2XEAIjjf_1v-IgustTgUxxf99aBdHYh_11Mgmb445guWFjJcICmiV22u0P1UPdGxAugHCe-aBdMMNGm1KY_1ioSCd_1-_14iC6y1OEYQANhWbVcDNKhIJBTHF_131oF0cRYhVH8_1DWGQUqEgliH_1UyCZvjjhF2MLW05oJsFyoSCWC5YWMlwgKaEdYLvJtBv08kKhIJJXba7Q_1VQ90RF1BC8ARj21oqEgkbEC6AcJ75oBG63DAkcYGG2ioSCV0ww0abUpj-ERdQQvAEY9ta&amp;tbo=u&amp;sa=X&amp;ved=2ahUKEwiK6Nz0jdfeAhUGmuAKHZoJAtkQ9C96BAgBEBs&amp;biw=1048&amp;bih=648&amp;dpr=1#imgrc=JXba7Q_VQ92ykM:" TargetMode="External"/><Relationship Id="rId7" Type="http://schemas.openxmlformats.org/officeDocument/2006/relationships/image" Target="../media/image1.jpg"/><Relationship Id="rId8"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raycaster.studio/?project=tzina-symphony-of-longing" TargetMode="External"/><Relationship Id="rId4" Type="http://schemas.openxmlformats.org/officeDocument/2006/relationships/hyperlink" Target="http://www.raycaster.studio/?project=tzina-symphony-of-longing" TargetMode="External"/><Relationship Id="rId5" Type="http://schemas.openxmlformats.org/officeDocument/2006/relationships/hyperlink" Target="http://ramiamaze.com/03_ubicomp/play_uc_winter03/projects_list/pdf/CulturalProbes_Interactions.pdf" TargetMode="External"/><Relationship Id="rId6" Type="http://schemas.openxmlformats.org/officeDocument/2006/relationships/hyperlink" Target="http://ramiamaze.com/03_ubicomp/play_uc_winter03/projects_list/pdf/CulturalProbes_Interactions.pdf" TargetMode="External"/><Relationship Id="rId7" Type="http://schemas.openxmlformats.org/officeDocument/2006/relationships/image" Target="../media/image5.png"/><Relationship Id="rId8"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youtube.com/watch?time_continue=1&amp;v=rtJ2UPBMeZE" TargetMode="External"/><Relationship Id="rId4" Type="http://schemas.openxmlformats.org/officeDocument/2006/relationships/image" Target="../media/image9.jpg"/><Relationship Id="rId5" Type="http://schemas.openxmlformats.org/officeDocument/2006/relationships/image" Target="../media/image7.jpg"/><Relationship Id="rId6"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youtube.com/watch?v=0K8j3MU9dw4" TargetMode="External"/><Relationship Id="rId4" Type="http://schemas.openxmlformats.org/officeDocument/2006/relationships/hyperlink" Target="https://www.youtube.com/watch?v=0K8j3MU9dw4" TargetMode="External"/><Relationship Id="rId5" Type="http://schemas.openxmlformats.org/officeDocument/2006/relationships/hyperlink" Target="http://www.uglitch.com/" TargetMode="External"/><Relationship Id="rId6" Type="http://schemas.openxmlformats.org/officeDocument/2006/relationships/hyperlink" Target="http://roberturquhart.blogspot.com/2012/02/distorted-truth-of-glitch.html" TargetMode="External"/><Relationship Id="rId7" Type="http://schemas.openxmlformats.org/officeDocument/2006/relationships/image" Target="../media/image3.jpg"/><Relationship Id="rId8"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RoundTable Presentation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Samantha Skinner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848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800">
                <a:latin typeface="Roboto Mono"/>
                <a:ea typeface="Roboto Mono"/>
                <a:cs typeface="Roboto Mono"/>
                <a:sym typeface="Roboto Mono"/>
              </a:rPr>
              <a:t>Smashing Makeup -- Persuasion through Code</a:t>
            </a:r>
            <a:endParaRPr b="1" sz="1800">
              <a:latin typeface="Roboto Mono"/>
              <a:ea typeface="Roboto Mono"/>
              <a:cs typeface="Roboto Mono"/>
              <a:sym typeface="Roboto Mono"/>
            </a:endParaRPr>
          </a:p>
          <a:p>
            <a:pPr indent="0" lvl="0" marL="0" rtl="0" algn="l">
              <a:lnSpc>
                <a:spcPct val="115000"/>
              </a:lnSpc>
              <a:spcBef>
                <a:spcPts val="0"/>
              </a:spcBef>
              <a:spcAft>
                <a:spcPts val="0"/>
              </a:spcAft>
              <a:buNone/>
            </a:pPr>
            <a:r>
              <a:rPr lang="en" sz="1400">
                <a:latin typeface="Roboto Mono"/>
                <a:ea typeface="Roboto Mono"/>
                <a:cs typeface="Roboto Mono"/>
                <a:sym typeface="Roboto Mono"/>
              </a:rPr>
              <a:t>A </a:t>
            </a:r>
            <a:r>
              <a:rPr lang="en" sz="1400">
                <a:latin typeface="Roboto Mono"/>
                <a:ea typeface="Roboto Mono"/>
                <a:cs typeface="Roboto Mono"/>
                <a:sym typeface="Roboto Mono"/>
              </a:rPr>
              <a:t>backlash against strict beauty standards from south korean woman has been recently going viral</a:t>
            </a:r>
            <a:endParaRPr sz="1400">
              <a:latin typeface="Roboto Mono"/>
              <a:ea typeface="Roboto Mono"/>
              <a:cs typeface="Roboto Mono"/>
              <a:sym typeface="Roboto Mono"/>
            </a:endParaRPr>
          </a:p>
          <a:p>
            <a:pPr indent="0" lvl="0" marL="0" rtl="0" algn="ctr">
              <a:lnSpc>
                <a:spcPct val="115000"/>
              </a:lnSpc>
              <a:spcBef>
                <a:spcPts val="0"/>
              </a:spcBef>
              <a:spcAft>
                <a:spcPts val="0"/>
              </a:spcAft>
              <a:buClr>
                <a:schemeClr val="dk1"/>
              </a:buClr>
              <a:buSzPts val="1100"/>
              <a:buFont typeface="Arial"/>
              <a:buNone/>
            </a:pPr>
            <a:r>
              <a:rPr lang="en" sz="1400" u="sng">
                <a:solidFill>
                  <a:schemeClr val="accent5"/>
                </a:solidFill>
                <a:latin typeface="Roboto Mono"/>
                <a:ea typeface="Roboto Mono"/>
                <a:cs typeface="Roboto Mono"/>
                <a:sym typeface="Roboto Mono"/>
                <a:hlinkClick r:id="rId3"/>
              </a:rPr>
              <a:t>viral videos of women smashing makeup and cutting hair</a:t>
            </a:r>
            <a:endParaRPr b="1" sz="1800">
              <a:latin typeface="Roboto Mono"/>
              <a:ea typeface="Roboto Mono"/>
              <a:cs typeface="Roboto Mono"/>
              <a:sym typeface="Roboto Mono"/>
            </a:endParaRPr>
          </a:p>
          <a:p>
            <a:pPr indent="0" lvl="0" marL="0" rtl="0" algn="l">
              <a:spcBef>
                <a:spcPts val="0"/>
              </a:spcBef>
              <a:spcAft>
                <a:spcPts val="0"/>
              </a:spcAft>
              <a:buNone/>
            </a:pPr>
            <a:r>
              <a:t/>
            </a:r>
            <a:endParaRPr sz="1800">
              <a:latin typeface="Roboto Mono"/>
              <a:ea typeface="Roboto Mono"/>
              <a:cs typeface="Roboto Mono"/>
              <a:sym typeface="Roboto Mono"/>
            </a:endParaRPr>
          </a:p>
        </p:txBody>
      </p:sp>
      <p:sp>
        <p:nvSpPr>
          <p:cNvPr id="61" name="Google Shape;61;p14"/>
          <p:cNvSpPr txBox="1"/>
          <p:nvPr>
            <p:ph idx="1" type="body"/>
          </p:nvPr>
        </p:nvSpPr>
        <p:spPr>
          <a:xfrm>
            <a:off x="311700" y="3284653"/>
            <a:ext cx="8520600" cy="176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Roboto Mono"/>
                <a:ea typeface="Roboto Mono"/>
                <a:cs typeface="Roboto Mono"/>
                <a:sym typeface="Roboto Mono"/>
              </a:rPr>
              <a:t>Ideas:</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a:solidFill>
                  <a:schemeClr val="dk1"/>
                </a:solidFill>
                <a:latin typeface="Roboto Mono"/>
                <a:ea typeface="Roboto Mono"/>
                <a:cs typeface="Roboto Mono"/>
                <a:sym typeface="Roboto Mono"/>
              </a:rPr>
              <a:t>-Interactive, algorithmic documentary showing beauty trends: Plastic surgery, subway ads, KPOP, 10 step</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a:solidFill>
                  <a:schemeClr val="dk1"/>
                </a:solidFill>
                <a:latin typeface="Roboto Mono"/>
                <a:ea typeface="Roboto Mono"/>
                <a:cs typeface="Roboto Mono"/>
                <a:sym typeface="Roboto Mono"/>
              </a:rPr>
              <a:t>-Webcam </a:t>
            </a:r>
            <a:r>
              <a:rPr lang="en" sz="1200">
                <a:solidFill>
                  <a:schemeClr val="dk1"/>
                </a:solidFill>
                <a:latin typeface="Roboto Mono"/>
                <a:ea typeface="Roboto Mono"/>
                <a:cs typeface="Roboto Mono"/>
                <a:sym typeface="Roboto Mono"/>
              </a:rPr>
              <a:t>interaction</a:t>
            </a:r>
            <a:r>
              <a:rPr lang="en" sz="1200">
                <a:solidFill>
                  <a:schemeClr val="dk1"/>
                </a:solidFill>
                <a:latin typeface="Roboto Mono"/>
                <a:ea typeface="Roboto Mono"/>
                <a:cs typeface="Roboto Mono"/>
                <a:sym typeface="Roboto Mono"/>
              </a:rPr>
              <a:t> with users to </a:t>
            </a:r>
            <a:r>
              <a:rPr lang="en" sz="1200" u="sng">
                <a:solidFill>
                  <a:schemeClr val="hlink"/>
                </a:solidFill>
                <a:latin typeface="Roboto Mono"/>
                <a:ea typeface="Roboto Mono"/>
                <a:cs typeface="Roboto Mono"/>
                <a:sym typeface="Roboto Mono"/>
                <a:hlinkClick r:id="rId4"/>
              </a:rPr>
              <a:t>fit face within outlines of “beautiful” faces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1200">
                <a:solidFill>
                  <a:schemeClr val="dk1"/>
                </a:solidFill>
                <a:latin typeface="Roboto Mono"/>
                <a:ea typeface="Roboto Mono"/>
                <a:cs typeface="Roboto Mono"/>
                <a:sym typeface="Roboto Mono"/>
              </a:rPr>
              <a:t>References:</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a:solidFill>
                  <a:schemeClr val="dk1"/>
                </a:solidFill>
                <a:latin typeface="Roboto Mono"/>
                <a:ea typeface="Roboto Mono"/>
                <a:cs typeface="Roboto Mono"/>
                <a:sym typeface="Roboto Mono"/>
              </a:rPr>
              <a:t>Lauren McCarthy, </a:t>
            </a:r>
            <a:r>
              <a:rPr i="1" lang="en" sz="1200" u="sng">
                <a:solidFill>
                  <a:schemeClr val="hlink"/>
                </a:solidFill>
                <a:latin typeface="Roboto Mono"/>
                <a:ea typeface="Roboto Mono"/>
                <a:cs typeface="Roboto Mono"/>
                <a:sym typeface="Roboto Mono"/>
                <a:hlinkClick r:id="rId5"/>
              </a:rPr>
              <a:t>How We Act Together</a:t>
            </a:r>
            <a:endParaRPr i="1"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i="1" lang="en" sz="1200" u="sng">
                <a:solidFill>
                  <a:schemeClr val="hlink"/>
                </a:solidFill>
                <a:latin typeface="Roboto Mono"/>
                <a:ea typeface="Roboto Mono"/>
                <a:cs typeface="Roboto Mono"/>
                <a:sym typeface="Roboto Mono"/>
                <a:hlinkClick r:id="rId6"/>
              </a:rPr>
              <a:t>Ambient Advertisements</a:t>
            </a:r>
            <a:endParaRPr i="1" sz="1200">
              <a:solidFill>
                <a:schemeClr val="dk1"/>
              </a:solidFill>
              <a:latin typeface="Roboto Mono"/>
              <a:ea typeface="Roboto Mono"/>
              <a:cs typeface="Roboto Mono"/>
              <a:sym typeface="Roboto Mono"/>
            </a:endParaRPr>
          </a:p>
          <a:p>
            <a:pPr indent="0" lvl="0" marL="0" rtl="0" algn="l">
              <a:spcBef>
                <a:spcPts val="0"/>
              </a:spcBef>
              <a:spcAft>
                <a:spcPts val="1600"/>
              </a:spcAft>
              <a:buNone/>
            </a:pPr>
            <a:r>
              <a:t/>
            </a:r>
            <a:endParaRPr/>
          </a:p>
        </p:txBody>
      </p:sp>
      <p:pic>
        <p:nvPicPr>
          <p:cNvPr id="62" name="Google Shape;62;p14"/>
          <p:cNvPicPr preferRelativeResize="0"/>
          <p:nvPr/>
        </p:nvPicPr>
        <p:blipFill>
          <a:blip r:embed="rId7">
            <a:alphaModFix/>
          </a:blip>
          <a:stretch>
            <a:fillRect/>
          </a:stretch>
        </p:blipFill>
        <p:spPr>
          <a:xfrm>
            <a:off x="1321250" y="1413700"/>
            <a:ext cx="3341001" cy="1870950"/>
          </a:xfrm>
          <a:prstGeom prst="rect">
            <a:avLst/>
          </a:prstGeom>
          <a:noFill/>
          <a:ln>
            <a:noFill/>
          </a:ln>
        </p:spPr>
      </p:pic>
      <p:pic>
        <p:nvPicPr>
          <p:cNvPr id="63" name="Google Shape;63;p14"/>
          <p:cNvPicPr preferRelativeResize="0"/>
          <p:nvPr/>
        </p:nvPicPr>
        <p:blipFill>
          <a:blip r:embed="rId8">
            <a:alphaModFix/>
          </a:blip>
          <a:stretch>
            <a:fillRect/>
          </a:stretch>
        </p:blipFill>
        <p:spPr>
          <a:xfrm>
            <a:off x="4813402" y="1413700"/>
            <a:ext cx="3118306" cy="1870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1191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800">
                <a:latin typeface="Roboto Mono"/>
                <a:ea typeface="Roboto Mono"/>
                <a:cs typeface="Roboto Mono"/>
                <a:sym typeface="Roboto Mono"/>
              </a:rPr>
              <a:t>Asian American Artists Interactive Narrative</a:t>
            </a:r>
            <a:endParaRPr sz="1400">
              <a:latin typeface="Roboto Mono"/>
              <a:ea typeface="Roboto Mono"/>
              <a:cs typeface="Roboto Mono"/>
              <a:sym typeface="Roboto Mono"/>
            </a:endParaRPr>
          </a:p>
          <a:p>
            <a:pPr indent="0" lvl="0" marL="0" rtl="0" algn="l">
              <a:lnSpc>
                <a:spcPct val="115000"/>
              </a:lnSpc>
              <a:spcBef>
                <a:spcPts val="0"/>
              </a:spcBef>
              <a:spcAft>
                <a:spcPts val="0"/>
              </a:spcAft>
              <a:buNone/>
            </a:pPr>
            <a:r>
              <a:rPr lang="en" sz="1400">
                <a:latin typeface="Roboto Mono"/>
                <a:ea typeface="Roboto Mono"/>
                <a:cs typeface="Roboto Mono"/>
                <a:sym typeface="Roboto Mono"/>
              </a:rPr>
              <a:t>Explore tension of fusing asian identity with american identity </a:t>
            </a:r>
            <a:endParaRPr sz="1400">
              <a:latin typeface="Roboto Mono"/>
              <a:ea typeface="Roboto Mono"/>
              <a:cs typeface="Roboto Mono"/>
              <a:sym typeface="Roboto Mono"/>
            </a:endParaRPr>
          </a:p>
          <a:p>
            <a:pPr indent="0" lvl="0" marL="0" rtl="0" algn="l">
              <a:lnSpc>
                <a:spcPct val="115000"/>
              </a:lnSpc>
              <a:spcBef>
                <a:spcPts val="0"/>
              </a:spcBef>
              <a:spcAft>
                <a:spcPts val="0"/>
              </a:spcAft>
              <a:buNone/>
            </a:pPr>
            <a:r>
              <a:rPr lang="en" sz="1400">
                <a:latin typeface="Roboto Mono"/>
                <a:ea typeface="Roboto Mono"/>
                <a:cs typeface="Roboto Mono"/>
                <a:sym typeface="Roboto Mono"/>
              </a:rPr>
              <a:t>Create vignettes of different identities using content from cultural probes to set emotional tone of their experiences</a:t>
            </a:r>
            <a:endParaRPr sz="14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4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4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4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4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4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4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400">
              <a:latin typeface="Roboto Mono"/>
              <a:ea typeface="Roboto Mono"/>
              <a:cs typeface="Roboto Mono"/>
              <a:sym typeface="Roboto Mono"/>
            </a:endParaRPr>
          </a:p>
          <a:p>
            <a:pPr indent="0" lvl="0" marL="0" rtl="0" algn="l">
              <a:spcBef>
                <a:spcPts val="0"/>
              </a:spcBef>
              <a:spcAft>
                <a:spcPts val="0"/>
              </a:spcAft>
              <a:buNone/>
            </a:pPr>
            <a:r>
              <a:t/>
            </a:r>
            <a:endParaRPr sz="1800">
              <a:latin typeface="Roboto Mono"/>
              <a:ea typeface="Roboto Mono"/>
              <a:cs typeface="Roboto Mono"/>
              <a:sym typeface="Roboto Mono"/>
            </a:endParaRPr>
          </a:p>
        </p:txBody>
      </p:sp>
      <p:sp>
        <p:nvSpPr>
          <p:cNvPr id="69" name="Google Shape;69;p15"/>
          <p:cNvSpPr txBox="1"/>
          <p:nvPr>
            <p:ph idx="1" type="body"/>
          </p:nvPr>
        </p:nvSpPr>
        <p:spPr>
          <a:xfrm>
            <a:off x="311700" y="1774650"/>
            <a:ext cx="4445700" cy="32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Roboto Mono"/>
                <a:ea typeface="Roboto Mono"/>
                <a:cs typeface="Roboto Mono"/>
                <a:sym typeface="Roboto Mono"/>
              </a:rPr>
              <a:t>Ideas:</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a:solidFill>
                  <a:schemeClr val="dk1"/>
                </a:solidFill>
                <a:latin typeface="Roboto Mono"/>
                <a:ea typeface="Roboto Mono"/>
                <a:cs typeface="Roboto Mono"/>
                <a:sym typeface="Roboto Mono"/>
              </a:rPr>
              <a:t>-Send cultural probes out to asian american artists like Hellen Jo, Yumi Sakugawa, Chris Chau</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a:solidFill>
                  <a:schemeClr val="dk1"/>
                </a:solidFill>
                <a:latin typeface="Roboto Mono"/>
                <a:ea typeface="Roboto Mono"/>
                <a:cs typeface="Roboto Mono"/>
                <a:sym typeface="Roboto Mono"/>
              </a:rPr>
              <a:t>-Include camera with shot-wishlist, materials for a archival photo story (6-10 photos that outline your story), map print out with locations that you frequent or want to frequent</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1200">
                <a:solidFill>
                  <a:schemeClr val="dk1"/>
                </a:solidFill>
                <a:latin typeface="Roboto Mono"/>
                <a:ea typeface="Roboto Mono"/>
                <a:cs typeface="Roboto Mono"/>
                <a:sym typeface="Roboto Mono"/>
              </a:rPr>
              <a:t>References:</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a:solidFill>
                  <a:schemeClr val="dk1"/>
                </a:solidFill>
                <a:latin typeface="Roboto Mono"/>
                <a:ea typeface="Roboto Mono"/>
                <a:cs typeface="Roboto Mono"/>
                <a:sym typeface="Roboto Mono"/>
              </a:rPr>
              <a:t>-</a:t>
            </a:r>
            <a:r>
              <a:rPr i="1" lang="en" sz="1200" u="sng">
                <a:solidFill>
                  <a:schemeClr val="hlink"/>
                </a:solidFill>
                <a:latin typeface="Roboto Mono"/>
                <a:ea typeface="Roboto Mono"/>
                <a:cs typeface="Roboto Mono"/>
                <a:sym typeface="Roboto Mono"/>
                <a:hlinkClick r:id="rId3"/>
              </a:rPr>
              <a:t>Symphony of Longing</a:t>
            </a:r>
            <a:r>
              <a:rPr lang="en" sz="1200" u="sng">
                <a:solidFill>
                  <a:schemeClr val="hlink"/>
                </a:solidFill>
                <a:latin typeface="Roboto Mono"/>
                <a:ea typeface="Roboto Mono"/>
                <a:cs typeface="Roboto Mono"/>
                <a:sym typeface="Roboto Mono"/>
                <a:hlinkClick r:id="rId4"/>
              </a:rPr>
              <a:t> by Raycaster Studios</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a:solidFill>
                  <a:schemeClr val="dk1"/>
                </a:solidFill>
                <a:latin typeface="Roboto Mono"/>
                <a:ea typeface="Roboto Mono"/>
                <a:cs typeface="Roboto Mono"/>
                <a:sym typeface="Roboto Mono"/>
              </a:rPr>
              <a:t>-</a:t>
            </a:r>
            <a:r>
              <a:rPr i="1" lang="en" sz="1200" u="sng">
                <a:solidFill>
                  <a:schemeClr val="hlink"/>
                </a:solidFill>
                <a:latin typeface="Roboto Mono"/>
                <a:ea typeface="Roboto Mono"/>
                <a:cs typeface="Roboto Mono"/>
                <a:sym typeface="Roboto Mono"/>
                <a:hlinkClick r:id="rId5"/>
              </a:rPr>
              <a:t>Cultural Probes </a:t>
            </a:r>
            <a:r>
              <a:rPr lang="en" sz="1200" u="sng">
                <a:solidFill>
                  <a:schemeClr val="hlink"/>
                </a:solidFill>
                <a:latin typeface="Roboto Mono"/>
                <a:ea typeface="Roboto Mono"/>
                <a:cs typeface="Roboto Mono"/>
                <a:sym typeface="Roboto Mono"/>
                <a:hlinkClick r:id="rId6"/>
              </a:rPr>
              <a:t>by Gaver</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100">
              <a:solidFill>
                <a:schemeClr val="dk1"/>
              </a:solidFill>
            </a:endParaRPr>
          </a:p>
        </p:txBody>
      </p:sp>
      <p:pic>
        <p:nvPicPr>
          <p:cNvPr id="70" name="Google Shape;70;p15"/>
          <p:cNvPicPr preferRelativeResize="0"/>
          <p:nvPr/>
        </p:nvPicPr>
        <p:blipFill>
          <a:blip r:embed="rId7">
            <a:alphaModFix/>
          </a:blip>
          <a:stretch>
            <a:fillRect/>
          </a:stretch>
        </p:blipFill>
        <p:spPr>
          <a:xfrm rot="-5400000">
            <a:off x="6229675" y="2271487"/>
            <a:ext cx="2361347" cy="3202375"/>
          </a:xfrm>
          <a:prstGeom prst="rect">
            <a:avLst/>
          </a:prstGeom>
          <a:noFill/>
          <a:ln>
            <a:noFill/>
          </a:ln>
        </p:spPr>
      </p:pic>
      <p:pic>
        <p:nvPicPr>
          <p:cNvPr id="71" name="Google Shape;71;p15"/>
          <p:cNvPicPr preferRelativeResize="0"/>
          <p:nvPr/>
        </p:nvPicPr>
        <p:blipFill>
          <a:blip r:embed="rId8">
            <a:alphaModFix/>
          </a:blip>
          <a:stretch>
            <a:fillRect/>
          </a:stretch>
        </p:blipFill>
        <p:spPr>
          <a:xfrm>
            <a:off x="4931275" y="1331725"/>
            <a:ext cx="2305050" cy="1619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1191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800">
                <a:latin typeface="Roboto Mono"/>
                <a:ea typeface="Roboto Mono"/>
                <a:cs typeface="Roboto Mono"/>
                <a:sym typeface="Roboto Mono"/>
              </a:rPr>
              <a:t>Wing on Wo &amp; Co Interactive Narrative or Persuasion</a:t>
            </a:r>
            <a:endParaRPr b="1" sz="1800">
              <a:latin typeface="Roboto Mono"/>
              <a:ea typeface="Roboto Mono"/>
              <a:cs typeface="Roboto Mono"/>
              <a:sym typeface="Roboto Mono"/>
            </a:endParaRPr>
          </a:p>
          <a:p>
            <a:pPr indent="0" lvl="0" marL="0" rtl="0" algn="ctr">
              <a:lnSpc>
                <a:spcPct val="115000"/>
              </a:lnSpc>
              <a:spcBef>
                <a:spcPts val="0"/>
              </a:spcBef>
              <a:spcAft>
                <a:spcPts val="0"/>
              </a:spcAft>
              <a:buNone/>
            </a:pPr>
            <a:r>
              <a:rPr lang="en" sz="1400">
                <a:latin typeface="Roboto Mono"/>
                <a:ea typeface="Roboto Mono"/>
                <a:cs typeface="Roboto Mono"/>
                <a:sym typeface="Roboto Mono"/>
              </a:rPr>
              <a:t>The oldest operating store in Chinatown, owned by 5 generations. </a:t>
            </a:r>
            <a:endParaRPr sz="1400">
              <a:latin typeface="Roboto Mono"/>
              <a:ea typeface="Roboto Mono"/>
              <a:cs typeface="Roboto Mono"/>
              <a:sym typeface="Roboto Mono"/>
            </a:endParaRPr>
          </a:p>
          <a:p>
            <a:pPr indent="0" lvl="0" marL="0" rtl="0" algn="l">
              <a:lnSpc>
                <a:spcPct val="115000"/>
              </a:lnSpc>
              <a:spcBef>
                <a:spcPts val="0"/>
              </a:spcBef>
              <a:spcAft>
                <a:spcPts val="0"/>
              </a:spcAft>
              <a:buNone/>
            </a:pPr>
            <a:r>
              <a:rPr lang="en" sz="1400">
                <a:latin typeface="Roboto Mono"/>
                <a:ea typeface="Roboto Mono"/>
                <a:cs typeface="Roboto Mono"/>
                <a:sym typeface="Roboto Mono"/>
              </a:rPr>
              <a:t>They’ve started the W.O.W Project in an effort to grow, protect, and preserve “Chinatown's creative culture through arts, culture and activism.”</a:t>
            </a:r>
            <a:endParaRPr sz="1400">
              <a:latin typeface="Roboto Mono"/>
              <a:ea typeface="Roboto Mono"/>
              <a:cs typeface="Roboto Mono"/>
              <a:sym typeface="Roboto Mono"/>
            </a:endParaRPr>
          </a:p>
          <a:p>
            <a:pPr indent="0" lvl="0" marL="0" rtl="0" algn="l">
              <a:spcBef>
                <a:spcPts val="0"/>
              </a:spcBef>
              <a:spcAft>
                <a:spcPts val="0"/>
              </a:spcAft>
              <a:buNone/>
            </a:pPr>
            <a:r>
              <a:t/>
            </a:r>
            <a:endParaRPr sz="1800">
              <a:latin typeface="Roboto Mono"/>
              <a:ea typeface="Roboto Mono"/>
              <a:cs typeface="Roboto Mono"/>
              <a:sym typeface="Roboto Mono"/>
            </a:endParaRPr>
          </a:p>
        </p:txBody>
      </p:sp>
      <p:sp>
        <p:nvSpPr>
          <p:cNvPr id="77" name="Google Shape;77;p16"/>
          <p:cNvSpPr txBox="1"/>
          <p:nvPr>
            <p:ph idx="1" type="body"/>
          </p:nvPr>
        </p:nvSpPr>
        <p:spPr>
          <a:xfrm>
            <a:off x="311700" y="3444050"/>
            <a:ext cx="8520600" cy="16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Roboto Mono"/>
                <a:ea typeface="Roboto Mono"/>
                <a:cs typeface="Roboto Mono"/>
                <a:sym typeface="Roboto Mono"/>
              </a:rPr>
              <a:t>Ideas:</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a:solidFill>
                  <a:schemeClr val="dk1"/>
                </a:solidFill>
                <a:latin typeface="Roboto Mono"/>
                <a:ea typeface="Roboto Mono"/>
                <a:cs typeface="Roboto Mono"/>
                <a:sym typeface="Roboto Mono"/>
              </a:rPr>
              <a:t>Can I create an emotional experience, where audience feels connected to the history of WOW and their activist mission?</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a:solidFill>
                  <a:schemeClr val="dk1"/>
                </a:solidFill>
                <a:latin typeface="Roboto Mono"/>
                <a:ea typeface="Roboto Mono"/>
                <a:cs typeface="Roboto Mono"/>
                <a:sym typeface="Roboto Mono"/>
              </a:rPr>
              <a:t>Themes of gentrification, intergenerational ownership, and cultural preservation</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1200">
                <a:solidFill>
                  <a:schemeClr val="dk1"/>
                </a:solidFill>
                <a:latin typeface="Roboto Mono"/>
                <a:ea typeface="Roboto Mono"/>
                <a:cs typeface="Roboto Mono"/>
                <a:sym typeface="Roboto Mono"/>
              </a:rPr>
              <a:t>References:</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u="sng">
                <a:solidFill>
                  <a:schemeClr val="hlink"/>
                </a:solidFill>
                <a:latin typeface="Roboto Mono"/>
                <a:ea typeface="Roboto Mono"/>
                <a:cs typeface="Roboto Mono"/>
                <a:sym typeface="Roboto Mono"/>
                <a:hlinkClick r:id="rId3"/>
              </a:rPr>
              <a:t>Pre-existing short documentary</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100">
              <a:solidFill>
                <a:schemeClr val="dk1"/>
              </a:solidFill>
            </a:endParaRPr>
          </a:p>
        </p:txBody>
      </p:sp>
      <p:pic>
        <p:nvPicPr>
          <p:cNvPr id="78" name="Google Shape;78;p16"/>
          <p:cNvPicPr preferRelativeResize="0"/>
          <p:nvPr/>
        </p:nvPicPr>
        <p:blipFill>
          <a:blip r:embed="rId4">
            <a:alphaModFix/>
          </a:blip>
          <a:stretch>
            <a:fillRect/>
          </a:stretch>
        </p:blipFill>
        <p:spPr>
          <a:xfrm>
            <a:off x="1699775" y="1643450"/>
            <a:ext cx="1833684" cy="2000676"/>
          </a:xfrm>
          <a:prstGeom prst="rect">
            <a:avLst/>
          </a:prstGeom>
          <a:noFill/>
          <a:ln>
            <a:noFill/>
          </a:ln>
        </p:spPr>
      </p:pic>
      <p:pic>
        <p:nvPicPr>
          <p:cNvPr id="79" name="Google Shape;79;p16"/>
          <p:cNvPicPr preferRelativeResize="0"/>
          <p:nvPr/>
        </p:nvPicPr>
        <p:blipFill>
          <a:blip r:embed="rId5">
            <a:alphaModFix/>
          </a:blip>
          <a:stretch>
            <a:fillRect/>
          </a:stretch>
        </p:blipFill>
        <p:spPr>
          <a:xfrm>
            <a:off x="3683850" y="1643438"/>
            <a:ext cx="2000676" cy="2000676"/>
          </a:xfrm>
          <a:prstGeom prst="rect">
            <a:avLst/>
          </a:prstGeom>
          <a:noFill/>
          <a:ln>
            <a:noFill/>
          </a:ln>
        </p:spPr>
      </p:pic>
      <p:pic>
        <p:nvPicPr>
          <p:cNvPr id="80" name="Google Shape;80;p16"/>
          <p:cNvPicPr preferRelativeResize="0"/>
          <p:nvPr/>
        </p:nvPicPr>
        <p:blipFill>
          <a:blip r:embed="rId6">
            <a:alphaModFix/>
          </a:blip>
          <a:stretch>
            <a:fillRect/>
          </a:stretch>
        </p:blipFill>
        <p:spPr>
          <a:xfrm>
            <a:off x="5834925" y="1643450"/>
            <a:ext cx="2000676" cy="20006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1191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800">
                <a:latin typeface="Roboto Mono"/>
                <a:ea typeface="Roboto Mono"/>
                <a:cs typeface="Roboto Mono"/>
                <a:sym typeface="Roboto Mono"/>
              </a:rPr>
              <a:t>Story of Empress Myeongseong Interactive Narrative</a:t>
            </a:r>
            <a:endParaRPr sz="1400">
              <a:latin typeface="Roboto Mono"/>
              <a:ea typeface="Roboto Mono"/>
              <a:cs typeface="Roboto Mono"/>
              <a:sym typeface="Roboto Mono"/>
            </a:endParaRPr>
          </a:p>
          <a:p>
            <a:pPr indent="0" lvl="0" marL="0" rtl="0" algn="l">
              <a:lnSpc>
                <a:spcPct val="115000"/>
              </a:lnSpc>
              <a:spcBef>
                <a:spcPts val="0"/>
              </a:spcBef>
              <a:spcAft>
                <a:spcPts val="0"/>
              </a:spcAft>
              <a:buNone/>
            </a:pPr>
            <a:r>
              <a:rPr lang="en" sz="1400">
                <a:latin typeface="Roboto Mono"/>
                <a:ea typeface="Roboto Mono"/>
                <a:cs typeface="Roboto Mono"/>
                <a:sym typeface="Roboto Mono"/>
              </a:rPr>
              <a:t>A non-linear documentary about last empress of Korea during Joseon Dynasty.</a:t>
            </a:r>
            <a:endParaRPr sz="14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4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4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4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4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400">
              <a:latin typeface="Roboto Mono"/>
              <a:ea typeface="Roboto Mono"/>
              <a:cs typeface="Roboto Mono"/>
              <a:sym typeface="Roboto Mono"/>
            </a:endParaRPr>
          </a:p>
          <a:p>
            <a:pPr indent="0" lvl="0" marL="0" rtl="0" algn="l">
              <a:spcBef>
                <a:spcPts val="0"/>
              </a:spcBef>
              <a:spcAft>
                <a:spcPts val="0"/>
              </a:spcAft>
              <a:buNone/>
            </a:pPr>
            <a:r>
              <a:t/>
            </a:r>
            <a:endParaRPr sz="1800">
              <a:latin typeface="Roboto Mono"/>
              <a:ea typeface="Roboto Mono"/>
              <a:cs typeface="Roboto Mono"/>
              <a:sym typeface="Roboto Mono"/>
            </a:endParaRPr>
          </a:p>
        </p:txBody>
      </p:sp>
      <p:sp>
        <p:nvSpPr>
          <p:cNvPr id="86" name="Google Shape;86;p17"/>
          <p:cNvSpPr txBox="1"/>
          <p:nvPr>
            <p:ph idx="1" type="body"/>
          </p:nvPr>
        </p:nvSpPr>
        <p:spPr>
          <a:xfrm>
            <a:off x="311700" y="1310000"/>
            <a:ext cx="5613900" cy="37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Roboto Mono"/>
                <a:ea typeface="Roboto Mono"/>
                <a:cs typeface="Roboto Mono"/>
                <a:sym typeface="Roboto Mono"/>
              </a:rPr>
              <a:t>Background:</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a:solidFill>
                  <a:schemeClr val="dk1"/>
                </a:solidFill>
                <a:latin typeface="Roboto Mono"/>
                <a:ea typeface="Roboto Mono"/>
                <a:cs typeface="Roboto Mono"/>
                <a:sym typeface="Roboto Mono"/>
              </a:rPr>
              <a:t>-Empress Myeongseong was seen as a threat to expansion by japanese govt because of investing in academics rather than lavish life, taking part in resistance, reading books reserved for men, and taking charge while husband was unsure about political decisions</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a:solidFill>
                  <a:schemeClr val="dk1"/>
                </a:solidFill>
                <a:latin typeface="Roboto Mono"/>
                <a:ea typeface="Roboto Mono"/>
                <a:cs typeface="Roboto Mono"/>
                <a:sym typeface="Roboto Mono"/>
              </a:rPr>
              <a:t>-She was assassinated by Japanese ronins in 1895, prompting anti-japanese sentiment that still exists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1200">
                <a:solidFill>
                  <a:schemeClr val="dk1"/>
                </a:solidFill>
                <a:latin typeface="Roboto Mono"/>
                <a:ea typeface="Roboto Mono"/>
                <a:cs typeface="Roboto Mono"/>
                <a:sym typeface="Roboto Mono"/>
              </a:rPr>
              <a:t>Ideas/Themes:</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a:solidFill>
                  <a:schemeClr val="dk1"/>
                </a:solidFill>
                <a:latin typeface="Roboto Mono"/>
                <a:ea typeface="Roboto Mono"/>
                <a:cs typeface="Roboto Mono"/>
                <a:sym typeface="Roboto Mono"/>
              </a:rPr>
              <a:t>-cultural preservation/ part of my own lessons in korean history in my effort to reclaim this side of my identity</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a:solidFill>
                  <a:schemeClr val="dk1"/>
                </a:solidFill>
                <a:latin typeface="Roboto Mono"/>
                <a:ea typeface="Roboto Mono"/>
                <a:cs typeface="Roboto Mono"/>
                <a:sym typeface="Roboto Mono"/>
              </a:rPr>
              <a:t>-images of what it was to be a woman during this time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a:solidFill>
                  <a:schemeClr val="dk1"/>
                </a:solidFill>
                <a:latin typeface="Roboto Mono"/>
                <a:ea typeface="Roboto Mono"/>
                <a:cs typeface="Roboto Mono"/>
                <a:sym typeface="Roboto Mono"/>
              </a:rPr>
              <a:t>-intersection of gender, class, and time, and resistance</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1200">
                <a:solidFill>
                  <a:schemeClr val="dk1"/>
                </a:solidFill>
                <a:latin typeface="Roboto Mono"/>
                <a:ea typeface="Roboto Mono"/>
                <a:cs typeface="Roboto Mono"/>
                <a:sym typeface="Roboto Mono"/>
              </a:rPr>
              <a:t>References:</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u="sng">
                <a:solidFill>
                  <a:schemeClr val="hlink"/>
                </a:solidFill>
                <a:latin typeface="Roboto Mono"/>
                <a:ea typeface="Roboto Mono"/>
                <a:cs typeface="Roboto Mono"/>
                <a:sym typeface="Roboto Mono"/>
                <a:hlinkClick r:id="rId3"/>
              </a:rPr>
              <a:t>Chris Marker’s </a:t>
            </a:r>
            <a:r>
              <a:rPr i="1" lang="en" sz="1200" u="sng">
                <a:solidFill>
                  <a:schemeClr val="hlink"/>
                </a:solidFill>
                <a:latin typeface="Roboto Mono"/>
                <a:ea typeface="Roboto Mono"/>
                <a:cs typeface="Roboto Mono"/>
                <a:sym typeface="Roboto Mono"/>
                <a:hlinkClick r:id="rId4"/>
              </a:rPr>
              <a:t>Sans Soleil</a:t>
            </a:r>
            <a:r>
              <a:rPr i="1" lang="en" sz="1200">
                <a:solidFill>
                  <a:schemeClr val="dk1"/>
                </a:solidFill>
                <a:latin typeface="Roboto Mono"/>
                <a:ea typeface="Roboto Mono"/>
                <a:cs typeface="Roboto Mono"/>
                <a:sym typeface="Roboto Mono"/>
              </a:rPr>
              <a:t> - experimental film composed of thoughts, images, and scenes.</a:t>
            </a:r>
            <a:endParaRPr i="1"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u="sng">
                <a:solidFill>
                  <a:schemeClr val="hlink"/>
                </a:solidFill>
                <a:latin typeface="Roboto Mono"/>
                <a:ea typeface="Roboto Mono"/>
                <a:cs typeface="Roboto Mono"/>
                <a:sym typeface="Roboto Mono"/>
                <a:hlinkClick r:id="rId5"/>
              </a:rPr>
              <a:t>Youglitch</a:t>
            </a:r>
            <a:r>
              <a:rPr lang="en" sz="1200">
                <a:solidFill>
                  <a:schemeClr val="dk1"/>
                </a:solidFill>
                <a:latin typeface="Roboto Mono"/>
                <a:ea typeface="Roboto Mono"/>
                <a:cs typeface="Roboto Mono"/>
                <a:sym typeface="Roboto Mono"/>
              </a:rPr>
              <a:t> - </a:t>
            </a:r>
            <a:r>
              <a:rPr lang="en" sz="1200" u="sng">
                <a:solidFill>
                  <a:schemeClr val="hlink"/>
                </a:solidFill>
                <a:latin typeface="Roboto Mono"/>
                <a:ea typeface="Roboto Mono"/>
                <a:cs typeface="Roboto Mono"/>
                <a:sym typeface="Roboto Mono"/>
                <a:hlinkClick r:id="rId6"/>
              </a:rPr>
              <a:t>glitch art as form of resistance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1200">
                <a:solidFill>
                  <a:schemeClr val="dk1"/>
                </a:solidFill>
                <a:latin typeface="Roboto Mono"/>
                <a:ea typeface="Roboto Mono"/>
                <a:cs typeface="Roboto Mono"/>
                <a:sym typeface="Roboto Mono"/>
              </a:rPr>
              <a:t>References:</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a:solidFill>
                  <a:schemeClr val="dk1"/>
                </a:solidFill>
                <a:latin typeface="Roboto Mono"/>
                <a:ea typeface="Roboto Mono"/>
                <a:cs typeface="Roboto Mono"/>
                <a:sym typeface="Roboto Mono"/>
              </a:rPr>
              <a:t>******</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100">
              <a:solidFill>
                <a:schemeClr val="dk1"/>
              </a:solidFill>
            </a:endParaRPr>
          </a:p>
        </p:txBody>
      </p:sp>
      <p:pic>
        <p:nvPicPr>
          <p:cNvPr id="87" name="Google Shape;87;p17"/>
          <p:cNvPicPr preferRelativeResize="0"/>
          <p:nvPr/>
        </p:nvPicPr>
        <p:blipFill>
          <a:blip r:embed="rId7">
            <a:alphaModFix/>
          </a:blip>
          <a:stretch>
            <a:fillRect/>
          </a:stretch>
        </p:blipFill>
        <p:spPr>
          <a:xfrm>
            <a:off x="6263625" y="1968035"/>
            <a:ext cx="2408201" cy="2576005"/>
          </a:xfrm>
          <a:prstGeom prst="rect">
            <a:avLst/>
          </a:prstGeom>
          <a:noFill/>
          <a:ln>
            <a:noFill/>
          </a:ln>
        </p:spPr>
      </p:pic>
      <p:pic>
        <p:nvPicPr>
          <p:cNvPr id="88" name="Google Shape;88;p17"/>
          <p:cNvPicPr preferRelativeResize="0"/>
          <p:nvPr/>
        </p:nvPicPr>
        <p:blipFill>
          <a:blip r:embed="rId8">
            <a:alphaModFix/>
          </a:blip>
          <a:stretch>
            <a:fillRect/>
          </a:stretch>
        </p:blipFill>
        <p:spPr>
          <a:xfrm>
            <a:off x="5925550" y="1458825"/>
            <a:ext cx="3084350" cy="3594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