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Roboto Mono"/>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Economica-regular.fntdata"/><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font" Target="fonts/Economica-boldItalic.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809f3e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809f3e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809f3e36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809f3e36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809f3e3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809f3e3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09f3e36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09f3e36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stagram.com/p/Bo5Ur52hcNH/?utm_source=ig_web_button_share_sheet" TargetMode="External"/><Relationship Id="rId4" Type="http://schemas.openxmlformats.org/officeDocument/2006/relationships/hyperlink" Target="http://johnnieandangela.blogspot.com/2011/10/korean-plastic-surgery.html" TargetMode="External"/><Relationship Id="rId5" Type="http://schemas.openxmlformats.org/officeDocument/2006/relationships/hyperlink" Target="http://lauren-mccarthy.com/How-We-Act-Together" TargetMode="External"/><Relationship Id="rId6" Type="http://schemas.openxmlformats.org/officeDocument/2006/relationships/hyperlink" Target="https://www.google.com/search?q=plastic+surgery+subway+mirror+ad&amp;tbm=isch&amp;tbs=rimg:Cb5_1m3wA2XEAIjjf_1v-IgustTgUxxf99aBdHYh_11Mgmb445guWFjJcICmiV22u0P1UPdGxAugHCe-aBdMMNGm1KY_1ioSCd_1-_14iC6y1OEYQANhWbVcDNKhIJBTHF_131oF0cRYhVH8_1DWGQUqEgliH_1UyCZvjjhF2MLW05oJsFyoSCWC5YWMlwgKaEdYLvJtBv08kKhIJJXba7Q_1VQ90RF1BC8ARj21oqEgkbEC6AcJ75oBG63DAkcYGG2ioSCV0ww0abUpj-ERdQQvAEY9ta&amp;tbo=u&amp;sa=X&amp;ved=2ahUKEwiK6Nz0jdfeAhUGmuAKHZoJAtkQ9C96BAgBEBs&amp;biw=1048&amp;bih=648&amp;dpr=1#imgrc=JXba7Q_VQ92ykM:" TargetMode="External"/><Relationship Id="rId7" Type="http://schemas.openxmlformats.org/officeDocument/2006/relationships/image" Target="../media/image3.jpg"/><Relationship Id="rId8"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raycaster.studio/?project=tzina-symphony-of-longing" TargetMode="External"/><Relationship Id="rId4" Type="http://schemas.openxmlformats.org/officeDocument/2006/relationships/hyperlink" Target="http://www.raycaster.studio/?project=tzina-symphony-of-longing" TargetMode="External"/><Relationship Id="rId5" Type="http://schemas.openxmlformats.org/officeDocument/2006/relationships/hyperlink" Target="http://ramiamaze.com/03_ubicomp/play_uc_winter03/projects_list/pdf/CulturalProbes_Interactions.pdf" TargetMode="External"/><Relationship Id="rId6" Type="http://schemas.openxmlformats.org/officeDocument/2006/relationships/hyperlink" Target="http://ramiamaze.com/03_ubicomp/play_uc_winter03/projects_list/pdf/CulturalProbes_Interactions.pdf" TargetMode="External"/><Relationship Id="rId7" Type="http://schemas.openxmlformats.org/officeDocument/2006/relationships/image" Target="../media/image6.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time_continue=1&amp;v=rtJ2UPBMeZE" TargetMode="External"/><Relationship Id="rId4" Type="http://schemas.openxmlformats.org/officeDocument/2006/relationships/image" Target="../media/image8.jpg"/><Relationship Id="rId5" Type="http://schemas.openxmlformats.org/officeDocument/2006/relationships/image" Target="../media/image7.jpg"/><Relationship Id="rId6"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watch?v=0K8j3MU9dw4" TargetMode="External"/><Relationship Id="rId4" Type="http://schemas.openxmlformats.org/officeDocument/2006/relationships/hyperlink" Target="https://www.youtube.com/watch?v=0K8j3MU9dw4" TargetMode="External"/><Relationship Id="rId5" Type="http://schemas.openxmlformats.org/officeDocument/2006/relationships/hyperlink" Target="http://www.uglitch.com/" TargetMode="External"/><Relationship Id="rId6" Type="http://schemas.openxmlformats.org/officeDocument/2006/relationships/hyperlink" Target="http://roberturquhart.blogspot.com/2012/02/distorted-truth-of-glitch.html" TargetMode="External"/><Relationship Id="rId7" Type="http://schemas.openxmlformats.org/officeDocument/2006/relationships/image" Target="../media/image1.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463600" y="1318300"/>
            <a:ext cx="4216800" cy="158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RoundTable Presentation</a:t>
            </a:r>
            <a:endParaRPr>
              <a:latin typeface="Roboto Mono"/>
              <a:ea typeface="Roboto Mono"/>
              <a:cs typeface="Roboto Mono"/>
              <a:sym typeface="Roboto Mono"/>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Samantha Skinner</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848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Smashing Makeup -- Persuasion through Code</a:t>
            </a:r>
            <a:endParaRPr b="1" sz="18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A </a:t>
            </a:r>
            <a:r>
              <a:rPr lang="en" sz="1400">
                <a:latin typeface="Roboto Mono"/>
                <a:ea typeface="Roboto Mono"/>
                <a:cs typeface="Roboto Mono"/>
                <a:sym typeface="Roboto Mono"/>
              </a:rPr>
              <a:t>backlash against strict beauty standards from south korean woman has been recently going viral</a:t>
            </a:r>
            <a:endParaRPr sz="1400">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lang="en" sz="1400" u="sng">
                <a:solidFill>
                  <a:schemeClr val="accent5"/>
                </a:solidFill>
                <a:latin typeface="Roboto Mono"/>
                <a:ea typeface="Roboto Mono"/>
                <a:cs typeface="Roboto Mono"/>
                <a:sym typeface="Roboto Mono"/>
                <a:hlinkClick r:id="rId3"/>
              </a:rPr>
              <a:t>viral videos of women smashing makeup and cutting hair</a:t>
            </a:r>
            <a:endParaRPr b="1" sz="18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69" name="Google Shape;69;p14"/>
          <p:cNvSpPr txBox="1"/>
          <p:nvPr>
            <p:ph idx="1" type="body"/>
          </p:nvPr>
        </p:nvSpPr>
        <p:spPr>
          <a:xfrm>
            <a:off x="311700" y="3284653"/>
            <a:ext cx="8520600" cy="17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-Interactive, algorithmic documentary showing beauty trends: Plastic surgery, subway ads, KPOP, 10 step</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-Webcam </a:t>
            </a:r>
            <a:r>
              <a:rPr lang="en" sz="1200">
                <a:solidFill>
                  <a:schemeClr val="dk1"/>
                </a:solidFill>
                <a:latin typeface="Roboto Mono"/>
                <a:ea typeface="Roboto Mono"/>
                <a:cs typeface="Roboto Mono"/>
                <a:sym typeface="Roboto Mono"/>
              </a:rPr>
              <a:t>interaction</a:t>
            </a:r>
            <a:r>
              <a:rPr lang="en" sz="1200">
                <a:solidFill>
                  <a:schemeClr val="dk1"/>
                </a:solidFill>
                <a:latin typeface="Roboto Mono"/>
                <a:ea typeface="Roboto Mono"/>
                <a:cs typeface="Roboto Mono"/>
                <a:sym typeface="Roboto Mono"/>
              </a:rPr>
              <a:t> with users to </a:t>
            </a:r>
            <a:r>
              <a:rPr lang="en" sz="1200" u="sng">
                <a:solidFill>
                  <a:schemeClr val="hlink"/>
                </a:solidFill>
                <a:latin typeface="Roboto Mono"/>
                <a:ea typeface="Roboto Mono"/>
                <a:cs typeface="Roboto Mono"/>
                <a:sym typeface="Roboto Mono"/>
                <a:hlinkClick r:id="rId4"/>
              </a:rPr>
              <a:t>fit face within outlines of “beautiful” faces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Lauren McCarthy, </a:t>
            </a:r>
            <a:r>
              <a:rPr i="1" lang="en" sz="1200" u="sng">
                <a:solidFill>
                  <a:schemeClr val="hlink"/>
                </a:solidFill>
                <a:latin typeface="Roboto Mono"/>
                <a:ea typeface="Roboto Mono"/>
                <a:cs typeface="Roboto Mono"/>
                <a:sym typeface="Roboto Mono"/>
                <a:hlinkClick r:id="rId5"/>
              </a:rPr>
              <a:t>How We Act Together</a:t>
            </a:r>
            <a:endParaRPr i="1"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en" sz="1200" u="sng">
                <a:solidFill>
                  <a:schemeClr val="hlink"/>
                </a:solidFill>
                <a:latin typeface="Roboto Mono"/>
                <a:ea typeface="Roboto Mono"/>
                <a:cs typeface="Roboto Mono"/>
                <a:sym typeface="Roboto Mono"/>
                <a:hlinkClick r:id="rId6"/>
              </a:rPr>
              <a:t>Ambient Advertisements</a:t>
            </a:r>
            <a:endParaRPr i="1" sz="1200">
              <a:solidFill>
                <a:schemeClr val="dk1"/>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70" name="Google Shape;70;p14"/>
          <p:cNvPicPr preferRelativeResize="0"/>
          <p:nvPr/>
        </p:nvPicPr>
        <p:blipFill>
          <a:blip r:embed="rId7">
            <a:alphaModFix/>
          </a:blip>
          <a:stretch>
            <a:fillRect/>
          </a:stretch>
        </p:blipFill>
        <p:spPr>
          <a:xfrm>
            <a:off x="1321250" y="1413700"/>
            <a:ext cx="3341001" cy="1870950"/>
          </a:xfrm>
          <a:prstGeom prst="rect">
            <a:avLst/>
          </a:prstGeom>
          <a:noFill/>
          <a:ln>
            <a:noFill/>
          </a:ln>
        </p:spPr>
      </p:pic>
      <p:pic>
        <p:nvPicPr>
          <p:cNvPr id="71" name="Google Shape;71;p14"/>
          <p:cNvPicPr preferRelativeResize="0"/>
          <p:nvPr/>
        </p:nvPicPr>
        <p:blipFill>
          <a:blip r:embed="rId8">
            <a:alphaModFix/>
          </a:blip>
          <a:stretch>
            <a:fillRect/>
          </a:stretch>
        </p:blipFill>
        <p:spPr>
          <a:xfrm>
            <a:off x="4813402" y="1413700"/>
            <a:ext cx="3118306" cy="187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119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Asian American Artists Interactive Narrative</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Explore tension of fusing asian identity with american identity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Create vignettes of different identities using content from cultural probes to set emotional tone of their experiences</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77" name="Google Shape;77;p15"/>
          <p:cNvSpPr txBox="1"/>
          <p:nvPr>
            <p:ph idx="1" type="body"/>
          </p:nvPr>
        </p:nvSpPr>
        <p:spPr>
          <a:xfrm>
            <a:off x="311700" y="1774650"/>
            <a:ext cx="44457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-Send cultural probes out to asian american artists like Hellen Jo, Yumi Sakugawa, Chris Chau</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-Include camera with shot-wishlist, materials for a archival photo story (6-10 photos that outline your story), map print out with locations that you frequent or want to frequent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r>
              <a:rPr i="1" lang="en" sz="1200" u="sng">
                <a:solidFill>
                  <a:schemeClr val="hlink"/>
                </a:solidFill>
                <a:latin typeface="Roboto Mono"/>
                <a:ea typeface="Roboto Mono"/>
                <a:cs typeface="Roboto Mono"/>
                <a:sym typeface="Roboto Mono"/>
                <a:hlinkClick r:id="rId3"/>
              </a:rPr>
              <a:t>Symphony of Longing</a:t>
            </a:r>
            <a:r>
              <a:rPr lang="en" sz="1200" u="sng">
                <a:solidFill>
                  <a:schemeClr val="hlink"/>
                </a:solidFill>
                <a:latin typeface="Roboto Mono"/>
                <a:ea typeface="Roboto Mono"/>
                <a:cs typeface="Roboto Mono"/>
                <a:sym typeface="Roboto Mono"/>
                <a:hlinkClick r:id="rId4"/>
              </a:rPr>
              <a:t> by Raycaster Studios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r>
              <a:rPr i="1" lang="en" sz="1200" u="sng">
                <a:solidFill>
                  <a:schemeClr val="hlink"/>
                </a:solidFill>
                <a:latin typeface="Roboto Mono"/>
                <a:ea typeface="Roboto Mono"/>
                <a:cs typeface="Roboto Mono"/>
                <a:sym typeface="Roboto Mono"/>
                <a:hlinkClick r:id="rId5"/>
              </a:rPr>
              <a:t>Cultural Probes </a:t>
            </a:r>
            <a:r>
              <a:rPr lang="en" sz="1200" u="sng">
                <a:solidFill>
                  <a:schemeClr val="hlink"/>
                </a:solidFill>
                <a:latin typeface="Roboto Mono"/>
                <a:ea typeface="Roboto Mono"/>
                <a:cs typeface="Roboto Mono"/>
                <a:sym typeface="Roboto Mono"/>
                <a:hlinkClick r:id="rId6"/>
              </a:rPr>
              <a:t>by Gaver</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dk1"/>
              </a:solidFill>
            </a:endParaRPr>
          </a:p>
        </p:txBody>
      </p:sp>
      <p:pic>
        <p:nvPicPr>
          <p:cNvPr id="78" name="Google Shape;78;p15"/>
          <p:cNvPicPr preferRelativeResize="0"/>
          <p:nvPr/>
        </p:nvPicPr>
        <p:blipFill>
          <a:blip r:embed="rId7">
            <a:alphaModFix/>
          </a:blip>
          <a:stretch>
            <a:fillRect/>
          </a:stretch>
        </p:blipFill>
        <p:spPr>
          <a:xfrm rot="-5400000">
            <a:off x="6229675" y="2271487"/>
            <a:ext cx="2361347" cy="3202375"/>
          </a:xfrm>
          <a:prstGeom prst="rect">
            <a:avLst/>
          </a:prstGeom>
          <a:noFill/>
          <a:ln>
            <a:noFill/>
          </a:ln>
        </p:spPr>
      </p:pic>
      <p:pic>
        <p:nvPicPr>
          <p:cNvPr id="79" name="Google Shape;79;p15"/>
          <p:cNvPicPr preferRelativeResize="0"/>
          <p:nvPr/>
        </p:nvPicPr>
        <p:blipFill>
          <a:blip r:embed="rId8">
            <a:alphaModFix/>
          </a:blip>
          <a:stretch>
            <a:fillRect/>
          </a:stretch>
        </p:blipFill>
        <p:spPr>
          <a:xfrm>
            <a:off x="4931275" y="1331725"/>
            <a:ext cx="2305050"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119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Wing on Wo &amp; Co Interactive Narrative or Persuasion</a:t>
            </a:r>
            <a:endParaRPr b="1" sz="1800">
              <a:latin typeface="Roboto Mono"/>
              <a:ea typeface="Roboto Mono"/>
              <a:cs typeface="Roboto Mono"/>
              <a:sym typeface="Roboto Mono"/>
            </a:endParaRPr>
          </a:p>
          <a:p>
            <a:pPr indent="0" lvl="0" marL="0" rtl="0" algn="ctr">
              <a:lnSpc>
                <a:spcPct val="115000"/>
              </a:lnSpc>
              <a:spcBef>
                <a:spcPts val="0"/>
              </a:spcBef>
              <a:spcAft>
                <a:spcPts val="0"/>
              </a:spcAft>
              <a:buNone/>
            </a:pPr>
            <a:r>
              <a:rPr lang="en" sz="1400">
                <a:latin typeface="Roboto Mono"/>
                <a:ea typeface="Roboto Mono"/>
                <a:cs typeface="Roboto Mono"/>
                <a:sym typeface="Roboto Mono"/>
              </a:rPr>
              <a:t>The oldest operating store in Chinatown, owned by 5 generations.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They’ve started the W.O.W Project in an effort to grow, protect, and preserve “Chinatown's creative culture through arts, culture and activism.”</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85" name="Google Shape;85;p16"/>
          <p:cNvSpPr txBox="1"/>
          <p:nvPr>
            <p:ph idx="1" type="body"/>
          </p:nvPr>
        </p:nvSpPr>
        <p:spPr>
          <a:xfrm>
            <a:off x="311700" y="3444050"/>
            <a:ext cx="8520600" cy="16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Can I create an emotional experience, where audience feels connected to the history of WOW and their activist mission?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Themes of gentrification, intergenerational ownership, and cultural preservation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3"/>
              </a:rPr>
              <a:t>Pre-existing short documentary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pic>
        <p:nvPicPr>
          <p:cNvPr id="86" name="Google Shape;86;p16"/>
          <p:cNvPicPr preferRelativeResize="0"/>
          <p:nvPr/>
        </p:nvPicPr>
        <p:blipFill>
          <a:blip r:embed="rId4">
            <a:alphaModFix/>
          </a:blip>
          <a:stretch>
            <a:fillRect/>
          </a:stretch>
        </p:blipFill>
        <p:spPr>
          <a:xfrm>
            <a:off x="1699775" y="1643450"/>
            <a:ext cx="1833684" cy="2000676"/>
          </a:xfrm>
          <a:prstGeom prst="rect">
            <a:avLst/>
          </a:prstGeom>
          <a:noFill/>
          <a:ln>
            <a:noFill/>
          </a:ln>
        </p:spPr>
      </p:pic>
      <p:pic>
        <p:nvPicPr>
          <p:cNvPr id="87" name="Google Shape;87;p16"/>
          <p:cNvPicPr preferRelativeResize="0"/>
          <p:nvPr/>
        </p:nvPicPr>
        <p:blipFill>
          <a:blip r:embed="rId5">
            <a:alphaModFix/>
          </a:blip>
          <a:stretch>
            <a:fillRect/>
          </a:stretch>
        </p:blipFill>
        <p:spPr>
          <a:xfrm>
            <a:off x="3683850" y="1643438"/>
            <a:ext cx="2000676" cy="2000676"/>
          </a:xfrm>
          <a:prstGeom prst="rect">
            <a:avLst/>
          </a:prstGeom>
          <a:noFill/>
          <a:ln>
            <a:noFill/>
          </a:ln>
        </p:spPr>
      </p:pic>
      <p:pic>
        <p:nvPicPr>
          <p:cNvPr id="88" name="Google Shape;88;p16"/>
          <p:cNvPicPr preferRelativeResize="0"/>
          <p:nvPr/>
        </p:nvPicPr>
        <p:blipFill>
          <a:blip r:embed="rId6">
            <a:alphaModFix/>
          </a:blip>
          <a:stretch>
            <a:fillRect/>
          </a:stretch>
        </p:blipFill>
        <p:spPr>
          <a:xfrm>
            <a:off x="5834925" y="1643450"/>
            <a:ext cx="2000676" cy="2000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11913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latin typeface="Roboto Mono"/>
                <a:ea typeface="Roboto Mono"/>
                <a:cs typeface="Roboto Mono"/>
                <a:sym typeface="Roboto Mono"/>
              </a:rPr>
              <a:t>Story of Empress Myeongseong Interactive Narrative</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rPr lang="en" sz="1400">
                <a:latin typeface="Roboto Mono"/>
                <a:ea typeface="Roboto Mono"/>
                <a:cs typeface="Roboto Mono"/>
                <a:sym typeface="Roboto Mono"/>
              </a:rPr>
              <a:t>A non-linear documentary about last empress of Korea during Joseon Dynasty.</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400">
              <a:latin typeface="Roboto Mono"/>
              <a:ea typeface="Roboto Mono"/>
              <a:cs typeface="Roboto Mono"/>
              <a:sym typeface="Roboto Mono"/>
            </a:endParaRPr>
          </a:p>
          <a:p>
            <a:pPr indent="0" lvl="0" marL="0" rtl="0" algn="l">
              <a:spcBef>
                <a:spcPts val="0"/>
              </a:spcBef>
              <a:spcAft>
                <a:spcPts val="0"/>
              </a:spcAft>
              <a:buNone/>
            </a:pPr>
            <a:r>
              <a:t/>
            </a:r>
            <a:endParaRPr sz="1800">
              <a:latin typeface="Roboto Mono"/>
              <a:ea typeface="Roboto Mono"/>
              <a:cs typeface="Roboto Mono"/>
              <a:sym typeface="Roboto Mono"/>
            </a:endParaRPr>
          </a:p>
        </p:txBody>
      </p:sp>
      <p:sp>
        <p:nvSpPr>
          <p:cNvPr id="94" name="Google Shape;94;p17"/>
          <p:cNvSpPr txBox="1"/>
          <p:nvPr>
            <p:ph idx="1" type="body"/>
          </p:nvPr>
        </p:nvSpPr>
        <p:spPr>
          <a:xfrm>
            <a:off x="311700" y="1310000"/>
            <a:ext cx="5613900" cy="37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Background:</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-Empress Myeongseong was seen as a threat to expansion by japanese govt because of investing in academics rather than lavish life, taking part in resistance, reading books reserved for men, and taking charge while husband was unsure about political decisions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-She was assassinated by Japanese ronins in 1895, prompting anti-japanese sentiment that still exists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Ideas/Themes: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-cultural preservation/ part of my own lessons in korean history in my effort to reclaim this side of my identity</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-images of what it was to be a woman during this time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-intersection of gender, class, and time, and resistance</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3"/>
              </a:rPr>
              <a:t>Chris Marker’s </a:t>
            </a:r>
            <a:r>
              <a:rPr i="1" lang="en" sz="1200" u="sng">
                <a:solidFill>
                  <a:schemeClr val="hlink"/>
                </a:solidFill>
                <a:latin typeface="Roboto Mono"/>
                <a:ea typeface="Roboto Mono"/>
                <a:cs typeface="Roboto Mono"/>
                <a:sym typeface="Roboto Mono"/>
                <a:hlinkClick r:id="rId4"/>
              </a:rPr>
              <a:t>Sans Soleil</a:t>
            </a:r>
            <a:r>
              <a:rPr i="1" lang="en" sz="1200">
                <a:solidFill>
                  <a:schemeClr val="dk1"/>
                </a:solidFill>
                <a:latin typeface="Roboto Mono"/>
                <a:ea typeface="Roboto Mono"/>
                <a:cs typeface="Roboto Mono"/>
                <a:sym typeface="Roboto Mono"/>
              </a:rPr>
              <a:t> - experimental film composed of thoughts, images, and scenes.</a:t>
            </a:r>
            <a:endParaRPr i="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u="sng">
                <a:solidFill>
                  <a:schemeClr val="hlink"/>
                </a:solidFill>
                <a:latin typeface="Roboto Mono"/>
                <a:ea typeface="Roboto Mono"/>
                <a:cs typeface="Roboto Mono"/>
                <a:sym typeface="Roboto Mono"/>
                <a:hlinkClick r:id="rId5"/>
              </a:rPr>
              <a:t>Youglitch</a:t>
            </a:r>
            <a:r>
              <a:rPr lang="en" sz="1200">
                <a:solidFill>
                  <a:schemeClr val="dk1"/>
                </a:solidFill>
                <a:latin typeface="Roboto Mono"/>
                <a:ea typeface="Roboto Mono"/>
                <a:cs typeface="Roboto Mono"/>
                <a:sym typeface="Roboto Mono"/>
              </a:rPr>
              <a:t> - </a:t>
            </a:r>
            <a:r>
              <a:rPr lang="en" sz="1200" u="sng">
                <a:solidFill>
                  <a:schemeClr val="hlink"/>
                </a:solidFill>
                <a:latin typeface="Roboto Mono"/>
                <a:ea typeface="Roboto Mono"/>
                <a:cs typeface="Roboto Mono"/>
                <a:sym typeface="Roboto Mono"/>
                <a:hlinkClick r:id="rId6"/>
              </a:rPr>
              <a:t>glitch art as form of resistance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1200">
                <a:solidFill>
                  <a:schemeClr val="dk1"/>
                </a:solidFill>
                <a:latin typeface="Roboto Mono"/>
                <a:ea typeface="Roboto Mono"/>
                <a:cs typeface="Roboto Mono"/>
                <a:sym typeface="Roboto Mono"/>
              </a:rPr>
              <a:t>References:</a:t>
            </a:r>
            <a:endParaRPr b="1"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dk1"/>
              </a:solidFill>
            </a:endParaRPr>
          </a:p>
        </p:txBody>
      </p:sp>
      <p:pic>
        <p:nvPicPr>
          <p:cNvPr id="95" name="Google Shape;95;p17"/>
          <p:cNvPicPr preferRelativeResize="0"/>
          <p:nvPr/>
        </p:nvPicPr>
        <p:blipFill>
          <a:blip r:embed="rId7">
            <a:alphaModFix/>
          </a:blip>
          <a:stretch>
            <a:fillRect/>
          </a:stretch>
        </p:blipFill>
        <p:spPr>
          <a:xfrm>
            <a:off x="6263625" y="1968035"/>
            <a:ext cx="2408201" cy="2576005"/>
          </a:xfrm>
          <a:prstGeom prst="rect">
            <a:avLst/>
          </a:prstGeom>
          <a:noFill/>
          <a:ln>
            <a:noFill/>
          </a:ln>
        </p:spPr>
      </p:pic>
      <p:pic>
        <p:nvPicPr>
          <p:cNvPr id="96" name="Google Shape;96;p17"/>
          <p:cNvPicPr preferRelativeResize="0"/>
          <p:nvPr/>
        </p:nvPicPr>
        <p:blipFill>
          <a:blip r:embed="rId8">
            <a:alphaModFix/>
          </a:blip>
          <a:stretch>
            <a:fillRect/>
          </a:stretch>
        </p:blipFill>
        <p:spPr>
          <a:xfrm>
            <a:off x="5925550" y="1458825"/>
            <a:ext cx="3084350" cy="359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