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57" r:id="rId5"/>
    <p:sldId id="268" r:id="rId6"/>
    <p:sldId id="267" r:id="rId7"/>
    <p:sldId id="269" r:id="rId8"/>
    <p:sldId id="270" r:id="rId9"/>
    <p:sldId id="271" r:id="rId10"/>
    <p:sldId id="272" r:id="rId11"/>
    <p:sldId id="273" r:id="rId12"/>
    <p:sldId id="276" r:id="rId13"/>
    <p:sldId id="274" r:id="rId14"/>
    <p:sldId id="275" r:id="rId15"/>
    <p:sldId id="277" r:id="rId16"/>
    <p:sldId id="278" r:id="rId17"/>
    <p:sldId id="279" r:id="rId18"/>
    <p:sldId id="280" r:id="rId19"/>
    <p:sldId id="281" r:id="rId20"/>
    <p:sldId id="282" r:id="rId21"/>
    <p:sldId id="283" r:id="rId22"/>
    <p:sldId id="284" r:id="rId23"/>
    <p:sldId id="285" r:id="rId24"/>
    <p:sldId id="286" r:id="rId25"/>
    <p:sldId id="287" r:id="rId26"/>
    <p:sldId id="289" r:id="rId27"/>
    <p:sldId id="290" r:id="rId28"/>
    <p:sldId id="288" r:id="rId2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p:cViewPr varScale="1">
        <p:scale>
          <a:sx n="74" d="100"/>
          <a:sy n="74" d="100"/>
        </p:scale>
        <p:origin x="732" y="5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5/17/2024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5/17/2024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5/17/2024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5/17/2024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5/17/2024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5/17/2024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5/17/2024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5/17/2024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5/17/2024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linkedin.com/in/shalini-sharma-02628525b/"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3853" y="1650999"/>
            <a:ext cx="10297143" cy="1778001"/>
          </a:xfrm>
        </p:spPr>
        <p:txBody>
          <a:bodyPr anchor="ctr"/>
          <a:lstStyle/>
          <a:p>
            <a:pPr algn="ct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DIABETES PREDICTION ANALYSIS with SQL</a:t>
            </a:r>
          </a:p>
        </p:txBody>
      </p:sp>
      <p:sp>
        <p:nvSpPr>
          <p:cNvPr id="5" name="Subtitle 4"/>
          <p:cNvSpPr>
            <a:spLocks noGrp="1"/>
          </p:cNvSpPr>
          <p:nvPr>
            <p:ph type="subTitle" idx="1"/>
          </p:nvPr>
        </p:nvSpPr>
        <p:spPr>
          <a:xfrm>
            <a:off x="3610135" y="4293096"/>
            <a:ext cx="5328591" cy="377861"/>
          </a:xfrm>
        </p:spPr>
        <p:txBody>
          <a:bodyPr>
            <a:normAutofit/>
          </a:bodyPr>
          <a:lstStyle/>
          <a:p>
            <a:r>
              <a:rPr lang="it-IT" sz="1800" dirty="0">
                <a:solidFill>
                  <a:schemeClr val="accent6">
                    <a:lumMod val="40000"/>
                    <a:lumOff val="60000"/>
                  </a:schemeClr>
                </a:solidFill>
                <a:latin typeface="Times New Roman" panose="02020603050405020304" pitchFamily="18" charset="0"/>
                <a:cs typeface="Times New Roman" panose="02020603050405020304" pitchFamily="18" charset="0"/>
              </a:rPr>
              <a:t>Presented by : shalini sharma</a:t>
            </a:r>
          </a:p>
          <a:p>
            <a:endParaRPr lang="en-US" sz="1800" dirty="0">
              <a:latin typeface="Times New Roman" panose="02020603050405020304" pitchFamily="18" charset="0"/>
              <a:cs typeface="Times New Roman" panose="02020603050405020304" pitchFamily="18" charset="0"/>
            </a:endParaRPr>
          </a:p>
        </p:txBody>
      </p:sp>
      <p:pic>
        <p:nvPicPr>
          <p:cNvPr id="4" name="object 14">
            <a:extLst>
              <a:ext uri="{FF2B5EF4-FFF2-40B4-BE49-F238E27FC236}">
                <a16:creationId xmlns:a16="http://schemas.microsoft.com/office/drawing/2014/main" id="{8FBCB2DE-12B4-4701-9B13-C803C79BB24E}"/>
              </a:ext>
            </a:extLst>
          </p:cNvPr>
          <p:cNvPicPr/>
          <p:nvPr/>
        </p:nvPicPr>
        <p:blipFill>
          <a:blip r:embed="rId2" cstate="print"/>
          <a:stretch>
            <a:fillRect/>
          </a:stretch>
        </p:blipFill>
        <p:spPr>
          <a:xfrm>
            <a:off x="10774932" y="188640"/>
            <a:ext cx="1152128" cy="432048"/>
          </a:xfrm>
          <a:prstGeom prst="rect">
            <a:avLst/>
          </a:prstGeom>
        </p:spPr>
      </p:pic>
      <p:pic>
        <p:nvPicPr>
          <p:cNvPr id="6" name="object 15">
            <a:extLst>
              <a:ext uri="{FF2B5EF4-FFF2-40B4-BE49-F238E27FC236}">
                <a16:creationId xmlns:a16="http://schemas.microsoft.com/office/drawing/2014/main" id="{E01E4A9C-B930-41E6-9D23-A42D104C152E}"/>
              </a:ext>
            </a:extLst>
          </p:cNvPr>
          <p:cNvPicPr/>
          <p:nvPr/>
        </p:nvPicPr>
        <p:blipFill>
          <a:blip r:embed="rId3" cstate="print"/>
          <a:stretch>
            <a:fillRect/>
          </a:stretch>
        </p:blipFill>
        <p:spPr>
          <a:xfrm>
            <a:off x="10106172" y="109583"/>
            <a:ext cx="668760" cy="590162"/>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259BF4-8415-4AAD-AA7E-DAE3F774B6F5}"/>
              </a:ext>
            </a:extLst>
          </p:cNvPr>
          <p:cNvSpPr>
            <a:spLocks noGrp="1"/>
          </p:cNvSpPr>
          <p:nvPr>
            <p:ph type="title"/>
          </p:nvPr>
        </p:nvSpPr>
        <p:spPr>
          <a:xfrm>
            <a:off x="1053852" y="404664"/>
            <a:ext cx="10729192" cy="850107"/>
          </a:xfrm>
        </p:spPr>
        <p:txBody>
          <a:bodyPr anchor="t">
            <a:normAutofit/>
          </a:bodyPr>
          <a:lstStyle/>
          <a:p>
            <a:r>
              <a:rPr lang="en-US" sz="2500" dirty="0">
                <a:solidFill>
                  <a:schemeClr val="accent1">
                    <a:lumMod val="40000"/>
                    <a:lumOff val="60000"/>
                  </a:schemeClr>
                </a:solidFill>
                <a:latin typeface="Times New Roman" panose="02020603050405020304" pitchFamily="18" charset="0"/>
                <a:cs typeface="Times New Roman" panose="02020603050405020304" pitchFamily="18" charset="0"/>
              </a:rPr>
              <a:t>7. Group patients by smoking history and count how many smokers and non-smokers there are.</a:t>
            </a:r>
            <a:endParaRPr lang="en-IN" sz="25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8A727F9-CCA6-4DD8-83A8-30BCB2186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4493" y="1718701"/>
            <a:ext cx="4572510" cy="3943350"/>
          </a:xfrm>
          <a:prstGeom prst="rect">
            <a:avLst/>
          </a:prstGeom>
        </p:spPr>
      </p:pic>
      <p:pic>
        <p:nvPicPr>
          <p:cNvPr id="8" name="Picture 7">
            <a:extLst>
              <a:ext uri="{FF2B5EF4-FFF2-40B4-BE49-F238E27FC236}">
                <a16:creationId xmlns:a16="http://schemas.microsoft.com/office/drawing/2014/main" id="{846873A0-B5D2-4E8D-80B3-9CAE6A170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868" y="1719064"/>
            <a:ext cx="4572509" cy="3943350"/>
          </a:xfrm>
          <a:prstGeom prst="rect">
            <a:avLst/>
          </a:prstGeom>
        </p:spPr>
      </p:pic>
    </p:spTree>
    <p:extLst>
      <p:ext uri="{BB962C8B-B14F-4D97-AF65-F5344CB8AC3E}">
        <p14:creationId xmlns:p14="http://schemas.microsoft.com/office/powerpoint/2010/main" val="218079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CE4FCE-D294-4FD8-B7A0-30906BE85043}"/>
              </a:ext>
            </a:extLst>
          </p:cNvPr>
          <p:cNvSpPr>
            <a:spLocks noGrp="1"/>
          </p:cNvSpPr>
          <p:nvPr>
            <p:ph type="title"/>
          </p:nvPr>
        </p:nvSpPr>
        <p:spPr>
          <a:xfrm>
            <a:off x="1218883" y="274637"/>
            <a:ext cx="10360501" cy="850107"/>
          </a:xfrm>
        </p:spPr>
        <p:txBody>
          <a:bodyPr anchor="t">
            <a:normAutofit/>
          </a:bodyPr>
          <a:lstStyle/>
          <a:p>
            <a:r>
              <a:rPr lang="en-US" sz="2500" dirty="0">
                <a:solidFill>
                  <a:schemeClr val="accent1">
                    <a:lumMod val="40000"/>
                    <a:lumOff val="60000"/>
                  </a:schemeClr>
                </a:solidFill>
                <a:latin typeface="Times New Roman" panose="02020603050405020304" pitchFamily="18" charset="0"/>
                <a:cs typeface="Times New Roman" panose="02020603050405020304" pitchFamily="18" charset="0"/>
              </a:rPr>
              <a:t>8. Retrieve the Patient_id of patients who have a BMI greater than the average BMI.</a:t>
            </a:r>
            <a:endParaRPr lang="en-IN" sz="25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0E84AB0-4453-41D7-A5E0-2008A268C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036" y="1124744"/>
            <a:ext cx="6264696" cy="5213226"/>
          </a:xfrm>
          <a:prstGeom prst="rect">
            <a:avLst/>
          </a:prstGeom>
        </p:spPr>
      </p:pic>
    </p:spTree>
    <p:extLst>
      <p:ext uri="{BB962C8B-B14F-4D97-AF65-F5344CB8AC3E}">
        <p14:creationId xmlns:p14="http://schemas.microsoft.com/office/powerpoint/2010/main" val="305733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88E161-0952-45FD-BB9A-7E4274875896}"/>
              </a:ext>
            </a:extLst>
          </p:cNvPr>
          <p:cNvSpPr>
            <a:spLocks noGrp="1"/>
          </p:cNvSpPr>
          <p:nvPr>
            <p:ph type="title"/>
          </p:nvPr>
        </p:nvSpPr>
        <p:spPr>
          <a:xfrm>
            <a:off x="1218883" y="274637"/>
            <a:ext cx="10360501" cy="850107"/>
          </a:xfrm>
        </p:spPr>
        <p:txBody>
          <a:bodyPr anchor="t">
            <a:normAutofit/>
          </a:bodyPr>
          <a:lstStyle/>
          <a:p>
            <a:r>
              <a:rPr lang="en-US" sz="2500" dirty="0">
                <a:solidFill>
                  <a:schemeClr val="accent1">
                    <a:lumMod val="40000"/>
                    <a:lumOff val="60000"/>
                  </a:schemeClr>
                </a:solidFill>
                <a:latin typeface="Times New Roman" panose="02020603050405020304" pitchFamily="18" charset="0"/>
                <a:cs typeface="Times New Roman" panose="02020603050405020304" pitchFamily="18" charset="0"/>
              </a:rPr>
              <a:t>9. Find the patient with the highest HbA1c level and the patient with the lowest HbA1clevel.</a:t>
            </a:r>
            <a:endParaRPr lang="en-IN" sz="25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D37B9AF-8352-4001-84A4-CC0177D4C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84" y="1747837"/>
            <a:ext cx="4248472" cy="4057427"/>
          </a:xfrm>
          <a:prstGeom prst="rect">
            <a:avLst/>
          </a:prstGeom>
        </p:spPr>
      </p:pic>
      <p:pic>
        <p:nvPicPr>
          <p:cNvPr id="8" name="Picture 7">
            <a:extLst>
              <a:ext uri="{FF2B5EF4-FFF2-40B4-BE49-F238E27FC236}">
                <a16:creationId xmlns:a16="http://schemas.microsoft.com/office/drawing/2014/main" id="{E64231F4-9266-468F-A7C5-9A03A7EEB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9132" y="1747837"/>
            <a:ext cx="4248471" cy="4022240"/>
          </a:xfrm>
          <a:prstGeom prst="rect">
            <a:avLst/>
          </a:prstGeom>
        </p:spPr>
      </p:pic>
    </p:spTree>
    <p:extLst>
      <p:ext uri="{BB962C8B-B14F-4D97-AF65-F5344CB8AC3E}">
        <p14:creationId xmlns:p14="http://schemas.microsoft.com/office/powerpoint/2010/main" val="215762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4D688E-D767-4699-8D88-9D1B4FD66836}"/>
              </a:ext>
            </a:extLst>
          </p:cNvPr>
          <p:cNvSpPr>
            <a:spLocks noGrp="1"/>
          </p:cNvSpPr>
          <p:nvPr>
            <p:ph type="title"/>
          </p:nvPr>
        </p:nvSpPr>
        <p:spPr>
          <a:xfrm>
            <a:off x="1269876" y="476672"/>
            <a:ext cx="10360501" cy="562075"/>
          </a:xfrm>
        </p:spPr>
        <p:txBody>
          <a:bodyPr anchor="t">
            <a:normAutofit/>
          </a:bodyPr>
          <a:lstStyle/>
          <a:p>
            <a:r>
              <a:rPr lang="en-US" sz="2500" dirty="0">
                <a:solidFill>
                  <a:schemeClr val="accent1">
                    <a:lumMod val="40000"/>
                    <a:lumOff val="60000"/>
                  </a:schemeClr>
                </a:solidFill>
                <a:latin typeface="Times New Roman" panose="02020603050405020304" pitchFamily="18" charset="0"/>
                <a:cs typeface="Times New Roman" panose="02020603050405020304" pitchFamily="18" charset="0"/>
              </a:rPr>
              <a:t>10. Calculate the age of patients in years (assuming the current date as of now).</a:t>
            </a:r>
            <a:endParaRPr lang="en-IN" sz="25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B4ED887-BCFB-49A3-A84D-506B1E168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666" y="1220996"/>
            <a:ext cx="8280920" cy="5174541"/>
          </a:xfrm>
          <a:prstGeom prst="rect">
            <a:avLst/>
          </a:prstGeom>
        </p:spPr>
      </p:pic>
    </p:spTree>
    <p:extLst>
      <p:ext uri="{BB962C8B-B14F-4D97-AF65-F5344CB8AC3E}">
        <p14:creationId xmlns:p14="http://schemas.microsoft.com/office/powerpoint/2010/main" val="37113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DDF05B-CC20-4E32-9E56-E6F0907DD6F0}"/>
              </a:ext>
            </a:extLst>
          </p:cNvPr>
          <p:cNvSpPr>
            <a:spLocks noGrp="1"/>
          </p:cNvSpPr>
          <p:nvPr>
            <p:ph type="title"/>
          </p:nvPr>
        </p:nvSpPr>
        <p:spPr>
          <a:xfrm>
            <a:off x="1676427" y="404664"/>
            <a:ext cx="8835969" cy="562075"/>
          </a:xfrm>
        </p:spPr>
        <p:txBody>
          <a:bodyPr anchor="t">
            <a:normAutofit/>
          </a:bodyPr>
          <a:lstStyle/>
          <a:p>
            <a:r>
              <a:rPr lang="en-US" sz="2500" dirty="0">
                <a:solidFill>
                  <a:schemeClr val="accent1">
                    <a:lumMod val="40000"/>
                    <a:lumOff val="60000"/>
                  </a:schemeClr>
                </a:solidFill>
                <a:latin typeface="Times New Roman" panose="02020603050405020304" pitchFamily="18" charset="0"/>
                <a:cs typeface="Times New Roman" panose="02020603050405020304" pitchFamily="18" charset="0"/>
              </a:rPr>
              <a:t>11. Rank patients by blood glucose level within each gender group.</a:t>
            </a:r>
            <a:endParaRPr lang="en-IN" sz="25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D4B8368-F9B9-47B5-9F09-D3548FD02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523" y="1124744"/>
            <a:ext cx="7343775" cy="5419725"/>
          </a:xfrm>
          <a:prstGeom prst="rect">
            <a:avLst/>
          </a:prstGeom>
        </p:spPr>
      </p:pic>
    </p:spTree>
    <p:extLst>
      <p:ext uri="{BB962C8B-B14F-4D97-AF65-F5344CB8AC3E}">
        <p14:creationId xmlns:p14="http://schemas.microsoft.com/office/powerpoint/2010/main" val="186828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D91ED-D3EB-436F-BF91-C6F684E51F64}"/>
              </a:ext>
            </a:extLst>
          </p:cNvPr>
          <p:cNvSpPr>
            <a:spLocks noGrp="1"/>
          </p:cNvSpPr>
          <p:nvPr>
            <p:ph type="title"/>
          </p:nvPr>
        </p:nvSpPr>
        <p:spPr>
          <a:xfrm>
            <a:off x="1197868" y="332656"/>
            <a:ext cx="10360501" cy="778099"/>
          </a:xfrm>
        </p:spPr>
        <p:txBody>
          <a:bodyPr anchor="t">
            <a:normAutofit fontScale="90000"/>
          </a:bodyPr>
          <a:lstStyle/>
          <a:p>
            <a:r>
              <a:rPr lang="en-US" sz="2500" dirty="0">
                <a:solidFill>
                  <a:schemeClr val="accent1">
                    <a:lumMod val="40000"/>
                    <a:lumOff val="60000"/>
                  </a:schemeClr>
                </a:solidFill>
                <a:latin typeface="Times New Roman" panose="02020603050405020304" pitchFamily="18" charset="0"/>
                <a:cs typeface="Times New Roman" panose="02020603050405020304" pitchFamily="18" charset="0"/>
              </a:rPr>
              <a:t>12. Update the smoking history of patients who are older than 40 to "Ex-smoker."</a:t>
            </a:r>
            <a:endParaRPr lang="en-IN" sz="25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8C9E2E6-7138-403E-B818-81F100563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844" y="1110755"/>
            <a:ext cx="10823451" cy="5381625"/>
          </a:xfrm>
          <a:prstGeom prst="rect">
            <a:avLst/>
          </a:prstGeom>
        </p:spPr>
      </p:pic>
    </p:spTree>
    <p:extLst>
      <p:ext uri="{BB962C8B-B14F-4D97-AF65-F5344CB8AC3E}">
        <p14:creationId xmlns:p14="http://schemas.microsoft.com/office/powerpoint/2010/main" val="129950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EF846-0683-431D-A5D5-468BD89BB49B}"/>
              </a:ext>
            </a:extLst>
          </p:cNvPr>
          <p:cNvSpPr>
            <a:spLocks noGrp="1"/>
          </p:cNvSpPr>
          <p:nvPr>
            <p:ph type="title"/>
          </p:nvPr>
        </p:nvSpPr>
        <p:spPr>
          <a:xfrm>
            <a:off x="2180483" y="476672"/>
            <a:ext cx="7827857" cy="490067"/>
          </a:xfrm>
        </p:spPr>
        <p:txBody>
          <a:bodyPr anchor="t">
            <a:normAutofit/>
          </a:bodyPr>
          <a:lstStyle/>
          <a:p>
            <a:r>
              <a:rPr lang="en-US" sz="2500" dirty="0">
                <a:solidFill>
                  <a:schemeClr val="accent1">
                    <a:lumMod val="40000"/>
                    <a:lumOff val="60000"/>
                  </a:schemeClr>
                </a:solidFill>
                <a:latin typeface="Times New Roman" panose="02020603050405020304" pitchFamily="18" charset="0"/>
                <a:cs typeface="Times New Roman" panose="02020603050405020304" pitchFamily="18" charset="0"/>
              </a:rPr>
              <a:t>13. Insert a new patient into the database with sample data</a:t>
            </a:r>
            <a:endParaRPr lang="en-IN" sz="25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898703E-42FB-4C65-9C02-0676BF0D8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852" y="1628800"/>
            <a:ext cx="10909176" cy="4233664"/>
          </a:xfrm>
          <a:prstGeom prst="rect">
            <a:avLst/>
          </a:prstGeom>
        </p:spPr>
      </p:pic>
    </p:spTree>
    <p:extLst>
      <p:ext uri="{BB962C8B-B14F-4D97-AF65-F5344CB8AC3E}">
        <p14:creationId xmlns:p14="http://schemas.microsoft.com/office/powerpoint/2010/main" val="385541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4A54A-2DF7-40FD-A843-8AA93CF7DAD1}"/>
              </a:ext>
            </a:extLst>
          </p:cNvPr>
          <p:cNvSpPr>
            <a:spLocks noGrp="1"/>
          </p:cNvSpPr>
          <p:nvPr>
            <p:ph type="title"/>
          </p:nvPr>
        </p:nvSpPr>
        <p:spPr>
          <a:xfrm>
            <a:off x="2061964" y="404664"/>
            <a:ext cx="7827857" cy="562075"/>
          </a:xfrm>
        </p:spPr>
        <p:txBody>
          <a:bodyPr anchor="t">
            <a:normAutofit/>
          </a:bodyPr>
          <a:lstStyle/>
          <a:p>
            <a:r>
              <a:rPr lang="en-US" sz="2500" dirty="0">
                <a:solidFill>
                  <a:schemeClr val="accent1">
                    <a:lumMod val="40000"/>
                    <a:lumOff val="60000"/>
                  </a:schemeClr>
                </a:solidFill>
                <a:latin typeface="Times New Roman" panose="02020603050405020304" pitchFamily="18" charset="0"/>
                <a:cs typeface="Times New Roman" panose="02020603050405020304" pitchFamily="18" charset="0"/>
              </a:rPr>
              <a:t>14. Delete all patients with heart disease from the database.</a:t>
            </a:r>
            <a:endParaRPr lang="en-IN" sz="25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D3A4A48-A2D9-4865-A588-629765D7D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852" y="1581150"/>
            <a:ext cx="10729192" cy="4296122"/>
          </a:xfrm>
          <a:prstGeom prst="rect">
            <a:avLst/>
          </a:prstGeom>
        </p:spPr>
      </p:pic>
    </p:spTree>
    <p:extLst>
      <p:ext uri="{BB962C8B-B14F-4D97-AF65-F5344CB8AC3E}">
        <p14:creationId xmlns:p14="http://schemas.microsoft.com/office/powerpoint/2010/main" val="69010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DD60E6-B219-4282-B100-0F6D004AD1AA}"/>
              </a:ext>
            </a:extLst>
          </p:cNvPr>
          <p:cNvSpPr>
            <a:spLocks noGrp="1"/>
          </p:cNvSpPr>
          <p:nvPr>
            <p:ph type="title"/>
          </p:nvPr>
        </p:nvSpPr>
        <p:spPr>
          <a:xfrm>
            <a:off x="1341884" y="260648"/>
            <a:ext cx="10060105" cy="850107"/>
          </a:xfrm>
        </p:spPr>
        <p:txBody>
          <a:bodyPr anchor="t">
            <a:normAutofit/>
          </a:bodyPr>
          <a:lstStyle/>
          <a:p>
            <a:r>
              <a:rPr lang="en-US" sz="2500" dirty="0">
                <a:solidFill>
                  <a:schemeClr val="accent1">
                    <a:lumMod val="40000"/>
                    <a:lumOff val="60000"/>
                  </a:schemeClr>
                </a:solidFill>
                <a:latin typeface="Times New Roman" panose="02020603050405020304" pitchFamily="18" charset="0"/>
                <a:cs typeface="Times New Roman" panose="02020603050405020304" pitchFamily="18" charset="0"/>
              </a:rPr>
              <a:t>15. Find patients who have hypertension but not diabetes using the EXCEPT operator.</a:t>
            </a:r>
            <a:endParaRPr lang="en-IN" sz="25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70CA6BF-5292-4C36-9090-63C1E3957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072" y="1239847"/>
            <a:ext cx="6120679" cy="5505450"/>
          </a:xfrm>
          <a:prstGeom prst="rect">
            <a:avLst/>
          </a:prstGeom>
        </p:spPr>
      </p:pic>
    </p:spTree>
    <p:extLst>
      <p:ext uri="{BB962C8B-B14F-4D97-AF65-F5344CB8AC3E}">
        <p14:creationId xmlns:p14="http://schemas.microsoft.com/office/powerpoint/2010/main" val="362226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F9212B-86E5-4734-A82B-D3F63F08D5C3}"/>
              </a:ext>
            </a:extLst>
          </p:cNvPr>
          <p:cNvSpPr>
            <a:spLocks noGrp="1"/>
          </p:cNvSpPr>
          <p:nvPr>
            <p:ph type="title"/>
          </p:nvPr>
        </p:nvSpPr>
        <p:spPr>
          <a:xfrm>
            <a:off x="1218883" y="274637"/>
            <a:ext cx="10360501" cy="850107"/>
          </a:xfrm>
        </p:spPr>
        <p:txBody>
          <a:bodyPr anchor="t">
            <a:normAutofit/>
          </a:bodyPr>
          <a:lstStyle/>
          <a:p>
            <a:r>
              <a:rPr lang="en-US" sz="2500" dirty="0">
                <a:solidFill>
                  <a:schemeClr val="accent1">
                    <a:lumMod val="40000"/>
                    <a:lumOff val="60000"/>
                  </a:schemeClr>
                </a:solidFill>
                <a:latin typeface="Times New Roman" panose="02020603050405020304" pitchFamily="18" charset="0"/>
                <a:cs typeface="Times New Roman" panose="02020603050405020304" pitchFamily="18" charset="0"/>
              </a:rPr>
              <a:t>16. Define a unique constraint on the "Patient_id" column to ensure its values are unique.</a:t>
            </a:r>
            <a:endParaRPr lang="en-IN" sz="25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52F6B07-D8C8-4B7E-953B-EA41DD442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012" y="1484784"/>
            <a:ext cx="7272808" cy="4536504"/>
          </a:xfrm>
          <a:prstGeom prst="rect">
            <a:avLst/>
          </a:prstGeom>
        </p:spPr>
      </p:pic>
    </p:spTree>
    <p:extLst>
      <p:ext uri="{BB962C8B-B14F-4D97-AF65-F5344CB8AC3E}">
        <p14:creationId xmlns:p14="http://schemas.microsoft.com/office/powerpoint/2010/main" val="258496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8DC7-AC5F-4DFB-85F4-2ECADD624ED8}"/>
              </a:ext>
            </a:extLst>
          </p:cNvPr>
          <p:cNvSpPr>
            <a:spLocks noGrp="1"/>
          </p:cNvSpPr>
          <p:nvPr>
            <p:ph type="title"/>
          </p:nvPr>
        </p:nvSpPr>
        <p:spPr>
          <a:xfrm>
            <a:off x="1341884" y="548680"/>
            <a:ext cx="10360501" cy="850107"/>
          </a:xfrm>
        </p:spPr>
        <p:txBody>
          <a:bodyPr anchor="ctr">
            <a:normAutofit/>
          </a:bodyPr>
          <a:lstStyle/>
          <a:p>
            <a:r>
              <a:rPr lang="en-US" sz="3200" b="1" dirty="0">
                <a:solidFill>
                  <a:schemeClr val="accent1">
                    <a:lumMod val="40000"/>
                    <a:lumOff val="60000"/>
                  </a:schemeClr>
                </a:solidFill>
                <a:latin typeface="Times New Roman" panose="02020603050405020304" pitchFamily="18" charset="0"/>
                <a:cs typeface="Times New Roman" panose="02020603050405020304" pitchFamily="18" charset="0"/>
              </a:rPr>
              <a:t>Overview</a:t>
            </a:r>
            <a:endParaRPr lang="en-IN" sz="3200" b="1"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2A32F4-49C1-4E92-A44E-0DEA1AAADFFD}"/>
              </a:ext>
            </a:extLst>
          </p:cNvPr>
          <p:cNvSpPr>
            <a:spLocks noGrp="1"/>
          </p:cNvSpPr>
          <p:nvPr>
            <p:ph idx="1"/>
          </p:nvPr>
        </p:nvSpPr>
        <p:spPr>
          <a:xfrm>
            <a:off x="1218883" y="1700808"/>
            <a:ext cx="9844081" cy="3816424"/>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This project entails the comprehensive management and analysis of a dataset containing vital information pertaining to diabetes patients. Its core objective revolves around optimizing the dataset for effective utilization through meticulous data cleaning, transformation, and structured storage. The initial phase involves stringent data cleansing procedures to eliminate duplicate entries and mitigate the impact of missing or erroneous data points. </a:t>
            </a:r>
          </a:p>
          <a:p>
            <a:pPr marL="0" indent="0">
              <a:buNone/>
            </a:pPr>
            <a:r>
              <a:rPr lang="en-US" sz="2000" dirty="0">
                <a:latin typeface="Times New Roman" panose="02020603050405020304" pitchFamily="18" charset="0"/>
                <a:cs typeface="Times New Roman" panose="02020603050405020304" pitchFamily="18" charset="0"/>
              </a:rPr>
              <a:t>Furthermore, careful consideration is given to data type conversions to align with analytical requirements and enhance computational efficiency. The culminating step involves the establishment of a robust database infrastructure using PostgreSQL via pgAdmin 4, facilitating seamless storage, retrieval, and manipulation of the refined dataset. This infrastructure not only serves as a centralized repository for comprehensive data management but also lays the foundation for in-depth analysis, insightful reporting, and informed decision-making in the domain of diabetes research and healthcare management.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5BDFDA-BF77-4940-908C-D4BE25C7E083}"/>
              </a:ext>
            </a:extLst>
          </p:cNvPr>
          <p:cNvSpPr>
            <a:spLocks noGrp="1"/>
          </p:cNvSpPr>
          <p:nvPr>
            <p:ph type="title"/>
          </p:nvPr>
        </p:nvSpPr>
        <p:spPr>
          <a:xfrm>
            <a:off x="1485900" y="332656"/>
            <a:ext cx="9556049" cy="562075"/>
          </a:xfrm>
        </p:spPr>
        <p:txBody>
          <a:bodyPr anchor="t">
            <a:normAutofit/>
          </a:bodyPr>
          <a:lstStyle/>
          <a:p>
            <a:r>
              <a:rPr lang="en-US" sz="2500" dirty="0">
                <a:solidFill>
                  <a:schemeClr val="accent1">
                    <a:lumMod val="40000"/>
                    <a:lumOff val="60000"/>
                  </a:schemeClr>
                </a:solidFill>
                <a:latin typeface="Times New Roman" panose="02020603050405020304" pitchFamily="18" charset="0"/>
                <a:cs typeface="Times New Roman" panose="02020603050405020304" pitchFamily="18" charset="0"/>
              </a:rPr>
              <a:t>17. Create a view that displays the Patient_id, ages, and BMI of patients.</a:t>
            </a:r>
            <a:endParaRPr lang="en-IN" sz="25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3F597E2-2926-4297-BB2B-A2BC1C23D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596" y="1134194"/>
            <a:ext cx="5904656" cy="5391150"/>
          </a:xfrm>
          <a:prstGeom prst="rect">
            <a:avLst/>
          </a:prstGeom>
        </p:spPr>
      </p:pic>
    </p:spTree>
    <p:extLst>
      <p:ext uri="{BB962C8B-B14F-4D97-AF65-F5344CB8AC3E}">
        <p14:creationId xmlns:p14="http://schemas.microsoft.com/office/powerpoint/2010/main" val="302339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D8A723-DF7F-4918-B5E9-C5CD127E7864}"/>
              </a:ext>
            </a:extLst>
          </p:cNvPr>
          <p:cNvSpPr>
            <a:spLocks noGrp="1"/>
          </p:cNvSpPr>
          <p:nvPr>
            <p:ph type="title"/>
          </p:nvPr>
        </p:nvSpPr>
        <p:spPr>
          <a:xfrm>
            <a:off x="1218883" y="188641"/>
            <a:ext cx="10360501" cy="792087"/>
          </a:xfrm>
        </p:spPr>
        <p:txBody>
          <a:bodyPr anchor="t">
            <a:normAutofit fontScale="90000"/>
          </a:bodyPr>
          <a:lstStyle/>
          <a:p>
            <a:r>
              <a:rPr lang="en-US" sz="2500" dirty="0">
                <a:solidFill>
                  <a:schemeClr val="accent1">
                    <a:lumMod val="40000"/>
                    <a:lumOff val="60000"/>
                  </a:schemeClr>
                </a:solidFill>
                <a:latin typeface="Times New Roman" panose="02020603050405020304" pitchFamily="18" charset="0"/>
                <a:cs typeface="Times New Roman" panose="02020603050405020304" pitchFamily="18" charset="0"/>
              </a:rPr>
              <a:t>18. Suggest improvements in the database schema to reduce data redundancy and improve data integrity.</a:t>
            </a:r>
            <a:endParaRPr lang="en-IN" sz="25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66E200D-E94B-404A-A79C-ED11A98144A3}"/>
              </a:ext>
            </a:extLst>
          </p:cNvPr>
          <p:cNvSpPr>
            <a:spLocks noGrp="1"/>
          </p:cNvSpPr>
          <p:nvPr>
            <p:ph idx="1"/>
          </p:nvPr>
        </p:nvSpPr>
        <p:spPr>
          <a:xfrm>
            <a:off x="1218883" y="1124745"/>
            <a:ext cx="10636169" cy="5544614"/>
          </a:xfrm>
        </p:spPr>
        <p:txBody>
          <a:bodyPr>
            <a:normAutofit/>
          </a:bodyPr>
          <a:lstStyle/>
          <a:p>
            <a:pPr marL="0" indent="0">
              <a:buNone/>
            </a:pPr>
            <a:r>
              <a:rPr lang="en-US" sz="1800" b="1" dirty="0">
                <a:solidFill>
                  <a:schemeClr val="accent1">
                    <a:lumMod val="40000"/>
                    <a:lumOff val="60000"/>
                  </a:schemeClr>
                </a:solidFill>
                <a:latin typeface="Times New Roman" panose="02020603050405020304" pitchFamily="18" charset="0"/>
                <a:cs typeface="Times New Roman" panose="02020603050405020304" pitchFamily="18" charset="0"/>
              </a:rPr>
              <a:t>Normalization:</a:t>
            </a:r>
            <a:endParaRPr lang="en-US" sz="18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Break down large tables into smaller, related tables to eliminate duplicate data.</a:t>
            </a:r>
          </a:p>
          <a:p>
            <a:pPr marL="0" indent="0">
              <a:buNone/>
            </a:pPr>
            <a:r>
              <a:rPr lang="en-US" sz="1800" b="1" dirty="0">
                <a:solidFill>
                  <a:schemeClr val="accent1">
                    <a:lumMod val="40000"/>
                    <a:lumOff val="60000"/>
                  </a:schemeClr>
                </a:solidFill>
                <a:latin typeface="Times New Roman" panose="02020603050405020304" pitchFamily="18" charset="0"/>
                <a:cs typeface="Times New Roman" panose="02020603050405020304" pitchFamily="18" charset="0"/>
              </a:rPr>
              <a:t>Primary Keys:</a:t>
            </a:r>
            <a:endParaRPr lang="en-US" sz="18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Ensure each table has a primary key to uniquely identify records.</a:t>
            </a:r>
          </a:p>
          <a:p>
            <a:pPr marL="73140" indent="0">
              <a:buNone/>
            </a:pPr>
            <a:r>
              <a:rPr lang="en-US" sz="1800" b="1" dirty="0">
                <a:solidFill>
                  <a:schemeClr val="accent1">
                    <a:lumMod val="40000"/>
                    <a:lumOff val="60000"/>
                  </a:schemeClr>
                </a:solidFill>
                <a:latin typeface="Times New Roman" panose="02020603050405020304" pitchFamily="18" charset="0"/>
                <a:cs typeface="Times New Roman" panose="02020603050405020304" pitchFamily="18" charset="0"/>
              </a:rPr>
              <a:t>Data Types and Constraints:</a:t>
            </a:r>
            <a:endParaRPr lang="en-US" sz="18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Use appropriate data types.</a:t>
            </a:r>
          </a:p>
          <a:p>
            <a:pPr lvl="1"/>
            <a:r>
              <a:rPr lang="en-US" sz="1800" dirty="0">
                <a:latin typeface="Times New Roman" panose="02020603050405020304" pitchFamily="18" charset="0"/>
                <a:cs typeface="Times New Roman" panose="02020603050405020304" pitchFamily="18" charset="0"/>
              </a:rPr>
              <a:t>Apply constraints like NOT NULL and UNIQUE.</a:t>
            </a:r>
          </a:p>
          <a:p>
            <a:r>
              <a:rPr lang="en-US" sz="1800" b="1" dirty="0">
                <a:solidFill>
                  <a:schemeClr val="accent1">
                    <a:lumMod val="40000"/>
                    <a:lumOff val="60000"/>
                  </a:schemeClr>
                </a:solidFill>
                <a:latin typeface="Times New Roman" panose="02020603050405020304" pitchFamily="18" charset="0"/>
                <a:cs typeface="Times New Roman" panose="02020603050405020304" pitchFamily="18" charset="0"/>
              </a:rPr>
              <a:t>Indexing:</a:t>
            </a:r>
            <a:endParaRPr lang="en-US" sz="18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Create indexes on frequently queried columns to enhance performance.</a:t>
            </a:r>
          </a:p>
          <a:p>
            <a:r>
              <a:rPr lang="en-US" sz="1800" b="1" dirty="0">
                <a:solidFill>
                  <a:schemeClr val="accent1">
                    <a:lumMod val="40000"/>
                    <a:lumOff val="60000"/>
                  </a:schemeClr>
                </a:solidFill>
                <a:latin typeface="Times New Roman" panose="02020603050405020304" pitchFamily="18" charset="0"/>
                <a:cs typeface="Times New Roman" panose="02020603050405020304" pitchFamily="18" charset="0"/>
              </a:rPr>
              <a:t>Foreign Keys and Referential Integrity:</a:t>
            </a:r>
            <a:endParaRPr lang="en-US" sz="18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Define foreign keys to establish relationships between tables.</a:t>
            </a:r>
          </a:p>
          <a:p>
            <a:pPr lvl="1"/>
            <a:r>
              <a:rPr lang="en-US" sz="1800" dirty="0">
                <a:latin typeface="Times New Roman" panose="02020603050405020304" pitchFamily="18" charset="0"/>
                <a:cs typeface="Times New Roman" panose="02020603050405020304" pitchFamily="18" charset="0"/>
              </a:rPr>
              <a:t>Implement cascading updates and deletes.</a:t>
            </a:r>
          </a:p>
          <a:p>
            <a:r>
              <a:rPr lang="en-US" sz="1800" b="1" dirty="0">
                <a:solidFill>
                  <a:schemeClr val="accent1">
                    <a:lumMod val="40000"/>
                    <a:lumOff val="60000"/>
                  </a:schemeClr>
                </a:solidFill>
                <a:latin typeface="Times New Roman" panose="02020603050405020304" pitchFamily="18" charset="0"/>
                <a:cs typeface="Times New Roman" panose="02020603050405020304" pitchFamily="18" charset="0"/>
              </a:rPr>
              <a:t>Data Archiving:</a:t>
            </a:r>
            <a:endParaRPr lang="en-US" sz="18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Move old data to archive tables to keep main tables efficient.</a:t>
            </a:r>
          </a:p>
          <a:p>
            <a:pPr lvl="1"/>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16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C8C9D6-9A4D-432E-B866-8A91388A0F3A}"/>
              </a:ext>
            </a:extLst>
          </p:cNvPr>
          <p:cNvSpPr>
            <a:spLocks noGrp="1"/>
          </p:cNvSpPr>
          <p:nvPr>
            <p:ph idx="1"/>
          </p:nvPr>
        </p:nvSpPr>
        <p:spPr>
          <a:xfrm>
            <a:off x="1218883" y="404664"/>
            <a:ext cx="10360501" cy="6120680"/>
          </a:xfrm>
        </p:spPr>
        <p:txBody>
          <a:bodyPr>
            <a:normAutofit lnSpcReduction="10000"/>
          </a:bodyPr>
          <a:lstStyle/>
          <a:p>
            <a:r>
              <a:rPr lang="en-US" sz="1800" b="1" dirty="0">
                <a:solidFill>
                  <a:schemeClr val="accent1">
                    <a:lumMod val="40000"/>
                    <a:lumOff val="60000"/>
                  </a:schemeClr>
                </a:solidFill>
                <a:latin typeface="Times New Roman" panose="02020603050405020304" pitchFamily="18" charset="0"/>
                <a:cs typeface="Times New Roman" panose="02020603050405020304" pitchFamily="18" charset="0"/>
              </a:rPr>
              <a:t>Composite Keys:</a:t>
            </a:r>
            <a:endParaRPr lang="en-US" sz="18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Use composite keys when necessary for unique identification.</a:t>
            </a:r>
          </a:p>
          <a:p>
            <a:r>
              <a:rPr lang="en-US" sz="1800" b="1" dirty="0">
                <a:solidFill>
                  <a:schemeClr val="accent1">
                    <a:lumMod val="40000"/>
                    <a:lumOff val="60000"/>
                  </a:schemeClr>
                </a:solidFill>
                <a:latin typeface="Times New Roman" panose="02020603050405020304" pitchFamily="18" charset="0"/>
                <a:cs typeface="Times New Roman" panose="02020603050405020304" pitchFamily="18" charset="0"/>
              </a:rPr>
              <a:t>Check Constraints:</a:t>
            </a:r>
            <a:endParaRPr lang="en-US" sz="18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Enforce specific rules on data values within columns.</a:t>
            </a:r>
          </a:p>
          <a:p>
            <a:r>
              <a:rPr lang="en-US" sz="1800" b="1" dirty="0">
                <a:solidFill>
                  <a:schemeClr val="accent1">
                    <a:lumMod val="40000"/>
                    <a:lumOff val="60000"/>
                  </a:schemeClr>
                </a:solidFill>
                <a:latin typeface="Times New Roman" panose="02020603050405020304" pitchFamily="18" charset="0"/>
                <a:cs typeface="Times New Roman" panose="02020603050405020304" pitchFamily="18" charset="0"/>
              </a:rPr>
              <a:t>Advanced Normalization:</a:t>
            </a:r>
            <a:endParaRPr lang="en-US" sz="18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Consider normalizing to BCNF or higher if needed.</a:t>
            </a:r>
          </a:p>
          <a:p>
            <a:r>
              <a:rPr lang="en-US" sz="1800" b="1" dirty="0">
                <a:solidFill>
                  <a:schemeClr val="accent1">
                    <a:lumMod val="40000"/>
                    <a:lumOff val="60000"/>
                  </a:schemeClr>
                </a:solidFill>
                <a:latin typeface="Times New Roman" panose="02020603050405020304" pitchFamily="18" charset="0"/>
                <a:cs typeface="Times New Roman" panose="02020603050405020304" pitchFamily="18" charset="0"/>
              </a:rPr>
              <a:t>Views and Materialized Views:</a:t>
            </a:r>
            <a:endParaRPr lang="en-US" sz="18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Create views for simplified data presentation.</a:t>
            </a:r>
          </a:p>
          <a:p>
            <a:pPr lvl="1"/>
            <a:r>
              <a:rPr lang="en-US" sz="1800" dirty="0">
                <a:latin typeface="Times New Roman" panose="02020603050405020304" pitchFamily="18" charset="0"/>
                <a:cs typeface="Times New Roman" panose="02020603050405020304" pitchFamily="18" charset="0"/>
              </a:rPr>
              <a:t>Use materialized views for performance on complex queries.</a:t>
            </a:r>
          </a:p>
          <a:p>
            <a:r>
              <a:rPr lang="en-US" sz="1800" b="1" dirty="0">
                <a:solidFill>
                  <a:schemeClr val="accent1">
                    <a:lumMod val="40000"/>
                    <a:lumOff val="60000"/>
                  </a:schemeClr>
                </a:solidFill>
                <a:latin typeface="Times New Roman" panose="02020603050405020304" pitchFamily="18" charset="0"/>
                <a:cs typeface="Times New Roman" panose="02020603050405020304" pitchFamily="18" charset="0"/>
              </a:rPr>
              <a:t>Stored Procedures and Triggers:</a:t>
            </a:r>
            <a:endParaRPr lang="en-US" sz="18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Use stored procedures for common operations.</a:t>
            </a:r>
          </a:p>
          <a:p>
            <a:pPr lvl="1"/>
            <a:r>
              <a:rPr lang="en-US" sz="1800" dirty="0">
                <a:latin typeface="Times New Roman" panose="02020603050405020304" pitchFamily="18" charset="0"/>
                <a:cs typeface="Times New Roman" panose="02020603050405020304" pitchFamily="18" charset="0"/>
              </a:rPr>
              <a:t>Implement triggers for automatic rule enforcement.</a:t>
            </a:r>
          </a:p>
          <a:p>
            <a:r>
              <a:rPr lang="en-IN" sz="1800" b="1" dirty="0">
                <a:solidFill>
                  <a:schemeClr val="accent1">
                    <a:lumMod val="40000"/>
                    <a:lumOff val="60000"/>
                  </a:schemeClr>
                </a:solidFill>
                <a:latin typeface="Times New Roman" panose="02020603050405020304" pitchFamily="18" charset="0"/>
                <a:cs typeface="Times New Roman" panose="02020603050405020304" pitchFamily="18" charset="0"/>
              </a:rPr>
              <a:t>Partitioning:</a:t>
            </a:r>
            <a:endParaRPr lang="en-IN" sz="18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lvl="1"/>
            <a:r>
              <a:rPr lang="en-IN" sz="1800" dirty="0">
                <a:latin typeface="Times New Roman" panose="02020603050405020304" pitchFamily="18" charset="0"/>
                <a:cs typeface="Times New Roman" panose="02020603050405020304" pitchFamily="18" charset="0"/>
              </a:rPr>
              <a:t>Partition large tables for better performance and maintenance.</a:t>
            </a:r>
          </a:p>
          <a:p>
            <a:r>
              <a:rPr lang="en-US" sz="1900" b="1" dirty="0">
                <a:solidFill>
                  <a:schemeClr val="accent1">
                    <a:lumMod val="40000"/>
                    <a:lumOff val="60000"/>
                  </a:schemeClr>
                </a:solidFill>
                <a:latin typeface="Times New Roman" panose="02020603050405020304" pitchFamily="18" charset="0"/>
                <a:cs typeface="Times New Roman" panose="02020603050405020304" pitchFamily="18" charset="0"/>
              </a:rPr>
              <a:t>Documentation:</a:t>
            </a:r>
            <a:endParaRPr lang="en-US" sz="19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lvl="1"/>
            <a:r>
              <a:rPr lang="en-US" sz="1900" dirty="0">
                <a:latin typeface="Times New Roman" panose="02020603050405020304" pitchFamily="18" charset="0"/>
                <a:cs typeface="Times New Roman" panose="02020603050405020304" pitchFamily="18" charset="0"/>
              </a:rPr>
              <a:t>Maintain documentation of the schema, including tables, relationships, and constraints.</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01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58C5-E11D-4D56-B12A-6113F90F3A27}"/>
              </a:ext>
            </a:extLst>
          </p:cNvPr>
          <p:cNvSpPr>
            <a:spLocks noGrp="1"/>
          </p:cNvSpPr>
          <p:nvPr>
            <p:ph type="title"/>
          </p:nvPr>
        </p:nvSpPr>
        <p:spPr>
          <a:xfrm>
            <a:off x="1202192" y="548680"/>
            <a:ext cx="10360501" cy="778099"/>
          </a:xfrm>
        </p:spPr>
        <p:txBody>
          <a:bodyPr anchor="t">
            <a:normAutofit fontScale="90000"/>
          </a:bodyPr>
          <a:lstStyle/>
          <a:p>
            <a:r>
              <a:rPr lang="en-US" sz="2800" dirty="0">
                <a:solidFill>
                  <a:schemeClr val="accent1">
                    <a:lumMod val="40000"/>
                    <a:lumOff val="60000"/>
                  </a:schemeClr>
                </a:solidFill>
                <a:latin typeface="Times New Roman" panose="02020603050405020304" pitchFamily="18" charset="0"/>
                <a:cs typeface="Times New Roman" panose="02020603050405020304" pitchFamily="18" charset="0"/>
              </a:rPr>
              <a:t>19. Explain how you can optimize the performance of SQL queries on this dataset.</a:t>
            </a:r>
            <a:endParaRPr lang="en-IN" sz="25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FF0341-2073-457B-A6DB-4B29BA64A59B}"/>
              </a:ext>
            </a:extLst>
          </p:cNvPr>
          <p:cNvSpPr>
            <a:spLocks noGrp="1"/>
          </p:cNvSpPr>
          <p:nvPr>
            <p:ph idx="1"/>
          </p:nvPr>
        </p:nvSpPr>
        <p:spPr>
          <a:xfrm>
            <a:off x="981844" y="1916832"/>
            <a:ext cx="10801199" cy="4248472"/>
          </a:xfrm>
        </p:spPr>
        <p:txBody>
          <a:bodyPr>
            <a:normAutofit/>
          </a:bodyPr>
          <a:lstStyle/>
          <a:p>
            <a:pPr marL="0" indent="0">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Indexing on Patient ID: </a:t>
            </a:r>
          </a:p>
          <a:p>
            <a:r>
              <a:rPr lang="en-US" sz="1800" dirty="0">
                <a:latin typeface="Times New Roman" panose="02020603050405020304" pitchFamily="18" charset="0"/>
                <a:cs typeface="Times New Roman" panose="02020603050405020304" pitchFamily="18" charset="0"/>
              </a:rPr>
              <a:t>Ensure that the Patient_id column, serving as the primary key in the Patients table, is indexed for efficient retrieval of individual patient records </a:t>
            </a:r>
          </a:p>
          <a:p>
            <a:pPr marL="0" indent="0">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Indexing on Columns Used in WHERE Clauses: </a:t>
            </a:r>
          </a:p>
          <a:p>
            <a:r>
              <a:rPr lang="en-US" sz="1800" dirty="0">
                <a:latin typeface="Times New Roman" panose="02020603050405020304" pitchFamily="18" charset="0"/>
                <a:cs typeface="Times New Roman" panose="02020603050405020304" pitchFamily="18" charset="0"/>
              </a:rPr>
              <a:t>Identify columns frequently used in WHERE clauses, such as age, and apply indexing to accelerate search operations </a:t>
            </a:r>
          </a:p>
          <a:p>
            <a:pPr marL="0" indent="0">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Covering Index for Common Queries: </a:t>
            </a:r>
          </a:p>
          <a:p>
            <a:r>
              <a:rPr lang="en-US" sz="1800" dirty="0">
                <a:latin typeface="Times New Roman" panose="02020603050405020304" pitchFamily="18" charset="0"/>
                <a:cs typeface="Times New Roman" panose="02020603050405020304" pitchFamily="18" charset="0"/>
              </a:rPr>
              <a:t>Create covering indexes for common queries to include all necessary columns. For instance, if you often query patient details with smoking history, create an index that covers Patient_id, smoking status, and last smoking date </a:t>
            </a:r>
          </a:p>
        </p:txBody>
      </p:sp>
    </p:spTree>
    <p:extLst>
      <p:ext uri="{BB962C8B-B14F-4D97-AF65-F5344CB8AC3E}">
        <p14:creationId xmlns:p14="http://schemas.microsoft.com/office/powerpoint/2010/main" val="191939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A4024E-04F0-457D-9937-4CCDB42DF49B}"/>
              </a:ext>
            </a:extLst>
          </p:cNvPr>
          <p:cNvSpPr>
            <a:spLocks noGrp="1"/>
          </p:cNvSpPr>
          <p:nvPr>
            <p:ph idx="1"/>
          </p:nvPr>
        </p:nvSpPr>
        <p:spPr>
          <a:xfrm>
            <a:off x="1053852" y="692696"/>
            <a:ext cx="10801199" cy="5471373"/>
          </a:xfrm>
        </p:spPr>
        <p:txBody>
          <a:bodyPr>
            <a:normAutofit fontScale="92500" lnSpcReduction="20000"/>
          </a:bodyPr>
          <a:lstStyle/>
          <a:p>
            <a:pPr marL="0" indent="0">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Avoid SELECT :</a:t>
            </a:r>
          </a:p>
          <a:p>
            <a:r>
              <a:rPr lang="en-US" sz="1800" dirty="0">
                <a:latin typeface="Times New Roman" panose="02020603050405020304" pitchFamily="18" charset="0"/>
                <a:cs typeface="Times New Roman" panose="02020603050405020304" pitchFamily="18" charset="0"/>
              </a:rPr>
              <a:t>Select only the columns you need.</a:t>
            </a:r>
          </a:p>
          <a:p>
            <a:r>
              <a:rPr lang="en-US" sz="1800" b="1" dirty="0">
                <a:latin typeface="Times New Roman" panose="02020603050405020304" pitchFamily="18" charset="0"/>
                <a:cs typeface="Times New Roman" panose="02020603050405020304" pitchFamily="18" charset="0"/>
              </a:rPr>
              <a:t>Benefit:</a:t>
            </a:r>
            <a:r>
              <a:rPr lang="en-US" sz="1800" dirty="0">
                <a:latin typeface="Times New Roman" panose="02020603050405020304" pitchFamily="18" charset="0"/>
                <a:cs typeface="Times New Roman" panose="02020603050405020304" pitchFamily="18" charset="0"/>
              </a:rPr>
              <a:t> Minimizes data transfer and processing overhead.</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solidFill>
                  <a:schemeClr val="accent1">
                    <a:lumMod val="40000"/>
                    <a:lumOff val="60000"/>
                  </a:schemeClr>
                </a:solidFill>
                <a:latin typeface="Times New Roman" panose="02020603050405020304" pitchFamily="18" charset="0"/>
                <a:cs typeface="Times New Roman" panose="02020603050405020304" pitchFamily="18" charset="0"/>
              </a:rPr>
              <a:t>Regular Maintenance Tasks:</a:t>
            </a:r>
            <a:endParaRPr lang="en-US" sz="1800" dirty="0">
              <a:solidFill>
                <a:schemeClr val="accent1">
                  <a:lumMod val="40000"/>
                  <a:lumOff val="60000"/>
                </a:schemeClr>
              </a:solidFill>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Schedule index rebuilds and update statistics regularly.</a:t>
            </a:r>
          </a:p>
          <a:p>
            <a:r>
              <a:rPr lang="en-US" sz="1800" b="1" dirty="0">
                <a:latin typeface="Times New Roman" panose="02020603050405020304" pitchFamily="18" charset="0"/>
                <a:cs typeface="Times New Roman" panose="02020603050405020304" pitchFamily="18" charset="0"/>
              </a:rPr>
              <a:t>Benefit:</a:t>
            </a:r>
            <a:r>
              <a:rPr lang="en-US" sz="1800" dirty="0">
                <a:latin typeface="Times New Roman" panose="02020603050405020304" pitchFamily="18" charset="0"/>
                <a:cs typeface="Times New Roman" panose="02020603050405020304" pitchFamily="18" charset="0"/>
              </a:rPr>
              <a:t> Keeps the database optimized for performance.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solidFill>
                  <a:schemeClr val="accent1">
                    <a:lumMod val="40000"/>
                    <a:lumOff val="60000"/>
                  </a:schemeClr>
                </a:solidFill>
                <a:latin typeface="Times New Roman" panose="02020603050405020304" pitchFamily="18" charset="0"/>
                <a:cs typeface="Times New Roman" panose="02020603050405020304" pitchFamily="18" charset="0"/>
              </a:rPr>
              <a:t>Limiting Results and Using WHERE Conditions: </a:t>
            </a:r>
          </a:p>
          <a:p>
            <a:r>
              <a:rPr lang="en-US" sz="1800" dirty="0">
                <a:latin typeface="Times New Roman" panose="02020603050405020304" pitchFamily="18" charset="0"/>
                <a:cs typeface="Times New Roman" panose="02020603050405020304" pitchFamily="18" charset="0"/>
              </a:rPr>
              <a:t>Apply LIMIT clauses when the entire result set is not needed, and use WHERE conditions to filter data efficiently. This reduces the amount of data retrieved and processed. </a:t>
            </a: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31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AE222C-18B9-4548-B2D8-D8C61FE7F915}"/>
              </a:ext>
            </a:extLst>
          </p:cNvPr>
          <p:cNvSpPr>
            <a:spLocks noGrp="1"/>
          </p:cNvSpPr>
          <p:nvPr>
            <p:ph type="title"/>
          </p:nvPr>
        </p:nvSpPr>
        <p:spPr>
          <a:xfrm>
            <a:off x="914161" y="2492896"/>
            <a:ext cx="10360501" cy="1223963"/>
          </a:xfrm>
        </p:spPr>
        <p:txBody>
          <a:bodyPr anchor="ctr">
            <a:normAutofit/>
          </a:bodyPr>
          <a:lstStyle/>
          <a:p>
            <a:pPr algn="ctr"/>
            <a:r>
              <a:rPr lang="en-US" sz="5400" dirty="0">
                <a:latin typeface="Times New Roman" panose="02020603050405020304" pitchFamily="18" charset="0"/>
                <a:cs typeface="Times New Roman" panose="02020603050405020304" pitchFamily="18" charset="0"/>
              </a:rPr>
              <a:t>THANK YOU</a:t>
            </a:r>
            <a:endParaRPr lang="en-IN" sz="5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5D9DF3C-2906-4494-8B1C-2601A69F0AA1}"/>
              </a:ext>
            </a:extLst>
          </p:cNvPr>
          <p:cNvSpPr/>
          <p:nvPr/>
        </p:nvSpPr>
        <p:spPr>
          <a:xfrm>
            <a:off x="6526460" y="6093296"/>
            <a:ext cx="5543028" cy="369332"/>
          </a:xfrm>
          <a:prstGeom prst="rect">
            <a:avLst/>
          </a:prstGeom>
        </p:spPr>
        <p:txBody>
          <a:bodyPr wrap="square">
            <a:spAutoFit/>
          </a:bodyPr>
          <a:lstStyle/>
          <a:p>
            <a:r>
              <a:rPr lang="en-IN" sz="1800" dirty="0">
                <a:latin typeface="Times New Roman" panose="02020603050405020304" pitchFamily="18" charset="0"/>
                <a:cs typeface="Times New Roman" panose="02020603050405020304" pitchFamily="18" charset="0"/>
                <a:hlinkClick r:id="rId2"/>
              </a:rPr>
              <a:t>https://www.linkedin.com/in/shalini-sharma-02628525b/ -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18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1C79FB-6EAE-4F71-88B7-0C595FB677B3}"/>
              </a:ext>
            </a:extLst>
          </p:cNvPr>
          <p:cNvSpPr>
            <a:spLocks noGrp="1"/>
          </p:cNvSpPr>
          <p:nvPr>
            <p:ph type="title"/>
          </p:nvPr>
        </p:nvSpPr>
        <p:spPr>
          <a:xfrm>
            <a:off x="1125860" y="2564904"/>
            <a:ext cx="10360501" cy="1223963"/>
          </a:xfrm>
        </p:spPr>
        <p:txBody>
          <a:bodyPr anchor="ctr">
            <a:normAutofit/>
          </a:bodyPr>
          <a:lstStyle/>
          <a:p>
            <a:r>
              <a:rPr lang="en-IN" sz="3200" dirty="0">
                <a:solidFill>
                  <a:schemeClr val="accent1">
                    <a:lumMod val="40000"/>
                    <a:lumOff val="60000"/>
                  </a:schemeClr>
                </a:solidFill>
                <a:latin typeface="Times New Roman" panose="02020603050405020304" pitchFamily="18" charset="0"/>
                <a:cs typeface="Times New Roman" panose="02020603050405020304" pitchFamily="18" charset="0"/>
              </a:rPr>
              <a:t>DIABETES PREDICATION ASSESSMENT QUESTIONS</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46CA-EF59-4666-B3F6-FEE3A05DD380}"/>
              </a:ext>
            </a:extLst>
          </p:cNvPr>
          <p:cNvSpPr>
            <a:spLocks noGrp="1"/>
          </p:cNvSpPr>
          <p:nvPr>
            <p:ph type="title"/>
          </p:nvPr>
        </p:nvSpPr>
        <p:spPr>
          <a:xfrm>
            <a:off x="1881943" y="260648"/>
            <a:ext cx="7272809" cy="419294"/>
          </a:xfrm>
        </p:spPr>
        <p:txBody>
          <a:bodyPr anchor="t">
            <a:normAutofit fontScale="90000"/>
          </a:bodyPr>
          <a:lstStyle/>
          <a:p>
            <a:r>
              <a:rPr lang="en-US" sz="2800" dirty="0">
                <a:solidFill>
                  <a:schemeClr val="accent1">
                    <a:lumMod val="40000"/>
                    <a:lumOff val="60000"/>
                  </a:schemeClr>
                </a:solidFill>
                <a:latin typeface="Times New Roman" panose="02020603050405020304" pitchFamily="18" charset="0"/>
                <a:cs typeface="Times New Roman" panose="02020603050405020304" pitchFamily="18" charset="0"/>
              </a:rPr>
              <a:t>1. Retrieve the Patient_id and ages of all patients.</a:t>
            </a:r>
            <a:endParaRPr lang="en-IN" sz="28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52863B-DE5E-42E0-9A88-DAD25D74D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4132" y="1124744"/>
            <a:ext cx="3888432" cy="5602634"/>
          </a:xfrm>
          <a:prstGeom prst="rect">
            <a:avLst/>
          </a:prstGeom>
        </p:spPr>
      </p:pic>
    </p:spTree>
    <p:extLst>
      <p:ext uri="{BB962C8B-B14F-4D97-AF65-F5344CB8AC3E}">
        <p14:creationId xmlns:p14="http://schemas.microsoft.com/office/powerpoint/2010/main" val="63851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62E5-E5CF-4106-88F7-6BC048A2AF7E}"/>
              </a:ext>
            </a:extLst>
          </p:cNvPr>
          <p:cNvSpPr>
            <a:spLocks noGrp="1"/>
          </p:cNvSpPr>
          <p:nvPr>
            <p:ph type="title"/>
          </p:nvPr>
        </p:nvSpPr>
        <p:spPr>
          <a:xfrm>
            <a:off x="2432511" y="343212"/>
            <a:ext cx="6819745" cy="562075"/>
          </a:xfrm>
        </p:spPr>
        <p:txBody>
          <a:bodyPr anchor="t">
            <a:normAutofit/>
          </a:bodyPr>
          <a:lstStyle/>
          <a:p>
            <a:r>
              <a:rPr lang="en-US" sz="2500" dirty="0">
                <a:solidFill>
                  <a:schemeClr val="accent1">
                    <a:lumMod val="40000"/>
                    <a:lumOff val="60000"/>
                  </a:schemeClr>
                </a:solidFill>
                <a:latin typeface="Times New Roman" panose="02020603050405020304" pitchFamily="18" charset="0"/>
                <a:cs typeface="Times New Roman" panose="02020603050405020304" pitchFamily="18" charset="0"/>
              </a:rPr>
              <a:t>2. Select all female patients who are older than 30.</a:t>
            </a:r>
            <a:endParaRPr lang="en-IN" sz="25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60258FD-32C5-4098-973F-3728DF62C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84" y="1230313"/>
            <a:ext cx="9001000" cy="5353050"/>
          </a:xfrm>
          <a:prstGeom prst="rect">
            <a:avLst/>
          </a:prstGeom>
        </p:spPr>
      </p:pic>
    </p:spTree>
    <p:extLst>
      <p:ext uri="{BB962C8B-B14F-4D97-AF65-F5344CB8AC3E}">
        <p14:creationId xmlns:p14="http://schemas.microsoft.com/office/powerpoint/2010/main" val="150680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31EC-2456-438F-B952-03519A39C66F}"/>
              </a:ext>
            </a:extLst>
          </p:cNvPr>
          <p:cNvSpPr>
            <a:spLocks noGrp="1"/>
          </p:cNvSpPr>
          <p:nvPr>
            <p:ph type="title"/>
          </p:nvPr>
        </p:nvSpPr>
        <p:spPr>
          <a:xfrm>
            <a:off x="2638028" y="418653"/>
            <a:ext cx="5616624" cy="562075"/>
          </a:xfrm>
        </p:spPr>
        <p:txBody>
          <a:bodyPr anchor="t">
            <a:normAutofit/>
          </a:bodyPr>
          <a:lstStyle/>
          <a:p>
            <a:r>
              <a:rPr lang="en-US" sz="2500" dirty="0">
                <a:solidFill>
                  <a:schemeClr val="accent1">
                    <a:lumMod val="40000"/>
                    <a:lumOff val="60000"/>
                  </a:schemeClr>
                </a:solidFill>
                <a:latin typeface="Times New Roman" panose="02020603050405020304" pitchFamily="18" charset="0"/>
                <a:cs typeface="Times New Roman" panose="02020603050405020304" pitchFamily="18" charset="0"/>
              </a:rPr>
              <a:t>3. Calculate the average BMI of patients.</a:t>
            </a:r>
            <a:endParaRPr lang="en-IN" sz="25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DA3EB79-E36D-4156-9DC0-2540DB048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028" y="1790700"/>
            <a:ext cx="5616624" cy="4086572"/>
          </a:xfrm>
          <a:prstGeom prst="rect">
            <a:avLst/>
          </a:prstGeom>
        </p:spPr>
      </p:pic>
    </p:spTree>
    <p:extLst>
      <p:ext uri="{BB962C8B-B14F-4D97-AF65-F5344CB8AC3E}">
        <p14:creationId xmlns:p14="http://schemas.microsoft.com/office/powerpoint/2010/main" val="102525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0724-CFC3-45A4-96A1-3EE1DEDF005E}"/>
              </a:ext>
            </a:extLst>
          </p:cNvPr>
          <p:cNvSpPr>
            <a:spLocks noGrp="1"/>
          </p:cNvSpPr>
          <p:nvPr>
            <p:ph type="title"/>
          </p:nvPr>
        </p:nvSpPr>
        <p:spPr>
          <a:xfrm>
            <a:off x="2144479" y="476672"/>
            <a:ext cx="7899865" cy="706091"/>
          </a:xfrm>
        </p:spPr>
        <p:txBody>
          <a:bodyPr anchor="t">
            <a:normAutofit/>
          </a:bodyPr>
          <a:lstStyle/>
          <a:p>
            <a:r>
              <a:rPr lang="en-US" sz="2500" dirty="0">
                <a:solidFill>
                  <a:schemeClr val="accent1">
                    <a:lumMod val="40000"/>
                    <a:lumOff val="60000"/>
                  </a:schemeClr>
                </a:solidFill>
                <a:latin typeface="Times New Roman" panose="02020603050405020304" pitchFamily="18" charset="0"/>
                <a:cs typeface="Times New Roman" panose="02020603050405020304" pitchFamily="18" charset="0"/>
              </a:rPr>
              <a:t>4. List patients in descending order of blood glucose levels.</a:t>
            </a:r>
            <a:endParaRPr lang="en-IN" sz="25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9E9F00C-9F9B-4FC7-A720-17DD3550C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988" y="1182763"/>
            <a:ext cx="7488832" cy="5391150"/>
          </a:xfrm>
          <a:prstGeom prst="rect">
            <a:avLst/>
          </a:prstGeom>
        </p:spPr>
      </p:pic>
    </p:spTree>
    <p:extLst>
      <p:ext uri="{BB962C8B-B14F-4D97-AF65-F5344CB8AC3E}">
        <p14:creationId xmlns:p14="http://schemas.microsoft.com/office/powerpoint/2010/main" val="3527210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06D8B8-8BA8-430D-A6CE-AC9A066F993B}"/>
              </a:ext>
            </a:extLst>
          </p:cNvPr>
          <p:cNvSpPr>
            <a:spLocks noGrp="1"/>
          </p:cNvSpPr>
          <p:nvPr>
            <p:ph type="title"/>
          </p:nvPr>
        </p:nvSpPr>
        <p:spPr>
          <a:xfrm>
            <a:off x="2277988" y="404664"/>
            <a:ext cx="7107777" cy="490067"/>
          </a:xfrm>
        </p:spPr>
        <p:txBody>
          <a:bodyPr anchor="t">
            <a:normAutofit/>
          </a:bodyPr>
          <a:lstStyle/>
          <a:p>
            <a:r>
              <a:rPr lang="en-US" sz="2500" dirty="0">
                <a:solidFill>
                  <a:schemeClr val="accent1">
                    <a:lumMod val="40000"/>
                    <a:lumOff val="60000"/>
                  </a:schemeClr>
                </a:solidFill>
                <a:latin typeface="Times New Roman" panose="02020603050405020304" pitchFamily="18" charset="0"/>
                <a:cs typeface="Times New Roman" panose="02020603050405020304" pitchFamily="18" charset="0"/>
              </a:rPr>
              <a:t>5. Find patients who have hypertension and diabetes.</a:t>
            </a:r>
            <a:endParaRPr lang="en-IN" sz="25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11AD46C-9892-47A6-B510-86937364B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988" y="1268760"/>
            <a:ext cx="6840760" cy="5391150"/>
          </a:xfrm>
          <a:prstGeom prst="rect">
            <a:avLst/>
          </a:prstGeom>
        </p:spPr>
      </p:pic>
    </p:spTree>
    <p:extLst>
      <p:ext uri="{BB962C8B-B14F-4D97-AF65-F5344CB8AC3E}">
        <p14:creationId xmlns:p14="http://schemas.microsoft.com/office/powerpoint/2010/main" val="619143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87A04F-CC43-45F0-B1D9-5E2B3A071325}"/>
              </a:ext>
            </a:extLst>
          </p:cNvPr>
          <p:cNvSpPr>
            <a:spLocks noGrp="1"/>
          </p:cNvSpPr>
          <p:nvPr>
            <p:ph type="title"/>
          </p:nvPr>
        </p:nvSpPr>
        <p:spPr>
          <a:xfrm>
            <a:off x="2205980" y="476672"/>
            <a:ext cx="7323801" cy="490067"/>
          </a:xfrm>
        </p:spPr>
        <p:txBody>
          <a:bodyPr anchor="t">
            <a:normAutofit/>
          </a:bodyPr>
          <a:lstStyle/>
          <a:p>
            <a:r>
              <a:rPr lang="en-US" sz="2500" dirty="0">
                <a:solidFill>
                  <a:schemeClr val="accent1">
                    <a:lumMod val="40000"/>
                    <a:lumOff val="60000"/>
                  </a:schemeClr>
                </a:solidFill>
                <a:latin typeface="Times New Roman" panose="02020603050405020304" pitchFamily="18" charset="0"/>
                <a:cs typeface="Times New Roman" panose="02020603050405020304" pitchFamily="18" charset="0"/>
              </a:rPr>
              <a:t>6. Determine the number of patients with heart disease. </a:t>
            </a:r>
            <a:endParaRPr lang="en-IN" sz="25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6D5D296-C3E1-4DD5-A7BB-65FE9DEDF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576" y="1340768"/>
            <a:ext cx="5472608" cy="4464495"/>
          </a:xfrm>
          <a:prstGeom prst="rect">
            <a:avLst/>
          </a:prstGeom>
        </p:spPr>
      </p:pic>
    </p:spTree>
    <p:extLst>
      <p:ext uri="{BB962C8B-B14F-4D97-AF65-F5344CB8AC3E}">
        <p14:creationId xmlns:p14="http://schemas.microsoft.com/office/powerpoint/2010/main" val="93160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microsoft.com/office/2006/documentManagement/types"/>
    <ds:schemaRef ds:uri="http://schemas.microsoft.com/office/2006/metadata/properties"/>
    <ds:schemaRef ds:uri="http://purl.org/dc/elements/1.1/"/>
    <ds:schemaRef ds:uri="http://purl.org/dc/term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126</TotalTime>
  <Words>849</Words>
  <Application>Microsoft Office PowerPoint</Application>
  <PresentationFormat>Custom</PresentationFormat>
  <Paragraphs>76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Tech 16x9</vt:lpstr>
      <vt:lpstr>DIABETES PREDICTION ANALYSIS with SQL</vt:lpstr>
      <vt:lpstr>Overview</vt:lpstr>
      <vt:lpstr>DIABETES PREDICATION ASSESSMENT QUESTIONS</vt:lpstr>
      <vt:lpstr>1. Retrieve the Patient_id and ages of all patients.</vt:lpstr>
      <vt:lpstr>2. Select all female patients who are older than 30.</vt:lpstr>
      <vt:lpstr>3. Calculate the average BMI of patients.</vt:lpstr>
      <vt:lpstr>4. List patients in descending order of blood glucose levels.</vt:lpstr>
      <vt:lpstr>5. Find patients who have hypertension and diabetes.</vt:lpstr>
      <vt:lpstr>6. Determine the number of patients with heart disease. </vt:lpstr>
      <vt:lpstr>7. Group patients by smoking history and count how many smokers and non-smokers there are.</vt:lpstr>
      <vt:lpstr>8. Retrieve the Patient_id of patients who have a BMI greater than the average BMI.</vt:lpstr>
      <vt:lpstr>9. Find the patient with the highest HbA1c level and the patient with the lowest HbA1clevel.</vt:lpstr>
      <vt:lpstr>10. Calculate the age of patients in years (assuming the current date as of now).</vt:lpstr>
      <vt:lpstr>11. Rank patients by blood glucose level within each gender group.</vt:lpstr>
      <vt:lpstr>12. Update the smoking history of patients who are older than 40 to "Ex-smoker."</vt:lpstr>
      <vt:lpstr>13. Insert a new patient into the database with sample data</vt:lpstr>
      <vt:lpstr>14. Delete all patients with heart disease from the database.</vt:lpstr>
      <vt:lpstr>15. Find patients who have hypertension but not diabetes using the EXCEPT operator.</vt:lpstr>
      <vt:lpstr>16. Define a unique constraint on the "Patient_id" column to ensure its values are unique.</vt:lpstr>
      <vt:lpstr>17. Create a view that displays the Patient_id, ages, and BMI of patients.</vt:lpstr>
      <vt:lpstr>18. Suggest improvements in the database schema to reduce data redundancy and improve data integrity.</vt:lpstr>
      <vt:lpstr>PowerPoint Presentation</vt:lpstr>
      <vt:lpstr>19. Explain how you can optimize the performance of SQL queries on this dataset.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dc:title>
  <dc:creator>shalini sharma</dc:creator>
  <cp:lastModifiedBy>shalini sharma</cp:lastModifiedBy>
  <cp:revision>15</cp:revision>
  <dcterms:created xsi:type="dcterms:W3CDTF">2024-05-17T06:32:29Z</dcterms:created>
  <dcterms:modified xsi:type="dcterms:W3CDTF">2024-05-17T13:03:43Z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