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65" r:id="rId2"/>
    <p:sldId id="310" r:id="rId3"/>
    <p:sldId id="311" r:id="rId4"/>
    <p:sldId id="315" r:id="rId5"/>
    <p:sldId id="312" r:id="rId6"/>
    <p:sldId id="314" r:id="rId7"/>
    <p:sldId id="313" r:id="rId8"/>
  </p:sldIdLst>
  <p:sldSz cx="12188825" cy="6858000"/>
  <p:notesSz cx="6858000" cy="91440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6" autoAdjust="0"/>
    <p:restoredTop sz="94629" autoAdjust="0"/>
  </p:normalViewPr>
  <p:slideViewPr>
    <p:cSldViewPr showGuides="1">
      <p:cViewPr varScale="1">
        <p:scale>
          <a:sx n="74" d="100"/>
          <a:sy n="74" d="100"/>
        </p:scale>
        <p:origin x="540" y="60"/>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5/16/2024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5/16/2024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5/16/2024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5/16/2024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5/16/2024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5/16/2024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5/16/2024</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5/16/2024</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5/16/2024</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5/16/2024</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5/16/2024</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5/16/2024</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5/16/2024</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linkedin.com/in/shalini-sharma-02628525b/"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765820" y="2376872"/>
            <a:ext cx="10046224" cy="2104256"/>
          </a:xfrm>
        </p:spPr>
        <p:txBody>
          <a:bodyPr anchor="ctr">
            <a:normAutofit/>
          </a:bodyPr>
          <a:lstStyle/>
          <a:p>
            <a:r>
              <a:rPr lang="en-US" sz="5400" b="1" dirty="0">
                <a:latin typeface="Times New Roman" panose="02020603050405020304" pitchFamily="18" charset="0"/>
                <a:cs typeface="Times New Roman" panose="02020603050405020304" pitchFamily="18" charset="0"/>
              </a:rPr>
              <a:t>EMPLOYEE DATA ANALYSIS</a:t>
            </a:r>
          </a:p>
        </p:txBody>
      </p:sp>
      <p:sp>
        <p:nvSpPr>
          <p:cNvPr id="4" name="Subtitle 3"/>
          <p:cNvSpPr>
            <a:spLocks noGrp="1"/>
          </p:cNvSpPr>
          <p:nvPr>
            <p:ph type="subTitle" idx="1"/>
          </p:nvPr>
        </p:nvSpPr>
        <p:spPr>
          <a:xfrm>
            <a:off x="898944" y="4229100"/>
            <a:ext cx="4813175" cy="504056"/>
          </a:xfrm>
        </p:spPr>
        <p:txBody>
          <a:bodyPr/>
          <a:lstStyle/>
          <a:p>
            <a:r>
              <a:rPr lang="it-IT" dirty="0"/>
              <a:t>Presented by : shalini sharma</a:t>
            </a:r>
          </a:p>
        </p:txBody>
      </p:sp>
      <p:pic>
        <p:nvPicPr>
          <p:cNvPr id="5" name="object 14">
            <a:extLst>
              <a:ext uri="{FF2B5EF4-FFF2-40B4-BE49-F238E27FC236}">
                <a16:creationId xmlns:a16="http://schemas.microsoft.com/office/drawing/2014/main" id="{829EC021-095D-4D8E-B882-099BCA9953BE}"/>
              </a:ext>
            </a:extLst>
          </p:cNvPr>
          <p:cNvPicPr/>
          <p:nvPr/>
        </p:nvPicPr>
        <p:blipFill>
          <a:blip r:embed="rId2" cstate="print"/>
          <a:stretch>
            <a:fillRect/>
          </a:stretch>
        </p:blipFill>
        <p:spPr>
          <a:xfrm>
            <a:off x="909836" y="260648"/>
            <a:ext cx="2477988" cy="773076"/>
          </a:xfrm>
          <a:prstGeom prst="rect">
            <a:avLst/>
          </a:prstGeom>
        </p:spPr>
      </p:pic>
      <p:pic>
        <p:nvPicPr>
          <p:cNvPr id="6" name="object 15">
            <a:extLst>
              <a:ext uri="{FF2B5EF4-FFF2-40B4-BE49-F238E27FC236}">
                <a16:creationId xmlns:a16="http://schemas.microsoft.com/office/drawing/2014/main" id="{FA529A8D-4E14-4E36-AF09-418700E5EB93}"/>
              </a:ext>
            </a:extLst>
          </p:cNvPr>
          <p:cNvPicPr/>
          <p:nvPr/>
        </p:nvPicPr>
        <p:blipFill>
          <a:blip r:embed="rId3" cstate="print"/>
          <a:stretch>
            <a:fillRect/>
          </a:stretch>
        </p:blipFill>
        <p:spPr>
          <a:xfrm>
            <a:off x="97060" y="174542"/>
            <a:ext cx="968154" cy="945288"/>
          </a:xfrm>
          <a:prstGeom prst="rect">
            <a:avLst/>
          </a:prstGeom>
        </p:spPr>
      </p:pic>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DC6A10-10CD-4FAC-8763-BD5307CAC25C}"/>
              </a:ext>
            </a:extLst>
          </p:cNvPr>
          <p:cNvSpPr>
            <a:spLocks noGrp="1"/>
          </p:cNvSpPr>
          <p:nvPr>
            <p:ph type="title"/>
          </p:nvPr>
        </p:nvSpPr>
        <p:spPr/>
        <p:txBody>
          <a:bodyPr anchor="ctr"/>
          <a:lstStyle/>
          <a:p>
            <a:r>
              <a:rPr lang="en-US" b="1" u="sng" dirty="0">
                <a:latin typeface="Times New Roman" panose="02020603050405020304" pitchFamily="18" charset="0"/>
                <a:cs typeface="Times New Roman" panose="02020603050405020304" pitchFamily="18" charset="0"/>
              </a:rPr>
              <a:t>Objective</a:t>
            </a:r>
            <a:endParaRPr lang="en-IN" b="1" u="sng"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AC3C1EA9-2310-48FD-A1F6-85EF202E4710}"/>
              </a:ext>
            </a:extLst>
          </p:cNvPr>
          <p:cNvSpPr>
            <a:spLocks noGrp="1"/>
          </p:cNvSpPr>
          <p:nvPr>
            <p:ph idx="1"/>
          </p:nvPr>
        </p:nvSpPr>
        <p:spPr>
          <a:xfrm>
            <a:off x="1522413" y="2348880"/>
            <a:ext cx="9134391" cy="3670920"/>
          </a:xfrm>
        </p:spPr>
        <p:txBody>
          <a:bodyPr/>
          <a:lstStyle/>
          <a:p>
            <a:pPr marL="0" indent="0">
              <a:buNone/>
            </a:pPr>
            <a:r>
              <a:rPr lang="en-US" dirty="0">
                <a:latin typeface="Times New Roman" panose="02020603050405020304" pitchFamily="18" charset="0"/>
                <a:cs typeface="Times New Roman" panose="02020603050405020304" pitchFamily="18" charset="0"/>
              </a:rPr>
              <a:t>The objective of this project was to gain actionable insights into various aspects of employee demographics, engagement, training, and development within the organization. Leveraging Power BI Desktop's analytical capabilities, the analysis aimed to identify trends, patterns, and areas for improvement to inform strategic decision-making.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37828" y="188640"/>
            <a:ext cx="5796135" cy="1031776"/>
          </a:xfrm>
        </p:spPr>
        <p:txBody>
          <a:bodyPr anchor="ctr">
            <a:normAutofit/>
          </a:bodyPr>
          <a:lstStyle/>
          <a:p>
            <a:r>
              <a:rPr lang="en-IN" sz="2800" b="1" u="sng" dirty="0">
                <a:latin typeface="Times New Roman" panose="02020603050405020304" pitchFamily="18" charset="0"/>
                <a:cs typeface="Times New Roman" panose="02020603050405020304" pitchFamily="18" charset="0"/>
              </a:rPr>
              <a:t>Key Insights Summary</a:t>
            </a:r>
            <a:endParaRPr lang="en-US" sz="2800" b="1" u="sng"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055868A9-BE21-4D48-8C8E-DB0907485F8D}"/>
              </a:ext>
            </a:extLst>
          </p:cNvPr>
          <p:cNvSpPr>
            <a:spLocks noGrp="1"/>
          </p:cNvSpPr>
          <p:nvPr>
            <p:ph idx="1"/>
          </p:nvPr>
        </p:nvSpPr>
        <p:spPr>
          <a:xfrm>
            <a:off x="549797" y="1628799"/>
            <a:ext cx="10873208" cy="4968553"/>
          </a:xfrm>
        </p:spPr>
        <p:txBody>
          <a:bodyPr>
            <a:normAutofit/>
          </a:bodyPr>
          <a:lstStyle/>
          <a:p>
            <a:r>
              <a:rPr lang="en-US" b="1" dirty="0">
                <a:solidFill>
                  <a:srgbClr val="FFFF00"/>
                </a:solidFill>
              </a:rPr>
              <a:t>Employee Demographics</a:t>
            </a:r>
            <a:r>
              <a:rPr lang="en-US" dirty="0"/>
              <a:t>: The organization comprises 3000 employees, with an average of 10 years of experience. Gender distribution shows 32% male, 34% female, and 34% other. The average desired salary is $65,000.</a:t>
            </a:r>
          </a:p>
          <a:p>
            <a:r>
              <a:rPr lang="en-US" b="1" dirty="0">
                <a:solidFill>
                  <a:srgbClr val="FFFF00"/>
                </a:solidFill>
              </a:rPr>
              <a:t>Employee Engagement</a:t>
            </a:r>
            <a:r>
              <a:rPr lang="en-US" dirty="0"/>
              <a:t>: The average engagement score is 2.94, indicating room for improvement. However, the average satisfaction score is at a moderate level of 3.</a:t>
            </a:r>
          </a:p>
          <a:p>
            <a:r>
              <a:rPr lang="en-US" b="1" dirty="0">
                <a:solidFill>
                  <a:srgbClr val="FFFF00"/>
                </a:solidFill>
              </a:rPr>
              <a:t>Employee Training and Development</a:t>
            </a:r>
            <a:r>
              <a:rPr lang="en-US" dirty="0"/>
              <a:t>: The organization invests an average of $559 per employee in training. A variety of training programs are offered, with distribution visualized through stacked column bar charts.</a:t>
            </a:r>
          </a:p>
          <a:p>
            <a:r>
              <a:rPr lang="en-US" b="1" dirty="0">
                <a:solidFill>
                  <a:srgbClr val="FFFF00"/>
                </a:solidFill>
              </a:rPr>
              <a:t>Employee Status</a:t>
            </a:r>
            <a:r>
              <a:rPr lang="en-US" dirty="0"/>
              <a:t>: Employees are distributed across various stages, including interviewing, rejected, in reviews, offered, and applied.</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D75078-B5A3-4B58-8E26-BE14D85E79EC}"/>
              </a:ext>
            </a:extLst>
          </p:cNvPr>
          <p:cNvSpPr>
            <a:spLocks noGrp="1"/>
          </p:cNvSpPr>
          <p:nvPr>
            <p:ph idx="1"/>
          </p:nvPr>
        </p:nvSpPr>
        <p:spPr>
          <a:xfrm>
            <a:off x="621804" y="1340767"/>
            <a:ext cx="10873207" cy="4679033"/>
          </a:xfrm>
        </p:spPr>
        <p:txBody>
          <a:bodyPr/>
          <a:lstStyle/>
          <a:p>
            <a:r>
              <a:rPr lang="en-US" b="1" dirty="0">
                <a:solidFill>
                  <a:srgbClr val="FFFF00"/>
                </a:solidFill>
                <a:latin typeface="Times New Roman" panose="02020603050405020304" pitchFamily="18" charset="0"/>
                <a:cs typeface="Times New Roman" panose="02020603050405020304" pitchFamily="18" charset="0"/>
              </a:rPr>
              <a:t>Employee Education</a:t>
            </a:r>
            <a:r>
              <a:rPr lang="en-US" dirty="0">
                <a:latin typeface="Times New Roman" panose="02020603050405020304" pitchFamily="18" charset="0"/>
                <a:cs typeface="Times New Roman" panose="02020603050405020304" pitchFamily="18" charset="0"/>
              </a:rPr>
              <a:t>: Educational level distribution includes Bachelor's degree, High school, Master's degree, and PhD.</a:t>
            </a:r>
          </a:p>
          <a:p>
            <a:r>
              <a:rPr lang="en-US" b="1" dirty="0">
                <a:solidFill>
                  <a:srgbClr val="FFFF00"/>
                </a:solidFill>
                <a:latin typeface="Times New Roman" panose="02020603050405020304" pitchFamily="18" charset="0"/>
                <a:cs typeface="Times New Roman" panose="02020603050405020304" pitchFamily="18" charset="0"/>
              </a:rPr>
              <a:t>Geographic Distribution</a:t>
            </a:r>
            <a:r>
              <a:rPr lang="en-US" dirty="0">
                <a:latin typeface="Times New Roman" panose="02020603050405020304" pitchFamily="18" charset="0"/>
                <a:cs typeface="Times New Roman" panose="02020603050405020304" pitchFamily="18" charset="0"/>
              </a:rPr>
              <a:t>: A map visualization highlights the geographic locations of employees.</a:t>
            </a:r>
          </a:p>
          <a:p>
            <a:r>
              <a:rPr lang="en-US" b="1" dirty="0">
                <a:solidFill>
                  <a:srgbClr val="FFFF00"/>
                </a:solidFill>
                <a:latin typeface="Times New Roman" panose="02020603050405020304" pitchFamily="18" charset="0"/>
                <a:cs typeface="Times New Roman" panose="02020603050405020304" pitchFamily="18" charset="0"/>
              </a:rPr>
              <a:t>Gender and Ethnicity</a:t>
            </a:r>
            <a:r>
              <a:rPr lang="en-US" dirty="0">
                <a:latin typeface="Times New Roman" panose="02020603050405020304" pitchFamily="18" charset="0"/>
                <a:cs typeface="Times New Roman" panose="02020603050405020304" pitchFamily="18" charset="0"/>
              </a:rPr>
              <a:t>: Gender distribution is depicted through a pie chart, while a slicer allows for the selection of ethnicity.</a:t>
            </a:r>
          </a:p>
          <a:p>
            <a:r>
              <a:rPr lang="en-US" b="1" dirty="0">
                <a:solidFill>
                  <a:srgbClr val="FFFF00"/>
                </a:solidFill>
                <a:latin typeface="Times New Roman" panose="02020603050405020304" pitchFamily="18" charset="0"/>
                <a:cs typeface="Times New Roman" panose="02020603050405020304" pitchFamily="18" charset="0"/>
              </a:rPr>
              <a:t>Job Title Filter</a:t>
            </a:r>
            <a:r>
              <a:rPr lang="en-US" dirty="0">
                <a:latin typeface="Times New Roman" panose="02020603050405020304" pitchFamily="18" charset="0"/>
                <a:cs typeface="Times New Roman" panose="02020603050405020304" pitchFamily="18" charset="0"/>
              </a:rPr>
              <a:t>: A slicer facilitates filtering based on job title, providing further insights into employee demographics and engagement across different roles.</a:t>
            </a:r>
          </a:p>
        </p:txBody>
      </p:sp>
    </p:spTree>
    <p:extLst>
      <p:ext uri="{BB962C8B-B14F-4D97-AF65-F5344CB8AC3E}">
        <p14:creationId xmlns:p14="http://schemas.microsoft.com/office/powerpoint/2010/main" val="1815074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D72383-BFC9-4293-AE99-9EE2E5CB33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764" y="908720"/>
            <a:ext cx="11665296" cy="5832648"/>
          </a:xfrm>
          <a:prstGeom prst="rect">
            <a:avLst/>
          </a:prstGeom>
        </p:spPr>
      </p:pic>
      <p:sp>
        <p:nvSpPr>
          <p:cNvPr id="6" name="Title 5">
            <a:extLst>
              <a:ext uri="{FF2B5EF4-FFF2-40B4-BE49-F238E27FC236}">
                <a16:creationId xmlns:a16="http://schemas.microsoft.com/office/drawing/2014/main" id="{0D806025-5B37-41C6-83A7-C9328C549D08}"/>
              </a:ext>
            </a:extLst>
          </p:cNvPr>
          <p:cNvSpPr>
            <a:spLocks noGrp="1"/>
          </p:cNvSpPr>
          <p:nvPr>
            <p:ph type="title"/>
          </p:nvPr>
        </p:nvSpPr>
        <p:spPr>
          <a:xfrm>
            <a:off x="1522411" y="134930"/>
            <a:ext cx="9144001" cy="671736"/>
          </a:xfrm>
        </p:spPr>
        <p:txBody>
          <a:bodyPr anchor="ctr"/>
          <a:lstStyle/>
          <a:p>
            <a:pPr algn="ctr"/>
            <a:r>
              <a:rPr lang="en-US" b="1" u="sng" dirty="0">
                <a:latin typeface="Times New Roman" panose="02020603050405020304" pitchFamily="18" charset="0"/>
                <a:cs typeface="Times New Roman" panose="02020603050405020304" pitchFamily="18" charset="0"/>
              </a:rPr>
              <a:t>DASHBOARD</a:t>
            </a:r>
            <a:endParaRPr lang="en-IN"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8146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97758F-010B-40B7-B488-CA13B2EA49FA}"/>
              </a:ext>
            </a:extLst>
          </p:cNvPr>
          <p:cNvSpPr>
            <a:spLocks noGrp="1"/>
          </p:cNvSpPr>
          <p:nvPr>
            <p:ph idx="1"/>
          </p:nvPr>
        </p:nvSpPr>
        <p:spPr>
          <a:xfrm>
            <a:off x="693812" y="2564904"/>
            <a:ext cx="11017223" cy="1440159"/>
          </a:xfrm>
        </p:spPr>
        <p:txBody>
          <a:bodyPr anchor="t"/>
          <a:lstStyle/>
          <a:p>
            <a:pPr marL="0" indent="0">
              <a:buNone/>
            </a:pPr>
            <a:r>
              <a:rPr lang="en-US" dirty="0">
                <a:latin typeface="Times New Roman" panose="02020603050405020304" pitchFamily="18" charset="0"/>
                <a:cs typeface="Times New Roman" panose="02020603050405020304" pitchFamily="18" charset="0"/>
              </a:rPr>
              <a:t>These insights serve as valuable inputs for strategic decision-making processes, enabling the organization to enhance employee engagement, optimize training and development initiatives, and foster a supportive work environment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482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20127-B369-4FA5-BB5A-7896C28944AE}"/>
              </a:ext>
            </a:extLst>
          </p:cNvPr>
          <p:cNvSpPr>
            <a:spLocks noGrp="1"/>
          </p:cNvSpPr>
          <p:nvPr>
            <p:ph type="title"/>
          </p:nvPr>
        </p:nvSpPr>
        <p:spPr>
          <a:xfrm>
            <a:off x="1522411" y="2057400"/>
            <a:ext cx="9144001" cy="1371600"/>
          </a:xfrm>
        </p:spPr>
        <p:txBody>
          <a:bodyPr anchor="ctr">
            <a:normAutofit/>
          </a:bodyPr>
          <a:lstStyle/>
          <a:p>
            <a:pPr algn="ctr"/>
            <a:r>
              <a:rPr lang="en-US" sz="6000" dirty="0">
                <a:latin typeface="Times New Roman" panose="02020603050405020304" pitchFamily="18" charset="0"/>
                <a:cs typeface="Times New Roman" panose="02020603050405020304" pitchFamily="18" charset="0"/>
              </a:rPr>
              <a:t>THANK YOU</a:t>
            </a:r>
            <a:endParaRPr lang="en-IN" sz="60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7627DC68-56DC-41DF-8447-7BA2956F2ED9}"/>
              </a:ext>
            </a:extLst>
          </p:cNvPr>
          <p:cNvSpPr>
            <a:spLocks noGrp="1"/>
          </p:cNvSpPr>
          <p:nvPr>
            <p:ph idx="1"/>
          </p:nvPr>
        </p:nvSpPr>
        <p:spPr>
          <a:xfrm>
            <a:off x="6382444" y="6093296"/>
            <a:ext cx="5544616" cy="360040"/>
          </a:xfrm>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hlinkClick r:id="rId2"/>
              </a:rPr>
              <a:t>https://www.linkedin.com/in/shalini-sharma-02628525b/ -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619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33</TotalTime>
  <Words>320</Words>
  <Application>Microsoft Office PowerPoint</Application>
  <PresentationFormat>Custom</PresentationFormat>
  <Paragraphs>17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Corbel</vt:lpstr>
      <vt:lpstr>Times New Roman</vt:lpstr>
      <vt:lpstr>Digital Blue Tunnel 16x9</vt:lpstr>
      <vt:lpstr>EMPLOYEE DATA ANALYSIS</vt:lpstr>
      <vt:lpstr>Objective</vt:lpstr>
      <vt:lpstr>Key Insights Summary</vt:lpstr>
      <vt:lpstr>PowerPoint Presentation</vt:lpstr>
      <vt:lpstr>DASHBOARD</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dc:title>
  <dc:creator>shalini sharma</dc:creator>
  <cp:lastModifiedBy>shalini sharma</cp:lastModifiedBy>
  <cp:revision>4</cp:revision>
  <dcterms:created xsi:type="dcterms:W3CDTF">2024-05-16T08:36:32Z</dcterms:created>
  <dcterms:modified xsi:type="dcterms:W3CDTF">2024-05-16T09:10:17Z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