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kEYaLAovt7oJmhYdRuJ9Eflu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252e7f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6252e7f9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 flipH="1">
            <a:off x="8610600" y="5084619"/>
            <a:ext cx="3595255" cy="1773382"/>
          </a:xfrm>
          <a:prstGeom prst="rtTriangle">
            <a:avLst/>
          </a:prstGeom>
          <a:solidFill>
            <a:srgbClr val="E7CA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/>
          <p:nvPr/>
        </p:nvSpPr>
        <p:spPr>
          <a:xfrm flipH="1" rot="10800000">
            <a:off x="-41565" y="-44739"/>
            <a:ext cx="2743200" cy="1325562"/>
          </a:xfrm>
          <a:prstGeom prst="rtTriangle">
            <a:avLst/>
          </a:prstGeom>
          <a:solidFill>
            <a:srgbClr val="E7CA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9"/>
          <p:cNvSpPr/>
          <p:nvPr/>
        </p:nvSpPr>
        <p:spPr>
          <a:xfrm rot="-1587484">
            <a:off x="-387466" y="1679638"/>
            <a:ext cx="1843364" cy="62312"/>
          </a:xfrm>
          <a:prstGeom prst="rect">
            <a:avLst/>
          </a:prstGeom>
          <a:solidFill>
            <a:srgbClr val="E7CA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 rot="-1587484">
            <a:off x="2277891" y="333969"/>
            <a:ext cx="1843364" cy="62312"/>
          </a:xfrm>
          <a:prstGeom prst="rect">
            <a:avLst/>
          </a:prstGeom>
          <a:solidFill>
            <a:srgbClr val="E7CA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LiGHT BULB Free PNG transparent image and clipart" id="88" name="Google Shape;88;p1"/>
          <p:cNvPicPr preferRelativeResize="0"/>
          <p:nvPr/>
        </p:nvPicPr>
        <p:blipFill rotWithShape="1">
          <a:blip r:embed="rId3">
            <a:alphaModFix/>
          </a:blip>
          <a:srcRect b="17225" l="20388" r="22727" t="9830"/>
          <a:stretch/>
        </p:blipFill>
        <p:spPr>
          <a:xfrm>
            <a:off x="3552471" y="397435"/>
            <a:ext cx="653769" cy="8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54743" y="1333147"/>
            <a:ext cx="972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FFORDABLE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LECTRICITY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2792" y="4339722"/>
            <a:ext cx="4209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by :</a:t>
            </a:r>
            <a:endParaRPr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Sonam Sonam (ss15624)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Magid (mmm9940)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Hanfie Vandanu (hv480) 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Suraj Sunil (ss14449)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Wonchan Lee (wcl311)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2705796"/>
            <a:ext cx="1219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Principles of Urban Informatics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CUSP- New York University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379096" y="683769"/>
            <a:ext cx="626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IGHTING</a:t>
            </a:r>
            <a:r>
              <a:rPr b="1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ANZANIA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YU Logo [New York University - nyu.edu] Download Vector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0253" y="4772518"/>
            <a:ext cx="1453212" cy="1850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4530" y="76416"/>
            <a:ext cx="3228152" cy="332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379096" y="683769"/>
            <a:ext cx="6265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NTRODUCTION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337" y="2348425"/>
            <a:ext cx="6265875" cy="10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3101625" y="1902025"/>
            <a:ext cx="684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Over 6 out of 10 Tanzanians do not have adequate access to energy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750" y="5284300"/>
            <a:ext cx="1338100" cy="1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00" y="3813654"/>
            <a:ext cx="2319050" cy="22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1600" y="4571925"/>
            <a:ext cx="2237545" cy="2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3101625" y="3395975"/>
            <a:ext cx="6494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Tanzania has high potential for hydroelectric and solar power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We want to see what is the most cost effective way to more fully electrify the country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379096" y="683769"/>
            <a:ext cx="6265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ACKGROUND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231200" y="1773625"/>
            <a:ext cx="972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Organization and Projects: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Millennium Challenge Corporation (MCC)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Tanzania Renewable Energy Association (TAREA)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Lighting Rural Tanzania Project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379100" y="3081025"/>
            <a:ext cx="6124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Future Goal and Plan Mentioned: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Increasing generation capacity to at least 5,000 MW by 2020 (about 1602 MW currently)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Increasing connectivity to 50% by 2025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70% by 2030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379100" y="4797225"/>
            <a:ext cx="600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125" y="668188"/>
            <a:ext cx="3379675" cy="3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100" y="4574125"/>
            <a:ext cx="2283875" cy="22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000575"/>
            <a:ext cx="11887200" cy="58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1226696" y="607569"/>
            <a:ext cx="626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ETHODOLOGY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06252e7f9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" y="1400800"/>
            <a:ext cx="11887200" cy="54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6252e7f96_0_4"/>
          <p:cNvSpPr txBox="1"/>
          <p:nvPr/>
        </p:nvSpPr>
        <p:spPr>
          <a:xfrm>
            <a:off x="1379096" y="607569"/>
            <a:ext cx="626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COPE</a:t>
            </a: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 &amp; L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IMITATIONS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106252e7f9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50" y="686275"/>
            <a:ext cx="550656" cy="5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1379096" y="683769"/>
            <a:ext cx="6265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00" y="1633237"/>
            <a:ext cx="3981600" cy="27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0" y="4534900"/>
            <a:ext cx="56517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Reduction in electrification cost by </a:t>
            </a:r>
            <a:r>
              <a:rPr b="1" lang="en-US" sz="3600">
                <a:solidFill>
                  <a:srgbClr val="49E600"/>
                </a:solidFill>
              </a:rPr>
              <a:t>21.1% </a:t>
            </a:r>
            <a:endParaRPr b="1" sz="3600">
              <a:solidFill>
                <a:srgbClr val="49E600"/>
              </a:solidFill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5" y="5962600"/>
            <a:ext cx="5914326" cy="7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072" y="114852"/>
            <a:ext cx="5543475" cy="56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1379096" y="683769"/>
            <a:ext cx="6265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ONCLUSION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771049" y="2277675"/>
            <a:ext cx="1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Tanzania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Electrification</a:t>
            </a:r>
            <a:endParaRPr/>
          </a:p>
        </p:txBody>
      </p:sp>
      <p:cxnSp>
        <p:nvCxnSpPr>
          <p:cNvPr id="148" name="Google Shape;148;p7"/>
          <p:cNvCxnSpPr/>
          <p:nvPr/>
        </p:nvCxnSpPr>
        <p:spPr>
          <a:xfrm flipH="1" rot="10800000">
            <a:off x="2463282" y="1999639"/>
            <a:ext cx="473400" cy="49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7"/>
          <p:cNvCxnSpPr/>
          <p:nvPr/>
        </p:nvCxnSpPr>
        <p:spPr>
          <a:xfrm>
            <a:off x="2463282" y="2494039"/>
            <a:ext cx="473400" cy="6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7"/>
          <p:cNvSpPr txBox="1"/>
          <p:nvPr/>
        </p:nvSpPr>
        <p:spPr>
          <a:xfrm>
            <a:off x="2953653" y="2943300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Urban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2936558" y="1783220"/>
            <a:ext cx="149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Sub-Urban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Rural</a:t>
            </a:r>
            <a:endParaRPr/>
          </a:p>
        </p:txBody>
      </p:sp>
      <p:cxnSp>
        <p:nvCxnSpPr>
          <p:cNvPr id="152" name="Google Shape;152;p7"/>
          <p:cNvCxnSpPr>
            <a:stCxn id="150" idx="3"/>
          </p:cNvCxnSpPr>
          <p:nvPr/>
        </p:nvCxnSpPr>
        <p:spPr>
          <a:xfrm>
            <a:off x="3837153" y="3143400"/>
            <a:ext cx="37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7"/>
          <p:cNvSpPr txBox="1"/>
          <p:nvPr/>
        </p:nvSpPr>
        <p:spPr>
          <a:xfrm>
            <a:off x="4316100" y="2889450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 Grid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777011" y="1813370"/>
            <a:ext cx="23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 Panel</a:t>
            </a:r>
            <a:endParaRPr/>
          </a:p>
        </p:txBody>
      </p:sp>
      <p:cxnSp>
        <p:nvCxnSpPr>
          <p:cNvPr id="155" name="Google Shape;155;p7"/>
          <p:cNvCxnSpPr/>
          <p:nvPr/>
        </p:nvCxnSpPr>
        <p:spPr>
          <a:xfrm>
            <a:off x="4431327" y="2104036"/>
            <a:ext cx="2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7"/>
          <p:cNvSpPr txBox="1"/>
          <p:nvPr/>
        </p:nvSpPr>
        <p:spPr>
          <a:xfrm>
            <a:off x="4318608" y="3190810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4777011" y="2093224"/>
            <a:ext cx="69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98%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849992" y="4601152"/>
            <a:ext cx="138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Scaling the Cost Estimation</a:t>
            </a:r>
            <a:endParaRPr/>
          </a:p>
        </p:txBody>
      </p:sp>
      <p:grpSp>
        <p:nvGrpSpPr>
          <p:cNvPr id="159" name="Google Shape;159;p7"/>
          <p:cNvGrpSpPr/>
          <p:nvPr/>
        </p:nvGrpSpPr>
        <p:grpSpPr>
          <a:xfrm>
            <a:off x="5887501" y="2563411"/>
            <a:ext cx="1962196" cy="1216877"/>
            <a:chOff x="5369857" y="1471436"/>
            <a:chExt cx="1234940" cy="922855"/>
          </a:xfrm>
        </p:grpSpPr>
        <p:sp>
          <p:nvSpPr>
            <p:cNvPr id="160" name="Google Shape;160;p7"/>
            <p:cNvSpPr txBox="1"/>
            <p:nvPr/>
          </p:nvSpPr>
          <p:spPr>
            <a:xfrm>
              <a:off x="5455197" y="1777358"/>
              <a:ext cx="11496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Hydropower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Bio-mass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Wind</a:t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369857" y="1595391"/>
              <a:ext cx="1214400" cy="798900"/>
            </a:xfrm>
            <a:prstGeom prst="roundRect">
              <a:avLst>
                <a:gd fmla="val 0" name="adj"/>
              </a:avLst>
            </a:prstGeom>
            <a:noFill/>
            <a:ln cap="flat" cmpd="sng" w="25400">
              <a:solidFill>
                <a:srgbClr val="FE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7"/>
            <p:cNvGrpSpPr/>
            <p:nvPr/>
          </p:nvGrpSpPr>
          <p:grpSpPr>
            <a:xfrm>
              <a:off x="5426150" y="1471436"/>
              <a:ext cx="954412" cy="253200"/>
              <a:chOff x="5521164" y="1380216"/>
              <a:chExt cx="954412" cy="2532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5521164" y="1380216"/>
                <a:ext cx="942900" cy="2532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 txBox="1"/>
              <p:nvPr/>
            </p:nvSpPr>
            <p:spPr>
              <a:xfrm>
                <a:off x="5527276" y="1415226"/>
                <a:ext cx="948300" cy="1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05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FURTHER STUDY</a:t>
                </a:r>
                <a:endParaRPr/>
              </a:p>
            </p:txBody>
          </p:sp>
        </p:grpSp>
      </p:grpSp>
      <p:grpSp>
        <p:nvGrpSpPr>
          <p:cNvPr id="165" name="Google Shape;165;p7"/>
          <p:cNvGrpSpPr/>
          <p:nvPr/>
        </p:nvGrpSpPr>
        <p:grpSpPr>
          <a:xfrm>
            <a:off x="2371361" y="3776399"/>
            <a:ext cx="3598432" cy="2678298"/>
            <a:chOff x="2371402" y="3776515"/>
            <a:chExt cx="2756363" cy="1924203"/>
          </a:xfrm>
        </p:grpSpPr>
        <p:sp>
          <p:nvSpPr>
            <p:cNvPr id="166" name="Google Shape;166;p7"/>
            <p:cNvSpPr txBox="1"/>
            <p:nvPr/>
          </p:nvSpPr>
          <p:spPr>
            <a:xfrm>
              <a:off x="2471265" y="4283076"/>
              <a:ext cx="25971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Population Migration + Growth</a:t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2471265" y="4708596"/>
              <a:ext cx="22140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Technology Development</a:t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2471265" y="4122735"/>
              <a:ext cx="17427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4472C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DEMAND + COST</a:t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471265" y="4581667"/>
              <a:ext cx="16803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4472C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BUILDING COST</a:t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371402" y="3898618"/>
              <a:ext cx="2436300" cy="1802100"/>
            </a:xfrm>
            <a:prstGeom prst="roundRect">
              <a:avLst>
                <a:gd fmla="val 0" name="adj"/>
              </a:avLst>
            </a:prstGeom>
            <a:noFill/>
            <a:ln cap="flat" cmpd="sng" w="25400">
              <a:solidFill>
                <a:srgbClr val="FE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7"/>
            <p:cNvGrpSpPr/>
            <p:nvPr/>
          </p:nvGrpSpPr>
          <p:grpSpPr>
            <a:xfrm>
              <a:off x="2471264" y="3776515"/>
              <a:ext cx="1329713" cy="253200"/>
              <a:chOff x="5521163" y="1380216"/>
              <a:chExt cx="1329713" cy="2532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5521163" y="1380216"/>
                <a:ext cx="1023000" cy="2532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 txBox="1"/>
              <p:nvPr/>
            </p:nvSpPr>
            <p:spPr>
              <a:xfrm>
                <a:off x="5527276" y="1415226"/>
                <a:ext cx="1323600" cy="18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05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FURTHER STUDY</a:t>
                </a:r>
                <a:endParaRPr/>
              </a:p>
            </p:txBody>
          </p:sp>
        </p:grpSp>
        <p:sp>
          <p:nvSpPr>
            <p:cNvPr id="174" name="Google Shape;174;p7"/>
            <p:cNvSpPr txBox="1"/>
            <p:nvPr/>
          </p:nvSpPr>
          <p:spPr>
            <a:xfrm>
              <a:off x="2471265" y="5158273"/>
              <a:ext cx="26565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Demand Categorization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(Residential, Commercial, Industrial)</a:t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471265" y="5014101"/>
              <a:ext cx="16803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4472C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BUILDING COST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1379096" y="683769"/>
            <a:ext cx="102832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BLUEPRINT READY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0" y="2598003"/>
            <a:ext cx="121919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NYU Logo [New York University - nyu.edu] Download Vector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3928" y="4811843"/>
            <a:ext cx="1453213" cy="185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2021-12-03T20:21:07Z</dcterms:created>
  <dc:creator>Sonam Sonam</dc:creator>
</cp:coreProperties>
</file>